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8" r:id="rId4"/>
    <p:sldId id="259" r:id="rId5"/>
    <p:sldId id="260" r:id="rId6"/>
    <p:sldId id="257" r:id="rId7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21344A7E-4013-42CE-B409-487F1EEE06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42824138-793E-4296-A324-F865EC5E10D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1DA9DD93-722F-47B0-9500-438B412823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93C3E-AC14-46C5-A823-38AF36F7C8BC}" type="datetimeFigureOut">
              <a:rPr lang="cs-CZ" smtClean="0"/>
              <a:t>20.03.2020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D19964D0-169B-4FD7-A5F9-08440BCCD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403B58F0-B786-4B9F-9A50-8FD9831C58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2F7D8-F310-49BD-AE46-AF72022DEA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66797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A1F99CC7-246B-4DF6-B7DE-192AEAA5AB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B51B120B-FB31-460B-B27D-F0B0F13ED2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DAD401DD-F111-4FB4-ACA3-5388E61CEA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93C3E-AC14-46C5-A823-38AF36F7C8BC}" type="datetimeFigureOut">
              <a:rPr lang="cs-CZ" smtClean="0"/>
              <a:t>20.03.2020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389E9B10-FD4F-4137-8458-64CF92B182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92B88EF7-6877-4EEB-AEFA-73CD0172AC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2F7D8-F310-49BD-AE46-AF72022DEA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83592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AF1902AB-8BBC-4C62-B7D0-C7D3D458CF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C203BD6E-F4E7-40F0-AC55-3D3D2DC45B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971C58B9-7887-44E9-AF2C-B18E59752D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93C3E-AC14-46C5-A823-38AF36F7C8BC}" type="datetimeFigureOut">
              <a:rPr lang="cs-CZ" smtClean="0"/>
              <a:t>20.03.2020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21562A91-114F-4C78-8D46-A27A9B784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6278C772-637E-41D2-AB55-554DA3F68B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2F7D8-F310-49BD-AE46-AF72022DEA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89030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C8DFEDCF-3948-487B-9C99-06A5B99F6C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5CCCD221-D63F-43DC-92E4-AB7ECAAE2E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5D06D571-48A5-4BE9-B85D-2620688F62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D6A7E820-16B9-4C0A-9558-A6FDA56D50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93C3E-AC14-46C5-A823-38AF36F7C8BC}" type="datetimeFigureOut">
              <a:rPr lang="cs-CZ" smtClean="0"/>
              <a:t>20.03.2020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9A419C05-BF2C-456C-890F-E128591B3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71054B91-55F3-4D92-ADA9-9ACD294C84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2F7D8-F310-49BD-AE46-AF72022DEA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53649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EA5FBDE2-3CE4-4D4F-84A0-34F4B8AB33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C68364EC-F429-41CB-9E37-E70B4C63A7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444B640B-F64A-417F-8E34-D5CC3EE951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id="{1F673594-89A2-48D2-81A6-1215BF12DC8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id="{9F89445C-EBB3-4A27-97D2-15E1ADBD31A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id="{9EE47B01-AF35-435B-938E-03ADAD664E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93C3E-AC14-46C5-A823-38AF36F7C8BC}" type="datetimeFigureOut">
              <a:rPr lang="cs-CZ" smtClean="0"/>
              <a:t>20.03.2020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id="{8A0C988F-FCAC-4C36-9779-59E17DC47B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id="{ADB5B016-51BC-4D4C-9933-C4CA4C284B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2F7D8-F310-49BD-AE46-AF72022DEA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0440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1E66D1EB-670E-479C-B565-BD671D7453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id="{ED566AFF-2D2C-4894-BA70-111674A8B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93C3E-AC14-46C5-A823-38AF36F7C8BC}" type="datetimeFigureOut">
              <a:rPr lang="cs-CZ" smtClean="0"/>
              <a:t>20.03.2020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id="{C9AC0699-0868-49E4-BDCE-29711AB0AF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id="{AAA22300-704B-4DB8-8896-2FCCE64FB3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2F7D8-F310-49BD-AE46-AF72022DEA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02596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id="{58811575-5923-4981-A436-2F32045708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93C3E-AC14-46C5-A823-38AF36F7C8BC}" type="datetimeFigureOut">
              <a:rPr lang="cs-CZ" smtClean="0"/>
              <a:t>20.03.2020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id="{D6A50D84-4E46-4649-A108-962CEE062B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83EBAC7C-E886-477F-8732-404269895F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2F7D8-F310-49BD-AE46-AF72022DEA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65319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50480C59-B8E9-4120-85A8-1FF4B85E0F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F2FCF88E-E783-4C20-A581-8938E59686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B9489BD4-E09C-4B7F-816E-F0584E7A4FB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CCF44199-4286-4621-9FE7-77027212E4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93C3E-AC14-46C5-A823-38AF36F7C8BC}" type="datetimeFigureOut">
              <a:rPr lang="cs-CZ" smtClean="0"/>
              <a:t>20.03.2020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F215460A-69B0-42C3-B109-B912E20D3A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F78BC4B1-13DB-449C-AE40-DCD72EAA4E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2F7D8-F310-49BD-AE46-AF72022DEA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02553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0BEB39E5-30D2-43FD-9132-122A518F14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id="{E5E0C184-A2FB-4795-9597-9E1B3EEE992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C1791C6B-80D8-4BB2-94D5-5223036353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1E0810AE-DDC7-415E-A539-1C150EFEA5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93C3E-AC14-46C5-A823-38AF36F7C8BC}" type="datetimeFigureOut">
              <a:rPr lang="cs-CZ" smtClean="0"/>
              <a:t>20.03.2020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F5C216C8-9FC5-4EDA-AD4A-F6BF96A7A9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2F9709F3-198E-4D82-80E8-F35EB07B93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2F7D8-F310-49BD-AE46-AF72022DEA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61297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20E6817C-E69E-4B63-BB91-776A19F34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E6B7FB0E-E735-4C3B-8441-C6632118C4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F3A97157-061A-46D6-B281-443B9FC7F6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93C3E-AC14-46C5-A823-38AF36F7C8BC}" type="datetimeFigureOut">
              <a:rPr lang="cs-CZ" smtClean="0"/>
              <a:t>20.03.2020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7C1C00E1-C85D-41AE-A6BD-B4BF7D7B39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3A853D82-FAA5-4038-916A-356AE72541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2F7D8-F310-49BD-AE46-AF72022DEA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62549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id="{620BCC35-7D5D-4C6F-A84B-82C21079DC0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2641927B-190E-423B-8122-9C960692D1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23B84F50-E6D6-4D10-8094-B079988F74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93C3E-AC14-46C5-A823-38AF36F7C8BC}" type="datetimeFigureOut">
              <a:rPr lang="cs-CZ" smtClean="0"/>
              <a:t>20.03.2020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647CA62D-A539-420E-AD60-2DABD8FB8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D1B3701E-B092-4A46-803C-F5572821D8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12F7D8-F310-49BD-AE46-AF72022DEA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30784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id="{D677FAE2-1286-448B-9A1C-F2E7AFCAB6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F42D368B-1AB9-4D1F-BCB4-532FCD6B9D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5A536CE5-FCD2-4C20-B151-D90A8BC38C4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193C3E-AC14-46C5-A823-38AF36F7C8BC}" type="datetimeFigureOut">
              <a:rPr lang="cs-CZ" smtClean="0"/>
              <a:t>20.03.2020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976ABC8E-0653-445F-8599-4398446FFC0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948EED37-D53A-4593-ACCA-2E9117D8A14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12F7D8-F310-49BD-AE46-AF72022DEA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5330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krblik.cz/energie/voda/cena-vody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lker.com/clipart-measuring-meter.html" TargetMode="External"/><Relationship Id="rId2" Type="http://schemas.openxmlformats.org/officeDocument/2006/relationships/hyperlink" Target="http://www.clker.com/clipart-9347.html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bsah obrázku exteriér, vsedě, strom, ulice&#10;&#10;Popis byl vytvořen automaticky">
            <a:extLst>
              <a:ext uri="{FF2B5EF4-FFF2-40B4-BE49-F238E27FC236}">
                <a16:creationId xmlns:a16="http://schemas.microsoft.com/office/drawing/2014/main" id="{58DFBFB4-AFA1-4F70-A403-3BC79849CC8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6812"/>
          <a:stretch/>
        </p:blipFill>
        <p:spPr>
          <a:xfrm rot="5400000">
            <a:off x="-1110377" y="1110377"/>
            <a:ext cx="6858000" cy="4637246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B9951BD9-0868-4CDB-ACD6-9C4209B5E4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4637247" y="0"/>
            <a:ext cx="7554754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ovéPole 1">
            <a:extLst>
              <a:ext uri="{FF2B5EF4-FFF2-40B4-BE49-F238E27FC236}">
                <a16:creationId xmlns:a16="http://schemas.microsoft.com/office/drawing/2014/main" id="{028B0EE1-EAE2-402C-B987-1E13CC7EBF81}"/>
              </a:ext>
            </a:extLst>
          </p:cNvPr>
          <p:cNvSpPr txBox="1"/>
          <p:nvPr/>
        </p:nvSpPr>
        <p:spPr>
          <a:xfrm>
            <a:off x="5277328" y="640082"/>
            <a:ext cx="6274591" cy="335160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Výpočet objemu vody v bazénu</a:t>
            </a:r>
          </a:p>
        </p:txBody>
      </p:sp>
    </p:spTree>
    <p:extLst>
      <p:ext uri="{BB962C8B-B14F-4D97-AF65-F5344CB8AC3E}">
        <p14:creationId xmlns:p14="http://schemas.microsoft.com/office/powerpoint/2010/main" val="11203943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169D286-F4D7-4C8B-A6BD-D05384C7F1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 6">
            <a:extLst>
              <a:ext uri="{FF2B5EF4-FFF2-40B4-BE49-F238E27FC236}">
                <a16:creationId xmlns:a16="http://schemas.microsoft.com/office/drawing/2014/main" id="{39E8235E-135E-4261-8F54-2B316E493C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142164" y="610728"/>
            <a:ext cx="759618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Freeform 7">
            <a:extLst>
              <a:ext uri="{FF2B5EF4-FFF2-40B4-BE49-F238E27FC236}">
                <a16:creationId xmlns:a16="http://schemas.microsoft.com/office/drawing/2014/main" id="{D4ED8EC3-4D57-4620-93CE-4E6661F09A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144437" y="343079"/>
            <a:ext cx="482654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83BCB34A-2F40-4F41-8488-A134C1C155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045" y="340424"/>
            <a:ext cx="4630139" cy="5265795"/>
          </a:xfrm>
          <a:custGeom>
            <a:avLst/>
            <a:gdLst>
              <a:gd name="connsiteX0" fmla="*/ 0 w 4630139"/>
              <a:gd name="connsiteY0" fmla="*/ 0 h 5265795"/>
              <a:gd name="connsiteX1" fmla="*/ 4630139 w 4630139"/>
              <a:gd name="connsiteY1" fmla="*/ 0 h 5265795"/>
              <a:gd name="connsiteX2" fmla="*/ 4630139 w 4630139"/>
              <a:gd name="connsiteY2" fmla="*/ 5265795 h 5265795"/>
              <a:gd name="connsiteX3" fmla="*/ 0 w 4630139"/>
              <a:gd name="connsiteY3" fmla="*/ 5265795 h 52657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630139" h="5265795">
                <a:moveTo>
                  <a:pt x="0" y="0"/>
                </a:moveTo>
                <a:lnTo>
                  <a:pt x="4630139" y="0"/>
                </a:lnTo>
                <a:lnTo>
                  <a:pt x="4630139" y="5265795"/>
                </a:lnTo>
                <a:lnTo>
                  <a:pt x="0" y="5265795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Obrázek 4" descr="Obsah obrázku kreslení&#10;&#10;Popis byl vytvořen automaticky">
            <a:extLst>
              <a:ext uri="{FF2B5EF4-FFF2-40B4-BE49-F238E27FC236}">
                <a16:creationId xmlns:a16="http://schemas.microsoft.com/office/drawing/2014/main" id="{2E3C5635-51D0-4EBA-87A2-96D69EE407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0627" y="983891"/>
            <a:ext cx="1916700" cy="3993126"/>
          </a:xfrm>
          <a:prstGeom prst="rect">
            <a:avLst/>
          </a:prstGeom>
        </p:spPr>
      </p:pic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F78382DC-4207-465E-B379-1E16448AA2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1780" y="1071563"/>
            <a:ext cx="7290218" cy="5242298"/>
          </a:xfrm>
          <a:custGeom>
            <a:avLst/>
            <a:gdLst>
              <a:gd name="connsiteX0" fmla="*/ 0 w 7290218"/>
              <a:gd name="connsiteY0" fmla="*/ 0 h 5242298"/>
              <a:gd name="connsiteX1" fmla="*/ 7290218 w 7290218"/>
              <a:gd name="connsiteY1" fmla="*/ 0 h 5242298"/>
              <a:gd name="connsiteX2" fmla="*/ 7290218 w 7290218"/>
              <a:gd name="connsiteY2" fmla="*/ 5242298 h 5242298"/>
              <a:gd name="connsiteX3" fmla="*/ 0 w 7290218"/>
              <a:gd name="connsiteY3" fmla="*/ 5242298 h 52422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0218" h="5242298">
                <a:moveTo>
                  <a:pt x="0" y="0"/>
                </a:moveTo>
                <a:lnTo>
                  <a:pt x="7290218" y="0"/>
                </a:lnTo>
                <a:lnTo>
                  <a:pt x="7290218" y="5242298"/>
                </a:lnTo>
                <a:lnTo>
                  <a:pt x="0" y="5242298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Obrázek 6" descr="Obsah obrázku exteriér, tráva, vsedě, modrá&#10;&#10;Popis byl vytvořen automaticky">
            <a:extLst>
              <a:ext uri="{FF2B5EF4-FFF2-40B4-BE49-F238E27FC236}">
                <a16:creationId xmlns:a16="http://schemas.microsoft.com/office/drawing/2014/main" id="{AD8E7735-00E7-4ED7-8E65-CD24C1FDEA4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8411315" y="2506913"/>
            <a:ext cx="3967112" cy="2231500"/>
          </a:xfrm>
          <a:prstGeom prst="rect">
            <a:avLst/>
          </a:prstGeom>
        </p:spPr>
      </p:pic>
      <p:sp>
        <p:nvSpPr>
          <p:cNvPr id="8" name="TextovéPole 7">
            <a:extLst>
              <a:ext uri="{FF2B5EF4-FFF2-40B4-BE49-F238E27FC236}">
                <a16:creationId xmlns:a16="http://schemas.microsoft.com/office/drawing/2014/main" id="{C825C5AC-43C7-48C1-B1B2-371DFF634950}"/>
              </a:ext>
            </a:extLst>
          </p:cNvPr>
          <p:cNvSpPr txBox="1"/>
          <p:nvPr/>
        </p:nvSpPr>
        <p:spPr>
          <a:xfrm>
            <a:off x="5359791" y="1639107"/>
            <a:ext cx="3171446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Nováků mají na zahradě</a:t>
            </a:r>
          </a:p>
          <a:p>
            <a:r>
              <a:rPr lang="cs-CZ" sz="2400" dirty="0">
                <a:solidFill>
                  <a:schemeClr val="bg1"/>
                </a:solidFill>
              </a:rPr>
              <a:t>nafukovací bazén.</a:t>
            </a:r>
          </a:p>
          <a:p>
            <a:r>
              <a:rPr lang="cs-CZ" sz="2400" dirty="0">
                <a:solidFill>
                  <a:schemeClr val="bg1"/>
                </a:solidFill>
              </a:rPr>
              <a:t>Pepík se zamyslel, kolik</a:t>
            </a:r>
          </a:p>
          <a:p>
            <a:r>
              <a:rPr lang="cs-CZ" sz="2400" dirty="0">
                <a:solidFill>
                  <a:schemeClr val="bg1"/>
                </a:solidFill>
              </a:rPr>
              <a:t>vody se spotřebuje, aby</a:t>
            </a:r>
          </a:p>
          <a:p>
            <a:r>
              <a:rPr lang="cs-CZ" sz="2400" dirty="0">
                <a:solidFill>
                  <a:schemeClr val="bg1"/>
                </a:solidFill>
              </a:rPr>
              <a:t>se naplnil bazén.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634FC99C-3FBE-4CD0-8804-61A909E7910E}"/>
              </a:ext>
            </a:extLst>
          </p:cNvPr>
          <p:cNvSpPr txBox="1"/>
          <p:nvPr/>
        </p:nvSpPr>
        <p:spPr>
          <a:xfrm>
            <a:off x="5121959" y="4038934"/>
            <a:ext cx="40198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highlight>
                  <a:srgbClr val="FFFF00"/>
                </a:highlight>
              </a:rPr>
              <a:t>Co musí Pepík nejdříve udělat?</a:t>
            </a:r>
          </a:p>
        </p:txBody>
      </p:sp>
    </p:spTree>
    <p:extLst>
      <p:ext uri="{BB962C8B-B14F-4D97-AF65-F5344CB8AC3E}">
        <p14:creationId xmlns:p14="http://schemas.microsoft.com/office/powerpoint/2010/main" val="34653231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bsah obrázku kreslení&#10;&#10;Popis byl vytvořen automaticky">
            <a:extLst>
              <a:ext uri="{FF2B5EF4-FFF2-40B4-BE49-F238E27FC236}">
                <a16:creationId xmlns:a16="http://schemas.microsoft.com/office/drawing/2014/main" id="{F58810E0-7C84-4989-9AF7-1CBA74BB1A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262" y="679091"/>
            <a:ext cx="1916700" cy="3993126"/>
          </a:xfrm>
          <a:prstGeom prst="rect">
            <a:avLst/>
          </a:prstGeom>
        </p:spPr>
      </p:pic>
      <p:pic>
        <p:nvPicPr>
          <p:cNvPr id="4" name="Obrázek 3" descr="Obsah obrázku objekt&#10;&#10;Popis byl vytvořen automaticky">
            <a:extLst>
              <a:ext uri="{FF2B5EF4-FFF2-40B4-BE49-F238E27FC236}">
                <a16:creationId xmlns:a16="http://schemas.microsoft.com/office/drawing/2014/main" id="{26EF0812-56E6-459F-B076-8F15CB897FA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0365" y="679091"/>
            <a:ext cx="1315578" cy="1043692"/>
          </a:xfrm>
          <a:prstGeom prst="rect">
            <a:avLst/>
          </a:prstGeom>
        </p:spPr>
      </p:pic>
      <p:sp>
        <p:nvSpPr>
          <p:cNvPr id="5" name="TextovéPole 4">
            <a:extLst>
              <a:ext uri="{FF2B5EF4-FFF2-40B4-BE49-F238E27FC236}">
                <a16:creationId xmlns:a16="http://schemas.microsoft.com/office/drawing/2014/main" id="{45EE76B6-F4BB-4B01-97F0-EC235049F82E}"/>
              </a:ext>
            </a:extLst>
          </p:cNvPr>
          <p:cNvSpPr txBox="1"/>
          <p:nvPr/>
        </p:nvSpPr>
        <p:spPr>
          <a:xfrm>
            <a:off x="4863548" y="679091"/>
            <a:ext cx="598933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Bazén má tvar kvádru a proto Pepík musí zjistit</a:t>
            </a:r>
          </a:p>
          <a:p>
            <a:r>
              <a:rPr lang="cs-CZ" sz="2400" dirty="0"/>
              <a:t>jeho rozměry.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4298A4D2-6F0C-4DC4-B13F-234C326B14FA}"/>
              </a:ext>
            </a:extLst>
          </p:cNvPr>
          <p:cNvSpPr/>
          <p:nvPr/>
        </p:nvSpPr>
        <p:spPr>
          <a:xfrm>
            <a:off x="3849756" y="3321729"/>
            <a:ext cx="5314122" cy="13384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8AF07FF5-21C9-4203-9E18-1425EE44DE85}"/>
              </a:ext>
            </a:extLst>
          </p:cNvPr>
          <p:cNvSpPr/>
          <p:nvPr/>
        </p:nvSpPr>
        <p:spPr>
          <a:xfrm>
            <a:off x="3849756" y="2172103"/>
            <a:ext cx="6149009" cy="1149626"/>
          </a:xfrm>
          <a:custGeom>
            <a:avLst/>
            <a:gdLst>
              <a:gd name="connsiteX0" fmla="*/ 0 w 5247861"/>
              <a:gd name="connsiteY0" fmla="*/ 0 h 871330"/>
              <a:gd name="connsiteX1" fmla="*/ 5247861 w 5247861"/>
              <a:gd name="connsiteY1" fmla="*/ 0 h 871330"/>
              <a:gd name="connsiteX2" fmla="*/ 5247861 w 5247861"/>
              <a:gd name="connsiteY2" fmla="*/ 871330 h 871330"/>
              <a:gd name="connsiteX3" fmla="*/ 0 w 5247861"/>
              <a:gd name="connsiteY3" fmla="*/ 871330 h 871330"/>
              <a:gd name="connsiteX4" fmla="*/ 0 w 5247861"/>
              <a:gd name="connsiteY4" fmla="*/ 0 h 871330"/>
              <a:gd name="connsiteX0" fmla="*/ 649356 w 5247861"/>
              <a:gd name="connsiteY0" fmla="*/ 0 h 1136374"/>
              <a:gd name="connsiteX1" fmla="*/ 5247861 w 5247861"/>
              <a:gd name="connsiteY1" fmla="*/ 265044 h 1136374"/>
              <a:gd name="connsiteX2" fmla="*/ 5247861 w 5247861"/>
              <a:gd name="connsiteY2" fmla="*/ 1136374 h 1136374"/>
              <a:gd name="connsiteX3" fmla="*/ 0 w 5247861"/>
              <a:gd name="connsiteY3" fmla="*/ 1136374 h 1136374"/>
              <a:gd name="connsiteX4" fmla="*/ 649356 w 5247861"/>
              <a:gd name="connsiteY4" fmla="*/ 0 h 1136374"/>
              <a:gd name="connsiteX0" fmla="*/ 649356 w 5618922"/>
              <a:gd name="connsiteY0" fmla="*/ 0 h 1136374"/>
              <a:gd name="connsiteX1" fmla="*/ 5618922 w 5618922"/>
              <a:gd name="connsiteY1" fmla="*/ 0 h 1136374"/>
              <a:gd name="connsiteX2" fmla="*/ 5247861 w 5618922"/>
              <a:gd name="connsiteY2" fmla="*/ 1136374 h 1136374"/>
              <a:gd name="connsiteX3" fmla="*/ 0 w 5618922"/>
              <a:gd name="connsiteY3" fmla="*/ 1136374 h 1136374"/>
              <a:gd name="connsiteX4" fmla="*/ 649356 w 5618922"/>
              <a:gd name="connsiteY4" fmla="*/ 0 h 1136374"/>
              <a:gd name="connsiteX0" fmla="*/ 649356 w 6105808"/>
              <a:gd name="connsiteY0" fmla="*/ 0 h 1136374"/>
              <a:gd name="connsiteX1" fmla="*/ 6105808 w 6105808"/>
              <a:gd name="connsiteY1" fmla="*/ 26504 h 1136374"/>
              <a:gd name="connsiteX2" fmla="*/ 5247861 w 6105808"/>
              <a:gd name="connsiteY2" fmla="*/ 1136374 h 1136374"/>
              <a:gd name="connsiteX3" fmla="*/ 0 w 6105808"/>
              <a:gd name="connsiteY3" fmla="*/ 1136374 h 1136374"/>
              <a:gd name="connsiteX4" fmla="*/ 649356 w 6105808"/>
              <a:gd name="connsiteY4" fmla="*/ 0 h 1136374"/>
              <a:gd name="connsiteX0" fmla="*/ 1083605 w 6105808"/>
              <a:gd name="connsiteY0" fmla="*/ 0 h 1149626"/>
              <a:gd name="connsiteX1" fmla="*/ 6105808 w 6105808"/>
              <a:gd name="connsiteY1" fmla="*/ 39756 h 1149626"/>
              <a:gd name="connsiteX2" fmla="*/ 5247861 w 6105808"/>
              <a:gd name="connsiteY2" fmla="*/ 1149626 h 1149626"/>
              <a:gd name="connsiteX3" fmla="*/ 0 w 6105808"/>
              <a:gd name="connsiteY3" fmla="*/ 1149626 h 1149626"/>
              <a:gd name="connsiteX4" fmla="*/ 1083605 w 6105808"/>
              <a:gd name="connsiteY4" fmla="*/ 0 h 11496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105808" h="1149626">
                <a:moveTo>
                  <a:pt x="1083605" y="0"/>
                </a:moveTo>
                <a:lnTo>
                  <a:pt x="6105808" y="39756"/>
                </a:lnTo>
                <a:lnTo>
                  <a:pt x="5247861" y="1149626"/>
                </a:lnTo>
                <a:lnTo>
                  <a:pt x="0" y="1149626"/>
                </a:lnTo>
                <a:lnTo>
                  <a:pt x="1083605" y="0"/>
                </a:lnTo>
                <a:close/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EFB26FE2-0BDC-4478-AE86-E08D49E2BFBE}"/>
              </a:ext>
            </a:extLst>
          </p:cNvPr>
          <p:cNvSpPr/>
          <p:nvPr/>
        </p:nvSpPr>
        <p:spPr>
          <a:xfrm>
            <a:off x="9163879" y="2192822"/>
            <a:ext cx="868017" cy="2472356"/>
          </a:xfrm>
          <a:custGeom>
            <a:avLst/>
            <a:gdLst>
              <a:gd name="connsiteX0" fmla="*/ 0 w 901148"/>
              <a:gd name="connsiteY0" fmla="*/ 0 h 2472356"/>
              <a:gd name="connsiteX1" fmla="*/ 901148 w 901148"/>
              <a:gd name="connsiteY1" fmla="*/ 0 h 2472356"/>
              <a:gd name="connsiteX2" fmla="*/ 901148 w 901148"/>
              <a:gd name="connsiteY2" fmla="*/ 2472356 h 2472356"/>
              <a:gd name="connsiteX3" fmla="*/ 0 w 901148"/>
              <a:gd name="connsiteY3" fmla="*/ 2472356 h 2472356"/>
              <a:gd name="connsiteX4" fmla="*/ 0 w 901148"/>
              <a:gd name="connsiteY4" fmla="*/ 0 h 2472356"/>
              <a:gd name="connsiteX0" fmla="*/ 0 w 901148"/>
              <a:gd name="connsiteY0" fmla="*/ 0 h 2472356"/>
              <a:gd name="connsiteX1" fmla="*/ 901148 w 901148"/>
              <a:gd name="connsiteY1" fmla="*/ 0 h 2472356"/>
              <a:gd name="connsiteX2" fmla="*/ 834887 w 901148"/>
              <a:gd name="connsiteY2" fmla="*/ 1836252 h 2472356"/>
              <a:gd name="connsiteX3" fmla="*/ 0 w 901148"/>
              <a:gd name="connsiteY3" fmla="*/ 2472356 h 2472356"/>
              <a:gd name="connsiteX4" fmla="*/ 0 w 901148"/>
              <a:gd name="connsiteY4" fmla="*/ 0 h 2472356"/>
              <a:gd name="connsiteX0" fmla="*/ 13252 w 901148"/>
              <a:gd name="connsiteY0" fmla="*/ 1073426 h 2472356"/>
              <a:gd name="connsiteX1" fmla="*/ 901148 w 901148"/>
              <a:gd name="connsiteY1" fmla="*/ 0 h 2472356"/>
              <a:gd name="connsiteX2" fmla="*/ 834887 w 901148"/>
              <a:gd name="connsiteY2" fmla="*/ 1836252 h 2472356"/>
              <a:gd name="connsiteX3" fmla="*/ 0 w 901148"/>
              <a:gd name="connsiteY3" fmla="*/ 2472356 h 2472356"/>
              <a:gd name="connsiteX4" fmla="*/ 13252 w 901148"/>
              <a:gd name="connsiteY4" fmla="*/ 1073426 h 2472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1148" h="2472356">
                <a:moveTo>
                  <a:pt x="13252" y="1073426"/>
                </a:moveTo>
                <a:lnTo>
                  <a:pt x="901148" y="0"/>
                </a:lnTo>
                <a:lnTo>
                  <a:pt x="834887" y="1836252"/>
                </a:lnTo>
                <a:lnTo>
                  <a:pt x="0" y="2472356"/>
                </a:lnTo>
                <a:lnTo>
                  <a:pt x="13252" y="1073426"/>
                </a:lnTo>
                <a:close/>
              </a:path>
            </a:pathLst>
          </a:cu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F7008C51-528A-4BFF-933A-F2B977350F75}"/>
              </a:ext>
            </a:extLst>
          </p:cNvPr>
          <p:cNvSpPr/>
          <p:nvPr/>
        </p:nvSpPr>
        <p:spPr>
          <a:xfrm>
            <a:off x="3849755" y="2167124"/>
            <a:ext cx="1113185" cy="1166621"/>
          </a:xfrm>
          <a:custGeom>
            <a:avLst/>
            <a:gdLst>
              <a:gd name="connsiteX0" fmla="*/ 0 w 1113183"/>
              <a:gd name="connsiteY0" fmla="*/ 0 h 1140925"/>
              <a:gd name="connsiteX1" fmla="*/ 1113183 w 1113183"/>
              <a:gd name="connsiteY1" fmla="*/ 0 h 1140925"/>
              <a:gd name="connsiteX2" fmla="*/ 1113183 w 1113183"/>
              <a:gd name="connsiteY2" fmla="*/ 1140925 h 1140925"/>
              <a:gd name="connsiteX3" fmla="*/ 0 w 1113183"/>
              <a:gd name="connsiteY3" fmla="*/ 1140925 h 1140925"/>
              <a:gd name="connsiteX4" fmla="*/ 0 w 1113183"/>
              <a:gd name="connsiteY4" fmla="*/ 0 h 1140925"/>
              <a:gd name="connsiteX0" fmla="*/ 583096 w 1113183"/>
              <a:gd name="connsiteY0" fmla="*/ 39757 h 1140925"/>
              <a:gd name="connsiteX1" fmla="*/ 1113183 w 1113183"/>
              <a:gd name="connsiteY1" fmla="*/ 0 h 1140925"/>
              <a:gd name="connsiteX2" fmla="*/ 1113183 w 1113183"/>
              <a:gd name="connsiteY2" fmla="*/ 1140925 h 1140925"/>
              <a:gd name="connsiteX3" fmla="*/ 0 w 1113183"/>
              <a:gd name="connsiteY3" fmla="*/ 1140925 h 1140925"/>
              <a:gd name="connsiteX4" fmla="*/ 583096 w 1113183"/>
              <a:gd name="connsiteY4" fmla="*/ 39757 h 1140925"/>
              <a:gd name="connsiteX0" fmla="*/ 993913 w 1113183"/>
              <a:gd name="connsiteY0" fmla="*/ 26505 h 1140925"/>
              <a:gd name="connsiteX1" fmla="*/ 1113183 w 1113183"/>
              <a:gd name="connsiteY1" fmla="*/ 0 h 1140925"/>
              <a:gd name="connsiteX2" fmla="*/ 1113183 w 1113183"/>
              <a:gd name="connsiteY2" fmla="*/ 1140925 h 1140925"/>
              <a:gd name="connsiteX3" fmla="*/ 0 w 1113183"/>
              <a:gd name="connsiteY3" fmla="*/ 1140925 h 1140925"/>
              <a:gd name="connsiteX4" fmla="*/ 993913 w 1113183"/>
              <a:gd name="connsiteY4" fmla="*/ 26505 h 11409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3183" h="1140925">
                <a:moveTo>
                  <a:pt x="993913" y="26505"/>
                </a:moveTo>
                <a:lnTo>
                  <a:pt x="1113183" y="0"/>
                </a:lnTo>
                <a:lnTo>
                  <a:pt x="1113183" y="1140925"/>
                </a:lnTo>
                <a:lnTo>
                  <a:pt x="0" y="1140925"/>
                </a:lnTo>
                <a:lnTo>
                  <a:pt x="993913" y="26505"/>
                </a:lnTo>
                <a:close/>
              </a:path>
            </a:pathLst>
          </a:cu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CC40A45D-23A6-4690-BC43-C1EAB7AC204A}"/>
              </a:ext>
            </a:extLst>
          </p:cNvPr>
          <p:cNvSpPr/>
          <p:nvPr/>
        </p:nvSpPr>
        <p:spPr>
          <a:xfrm>
            <a:off x="4962940" y="3220278"/>
            <a:ext cx="4200940" cy="12217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nice 12">
            <a:extLst>
              <a:ext uri="{FF2B5EF4-FFF2-40B4-BE49-F238E27FC236}">
                <a16:creationId xmlns:a16="http://schemas.microsoft.com/office/drawing/2014/main" id="{110FCB5F-FE64-4D92-8233-8DFD46ACB933}"/>
              </a:ext>
            </a:extLst>
          </p:cNvPr>
          <p:cNvCxnSpPr>
            <a:cxnSpLocks/>
          </p:cNvCxnSpPr>
          <p:nvPr/>
        </p:nvCxnSpPr>
        <p:spPr>
          <a:xfrm flipH="1">
            <a:off x="4790661" y="3220278"/>
            <a:ext cx="145774" cy="119270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>
            <a:extLst>
              <a:ext uri="{FF2B5EF4-FFF2-40B4-BE49-F238E27FC236}">
                <a16:creationId xmlns:a16="http://schemas.microsoft.com/office/drawing/2014/main" id="{A13156E7-12F3-47E5-BDDD-5843BA6E2945}"/>
              </a:ext>
            </a:extLst>
          </p:cNvPr>
          <p:cNvCxnSpPr/>
          <p:nvPr/>
        </p:nvCxnSpPr>
        <p:spPr>
          <a:xfrm>
            <a:off x="3849755" y="5181600"/>
            <a:ext cx="5314123" cy="0"/>
          </a:xfrm>
          <a:prstGeom prst="straightConnector1">
            <a:avLst/>
          </a:prstGeom>
          <a:ln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A16CB09C-80C5-475A-BF59-4D174E7CECE2}"/>
              </a:ext>
            </a:extLst>
          </p:cNvPr>
          <p:cNvSpPr txBox="1"/>
          <p:nvPr/>
        </p:nvSpPr>
        <p:spPr>
          <a:xfrm>
            <a:off x="6278541" y="4660199"/>
            <a:ext cx="5854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3m</a:t>
            </a:r>
          </a:p>
        </p:txBody>
      </p:sp>
      <p:cxnSp>
        <p:nvCxnSpPr>
          <p:cNvPr id="24" name="Přímá spojnice se šipkou 23">
            <a:extLst>
              <a:ext uri="{FF2B5EF4-FFF2-40B4-BE49-F238E27FC236}">
                <a16:creationId xmlns:a16="http://schemas.microsoft.com/office/drawing/2014/main" id="{52D676CB-EE07-412D-80C6-ED748F36B190}"/>
              </a:ext>
            </a:extLst>
          </p:cNvPr>
          <p:cNvCxnSpPr/>
          <p:nvPr/>
        </p:nvCxnSpPr>
        <p:spPr>
          <a:xfrm flipV="1">
            <a:off x="9445820" y="4454689"/>
            <a:ext cx="868018" cy="715617"/>
          </a:xfrm>
          <a:prstGeom prst="straightConnector1">
            <a:avLst/>
          </a:prstGeom>
          <a:ln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44888706-4F37-4BD8-AF75-7A8BF31C7215}"/>
              </a:ext>
            </a:extLst>
          </p:cNvPr>
          <p:cNvSpPr txBox="1"/>
          <p:nvPr/>
        </p:nvSpPr>
        <p:spPr>
          <a:xfrm rot="18980808">
            <a:off x="9316248" y="4246714"/>
            <a:ext cx="8867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1,8 m</a:t>
            </a:r>
          </a:p>
        </p:txBody>
      </p:sp>
      <p:cxnSp>
        <p:nvCxnSpPr>
          <p:cNvPr id="27" name="Přímá spojnice se šipkou 26">
            <a:extLst>
              <a:ext uri="{FF2B5EF4-FFF2-40B4-BE49-F238E27FC236}">
                <a16:creationId xmlns:a16="http://schemas.microsoft.com/office/drawing/2014/main" id="{1C6049B0-9AF4-40DA-A5C9-1B1B5EC71DC6}"/>
              </a:ext>
            </a:extLst>
          </p:cNvPr>
          <p:cNvCxnSpPr/>
          <p:nvPr/>
        </p:nvCxnSpPr>
        <p:spPr>
          <a:xfrm flipV="1">
            <a:off x="10455965" y="2192822"/>
            <a:ext cx="0" cy="1798142"/>
          </a:xfrm>
          <a:prstGeom prst="straightConnector1">
            <a:avLst/>
          </a:prstGeom>
          <a:ln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>
            <a:extLst>
              <a:ext uri="{FF2B5EF4-FFF2-40B4-BE49-F238E27FC236}">
                <a16:creationId xmlns:a16="http://schemas.microsoft.com/office/drawing/2014/main" id="{D7A26D20-E3ED-4537-B8F7-40B4E91755E6}"/>
              </a:ext>
            </a:extLst>
          </p:cNvPr>
          <p:cNvSpPr txBox="1"/>
          <p:nvPr/>
        </p:nvSpPr>
        <p:spPr>
          <a:xfrm rot="16200000">
            <a:off x="9767409" y="2904272"/>
            <a:ext cx="8867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0,6 m</a:t>
            </a:r>
          </a:p>
        </p:txBody>
      </p:sp>
      <p:sp>
        <p:nvSpPr>
          <p:cNvPr id="29" name="TextovéPole 28">
            <a:extLst>
              <a:ext uri="{FF2B5EF4-FFF2-40B4-BE49-F238E27FC236}">
                <a16:creationId xmlns:a16="http://schemas.microsoft.com/office/drawing/2014/main" id="{96F602B2-A96F-4BE4-8F93-03EB9971A0DD}"/>
              </a:ext>
            </a:extLst>
          </p:cNvPr>
          <p:cNvSpPr txBox="1"/>
          <p:nvPr/>
        </p:nvSpPr>
        <p:spPr>
          <a:xfrm>
            <a:off x="2941983" y="5618922"/>
            <a:ext cx="64812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Výrobce doporučuje napustit vodu do výšky 0,4 m.</a:t>
            </a:r>
          </a:p>
        </p:txBody>
      </p:sp>
    </p:spTree>
    <p:extLst>
      <p:ext uri="{BB962C8B-B14F-4D97-AF65-F5344CB8AC3E}">
        <p14:creationId xmlns:p14="http://schemas.microsoft.com/office/powerpoint/2010/main" val="31078579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bsah obrázku kreslení&#10;&#10;Popis byl vytvořen automaticky">
            <a:extLst>
              <a:ext uri="{FF2B5EF4-FFF2-40B4-BE49-F238E27FC236}">
                <a16:creationId xmlns:a16="http://schemas.microsoft.com/office/drawing/2014/main" id="{DE04D21B-851B-4E16-A247-E2E16848DC5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262" y="679091"/>
            <a:ext cx="1916700" cy="3993126"/>
          </a:xfrm>
          <a:prstGeom prst="rect">
            <a:avLst/>
          </a:prstGeom>
        </p:spPr>
      </p:pic>
      <p:sp>
        <p:nvSpPr>
          <p:cNvPr id="3" name="TextovéPole 2">
            <a:extLst>
              <a:ext uri="{FF2B5EF4-FFF2-40B4-BE49-F238E27FC236}">
                <a16:creationId xmlns:a16="http://schemas.microsoft.com/office/drawing/2014/main" id="{0F5C40E2-4D16-4CD0-B237-260C01C22A69}"/>
              </a:ext>
            </a:extLst>
          </p:cNvPr>
          <p:cNvSpPr txBox="1"/>
          <p:nvPr/>
        </p:nvSpPr>
        <p:spPr>
          <a:xfrm>
            <a:off x="3511826" y="781878"/>
            <a:ext cx="57285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Pepík musí vypočítat objem napuštěné vody.</a:t>
            </a:r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id="{6A9A16F4-3E3F-47CB-BE50-5EF11581A2B0}"/>
              </a:ext>
            </a:extLst>
          </p:cNvPr>
          <p:cNvSpPr txBox="1"/>
          <p:nvPr/>
        </p:nvSpPr>
        <p:spPr>
          <a:xfrm>
            <a:off x="3697357" y="1709530"/>
            <a:ext cx="60712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V =  a. b . c =  3 m . 1,8 m . 0,4 m = 2,16 m vody </a:t>
            </a:r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4039BCB0-0949-4010-9851-FCBC157E47A1}"/>
              </a:ext>
            </a:extLst>
          </p:cNvPr>
          <p:cNvSpPr txBox="1"/>
          <p:nvPr/>
        </p:nvSpPr>
        <p:spPr>
          <a:xfrm>
            <a:off x="8733182" y="1663363"/>
            <a:ext cx="2632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/>
              <a:t>3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58B2517C-6CC2-4D8B-BBC5-B1A4B6F68C81}"/>
              </a:ext>
            </a:extLst>
          </p:cNvPr>
          <p:cNvSpPr/>
          <p:nvPr/>
        </p:nvSpPr>
        <p:spPr>
          <a:xfrm>
            <a:off x="3511826" y="1497497"/>
            <a:ext cx="6256745" cy="821634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zkontroluj si výsledek kliknutím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39C8146D-C398-4319-90A3-80393BFF4BDF}"/>
              </a:ext>
            </a:extLst>
          </p:cNvPr>
          <p:cNvSpPr txBox="1"/>
          <p:nvPr/>
        </p:nvSpPr>
        <p:spPr>
          <a:xfrm>
            <a:off x="3377714" y="2531164"/>
            <a:ext cx="693933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Protože chce být budoucím ekonomem, tak se rozhodl</a:t>
            </a:r>
          </a:p>
          <a:p>
            <a:r>
              <a:rPr lang="cs-CZ" sz="2400" dirty="0"/>
              <a:t>vypočítat, kolik korun rodiče zaplatí.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F3F83E52-C36C-49FD-82AA-6BFAE9F2394F}"/>
              </a:ext>
            </a:extLst>
          </p:cNvPr>
          <p:cNvSpPr/>
          <p:nvPr/>
        </p:nvSpPr>
        <p:spPr>
          <a:xfrm>
            <a:off x="7192254" y="3352798"/>
            <a:ext cx="47805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3"/>
              </a:rPr>
              <a:t>https://www.skrblik.cz/energie/voda/cena-vody/</a:t>
            </a:r>
            <a:endParaRPr lang="cs-CZ" dirty="0"/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1783E8D6-4201-433C-A7B4-3005F9F8E7C1}"/>
              </a:ext>
            </a:extLst>
          </p:cNvPr>
          <p:cNvSpPr txBox="1"/>
          <p:nvPr/>
        </p:nvSpPr>
        <p:spPr>
          <a:xfrm>
            <a:off x="3377714" y="3264265"/>
            <a:ext cx="805002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Klikne na tyto webové stránky</a:t>
            </a:r>
          </a:p>
          <a:p>
            <a:r>
              <a:rPr lang="cs-CZ" sz="2400" dirty="0"/>
              <a:t>a najde si cenu vodného konkrétně  pro město ve kterém žije.</a:t>
            </a:r>
          </a:p>
          <a:p>
            <a:r>
              <a:rPr lang="cs-CZ" sz="2400" dirty="0"/>
              <a:t>Nováků mají zahrádku v Litvínově a tam je podle tabulky cena</a:t>
            </a:r>
          </a:p>
          <a:p>
            <a:r>
              <a:rPr lang="cs-CZ" sz="2400" dirty="0"/>
              <a:t>vodného 53, 07 kč za kubický metr.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DA94EF59-84B4-4073-9C10-6345C517B8F8}"/>
              </a:ext>
            </a:extLst>
          </p:cNvPr>
          <p:cNvSpPr txBox="1"/>
          <p:nvPr/>
        </p:nvSpPr>
        <p:spPr>
          <a:xfrm>
            <a:off x="3511826" y="4833925"/>
            <a:ext cx="725814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Kolik bude stát cena vody, potřebná k napuštění bazénu?</a:t>
            </a:r>
          </a:p>
          <a:p>
            <a:endParaRPr lang="cs-CZ" sz="2400" dirty="0"/>
          </a:p>
          <a:p>
            <a:r>
              <a:rPr lang="cs-CZ" sz="2400" dirty="0"/>
              <a:t>2,16 . 53,07 = 114,63 kč</a:t>
            </a:r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5BA70B40-F09D-4A43-8720-D6A67F26360B}"/>
              </a:ext>
            </a:extLst>
          </p:cNvPr>
          <p:cNvSpPr/>
          <p:nvPr/>
        </p:nvSpPr>
        <p:spPr>
          <a:xfrm>
            <a:off x="3511827" y="5501390"/>
            <a:ext cx="5221356" cy="94438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zkontroluj si výsledek kliknutím</a:t>
            </a:r>
          </a:p>
        </p:txBody>
      </p:sp>
    </p:spTree>
    <p:extLst>
      <p:ext uri="{BB962C8B-B14F-4D97-AF65-F5344CB8AC3E}">
        <p14:creationId xmlns:p14="http://schemas.microsoft.com/office/powerpoint/2010/main" val="2430355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6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bsah obrázku kreslení&#10;&#10;Popis byl vytvořen automaticky">
            <a:extLst>
              <a:ext uri="{FF2B5EF4-FFF2-40B4-BE49-F238E27FC236}">
                <a16:creationId xmlns:a16="http://schemas.microsoft.com/office/drawing/2014/main" id="{AAEBADCE-D395-443F-B167-DC33A96FA1E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262" y="679091"/>
            <a:ext cx="1916700" cy="3993126"/>
          </a:xfrm>
          <a:prstGeom prst="rect">
            <a:avLst/>
          </a:prstGeom>
        </p:spPr>
      </p:pic>
      <p:sp>
        <p:nvSpPr>
          <p:cNvPr id="3" name="TextovéPole 2">
            <a:extLst>
              <a:ext uri="{FF2B5EF4-FFF2-40B4-BE49-F238E27FC236}">
                <a16:creationId xmlns:a16="http://schemas.microsoft.com/office/drawing/2014/main" id="{2B7CEEAA-1FDB-4C23-B4E8-CEFDD52BD996}"/>
              </a:ext>
            </a:extLst>
          </p:cNvPr>
          <p:cNvSpPr txBox="1"/>
          <p:nvPr/>
        </p:nvSpPr>
        <p:spPr>
          <a:xfrm>
            <a:off x="2998032" y="679091"/>
            <a:ext cx="815596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Z naplno otevřeného kohoutku se 3l hrnec naplní vodou za 15 sekund. </a:t>
            </a:r>
          </a:p>
          <a:p>
            <a:r>
              <a:rPr lang="cs-CZ" sz="2400" dirty="0"/>
              <a:t>Dokáže Pepík spočítat za jak dlouho se naplní bazén?</a:t>
            </a:r>
          </a:p>
          <a:p>
            <a:endParaRPr lang="cs-CZ" sz="2400" dirty="0"/>
          </a:p>
          <a:p>
            <a:r>
              <a:rPr lang="cs-CZ" sz="2400" dirty="0"/>
              <a:t>2,16 m = 2160 l : 3 = 720 . 15 = 11 250 s = 3,125 h = 3 h a 7,5 min</a:t>
            </a:r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id="{18D287D2-4BF0-4310-BE7A-541713222F03}"/>
              </a:ext>
            </a:extLst>
          </p:cNvPr>
          <p:cNvSpPr txBox="1"/>
          <p:nvPr/>
        </p:nvSpPr>
        <p:spPr>
          <a:xfrm>
            <a:off x="3807501" y="2038663"/>
            <a:ext cx="2632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/>
              <a:t>3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779EAAD8-8E6F-4A7E-A2E7-8AC984C83835}"/>
              </a:ext>
            </a:extLst>
          </p:cNvPr>
          <p:cNvSpPr/>
          <p:nvPr/>
        </p:nvSpPr>
        <p:spPr>
          <a:xfrm>
            <a:off x="3102964" y="2038663"/>
            <a:ext cx="8440774" cy="71952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zkontroluj si výsledek kliknutím</a:t>
            </a:r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604302E4-8793-4E52-9FE3-1A3C2A04788B}"/>
              </a:ext>
            </a:extLst>
          </p:cNvPr>
          <p:cNvSpPr txBox="1"/>
          <p:nvPr/>
        </p:nvSpPr>
        <p:spPr>
          <a:xfrm>
            <a:off x="3102964" y="3028013"/>
            <a:ext cx="851406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Pepík se zamyslel a rozhodl se vypočítat hmotnost napuštěné vody.</a:t>
            </a:r>
          </a:p>
          <a:p>
            <a:r>
              <a:rPr lang="cs-CZ" sz="2400" dirty="0"/>
              <a:t>Jak bude postupovat?</a:t>
            </a:r>
          </a:p>
          <a:p>
            <a:endParaRPr lang="cs-CZ" sz="2400" dirty="0"/>
          </a:p>
          <a:p>
            <a:r>
              <a:rPr lang="cs-CZ" sz="2400" dirty="0"/>
              <a:t>1 l vody váží 1 kg.   2 160 l = 2 160 kg = 2, 16 t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C7E91718-3EEB-4AB2-9516-1688E0662C14}"/>
              </a:ext>
            </a:extLst>
          </p:cNvPr>
          <p:cNvSpPr/>
          <p:nvPr/>
        </p:nvSpPr>
        <p:spPr>
          <a:xfrm>
            <a:off x="3102964" y="3987384"/>
            <a:ext cx="6535711" cy="68483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Zkontroluj si výsledek kliknutím</a:t>
            </a:r>
          </a:p>
        </p:txBody>
      </p:sp>
      <p:pic>
        <p:nvPicPr>
          <p:cNvPr id="8" name="Obrázek 7" descr="Obsah obrázku exteriér, tráva, vsedě, modrá&#10;&#10;Popis byl vytvořen automaticky">
            <a:extLst>
              <a:ext uri="{FF2B5EF4-FFF2-40B4-BE49-F238E27FC236}">
                <a16:creationId xmlns:a16="http://schemas.microsoft.com/office/drawing/2014/main" id="{097B40CB-9296-41AA-A06F-714F801D2EF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9228340" y="4124188"/>
            <a:ext cx="3429000" cy="2038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3048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81646F4A-0578-4537-B908-9E4AD699D8A4}"/>
              </a:ext>
            </a:extLst>
          </p:cNvPr>
          <p:cNvSpPr/>
          <p:nvPr/>
        </p:nvSpPr>
        <p:spPr>
          <a:xfrm>
            <a:off x="3555464" y="2690336"/>
            <a:ext cx="39474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2"/>
              </a:rPr>
              <a:t>http://www.clker.com/clipart-9347.html</a:t>
            </a:r>
            <a:endParaRPr lang="cs-CZ" dirty="0"/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0594011D-A4BD-4F0C-B54B-82373E12403F}"/>
              </a:ext>
            </a:extLst>
          </p:cNvPr>
          <p:cNvSpPr/>
          <p:nvPr/>
        </p:nvSpPr>
        <p:spPr>
          <a:xfrm>
            <a:off x="3555464" y="3059668"/>
            <a:ext cx="50810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3"/>
              </a:rPr>
              <a:t>http://www.clker.com/clipart-measuring-meter.html</a:t>
            </a:r>
            <a:endParaRPr lang="cs-CZ" dirty="0"/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id="{06539719-4D52-4DE6-9BC4-1BBE2C7058E6}"/>
              </a:ext>
            </a:extLst>
          </p:cNvPr>
          <p:cNvSpPr txBox="1"/>
          <p:nvPr/>
        </p:nvSpPr>
        <p:spPr>
          <a:xfrm>
            <a:off x="3555464" y="1997838"/>
            <a:ext cx="675441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Zdroje obrázků:</a:t>
            </a:r>
          </a:p>
          <a:p>
            <a:r>
              <a:rPr lang="cs-CZ" dirty="0"/>
              <a:t>[ cit. 2020 – 03 – 20 ]. Dostupné pod licencí Public </a:t>
            </a:r>
            <a:r>
              <a:rPr lang="cs-CZ" dirty="0" err="1"/>
              <a:t>dommain</a:t>
            </a:r>
            <a:r>
              <a:rPr lang="cs-CZ" dirty="0"/>
              <a:t> na WWW:</a:t>
            </a:r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ADAD586F-070E-4F75-BE0A-934E47B938FD}"/>
              </a:ext>
            </a:extLst>
          </p:cNvPr>
          <p:cNvSpPr txBox="1"/>
          <p:nvPr/>
        </p:nvSpPr>
        <p:spPr>
          <a:xfrm>
            <a:off x="3300631" y="305966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4DC52AA7-AB5F-4976-B312-13FD3B68DEB4}"/>
              </a:ext>
            </a:extLst>
          </p:cNvPr>
          <p:cNvSpPr txBox="1"/>
          <p:nvPr/>
        </p:nvSpPr>
        <p:spPr>
          <a:xfrm>
            <a:off x="3300631" y="273650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49CA7205-306C-4256-BFA1-64DA58BFEE69}"/>
              </a:ext>
            </a:extLst>
          </p:cNvPr>
          <p:cNvSpPr txBox="1"/>
          <p:nvPr/>
        </p:nvSpPr>
        <p:spPr>
          <a:xfrm>
            <a:off x="8486494" y="305966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4C1339A5-AAFC-49C8-87BB-D1D536622FBE}"/>
              </a:ext>
            </a:extLst>
          </p:cNvPr>
          <p:cNvSpPr txBox="1"/>
          <p:nvPr/>
        </p:nvSpPr>
        <p:spPr>
          <a:xfrm>
            <a:off x="7352850" y="269033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F1CEE869-2585-4528-BA03-8E133E550D9D}"/>
              </a:ext>
            </a:extLst>
          </p:cNvPr>
          <p:cNvSpPr txBox="1"/>
          <p:nvPr/>
        </p:nvSpPr>
        <p:spPr>
          <a:xfrm>
            <a:off x="3600713" y="3429000"/>
            <a:ext cx="3993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Autor snímků bazénů je Zdeněk </a:t>
            </a:r>
            <a:r>
              <a:rPr lang="cs-CZ" dirty="0" err="1"/>
              <a:t>Hanzelín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859737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</TotalTime>
  <Words>320</Words>
  <Application>Microsoft Office PowerPoint</Application>
  <PresentationFormat>Širokoúhlá obrazovka</PresentationFormat>
  <Paragraphs>48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Motiv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Hanzelin</dc:creator>
  <cp:lastModifiedBy>Zdeněk Hanzelin</cp:lastModifiedBy>
  <cp:revision>15</cp:revision>
  <dcterms:created xsi:type="dcterms:W3CDTF">2020-03-20T07:44:54Z</dcterms:created>
  <dcterms:modified xsi:type="dcterms:W3CDTF">2020-03-20T11:42:32Z</dcterms:modified>
</cp:coreProperties>
</file>