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59" r:id="rId3"/>
    <p:sldId id="262" r:id="rId4"/>
    <p:sldId id="263" r:id="rId5"/>
    <p:sldId id="257" r:id="rId6"/>
    <p:sldId id="264" r:id="rId7"/>
    <p:sldId id="265" r:id="rId8"/>
    <p:sldId id="258" r:id="rId9"/>
    <p:sldId id="260" r:id="rId10"/>
    <p:sldId id="261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EA3D800-D491-483D-8090-84DD64F93292}">
          <p14:sldIdLst>
            <p14:sldId id="267"/>
            <p14:sldId id="259"/>
          </p14:sldIdLst>
        </p14:section>
        <p14:section name="Oddíl bez názvu" id="{B54527E4-3D6D-406E-8692-A59FBEFFB162}">
          <p14:sldIdLst>
            <p14:sldId id="262"/>
            <p14:sldId id="263"/>
            <p14:sldId id="257"/>
            <p14:sldId id="264"/>
            <p14:sldId id="265"/>
            <p14:sldId id="258"/>
            <p14:sldId id="260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059" autoAdjust="0"/>
    <p:restoredTop sz="94660"/>
  </p:normalViewPr>
  <p:slideViewPr>
    <p:cSldViewPr snapToGrid="0">
      <p:cViewPr varScale="1">
        <p:scale>
          <a:sx n="72" d="100"/>
          <a:sy n="72" d="100"/>
        </p:scale>
        <p:origin x="37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085E34-3E7A-4989-8312-A5F1E800E34A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AF54BB-1419-4B36-BAC1-59DF96C001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960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5064BE1-289E-4F89-A303-F5D7130BC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5AD128FB-4244-41FF-8AB2-5C2394DEA2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DAFA22F-7C66-4772-B26C-BA9E5F228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288E8C0-7CD0-41CA-A214-4756D54C1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E2C4D46-858A-4ED2-85D4-2DF454243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848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40F866B-F7D9-41EA-A362-31C6833B2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DFDECB9-CD65-4294-A677-3A159DC73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A224458-96B5-4B81-B2D1-DF5D5EC52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219B98A-2898-4DBD-A2A7-F86BE7AF2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9A148CD-9BCB-4E04-8C92-01B685246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707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48C511D-2C27-45E4-AC08-E69815D99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A666D132-4F3A-409A-9875-1AAC7E933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BCFA07E-F719-401C-A210-309A8CE1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00DCE5E-523A-4C53-A3AE-B51E1400E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AAD33C7-9DED-40E4-8228-DD9BCE6DC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97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1E8B016-E15E-4CDE-9E39-AF2C90EEC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C8D0DD6-4F14-4024-875B-4E4430C41B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0295BA34-BECA-4D42-9A95-F4EC58814D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9B84341-3F25-4C59-8830-2455F357A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221DF6A-3994-4A8E-8001-5EF5BE91F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0814653-E44C-40EA-99AC-58A3A5DD1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376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5CF8281-96A9-45CB-823E-A75A57EE6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99CABE2B-7555-43D0-8215-52263DFB4A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14589351-6CDE-436E-90AB-4099B534F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E7944EAE-502F-46BE-8449-45FE31059E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EE990D91-57BE-43C1-85BD-4A0285797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537E6032-888B-4723-87C2-22B2DCD8A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1EAE41DE-7B35-484B-B93E-5F4DF3981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B1BB1231-07DC-44D7-B38C-2351598CE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110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AC37015-488D-44F3-9ACA-0C5692F89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9D78A7CA-9E59-4F52-B1E0-A5F40D727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EB5B01AA-2183-406F-AF81-E851B5B64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7527C4AF-4B83-4821-A80E-4F98339F4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828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0F786DC1-F9F7-4E69-9335-534A66605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1D1E44F1-3C7B-46C0-BEB5-B7EF3CC98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6D20904B-F7E4-4AEB-8FF2-A0588C87B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0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F9EEDA9-EB32-4533-921C-9744A80A1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B80F086-4C2A-4091-A79D-003050F36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9503E389-D59F-4895-89EF-52395D6133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C0002CF2-A2E8-4B2F-92BD-F710D40F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B1BE067E-A728-4F63-8817-D590B14CD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0AB290C-D72F-40C7-8E41-5B0D391ED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582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D34DFA9-67B2-4774-869C-30D47CECD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0C252C46-4EC8-4A70-BD28-AADF08B00F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674FC21B-C29C-4CFE-AB3C-114FB8AEAA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EB5E9F0-F137-4FD7-B51F-9F9CA1178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D836184-8D2F-4A50-8E54-FBDD52B9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9158CF16-EA38-458D-BF05-EE9607237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325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37F6CB-3E3B-4F6B-99A4-00A71B077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19304D5C-EE99-44A1-8C16-C3656CBF7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2A97E3E-819E-4044-999B-FC6243E06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B3C8AC0-1241-4206-8909-4DED2D34B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7E9A15C-AE6F-4FBC-9781-D959FB0C4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049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C52EE9C2-FAB8-4291-A2AA-CF50229B85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F5371396-7205-4AFA-A3C8-878A8D523D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643895D-0141-4A2A-A15F-1A431F119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009F3D7-F1C4-42EE-9C93-DBC562E36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C1CFA55-6F5D-4993-86B7-985DA4105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335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35816261-8B03-4441-9125-E5B73DBD1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32FC3875-CDBF-48A7-B573-55FC165672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4BF7FB6-0B5B-4682-A414-361E88CCE4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14AB4F-7F24-40A2-A7BC-EDB87894D5E5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CCF79AA-FC1B-4752-8ECB-F74B19ED29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FC07406-A640-4FBE-95ED-AEAE0A7CBE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64E6E9-5C41-4131-94A8-ECC1C1EA57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649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ixabay.com/en/gauge-measure-pointer-scale-ad-110779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alpha val="8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5008FC05-8A82-4419-8ECD-F29692471A84}"/>
              </a:ext>
            </a:extLst>
          </p:cNvPr>
          <p:cNvSpPr txBox="1"/>
          <p:nvPr/>
        </p:nvSpPr>
        <p:spPr>
          <a:xfrm>
            <a:off x="804672" y="4007335"/>
            <a:ext cx="6455833" cy="14979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Měření elektrického proudu ampérmetrem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5C5575-0F07-43D0-AE78-81EAA8E67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7583227-44AB-4ECD-AD51-9EC7A5A3E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26B9EF5-5D92-4AC7-BC55-FC5C4C98E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ED520D6-8B57-4047-BB5F-2BE1017B2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Obrázek 5" descr="Obsah obrázku zařízení&#10;&#10;Popis se vygeneroval automaticky.">
            <a:extLst>
              <a:ext uri="{FF2B5EF4-FFF2-40B4-BE49-F238E27FC236}">
                <a16:creationId xmlns:a16="http://schemas.microsoft.com/office/drawing/2014/main" id="{D3EE2FD5-19FC-49B8-B1FC-8A4704475A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1875" y="423967"/>
            <a:ext cx="2438400" cy="1706880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84BD7856-65B9-424A-8367-9F305D44D6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1130" y="2874554"/>
            <a:ext cx="3088111" cy="3242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585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9B6F0F58-8C28-4456-B9E5-C372701A4800}"/>
              </a:ext>
            </a:extLst>
          </p:cNvPr>
          <p:cNvSpPr txBox="1"/>
          <p:nvPr/>
        </p:nvSpPr>
        <p:spPr>
          <a:xfrm>
            <a:off x="542925" y="471487"/>
            <a:ext cx="1084207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Nejdříve si položíme otázku, co je elektrický proud ?</a:t>
            </a:r>
          </a:p>
          <a:p>
            <a:r>
              <a:rPr lang="cs-CZ" sz="2400" dirty="0">
                <a:solidFill>
                  <a:srgbClr val="FF0000"/>
                </a:solidFill>
              </a:rPr>
              <a:t>Je to usměrněný pohyb částic s elektrickým nábojem. Proud bude tím větší, čím větší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bude celkový náboj částic, které za jednotku času projdou příčným průřezem vodiče.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Čím větší proud, tím větší jeho účinky – například magnetické nebo tepelné.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Elektrický proud je fyzikální veličina.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Jednotkou elektrického proudu je 1 ampér. Značí se I.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                                              Jednotka byla pojmenována podle francouzského vynálezce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                                              André-Marie </a:t>
            </a:r>
            <a:r>
              <a:rPr lang="cs-CZ" sz="2400" dirty="0" err="1">
                <a:solidFill>
                  <a:srgbClr val="FF0000"/>
                </a:solidFill>
              </a:rPr>
              <a:t>Ampèra</a:t>
            </a:r>
            <a:r>
              <a:rPr lang="cs-CZ" sz="2400" dirty="0">
                <a:solidFill>
                  <a:srgbClr val="FF0000"/>
                </a:solidFill>
              </a:rPr>
              <a:t>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                                              Základní jednotkou je 1 A.</a:t>
            </a:r>
          </a:p>
        </p:txBody>
      </p: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BCD2502A-5FBA-4481-980C-E127685A1EA5}"/>
              </a:ext>
            </a:extLst>
          </p:cNvPr>
          <p:cNvCxnSpPr/>
          <p:nvPr/>
        </p:nvCxnSpPr>
        <p:spPr>
          <a:xfrm>
            <a:off x="3971925" y="4814888"/>
            <a:ext cx="7413071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159062BF-70EF-4D5E-B716-3B7778128745}"/>
              </a:ext>
            </a:extLst>
          </p:cNvPr>
          <p:cNvCxnSpPr/>
          <p:nvPr/>
        </p:nvCxnSpPr>
        <p:spPr>
          <a:xfrm>
            <a:off x="5757862" y="4557713"/>
            <a:ext cx="0" cy="457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9C20BA17-E2B2-4A64-A331-8F767CEC7510}"/>
              </a:ext>
            </a:extLst>
          </p:cNvPr>
          <p:cNvCxnSpPr/>
          <p:nvPr/>
        </p:nvCxnSpPr>
        <p:spPr>
          <a:xfrm>
            <a:off x="4267200" y="4586288"/>
            <a:ext cx="0" cy="457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B207B32B-C949-4B99-B1EC-FB08C12824E0}"/>
              </a:ext>
            </a:extLst>
          </p:cNvPr>
          <p:cNvCxnSpPr/>
          <p:nvPr/>
        </p:nvCxnSpPr>
        <p:spPr>
          <a:xfrm>
            <a:off x="8544094" y="4557713"/>
            <a:ext cx="0" cy="457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C0AAE176-291E-4519-BF4F-4F0179F8649A}"/>
              </a:ext>
            </a:extLst>
          </p:cNvPr>
          <p:cNvCxnSpPr/>
          <p:nvPr/>
        </p:nvCxnSpPr>
        <p:spPr>
          <a:xfrm>
            <a:off x="7159823" y="4557713"/>
            <a:ext cx="0" cy="45720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9EB06F53-2CAF-4704-ABF3-4058475BBE48}"/>
              </a:ext>
            </a:extLst>
          </p:cNvPr>
          <p:cNvSpPr txBox="1"/>
          <p:nvPr/>
        </p:nvSpPr>
        <p:spPr>
          <a:xfrm>
            <a:off x="5516507" y="5043488"/>
            <a:ext cx="518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1A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36E592B3-7D5F-4FD9-BF68-834B4515A9FF}"/>
              </a:ext>
            </a:extLst>
          </p:cNvPr>
          <p:cNvSpPr txBox="1"/>
          <p:nvPr/>
        </p:nvSpPr>
        <p:spPr>
          <a:xfrm>
            <a:off x="3932535" y="5072064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</a:t>
            </a:r>
            <a:r>
              <a:rPr lang="cs-CZ" sz="2400" dirty="0" err="1"/>
              <a:t>kA</a:t>
            </a:r>
            <a:endParaRPr lang="cs-CZ" sz="2400" dirty="0"/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22B3D144-8B88-4382-82DF-21EC07FBCCE9}"/>
              </a:ext>
            </a:extLst>
          </p:cNvPr>
          <p:cNvSpPr txBox="1"/>
          <p:nvPr/>
        </p:nvSpPr>
        <p:spPr>
          <a:xfrm>
            <a:off x="6816525" y="5072064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mA</a:t>
            </a:r>
          </a:p>
        </p:txBody>
      </p:sp>
      <p:grpSp>
        <p:nvGrpSpPr>
          <p:cNvPr id="22" name="Skupina 21">
            <a:extLst>
              <a:ext uri="{FF2B5EF4-FFF2-40B4-BE49-F238E27FC236}">
                <a16:creationId xmlns:a16="http://schemas.microsoft.com/office/drawing/2014/main" id="{A226C0D7-1B36-477E-B4EC-D0BF400DE9D7}"/>
              </a:ext>
            </a:extLst>
          </p:cNvPr>
          <p:cNvGrpSpPr/>
          <p:nvPr/>
        </p:nvGrpSpPr>
        <p:grpSpPr>
          <a:xfrm>
            <a:off x="8091494" y="5028217"/>
            <a:ext cx="905200" cy="461665"/>
            <a:chOff x="8058150" y="5757863"/>
            <a:chExt cx="905200" cy="461665"/>
          </a:xfrm>
        </p:grpSpPr>
        <p:sp>
          <p:nvSpPr>
            <p:cNvPr id="16" name="TextovéPole 15">
              <a:extLst>
                <a:ext uri="{FF2B5EF4-FFF2-40B4-BE49-F238E27FC236}">
                  <a16:creationId xmlns:a16="http://schemas.microsoft.com/office/drawing/2014/main" id="{FE64E16E-A27F-433E-B7D8-2A21FF8E1B80}"/>
                </a:ext>
              </a:extLst>
            </p:cNvPr>
            <p:cNvSpPr txBox="1"/>
            <p:nvPr/>
          </p:nvSpPr>
          <p:spPr>
            <a:xfrm>
              <a:off x="8058150" y="5757863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</p:txBody>
        </p:sp>
        <p:sp>
          <p:nvSpPr>
            <p:cNvPr id="20" name="Volný tvar: obrazec 19">
              <a:extLst>
                <a:ext uri="{FF2B5EF4-FFF2-40B4-BE49-F238E27FC236}">
                  <a16:creationId xmlns:a16="http://schemas.microsoft.com/office/drawing/2014/main" id="{D79EFDBD-A33E-43DA-B244-9B3C4CC887C6}"/>
                </a:ext>
              </a:extLst>
            </p:cNvPr>
            <p:cNvSpPr/>
            <p:nvPr/>
          </p:nvSpPr>
          <p:spPr>
            <a:xfrm>
              <a:off x="8355446" y="5947839"/>
              <a:ext cx="242888" cy="269827"/>
            </a:xfrm>
            <a:custGeom>
              <a:avLst/>
              <a:gdLst>
                <a:gd name="connsiteX0" fmla="*/ 0 w 315580"/>
                <a:gd name="connsiteY0" fmla="*/ 385762 h 385762"/>
                <a:gd name="connsiteX1" fmla="*/ 14288 w 315580"/>
                <a:gd name="connsiteY1" fmla="*/ 257175 h 385762"/>
                <a:gd name="connsiteX2" fmla="*/ 42863 w 315580"/>
                <a:gd name="connsiteY2" fmla="*/ 171450 h 385762"/>
                <a:gd name="connsiteX3" fmla="*/ 57150 w 315580"/>
                <a:gd name="connsiteY3" fmla="*/ 128587 h 385762"/>
                <a:gd name="connsiteX4" fmla="*/ 85725 w 315580"/>
                <a:gd name="connsiteY4" fmla="*/ 42862 h 385762"/>
                <a:gd name="connsiteX5" fmla="*/ 100013 w 315580"/>
                <a:gd name="connsiteY5" fmla="*/ 0 h 385762"/>
                <a:gd name="connsiteX6" fmla="*/ 128588 w 315580"/>
                <a:gd name="connsiteY6" fmla="*/ 85725 h 385762"/>
                <a:gd name="connsiteX7" fmla="*/ 142875 w 315580"/>
                <a:gd name="connsiteY7" fmla="*/ 185737 h 385762"/>
                <a:gd name="connsiteX8" fmla="*/ 185738 w 315580"/>
                <a:gd name="connsiteY8" fmla="*/ 200025 h 385762"/>
                <a:gd name="connsiteX9" fmla="*/ 242888 w 315580"/>
                <a:gd name="connsiteY9" fmla="*/ 185737 h 385762"/>
                <a:gd name="connsiteX10" fmla="*/ 271463 w 315580"/>
                <a:gd name="connsiteY10" fmla="*/ 100012 h 385762"/>
                <a:gd name="connsiteX11" fmla="*/ 300038 w 315580"/>
                <a:gd name="connsiteY11" fmla="*/ 100012 h 385762"/>
                <a:gd name="connsiteX12" fmla="*/ 314325 w 315580"/>
                <a:gd name="connsiteY12" fmla="*/ 214312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580" h="385762">
                  <a:moveTo>
                    <a:pt x="0" y="385762"/>
                  </a:moveTo>
                  <a:cubicBezTo>
                    <a:pt x="4763" y="342900"/>
                    <a:pt x="5830" y="299464"/>
                    <a:pt x="14288" y="257175"/>
                  </a:cubicBezTo>
                  <a:cubicBezTo>
                    <a:pt x="20195" y="227639"/>
                    <a:pt x="33338" y="200025"/>
                    <a:pt x="42863" y="171450"/>
                  </a:cubicBezTo>
                  <a:lnTo>
                    <a:pt x="57150" y="128587"/>
                  </a:lnTo>
                  <a:lnTo>
                    <a:pt x="85725" y="42862"/>
                  </a:lnTo>
                  <a:lnTo>
                    <a:pt x="100013" y="0"/>
                  </a:lnTo>
                  <a:cubicBezTo>
                    <a:pt x="109538" y="28575"/>
                    <a:pt x="124328" y="55907"/>
                    <a:pt x="128588" y="85725"/>
                  </a:cubicBezTo>
                  <a:cubicBezTo>
                    <a:pt x="133350" y="119062"/>
                    <a:pt x="127815" y="155616"/>
                    <a:pt x="142875" y="185737"/>
                  </a:cubicBezTo>
                  <a:cubicBezTo>
                    <a:pt x="149610" y="199208"/>
                    <a:pt x="171450" y="195262"/>
                    <a:pt x="185738" y="200025"/>
                  </a:cubicBezTo>
                  <a:cubicBezTo>
                    <a:pt x="204788" y="195262"/>
                    <a:pt x="230109" y="200646"/>
                    <a:pt x="242888" y="185737"/>
                  </a:cubicBezTo>
                  <a:cubicBezTo>
                    <a:pt x="262490" y="162868"/>
                    <a:pt x="271463" y="100012"/>
                    <a:pt x="271463" y="100012"/>
                  </a:cubicBezTo>
                  <a:cubicBezTo>
                    <a:pt x="293233" y="-30615"/>
                    <a:pt x="278266" y="2039"/>
                    <a:pt x="300038" y="100012"/>
                  </a:cubicBezTo>
                  <a:cubicBezTo>
                    <a:pt x="321855" y="198188"/>
                    <a:pt x="314325" y="76076"/>
                    <a:pt x="314325" y="214312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1CCE5163-0000-43EE-91F3-B78CEA5AC866}"/>
                </a:ext>
              </a:extLst>
            </p:cNvPr>
            <p:cNvSpPr txBox="1"/>
            <p:nvPr/>
          </p:nvSpPr>
          <p:spPr>
            <a:xfrm>
              <a:off x="8600750" y="5757863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</p:grpSp>
      <p:sp>
        <p:nvSpPr>
          <p:cNvPr id="23" name="Levá složená závorka 22">
            <a:extLst>
              <a:ext uri="{FF2B5EF4-FFF2-40B4-BE49-F238E27FC236}">
                <a16:creationId xmlns:a16="http://schemas.microsoft.com/office/drawing/2014/main" id="{B65BB493-2014-492E-B1BE-C000A9520158}"/>
              </a:ext>
            </a:extLst>
          </p:cNvPr>
          <p:cNvSpPr/>
          <p:nvPr/>
        </p:nvSpPr>
        <p:spPr>
          <a:xfrm rot="16200000">
            <a:off x="4988021" y="5021027"/>
            <a:ext cx="155411" cy="1384270"/>
          </a:xfrm>
          <a:prstGeom prst="lef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Levá složená závorka 23">
            <a:extLst>
              <a:ext uri="{FF2B5EF4-FFF2-40B4-BE49-F238E27FC236}">
                <a16:creationId xmlns:a16="http://schemas.microsoft.com/office/drawing/2014/main" id="{5E77D0DB-2279-462D-9BC6-72A622E59DE8}"/>
              </a:ext>
            </a:extLst>
          </p:cNvPr>
          <p:cNvSpPr/>
          <p:nvPr/>
        </p:nvSpPr>
        <p:spPr>
          <a:xfrm rot="16200000">
            <a:off x="6389982" y="5021026"/>
            <a:ext cx="155411" cy="1384270"/>
          </a:xfrm>
          <a:prstGeom prst="lef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Levá složená závorka 24">
            <a:extLst>
              <a:ext uri="{FF2B5EF4-FFF2-40B4-BE49-F238E27FC236}">
                <a16:creationId xmlns:a16="http://schemas.microsoft.com/office/drawing/2014/main" id="{1F54673C-F905-4A77-A876-2BAF166BCCC0}"/>
              </a:ext>
            </a:extLst>
          </p:cNvPr>
          <p:cNvSpPr/>
          <p:nvPr/>
        </p:nvSpPr>
        <p:spPr>
          <a:xfrm rot="16200000">
            <a:off x="7774253" y="5003058"/>
            <a:ext cx="155411" cy="1384270"/>
          </a:xfrm>
          <a:prstGeom prst="lef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2EDD9ABC-BBB9-49EB-A690-D8CF25D6AACC}"/>
              </a:ext>
            </a:extLst>
          </p:cNvPr>
          <p:cNvSpPr txBox="1"/>
          <p:nvPr/>
        </p:nvSpPr>
        <p:spPr>
          <a:xfrm>
            <a:off x="7527755" y="5765556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1 000</a:t>
            </a:r>
          </a:p>
        </p:txBody>
      </p:sp>
      <p:sp>
        <p:nvSpPr>
          <p:cNvPr id="29" name="Levá složená závorka 28">
            <a:extLst>
              <a:ext uri="{FF2B5EF4-FFF2-40B4-BE49-F238E27FC236}">
                <a16:creationId xmlns:a16="http://schemas.microsoft.com/office/drawing/2014/main" id="{19C56D6F-267F-44F9-8BDE-CEFBF6EBBA2A}"/>
              </a:ext>
            </a:extLst>
          </p:cNvPr>
          <p:cNvSpPr/>
          <p:nvPr/>
        </p:nvSpPr>
        <p:spPr>
          <a:xfrm rot="16200000">
            <a:off x="7079652" y="4876815"/>
            <a:ext cx="155412" cy="276361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8DCDAD8A-DE7B-43B7-9813-5845B667A151}"/>
              </a:ext>
            </a:extLst>
          </p:cNvPr>
          <p:cNvSpPr txBox="1"/>
          <p:nvPr/>
        </p:nvSpPr>
        <p:spPr>
          <a:xfrm>
            <a:off x="6106022" y="5757537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1 000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7198D512-85E1-4940-AEFD-EA915B733825}"/>
              </a:ext>
            </a:extLst>
          </p:cNvPr>
          <p:cNvSpPr txBox="1"/>
          <p:nvPr/>
        </p:nvSpPr>
        <p:spPr>
          <a:xfrm>
            <a:off x="4730596" y="5765556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1 000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2EEC72E3-DC72-4983-9F82-2A0AD1B3C0F7}"/>
              </a:ext>
            </a:extLst>
          </p:cNvPr>
          <p:cNvSpPr txBox="1"/>
          <p:nvPr/>
        </p:nvSpPr>
        <p:spPr>
          <a:xfrm>
            <a:off x="6677864" y="6373616"/>
            <a:ext cx="1109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1 000 000</a:t>
            </a:r>
          </a:p>
        </p:txBody>
      </p:sp>
    </p:spTree>
    <p:extLst>
      <p:ext uri="{BB962C8B-B14F-4D97-AF65-F5344CB8AC3E}">
        <p14:creationId xmlns:p14="http://schemas.microsoft.com/office/powerpoint/2010/main" val="3528671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353D47D4-D51A-4493-92AE-44728604276A}"/>
              </a:ext>
            </a:extLst>
          </p:cNvPr>
          <p:cNvSpPr txBox="1"/>
          <p:nvPr/>
        </p:nvSpPr>
        <p:spPr>
          <a:xfrm>
            <a:off x="1214438" y="757238"/>
            <a:ext cx="7269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k A = 1 000 A       1 A = 1 000 mA     1 A = 1 000 000          </a:t>
            </a:r>
          </a:p>
        </p:txBody>
      </p:sp>
      <p:sp>
        <p:nvSpPr>
          <p:cNvPr id="6" name="Volný tvar: obrazec 5">
            <a:extLst>
              <a:ext uri="{FF2B5EF4-FFF2-40B4-BE49-F238E27FC236}">
                <a16:creationId xmlns:a16="http://schemas.microsoft.com/office/drawing/2014/main" id="{A4E41934-8FE4-4F8C-9D1B-B77333916136}"/>
              </a:ext>
            </a:extLst>
          </p:cNvPr>
          <p:cNvSpPr/>
          <p:nvPr/>
        </p:nvSpPr>
        <p:spPr>
          <a:xfrm>
            <a:off x="7780069" y="917718"/>
            <a:ext cx="242888" cy="269827"/>
          </a:xfrm>
          <a:custGeom>
            <a:avLst/>
            <a:gdLst>
              <a:gd name="connsiteX0" fmla="*/ 0 w 315580"/>
              <a:gd name="connsiteY0" fmla="*/ 385762 h 385762"/>
              <a:gd name="connsiteX1" fmla="*/ 14288 w 315580"/>
              <a:gd name="connsiteY1" fmla="*/ 257175 h 385762"/>
              <a:gd name="connsiteX2" fmla="*/ 42863 w 315580"/>
              <a:gd name="connsiteY2" fmla="*/ 171450 h 385762"/>
              <a:gd name="connsiteX3" fmla="*/ 57150 w 315580"/>
              <a:gd name="connsiteY3" fmla="*/ 128587 h 385762"/>
              <a:gd name="connsiteX4" fmla="*/ 85725 w 315580"/>
              <a:gd name="connsiteY4" fmla="*/ 42862 h 385762"/>
              <a:gd name="connsiteX5" fmla="*/ 100013 w 315580"/>
              <a:gd name="connsiteY5" fmla="*/ 0 h 385762"/>
              <a:gd name="connsiteX6" fmla="*/ 128588 w 315580"/>
              <a:gd name="connsiteY6" fmla="*/ 85725 h 385762"/>
              <a:gd name="connsiteX7" fmla="*/ 142875 w 315580"/>
              <a:gd name="connsiteY7" fmla="*/ 185737 h 385762"/>
              <a:gd name="connsiteX8" fmla="*/ 185738 w 315580"/>
              <a:gd name="connsiteY8" fmla="*/ 200025 h 385762"/>
              <a:gd name="connsiteX9" fmla="*/ 242888 w 315580"/>
              <a:gd name="connsiteY9" fmla="*/ 185737 h 385762"/>
              <a:gd name="connsiteX10" fmla="*/ 271463 w 315580"/>
              <a:gd name="connsiteY10" fmla="*/ 100012 h 385762"/>
              <a:gd name="connsiteX11" fmla="*/ 300038 w 315580"/>
              <a:gd name="connsiteY11" fmla="*/ 100012 h 385762"/>
              <a:gd name="connsiteX12" fmla="*/ 314325 w 315580"/>
              <a:gd name="connsiteY12" fmla="*/ 214312 h 385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5580" h="385762">
                <a:moveTo>
                  <a:pt x="0" y="385762"/>
                </a:moveTo>
                <a:cubicBezTo>
                  <a:pt x="4763" y="342900"/>
                  <a:pt x="5830" y="299464"/>
                  <a:pt x="14288" y="257175"/>
                </a:cubicBezTo>
                <a:cubicBezTo>
                  <a:pt x="20195" y="227639"/>
                  <a:pt x="33338" y="200025"/>
                  <a:pt x="42863" y="171450"/>
                </a:cubicBezTo>
                <a:lnTo>
                  <a:pt x="57150" y="128587"/>
                </a:lnTo>
                <a:lnTo>
                  <a:pt x="85725" y="42862"/>
                </a:lnTo>
                <a:lnTo>
                  <a:pt x="100013" y="0"/>
                </a:lnTo>
                <a:cubicBezTo>
                  <a:pt x="109538" y="28575"/>
                  <a:pt x="124328" y="55907"/>
                  <a:pt x="128588" y="85725"/>
                </a:cubicBezTo>
                <a:cubicBezTo>
                  <a:pt x="133350" y="119062"/>
                  <a:pt x="127815" y="155616"/>
                  <a:pt x="142875" y="185737"/>
                </a:cubicBezTo>
                <a:cubicBezTo>
                  <a:pt x="149610" y="199208"/>
                  <a:pt x="171450" y="195262"/>
                  <a:pt x="185738" y="200025"/>
                </a:cubicBezTo>
                <a:cubicBezTo>
                  <a:pt x="204788" y="195262"/>
                  <a:pt x="230109" y="200646"/>
                  <a:pt x="242888" y="185737"/>
                </a:cubicBezTo>
                <a:cubicBezTo>
                  <a:pt x="262490" y="162868"/>
                  <a:pt x="271463" y="100012"/>
                  <a:pt x="271463" y="100012"/>
                </a:cubicBezTo>
                <a:cubicBezTo>
                  <a:pt x="293233" y="-30615"/>
                  <a:pt x="278266" y="2039"/>
                  <a:pt x="300038" y="100012"/>
                </a:cubicBezTo>
                <a:cubicBezTo>
                  <a:pt x="321855" y="198188"/>
                  <a:pt x="314325" y="76076"/>
                  <a:pt x="314325" y="214312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D0AA979F-9801-4F25-A6E4-D0B1EDAB00E6}"/>
              </a:ext>
            </a:extLst>
          </p:cNvPr>
          <p:cNvSpPr txBox="1"/>
          <p:nvPr/>
        </p:nvSpPr>
        <p:spPr>
          <a:xfrm>
            <a:off x="8022957" y="757236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1A1285EC-50F7-4333-8835-349C09424C0C}"/>
              </a:ext>
            </a:extLst>
          </p:cNvPr>
          <p:cNvSpPr txBox="1"/>
          <p:nvPr/>
        </p:nvSpPr>
        <p:spPr>
          <a:xfrm>
            <a:off x="8679657" y="757236"/>
            <a:ext cx="1883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mA = 1 000 </a:t>
            </a:r>
          </a:p>
        </p:txBody>
      </p: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E9C82FAD-AC52-4D94-9969-36FC52008115}"/>
              </a:ext>
            </a:extLst>
          </p:cNvPr>
          <p:cNvGrpSpPr/>
          <p:nvPr/>
        </p:nvGrpSpPr>
        <p:grpSpPr>
          <a:xfrm>
            <a:off x="10413162" y="718243"/>
            <a:ext cx="605488" cy="461665"/>
            <a:chOff x="10442062" y="1648694"/>
            <a:chExt cx="605488" cy="461665"/>
          </a:xfrm>
        </p:grpSpPr>
        <p:sp>
          <p:nvSpPr>
            <p:cNvPr id="9" name="Volný tvar: obrazec 8">
              <a:extLst>
                <a:ext uri="{FF2B5EF4-FFF2-40B4-BE49-F238E27FC236}">
                  <a16:creationId xmlns:a16="http://schemas.microsoft.com/office/drawing/2014/main" id="{B4C3DC6A-F720-4F76-8164-8F8C885E60AD}"/>
                </a:ext>
              </a:extLst>
            </p:cNvPr>
            <p:cNvSpPr/>
            <p:nvPr/>
          </p:nvSpPr>
          <p:spPr>
            <a:xfrm>
              <a:off x="10442062" y="1840532"/>
              <a:ext cx="242888" cy="269827"/>
            </a:xfrm>
            <a:custGeom>
              <a:avLst/>
              <a:gdLst>
                <a:gd name="connsiteX0" fmla="*/ 0 w 315580"/>
                <a:gd name="connsiteY0" fmla="*/ 385762 h 385762"/>
                <a:gd name="connsiteX1" fmla="*/ 14288 w 315580"/>
                <a:gd name="connsiteY1" fmla="*/ 257175 h 385762"/>
                <a:gd name="connsiteX2" fmla="*/ 42863 w 315580"/>
                <a:gd name="connsiteY2" fmla="*/ 171450 h 385762"/>
                <a:gd name="connsiteX3" fmla="*/ 57150 w 315580"/>
                <a:gd name="connsiteY3" fmla="*/ 128587 h 385762"/>
                <a:gd name="connsiteX4" fmla="*/ 85725 w 315580"/>
                <a:gd name="connsiteY4" fmla="*/ 42862 h 385762"/>
                <a:gd name="connsiteX5" fmla="*/ 100013 w 315580"/>
                <a:gd name="connsiteY5" fmla="*/ 0 h 385762"/>
                <a:gd name="connsiteX6" fmla="*/ 128588 w 315580"/>
                <a:gd name="connsiteY6" fmla="*/ 85725 h 385762"/>
                <a:gd name="connsiteX7" fmla="*/ 142875 w 315580"/>
                <a:gd name="connsiteY7" fmla="*/ 185737 h 385762"/>
                <a:gd name="connsiteX8" fmla="*/ 185738 w 315580"/>
                <a:gd name="connsiteY8" fmla="*/ 200025 h 385762"/>
                <a:gd name="connsiteX9" fmla="*/ 242888 w 315580"/>
                <a:gd name="connsiteY9" fmla="*/ 185737 h 385762"/>
                <a:gd name="connsiteX10" fmla="*/ 271463 w 315580"/>
                <a:gd name="connsiteY10" fmla="*/ 100012 h 385762"/>
                <a:gd name="connsiteX11" fmla="*/ 300038 w 315580"/>
                <a:gd name="connsiteY11" fmla="*/ 100012 h 385762"/>
                <a:gd name="connsiteX12" fmla="*/ 314325 w 315580"/>
                <a:gd name="connsiteY12" fmla="*/ 214312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580" h="385762">
                  <a:moveTo>
                    <a:pt x="0" y="385762"/>
                  </a:moveTo>
                  <a:cubicBezTo>
                    <a:pt x="4763" y="342900"/>
                    <a:pt x="5830" y="299464"/>
                    <a:pt x="14288" y="257175"/>
                  </a:cubicBezTo>
                  <a:cubicBezTo>
                    <a:pt x="20195" y="227639"/>
                    <a:pt x="33338" y="200025"/>
                    <a:pt x="42863" y="171450"/>
                  </a:cubicBezTo>
                  <a:lnTo>
                    <a:pt x="57150" y="128587"/>
                  </a:lnTo>
                  <a:lnTo>
                    <a:pt x="85725" y="42862"/>
                  </a:lnTo>
                  <a:lnTo>
                    <a:pt x="100013" y="0"/>
                  </a:lnTo>
                  <a:cubicBezTo>
                    <a:pt x="109538" y="28575"/>
                    <a:pt x="124328" y="55907"/>
                    <a:pt x="128588" y="85725"/>
                  </a:cubicBezTo>
                  <a:cubicBezTo>
                    <a:pt x="133350" y="119062"/>
                    <a:pt x="127815" y="155616"/>
                    <a:pt x="142875" y="185737"/>
                  </a:cubicBezTo>
                  <a:cubicBezTo>
                    <a:pt x="149610" y="199208"/>
                    <a:pt x="171450" y="195262"/>
                    <a:pt x="185738" y="200025"/>
                  </a:cubicBezTo>
                  <a:cubicBezTo>
                    <a:pt x="204788" y="195262"/>
                    <a:pt x="230109" y="200646"/>
                    <a:pt x="242888" y="185737"/>
                  </a:cubicBezTo>
                  <a:cubicBezTo>
                    <a:pt x="262490" y="162868"/>
                    <a:pt x="271463" y="100012"/>
                    <a:pt x="271463" y="100012"/>
                  </a:cubicBezTo>
                  <a:cubicBezTo>
                    <a:pt x="293233" y="-30615"/>
                    <a:pt x="278266" y="2039"/>
                    <a:pt x="300038" y="100012"/>
                  </a:cubicBezTo>
                  <a:cubicBezTo>
                    <a:pt x="321855" y="198188"/>
                    <a:pt x="314325" y="76076"/>
                    <a:pt x="314325" y="214312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>
              <a:extLst>
                <a:ext uri="{FF2B5EF4-FFF2-40B4-BE49-F238E27FC236}">
                  <a16:creationId xmlns:a16="http://schemas.microsoft.com/office/drawing/2014/main" id="{B21997E8-FFCE-4AD1-A6D2-A89A9CDF061F}"/>
                </a:ext>
              </a:extLst>
            </p:cNvPr>
            <p:cNvSpPr txBox="1"/>
            <p:nvPr/>
          </p:nvSpPr>
          <p:spPr>
            <a:xfrm>
              <a:off x="10684950" y="1648694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</p:grp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0C6E32E3-6BCD-4529-A5FD-394EBA4445AF}"/>
              </a:ext>
            </a:extLst>
          </p:cNvPr>
          <p:cNvGrpSpPr/>
          <p:nvPr/>
        </p:nvGrpSpPr>
        <p:grpSpPr>
          <a:xfrm>
            <a:off x="1554596" y="1570704"/>
            <a:ext cx="2157195" cy="461665"/>
            <a:chOff x="-1871751" y="3310709"/>
            <a:chExt cx="2157195" cy="461665"/>
          </a:xfrm>
        </p:grpSpPr>
        <p:sp>
          <p:nvSpPr>
            <p:cNvPr id="13" name="Volný tvar: obrazec 12">
              <a:extLst>
                <a:ext uri="{FF2B5EF4-FFF2-40B4-BE49-F238E27FC236}">
                  <a16:creationId xmlns:a16="http://schemas.microsoft.com/office/drawing/2014/main" id="{F8EF6F29-5D85-4E1C-88EC-F8B27528E073}"/>
                </a:ext>
              </a:extLst>
            </p:cNvPr>
            <p:cNvSpPr/>
            <p:nvPr/>
          </p:nvSpPr>
          <p:spPr>
            <a:xfrm>
              <a:off x="-1871751" y="3486222"/>
              <a:ext cx="242888" cy="269827"/>
            </a:xfrm>
            <a:custGeom>
              <a:avLst/>
              <a:gdLst>
                <a:gd name="connsiteX0" fmla="*/ 0 w 315580"/>
                <a:gd name="connsiteY0" fmla="*/ 385762 h 385762"/>
                <a:gd name="connsiteX1" fmla="*/ 14288 w 315580"/>
                <a:gd name="connsiteY1" fmla="*/ 257175 h 385762"/>
                <a:gd name="connsiteX2" fmla="*/ 42863 w 315580"/>
                <a:gd name="connsiteY2" fmla="*/ 171450 h 385762"/>
                <a:gd name="connsiteX3" fmla="*/ 57150 w 315580"/>
                <a:gd name="connsiteY3" fmla="*/ 128587 h 385762"/>
                <a:gd name="connsiteX4" fmla="*/ 85725 w 315580"/>
                <a:gd name="connsiteY4" fmla="*/ 42862 h 385762"/>
                <a:gd name="connsiteX5" fmla="*/ 100013 w 315580"/>
                <a:gd name="connsiteY5" fmla="*/ 0 h 385762"/>
                <a:gd name="connsiteX6" fmla="*/ 128588 w 315580"/>
                <a:gd name="connsiteY6" fmla="*/ 85725 h 385762"/>
                <a:gd name="connsiteX7" fmla="*/ 142875 w 315580"/>
                <a:gd name="connsiteY7" fmla="*/ 185737 h 385762"/>
                <a:gd name="connsiteX8" fmla="*/ 185738 w 315580"/>
                <a:gd name="connsiteY8" fmla="*/ 200025 h 385762"/>
                <a:gd name="connsiteX9" fmla="*/ 242888 w 315580"/>
                <a:gd name="connsiteY9" fmla="*/ 185737 h 385762"/>
                <a:gd name="connsiteX10" fmla="*/ 271463 w 315580"/>
                <a:gd name="connsiteY10" fmla="*/ 100012 h 385762"/>
                <a:gd name="connsiteX11" fmla="*/ 300038 w 315580"/>
                <a:gd name="connsiteY11" fmla="*/ 100012 h 385762"/>
                <a:gd name="connsiteX12" fmla="*/ 314325 w 315580"/>
                <a:gd name="connsiteY12" fmla="*/ 214312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580" h="385762">
                  <a:moveTo>
                    <a:pt x="0" y="385762"/>
                  </a:moveTo>
                  <a:cubicBezTo>
                    <a:pt x="4763" y="342900"/>
                    <a:pt x="5830" y="299464"/>
                    <a:pt x="14288" y="257175"/>
                  </a:cubicBezTo>
                  <a:cubicBezTo>
                    <a:pt x="20195" y="227639"/>
                    <a:pt x="33338" y="200025"/>
                    <a:pt x="42863" y="171450"/>
                  </a:cubicBezTo>
                  <a:lnTo>
                    <a:pt x="57150" y="128587"/>
                  </a:lnTo>
                  <a:lnTo>
                    <a:pt x="85725" y="42862"/>
                  </a:lnTo>
                  <a:lnTo>
                    <a:pt x="100013" y="0"/>
                  </a:lnTo>
                  <a:cubicBezTo>
                    <a:pt x="109538" y="28575"/>
                    <a:pt x="124328" y="55907"/>
                    <a:pt x="128588" y="85725"/>
                  </a:cubicBezTo>
                  <a:cubicBezTo>
                    <a:pt x="133350" y="119062"/>
                    <a:pt x="127815" y="155616"/>
                    <a:pt x="142875" y="185737"/>
                  </a:cubicBezTo>
                  <a:cubicBezTo>
                    <a:pt x="149610" y="199208"/>
                    <a:pt x="171450" y="195262"/>
                    <a:pt x="185738" y="200025"/>
                  </a:cubicBezTo>
                  <a:cubicBezTo>
                    <a:pt x="204788" y="195262"/>
                    <a:pt x="230109" y="200646"/>
                    <a:pt x="242888" y="185737"/>
                  </a:cubicBezTo>
                  <a:cubicBezTo>
                    <a:pt x="262490" y="162868"/>
                    <a:pt x="271463" y="100012"/>
                    <a:pt x="271463" y="100012"/>
                  </a:cubicBezTo>
                  <a:cubicBezTo>
                    <a:pt x="293233" y="-30615"/>
                    <a:pt x="278266" y="2039"/>
                    <a:pt x="300038" y="100012"/>
                  </a:cubicBezTo>
                  <a:cubicBezTo>
                    <a:pt x="321855" y="198188"/>
                    <a:pt x="314325" y="76076"/>
                    <a:pt x="314325" y="214312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C946597D-7DAA-41B1-9BA4-9F0F251B4196}"/>
                </a:ext>
              </a:extLst>
            </p:cNvPr>
            <p:cNvSpPr txBox="1"/>
            <p:nvPr/>
          </p:nvSpPr>
          <p:spPr>
            <a:xfrm>
              <a:off x="-1628863" y="3310709"/>
              <a:ext cx="191430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 = 0, 001 mA</a:t>
              </a:r>
            </a:p>
          </p:txBody>
        </p:sp>
      </p:grp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0DF3B1DA-CE6B-4587-9582-7BEF558B6FEA}"/>
              </a:ext>
            </a:extLst>
          </p:cNvPr>
          <p:cNvGrpSpPr/>
          <p:nvPr/>
        </p:nvGrpSpPr>
        <p:grpSpPr>
          <a:xfrm>
            <a:off x="4234981" y="1570704"/>
            <a:ext cx="605488" cy="461665"/>
            <a:chOff x="10442062" y="1648694"/>
            <a:chExt cx="605488" cy="461665"/>
          </a:xfrm>
        </p:grpSpPr>
        <p:sp>
          <p:nvSpPr>
            <p:cNvPr id="16" name="Volný tvar: obrazec 15">
              <a:extLst>
                <a:ext uri="{FF2B5EF4-FFF2-40B4-BE49-F238E27FC236}">
                  <a16:creationId xmlns:a16="http://schemas.microsoft.com/office/drawing/2014/main" id="{17F5ED90-E3C2-4A00-B541-3C07C5F838E9}"/>
                </a:ext>
              </a:extLst>
            </p:cNvPr>
            <p:cNvSpPr/>
            <p:nvPr/>
          </p:nvSpPr>
          <p:spPr>
            <a:xfrm>
              <a:off x="10442062" y="1840532"/>
              <a:ext cx="242888" cy="269827"/>
            </a:xfrm>
            <a:custGeom>
              <a:avLst/>
              <a:gdLst>
                <a:gd name="connsiteX0" fmla="*/ 0 w 315580"/>
                <a:gd name="connsiteY0" fmla="*/ 385762 h 385762"/>
                <a:gd name="connsiteX1" fmla="*/ 14288 w 315580"/>
                <a:gd name="connsiteY1" fmla="*/ 257175 h 385762"/>
                <a:gd name="connsiteX2" fmla="*/ 42863 w 315580"/>
                <a:gd name="connsiteY2" fmla="*/ 171450 h 385762"/>
                <a:gd name="connsiteX3" fmla="*/ 57150 w 315580"/>
                <a:gd name="connsiteY3" fmla="*/ 128587 h 385762"/>
                <a:gd name="connsiteX4" fmla="*/ 85725 w 315580"/>
                <a:gd name="connsiteY4" fmla="*/ 42862 h 385762"/>
                <a:gd name="connsiteX5" fmla="*/ 100013 w 315580"/>
                <a:gd name="connsiteY5" fmla="*/ 0 h 385762"/>
                <a:gd name="connsiteX6" fmla="*/ 128588 w 315580"/>
                <a:gd name="connsiteY6" fmla="*/ 85725 h 385762"/>
                <a:gd name="connsiteX7" fmla="*/ 142875 w 315580"/>
                <a:gd name="connsiteY7" fmla="*/ 185737 h 385762"/>
                <a:gd name="connsiteX8" fmla="*/ 185738 w 315580"/>
                <a:gd name="connsiteY8" fmla="*/ 200025 h 385762"/>
                <a:gd name="connsiteX9" fmla="*/ 242888 w 315580"/>
                <a:gd name="connsiteY9" fmla="*/ 185737 h 385762"/>
                <a:gd name="connsiteX10" fmla="*/ 271463 w 315580"/>
                <a:gd name="connsiteY10" fmla="*/ 100012 h 385762"/>
                <a:gd name="connsiteX11" fmla="*/ 300038 w 315580"/>
                <a:gd name="connsiteY11" fmla="*/ 100012 h 385762"/>
                <a:gd name="connsiteX12" fmla="*/ 314325 w 315580"/>
                <a:gd name="connsiteY12" fmla="*/ 214312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580" h="385762">
                  <a:moveTo>
                    <a:pt x="0" y="385762"/>
                  </a:moveTo>
                  <a:cubicBezTo>
                    <a:pt x="4763" y="342900"/>
                    <a:pt x="5830" y="299464"/>
                    <a:pt x="14288" y="257175"/>
                  </a:cubicBezTo>
                  <a:cubicBezTo>
                    <a:pt x="20195" y="227639"/>
                    <a:pt x="33338" y="200025"/>
                    <a:pt x="42863" y="171450"/>
                  </a:cubicBezTo>
                  <a:lnTo>
                    <a:pt x="57150" y="128587"/>
                  </a:lnTo>
                  <a:lnTo>
                    <a:pt x="85725" y="42862"/>
                  </a:lnTo>
                  <a:lnTo>
                    <a:pt x="100013" y="0"/>
                  </a:lnTo>
                  <a:cubicBezTo>
                    <a:pt x="109538" y="28575"/>
                    <a:pt x="124328" y="55907"/>
                    <a:pt x="128588" y="85725"/>
                  </a:cubicBezTo>
                  <a:cubicBezTo>
                    <a:pt x="133350" y="119062"/>
                    <a:pt x="127815" y="155616"/>
                    <a:pt x="142875" y="185737"/>
                  </a:cubicBezTo>
                  <a:cubicBezTo>
                    <a:pt x="149610" y="199208"/>
                    <a:pt x="171450" y="195262"/>
                    <a:pt x="185738" y="200025"/>
                  </a:cubicBezTo>
                  <a:cubicBezTo>
                    <a:pt x="204788" y="195262"/>
                    <a:pt x="230109" y="200646"/>
                    <a:pt x="242888" y="185737"/>
                  </a:cubicBezTo>
                  <a:cubicBezTo>
                    <a:pt x="262490" y="162868"/>
                    <a:pt x="271463" y="100012"/>
                    <a:pt x="271463" y="100012"/>
                  </a:cubicBezTo>
                  <a:cubicBezTo>
                    <a:pt x="293233" y="-30615"/>
                    <a:pt x="278266" y="2039"/>
                    <a:pt x="300038" y="100012"/>
                  </a:cubicBezTo>
                  <a:cubicBezTo>
                    <a:pt x="321855" y="198188"/>
                    <a:pt x="314325" y="76076"/>
                    <a:pt x="314325" y="214312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>
              <a:extLst>
                <a:ext uri="{FF2B5EF4-FFF2-40B4-BE49-F238E27FC236}">
                  <a16:creationId xmlns:a16="http://schemas.microsoft.com/office/drawing/2014/main" id="{838786BE-2BD4-4539-817A-71E1473A7122}"/>
                </a:ext>
              </a:extLst>
            </p:cNvPr>
            <p:cNvSpPr txBox="1"/>
            <p:nvPr/>
          </p:nvSpPr>
          <p:spPr>
            <a:xfrm>
              <a:off x="10684950" y="1648694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</p:grp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EF11DAC-2B01-4623-9A60-DA64394B36F0}"/>
              </a:ext>
            </a:extLst>
          </p:cNvPr>
          <p:cNvSpPr txBox="1"/>
          <p:nvPr/>
        </p:nvSpPr>
        <p:spPr>
          <a:xfrm>
            <a:off x="1214438" y="157070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EB3953F1-5235-4EBE-9B23-6CBADE3DDFE7}"/>
              </a:ext>
            </a:extLst>
          </p:cNvPr>
          <p:cNvSpPr txBox="1"/>
          <p:nvPr/>
        </p:nvSpPr>
        <p:spPr>
          <a:xfrm>
            <a:off x="3954679" y="155437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24EF82F0-8137-46E4-BD69-3032317DC68F}"/>
              </a:ext>
            </a:extLst>
          </p:cNvPr>
          <p:cNvSpPr txBox="1"/>
          <p:nvPr/>
        </p:nvSpPr>
        <p:spPr>
          <a:xfrm>
            <a:off x="4758171" y="1570704"/>
            <a:ext cx="1957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= 0, 000 001 A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99034CEB-7A33-4B6D-9FE2-5C748ECE620E}"/>
              </a:ext>
            </a:extLst>
          </p:cNvPr>
          <p:cNvSpPr txBox="1"/>
          <p:nvPr/>
        </p:nvSpPr>
        <p:spPr>
          <a:xfrm>
            <a:off x="1219254" y="2328850"/>
            <a:ext cx="9398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Například žárovkou o výkonu 60 W prochází proud </a:t>
            </a:r>
            <a:r>
              <a:rPr lang="cs-CZ" sz="2400" dirty="0">
                <a:solidFill>
                  <a:srgbClr val="FF0000"/>
                </a:solidFill>
              </a:rPr>
              <a:t>0,3 A.</a:t>
            </a:r>
            <a:r>
              <a:rPr lang="cs-CZ" sz="2400" dirty="0"/>
              <a:t> Převeď na mA a 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43988125-AE93-495F-B201-D2D3E4B2C564}"/>
              </a:ext>
            </a:extLst>
          </p:cNvPr>
          <p:cNvGrpSpPr/>
          <p:nvPr/>
        </p:nvGrpSpPr>
        <p:grpSpPr>
          <a:xfrm>
            <a:off x="7174581" y="3778914"/>
            <a:ext cx="751361" cy="461665"/>
            <a:chOff x="10442062" y="1648694"/>
            <a:chExt cx="751361" cy="461665"/>
          </a:xfrm>
        </p:grpSpPr>
        <p:sp>
          <p:nvSpPr>
            <p:cNvPr id="26" name="Volný tvar: obrazec 25">
              <a:extLst>
                <a:ext uri="{FF2B5EF4-FFF2-40B4-BE49-F238E27FC236}">
                  <a16:creationId xmlns:a16="http://schemas.microsoft.com/office/drawing/2014/main" id="{D89ADE61-DE80-4197-BC2C-FC14B448B025}"/>
                </a:ext>
              </a:extLst>
            </p:cNvPr>
            <p:cNvSpPr/>
            <p:nvPr/>
          </p:nvSpPr>
          <p:spPr>
            <a:xfrm>
              <a:off x="10442062" y="1840532"/>
              <a:ext cx="242888" cy="269827"/>
            </a:xfrm>
            <a:custGeom>
              <a:avLst/>
              <a:gdLst>
                <a:gd name="connsiteX0" fmla="*/ 0 w 315580"/>
                <a:gd name="connsiteY0" fmla="*/ 385762 h 385762"/>
                <a:gd name="connsiteX1" fmla="*/ 14288 w 315580"/>
                <a:gd name="connsiteY1" fmla="*/ 257175 h 385762"/>
                <a:gd name="connsiteX2" fmla="*/ 42863 w 315580"/>
                <a:gd name="connsiteY2" fmla="*/ 171450 h 385762"/>
                <a:gd name="connsiteX3" fmla="*/ 57150 w 315580"/>
                <a:gd name="connsiteY3" fmla="*/ 128587 h 385762"/>
                <a:gd name="connsiteX4" fmla="*/ 85725 w 315580"/>
                <a:gd name="connsiteY4" fmla="*/ 42862 h 385762"/>
                <a:gd name="connsiteX5" fmla="*/ 100013 w 315580"/>
                <a:gd name="connsiteY5" fmla="*/ 0 h 385762"/>
                <a:gd name="connsiteX6" fmla="*/ 128588 w 315580"/>
                <a:gd name="connsiteY6" fmla="*/ 85725 h 385762"/>
                <a:gd name="connsiteX7" fmla="*/ 142875 w 315580"/>
                <a:gd name="connsiteY7" fmla="*/ 185737 h 385762"/>
                <a:gd name="connsiteX8" fmla="*/ 185738 w 315580"/>
                <a:gd name="connsiteY8" fmla="*/ 200025 h 385762"/>
                <a:gd name="connsiteX9" fmla="*/ 242888 w 315580"/>
                <a:gd name="connsiteY9" fmla="*/ 185737 h 385762"/>
                <a:gd name="connsiteX10" fmla="*/ 271463 w 315580"/>
                <a:gd name="connsiteY10" fmla="*/ 100012 h 385762"/>
                <a:gd name="connsiteX11" fmla="*/ 300038 w 315580"/>
                <a:gd name="connsiteY11" fmla="*/ 100012 h 385762"/>
                <a:gd name="connsiteX12" fmla="*/ 314325 w 315580"/>
                <a:gd name="connsiteY12" fmla="*/ 214312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580" h="385762">
                  <a:moveTo>
                    <a:pt x="0" y="385762"/>
                  </a:moveTo>
                  <a:cubicBezTo>
                    <a:pt x="4763" y="342900"/>
                    <a:pt x="5830" y="299464"/>
                    <a:pt x="14288" y="257175"/>
                  </a:cubicBezTo>
                  <a:cubicBezTo>
                    <a:pt x="20195" y="227639"/>
                    <a:pt x="33338" y="200025"/>
                    <a:pt x="42863" y="171450"/>
                  </a:cubicBezTo>
                  <a:lnTo>
                    <a:pt x="57150" y="128587"/>
                  </a:lnTo>
                  <a:lnTo>
                    <a:pt x="85725" y="42862"/>
                  </a:lnTo>
                  <a:lnTo>
                    <a:pt x="100013" y="0"/>
                  </a:lnTo>
                  <a:cubicBezTo>
                    <a:pt x="109538" y="28575"/>
                    <a:pt x="124328" y="55907"/>
                    <a:pt x="128588" y="85725"/>
                  </a:cubicBezTo>
                  <a:cubicBezTo>
                    <a:pt x="133350" y="119062"/>
                    <a:pt x="127815" y="155616"/>
                    <a:pt x="142875" y="185737"/>
                  </a:cubicBezTo>
                  <a:cubicBezTo>
                    <a:pt x="149610" y="199208"/>
                    <a:pt x="171450" y="195262"/>
                    <a:pt x="185738" y="200025"/>
                  </a:cubicBezTo>
                  <a:cubicBezTo>
                    <a:pt x="204788" y="195262"/>
                    <a:pt x="230109" y="200646"/>
                    <a:pt x="242888" y="185737"/>
                  </a:cubicBezTo>
                  <a:cubicBezTo>
                    <a:pt x="262490" y="162868"/>
                    <a:pt x="271463" y="100012"/>
                    <a:pt x="271463" y="100012"/>
                  </a:cubicBezTo>
                  <a:cubicBezTo>
                    <a:pt x="293233" y="-30615"/>
                    <a:pt x="278266" y="2039"/>
                    <a:pt x="300038" y="100012"/>
                  </a:cubicBezTo>
                  <a:cubicBezTo>
                    <a:pt x="321855" y="198188"/>
                    <a:pt x="314325" y="76076"/>
                    <a:pt x="314325" y="214312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>
              <a:extLst>
                <a:ext uri="{FF2B5EF4-FFF2-40B4-BE49-F238E27FC236}">
                  <a16:creationId xmlns:a16="http://schemas.microsoft.com/office/drawing/2014/main" id="{7B8946EC-8A61-4AAE-9CFE-D6D05B3679BA}"/>
                </a:ext>
              </a:extLst>
            </p:cNvPr>
            <p:cNvSpPr txBox="1"/>
            <p:nvPr/>
          </p:nvSpPr>
          <p:spPr>
            <a:xfrm>
              <a:off x="10684950" y="1648694"/>
              <a:ext cx="50847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 .</a:t>
              </a:r>
            </a:p>
          </p:txBody>
        </p:sp>
      </p:grpSp>
      <p:grpSp>
        <p:nvGrpSpPr>
          <p:cNvPr id="28" name="Skupina 27">
            <a:extLst>
              <a:ext uri="{FF2B5EF4-FFF2-40B4-BE49-F238E27FC236}">
                <a16:creationId xmlns:a16="http://schemas.microsoft.com/office/drawing/2014/main" id="{9943E2A6-9616-4A1F-90CC-AE1DE2B69471}"/>
              </a:ext>
            </a:extLst>
          </p:cNvPr>
          <p:cNvGrpSpPr/>
          <p:nvPr/>
        </p:nvGrpSpPr>
        <p:grpSpPr>
          <a:xfrm>
            <a:off x="6348060" y="3028950"/>
            <a:ext cx="605488" cy="461665"/>
            <a:chOff x="10442062" y="1648694"/>
            <a:chExt cx="605488" cy="461665"/>
          </a:xfrm>
        </p:grpSpPr>
        <p:sp>
          <p:nvSpPr>
            <p:cNvPr id="29" name="Volný tvar: obrazec 28">
              <a:extLst>
                <a:ext uri="{FF2B5EF4-FFF2-40B4-BE49-F238E27FC236}">
                  <a16:creationId xmlns:a16="http://schemas.microsoft.com/office/drawing/2014/main" id="{8038EFC2-2DE3-48FB-A2B8-739082FC402C}"/>
                </a:ext>
              </a:extLst>
            </p:cNvPr>
            <p:cNvSpPr/>
            <p:nvPr/>
          </p:nvSpPr>
          <p:spPr>
            <a:xfrm>
              <a:off x="10442062" y="1840532"/>
              <a:ext cx="242888" cy="269827"/>
            </a:xfrm>
            <a:custGeom>
              <a:avLst/>
              <a:gdLst>
                <a:gd name="connsiteX0" fmla="*/ 0 w 315580"/>
                <a:gd name="connsiteY0" fmla="*/ 385762 h 385762"/>
                <a:gd name="connsiteX1" fmla="*/ 14288 w 315580"/>
                <a:gd name="connsiteY1" fmla="*/ 257175 h 385762"/>
                <a:gd name="connsiteX2" fmla="*/ 42863 w 315580"/>
                <a:gd name="connsiteY2" fmla="*/ 171450 h 385762"/>
                <a:gd name="connsiteX3" fmla="*/ 57150 w 315580"/>
                <a:gd name="connsiteY3" fmla="*/ 128587 h 385762"/>
                <a:gd name="connsiteX4" fmla="*/ 85725 w 315580"/>
                <a:gd name="connsiteY4" fmla="*/ 42862 h 385762"/>
                <a:gd name="connsiteX5" fmla="*/ 100013 w 315580"/>
                <a:gd name="connsiteY5" fmla="*/ 0 h 385762"/>
                <a:gd name="connsiteX6" fmla="*/ 128588 w 315580"/>
                <a:gd name="connsiteY6" fmla="*/ 85725 h 385762"/>
                <a:gd name="connsiteX7" fmla="*/ 142875 w 315580"/>
                <a:gd name="connsiteY7" fmla="*/ 185737 h 385762"/>
                <a:gd name="connsiteX8" fmla="*/ 185738 w 315580"/>
                <a:gd name="connsiteY8" fmla="*/ 200025 h 385762"/>
                <a:gd name="connsiteX9" fmla="*/ 242888 w 315580"/>
                <a:gd name="connsiteY9" fmla="*/ 185737 h 385762"/>
                <a:gd name="connsiteX10" fmla="*/ 271463 w 315580"/>
                <a:gd name="connsiteY10" fmla="*/ 100012 h 385762"/>
                <a:gd name="connsiteX11" fmla="*/ 300038 w 315580"/>
                <a:gd name="connsiteY11" fmla="*/ 100012 h 385762"/>
                <a:gd name="connsiteX12" fmla="*/ 314325 w 315580"/>
                <a:gd name="connsiteY12" fmla="*/ 214312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580" h="385762">
                  <a:moveTo>
                    <a:pt x="0" y="385762"/>
                  </a:moveTo>
                  <a:cubicBezTo>
                    <a:pt x="4763" y="342900"/>
                    <a:pt x="5830" y="299464"/>
                    <a:pt x="14288" y="257175"/>
                  </a:cubicBezTo>
                  <a:cubicBezTo>
                    <a:pt x="20195" y="227639"/>
                    <a:pt x="33338" y="200025"/>
                    <a:pt x="42863" y="171450"/>
                  </a:cubicBezTo>
                  <a:lnTo>
                    <a:pt x="57150" y="128587"/>
                  </a:lnTo>
                  <a:lnTo>
                    <a:pt x="85725" y="42862"/>
                  </a:lnTo>
                  <a:lnTo>
                    <a:pt x="100013" y="0"/>
                  </a:lnTo>
                  <a:cubicBezTo>
                    <a:pt x="109538" y="28575"/>
                    <a:pt x="124328" y="55907"/>
                    <a:pt x="128588" y="85725"/>
                  </a:cubicBezTo>
                  <a:cubicBezTo>
                    <a:pt x="133350" y="119062"/>
                    <a:pt x="127815" y="155616"/>
                    <a:pt x="142875" y="185737"/>
                  </a:cubicBezTo>
                  <a:cubicBezTo>
                    <a:pt x="149610" y="199208"/>
                    <a:pt x="171450" y="195262"/>
                    <a:pt x="185738" y="200025"/>
                  </a:cubicBezTo>
                  <a:cubicBezTo>
                    <a:pt x="204788" y="195262"/>
                    <a:pt x="230109" y="200646"/>
                    <a:pt x="242888" y="185737"/>
                  </a:cubicBezTo>
                  <a:cubicBezTo>
                    <a:pt x="262490" y="162868"/>
                    <a:pt x="271463" y="100012"/>
                    <a:pt x="271463" y="100012"/>
                  </a:cubicBezTo>
                  <a:cubicBezTo>
                    <a:pt x="293233" y="-30615"/>
                    <a:pt x="278266" y="2039"/>
                    <a:pt x="300038" y="100012"/>
                  </a:cubicBezTo>
                  <a:cubicBezTo>
                    <a:pt x="321855" y="198188"/>
                    <a:pt x="314325" y="76076"/>
                    <a:pt x="314325" y="214312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>
              <a:extLst>
                <a:ext uri="{FF2B5EF4-FFF2-40B4-BE49-F238E27FC236}">
                  <a16:creationId xmlns:a16="http://schemas.microsoft.com/office/drawing/2014/main" id="{B80572BA-CC51-4127-98EC-4D61051F26F6}"/>
                </a:ext>
              </a:extLst>
            </p:cNvPr>
            <p:cNvSpPr txBox="1"/>
            <p:nvPr/>
          </p:nvSpPr>
          <p:spPr>
            <a:xfrm>
              <a:off x="10684950" y="1648694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</p:grpSp>
      <p:grpSp>
        <p:nvGrpSpPr>
          <p:cNvPr id="31" name="Skupina 30">
            <a:extLst>
              <a:ext uri="{FF2B5EF4-FFF2-40B4-BE49-F238E27FC236}">
                <a16:creationId xmlns:a16="http://schemas.microsoft.com/office/drawing/2014/main" id="{8E43BCC6-D8F8-4DB8-98B6-6627F2A5DAAF}"/>
              </a:ext>
            </a:extLst>
          </p:cNvPr>
          <p:cNvGrpSpPr/>
          <p:nvPr/>
        </p:nvGrpSpPr>
        <p:grpSpPr>
          <a:xfrm>
            <a:off x="10413162" y="2290440"/>
            <a:ext cx="751361" cy="461665"/>
            <a:chOff x="10442062" y="1648694"/>
            <a:chExt cx="751361" cy="461665"/>
          </a:xfrm>
        </p:grpSpPr>
        <p:sp>
          <p:nvSpPr>
            <p:cNvPr id="32" name="Volný tvar: obrazec 31">
              <a:extLst>
                <a:ext uri="{FF2B5EF4-FFF2-40B4-BE49-F238E27FC236}">
                  <a16:creationId xmlns:a16="http://schemas.microsoft.com/office/drawing/2014/main" id="{19940FF8-F0C9-4F02-B5E4-BC120905E8CF}"/>
                </a:ext>
              </a:extLst>
            </p:cNvPr>
            <p:cNvSpPr/>
            <p:nvPr/>
          </p:nvSpPr>
          <p:spPr>
            <a:xfrm>
              <a:off x="10442062" y="1840532"/>
              <a:ext cx="242888" cy="269827"/>
            </a:xfrm>
            <a:custGeom>
              <a:avLst/>
              <a:gdLst>
                <a:gd name="connsiteX0" fmla="*/ 0 w 315580"/>
                <a:gd name="connsiteY0" fmla="*/ 385762 h 385762"/>
                <a:gd name="connsiteX1" fmla="*/ 14288 w 315580"/>
                <a:gd name="connsiteY1" fmla="*/ 257175 h 385762"/>
                <a:gd name="connsiteX2" fmla="*/ 42863 w 315580"/>
                <a:gd name="connsiteY2" fmla="*/ 171450 h 385762"/>
                <a:gd name="connsiteX3" fmla="*/ 57150 w 315580"/>
                <a:gd name="connsiteY3" fmla="*/ 128587 h 385762"/>
                <a:gd name="connsiteX4" fmla="*/ 85725 w 315580"/>
                <a:gd name="connsiteY4" fmla="*/ 42862 h 385762"/>
                <a:gd name="connsiteX5" fmla="*/ 100013 w 315580"/>
                <a:gd name="connsiteY5" fmla="*/ 0 h 385762"/>
                <a:gd name="connsiteX6" fmla="*/ 128588 w 315580"/>
                <a:gd name="connsiteY6" fmla="*/ 85725 h 385762"/>
                <a:gd name="connsiteX7" fmla="*/ 142875 w 315580"/>
                <a:gd name="connsiteY7" fmla="*/ 185737 h 385762"/>
                <a:gd name="connsiteX8" fmla="*/ 185738 w 315580"/>
                <a:gd name="connsiteY8" fmla="*/ 200025 h 385762"/>
                <a:gd name="connsiteX9" fmla="*/ 242888 w 315580"/>
                <a:gd name="connsiteY9" fmla="*/ 185737 h 385762"/>
                <a:gd name="connsiteX10" fmla="*/ 271463 w 315580"/>
                <a:gd name="connsiteY10" fmla="*/ 100012 h 385762"/>
                <a:gd name="connsiteX11" fmla="*/ 300038 w 315580"/>
                <a:gd name="connsiteY11" fmla="*/ 100012 h 385762"/>
                <a:gd name="connsiteX12" fmla="*/ 314325 w 315580"/>
                <a:gd name="connsiteY12" fmla="*/ 214312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580" h="385762">
                  <a:moveTo>
                    <a:pt x="0" y="385762"/>
                  </a:moveTo>
                  <a:cubicBezTo>
                    <a:pt x="4763" y="342900"/>
                    <a:pt x="5830" y="299464"/>
                    <a:pt x="14288" y="257175"/>
                  </a:cubicBezTo>
                  <a:cubicBezTo>
                    <a:pt x="20195" y="227639"/>
                    <a:pt x="33338" y="200025"/>
                    <a:pt x="42863" y="171450"/>
                  </a:cubicBezTo>
                  <a:lnTo>
                    <a:pt x="57150" y="128587"/>
                  </a:lnTo>
                  <a:lnTo>
                    <a:pt x="85725" y="42862"/>
                  </a:lnTo>
                  <a:lnTo>
                    <a:pt x="100013" y="0"/>
                  </a:lnTo>
                  <a:cubicBezTo>
                    <a:pt x="109538" y="28575"/>
                    <a:pt x="124328" y="55907"/>
                    <a:pt x="128588" y="85725"/>
                  </a:cubicBezTo>
                  <a:cubicBezTo>
                    <a:pt x="133350" y="119062"/>
                    <a:pt x="127815" y="155616"/>
                    <a:pt x="142875" y="185737"/>
                  </a:cubicBezTo>
                  <a:cubicBezTo>
                    <a:pt x="149610" y="199208"/>
                    <a:pt x="171450" y="195262"/>
                    <a:pt x="185738" y="200025"/>
                  </a:cubicBezTo>
                  <a:cubicBezTo>
                    <a:pt x="204788" y="195262"/>
                    <a:pt x="230109" y="200646"/>
                    <a:pt x="242888" y="185737"/>
                  </a:cubicBezTo>
                  <a:cubicBezTo>
                    <a:pt x="262490" y="162868"/>
                    <a:pt x="271463" y="100012"/>
                    <a:pt x="271463" y="100012"/>
                  </a:cubicBezTo>
                  <a:cubicBezTo>
                    <a:pt x="293233" y="-30615"/>
                    <a:pt x="278266" y="2039"/>
                    <a:pt x="300038" y="100012"/>
                  </a:cubicBezTo>
                  <a:cubicBezTo>
                    <a:pt x="321855" y="198188"/>
                    <a:pt x="314325" y="76076"/>
                    <a:pt x="314325" y="214312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>
              <a:extLst>
                <a:ext uri="{FF2B5EF4-FFF2-40B4-BE49-F238E27FC236}">
                  <a16:creationId xmlns:a16="http://schemas.microsoft.com/office/drawing/2014/main" id="{1CADB0E6-6522-4615-B0E8-40A19AC43D92}"/>
                </a:ext>
              </a:extLst>
            </p:cNvPr>
            <p:cNvSpPr txBox="1"/>
            <p:nvPr/>
          </p:nvSpPr>
          <p:spPr>
            <a:xfrm>
              <a:off x="10684950" y="1648694"/>
              <a:ext cx="50847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 .</a:t>
              </a:r>
            </a:p>
          </p:txBody>
        </p:sp>
      </p:grp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86BE5EB9-910E-4E4C-A336-38B7EF5B275B}"/>
              </a:ext>
            </a:extLst>
          </p:cNvPr>
          <p:cNvSpPr txBox="1"/>
          <p:nvPr/>
        </p:nvSpPr>
        <p:spPr>
          <a:xfrm flipH="1">
            <a:off x="1384517" y="3028950"/>
            <a:ext cx="23272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0,3 A = 300 mA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D59A58DA-8FC9-4A84-A6FF-C30888CEA6B7}"/>
              </a:ext>
            </a:extLst>
          </p:cNvPr>
          <p:cNvSpPr/>
          <p:nvPr/>
        </p:nvSpPr>
        <p:spPr>
          <a:xfrm>
            <a:off x="2357438" y="3028950"/>
            <a:ext cx="1185862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?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7E37B384-B7E2-4A63-88D9-BF1173B56A9B}"/>
              </a:ext>
            </a:extLst>
          </p:cNvPr>
          <p:cNvSpPr txBox="1"/>
          <p:nvPr/>
        </p:nvSpPr>
        <p:spPr>
          <a:xfrm>
            <a:off x="4234981" y="3052014"/>
            <a:ext cx="21130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0,3 A = 300 000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2B2C7B17-4220-4A9E-BE3C-113545AA9FEA}"/>
              </a:ext>
            </a:extLst>
          </p:cNvPr>
          <p:cNvSpPr/>
          <p:nvPr/>
        </p:nvSpPr>
        <p:spPr>
          <a:xfrm>
            <a:off x="5229225" y="3052014"/>
            <a:ext cx="1724323" cy="43860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?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036F5C1C-CA12-44C7-BC92-D418583AC06E}"/>
              </a:ext>
            </a:extLst>
          </p:cNvPr>
          <p:cNvSpPr txBox="1"/>
          <p:nvPr/>
        </p:nvSpPr>
        <p:spPr>
          <a:xfrm>
            <a:off x="1384517" y="3807502"/>
            <a:ext cx="6065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Žehličkou prochází proud 5 A. Převeď na mA a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9929AB74-B9FF-4F14-A06B-DDCCFAB85D2C}"/>
              </a:ext>
            </a:extLst>
          </p:cNvPr>
          <p:cNvSpPr txBox="1"/>
          <p:nvPr/>
        </p:nvSpPr>
        <p:spPr>
          <a:xfrm>
            <a:off x="1630320" y="4600575"/>
            <a:ext cx="8028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 A = 5 000 mA        5 A = 5 000 000  </a:t>
            </a:r>
          </a:p>
        </p:txBody>
      </p:sp>
      <p:grpSp>
        <p:nvGrpSpPr>
          <p:cNvPr id="43" name="Skupina 42">
            <a:extLst>
              <a:ext uri="{FF2B5EF4-FFF2-40B4-BE49-F238E27FC236}">
                <a16:creationId xmlns:a16="http://schemas.microsoft.com/office/drawing/2014/main" id="{0730874B-07A9-4DC9-9E90-0DB488A63374}"/>
              </a:ext>
            </a:extLst>
          </p:cNvPr>
          <p:cNvGrpSpPr/>
          <p:nvPr/>
        </p:nvGrpSpPr>
        <p:grpSpPr>
          <a:xfrm>
            <a:off x="6080411" y="4555494"/>
            <a:ext cx="605488" cy="461665"/>
            <a:chOff x="10442062" y="1648694"/>
            <a:chExt cx="605488" cy="461665"/>
          </a:xfrm>
        </p:grpSpPr>
        <p:sp>
          <p:nvSpPr>
            <p:cNvPr id="44" name="Volný tvar: obrazec 43">
              <a:extLst>
                <a:ext uri="{FF2B5EF4-FFF2-40B4-BE49-F238E27FC236}">
                  <a16:creationId xmlns:a16="http://schemas.microsoft.com/office/drawing/2014/main" id="{F1EFDACD-79D2-47DA-AE70-47F0F6F6CE65}"/>
                </a:ext>
              </a:extLst>
            </p:cNvPr>
            <p:cNvSpPr/>
            <p:nvPr/>
          </p:nvSpPr>
          <p:spPr>
            <a:xfrm>
              <a:off x="10442062" y="1840532"/>
              <a:ext cx="242888" cy="269827"/>
            </a:xfrm>
            <a:custGeom>
              <a:avLst/>
              <a:gdLst>
                <a:gd name="connsiteX0" fmla="*/ 0 w 315580"/>
                <a:gd name="connsiteY0" fmla="*/ 385762 h 385762"/>
                <a:gd name="connsiteX1" fmla="*/ 14288 w 315580"/>
                <a:gd name="connsiteY1" fmla="*/ 257175 h 385762"/>
                <a:gd name="connsiteX2" fmla="*/ 42863 w 315580"/>
                <a:gd name="connsiteY2" fmla="*/ 171450 h 385762"/>
                <a:gd name="connsiteX3" fmla="*/ 57150 w 315580"/>
                <a:gd name="connsiteY3" fmla="*/ 128587 h 385762"/>
                <a:gd name="connsiteX4" fmla="*/ 85725 w 315580"/>
                <a:gd name="connsiteY4" fmla="*/ 42862 h 385762"/>
                <a:gd name="connsiteX5" fmla="*/ 100013 w 315580"/>
                <a:gd name="connsiteY5" fmla="*/ 0 h 385762"/>
                <a:gd name="connsiteX6" fmla="*/ 128588 w 315580"/>
                <a:gd name="connsiteY6" fmla="*/ 85725 h 385762"/>
                <a:gd name="connsiteX7" fmla="*/ 142875 w 315580"/>
                <a:gd name="connsiteY7" fmla="*/ 185737 h 385762"/>
                <a:gd name="connsiteX8" fmla="*/ 185738 w 315580"/>
                <a:gd name="connsiteY8" fmla="*/ 200025 h 385762"/>
                <a:gd name="connsiteX9" fmla="*/ 242888 w 315580"/>
                <a:gd name="connsiteY9" fmla="*/ 185737 h 385762"/>
                <a:gd name="connsiteX10" fmla="*/ 271463 w 315580"/>
                <a:gd name="connsiteY10" fmla="*/ 100012 h 385762"/>
                <a:gd name="connsiteX11" fmla="*/ 300038 w 315580"/>
                <a:gd name="connsiteY11" fmla="*/ 100012 h 385762"/>
                <a:gd name="connsiteX12" fmla="*/ 314325 w 315580"/>
                <a:gd name="connsiteY12" fmla="*/ 214312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580" h="385762">
                  <a:moveTo>
                    <a:pt x="0" y="385762"/>
                  </a:moveTo>
                  <a:cubicBezTo>
                    <a:pt x="4763" y="342900"/>
                    <a:pt x="5830" y="299464"/>
                    <a:pt x="14288" y="257175"/>
                  </a:cubicBezTo>
                  <a:cubicBezTo>
                    <a:pt x="20195" y="227639"/>
                    <a:pt x="33338" y="200025"/>
                    <a:pt x="42863" y="171450"/>
                  </a:cubicBezTo>
                  <a:lnTo>
                    <a:pt x="57150" y="128587"/>
                  </a:lnTo>
                  <a:lnTo>
                    <a:pt x="85725" y="42862"/>
                  </a:lnTo>
                  <a:lnTo>
                    <a:pt x="100013" y="0"/>
                  </a:lnTo>
                  <a:cubicBezTo>
                    <a:pt x="109538" y="28575"/>
                    <a:pt x="124328" y="55907"/>
                    <a:pt x="128588" y="85725"/>
                  </a:cubicBezTo>
                  <a:cubicBezTo>
                    <a:pt x="133350" y="119062"/>
                    <a:pt x="127815" y="155616"/>
                    <a:pt x="142875" y="185737"/>
                  </a:cubicBezTo>
                  <a:cubicBezTo>
                    <a:pt x="149610" y="199208"/>
                    <a:pt x="171450" y="195262"/>
                    <a:pt x="185738" y="200025"/>
                  </a:cubicBezTo>
                  <a:cubicBezTo>
                    <a:pt x="204788" y="195262"/>
                    <a:pt x="230109" y="200646"/>
                    <a:pt x="242888" y="185737"/>
                  </a:cubicBezTo>
                  <a:cubicBezTo>
                    <a:pt x="262490" y="162868"/>
                    <a:pt x="271463" y="100012"/>
                    <a:pt x="271463" y="100012"/>
                  </a:cubicBezTo>
                  <a:cubicBezTo>
                    <a:pt x="293233" y="-30615"/>
                    <a:pt x="278266" y="2039"/>
                    <a:pt x="300038" y="100012"/>
                  </a:cubicBezTo>
                  <a:cubicBezTo>
                    <a:pt x="321855" y="198188"/>
                    <a:pt x="314325" y="76076"/>
                    <a:pt x="314325" y="214312"/>
                  </a:cubicBezTo>
                </a:path>
              </a:pathLst>
            </a:cu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>
              <a:extLst>
                <a:ext uri="{FF2B5EF4-FFF2-40B4-BE49-F238E27FC236}">
                  <a16:creationId xmlns:a16="http://schemas.microsoft.com/office/drawing/2014/main" id="{2DD525E7-0490-48F2-8080-2EB74E1993C3}"/>
                </a:ext>
              </a:extLst>
            </p:cNvPr>
            <p:cNvSpPr txBox="1"/>
            <p:nvPr/>
          </p:nvSpPr>
          <p:spPr>
            <a:xfrm>
              <a:off x="10684950" y="1648694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</p:grpSp>
      <p:sp>
        <p:nvSpPr>
          <p:cNvPr id="46" name="Obdélník 45">
            <a:extLst>
              <a:ext uri="{FF2B5EF4-FFF2-40B4-BE49-F238E27FC236}">
                <a16:creationId xmlns:a16="http://schemas.microsoft.com/office/drawing/2014/main" id="{FA4CB212-F0B6-4CEB-A47F-BD4FCD345068}"/>
              </a:ext>
            </a:extLst>
          </p:cNvPr>
          <p:cNvSpPr/>
          <p:nvPr/>
        </p:nvSpPr>
        <p:spPr>
          <a:xfrm>
            <a:off x="2357438" y="4555494"/>
            <a:ext cx="1354353" cy="46166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?</a:t>
            </a:r>
          </a:p>
        </p:txBody>
      </p:sp>
      <p:sp>
        <p:nvSpPr>
          <p:cNvPr id="47" name="Obdélník 46">
            <a:extLst>
              <a:ext uri="{FF2B5EF4-FFF2-40B4-BE49-F238E27FC236}">
                <a16:creationId xmlns:a16="http://schemas.microsoft.com/office/drawing/2014/main" id="{A96CAC79-6E1C-41A8-B251-4D611C42AF7B}"/>
              </a:ext>
            </a:extLst>
          </p:cNvPr>
          <p:cNvSpPr/>
          <p:nvPr/>
        </p:nvSpPr>
        <p:spPr>
          <a:xfrm>
            <a:off x="4758171" y="4600575"/>
            <a:ext cx="2195377" cy="41658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?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30C8E38A-0FC8-435C-8FB5-0591B58FB6BE}"/>
              </a:ext>
            </a:extLst>
          </p:cNvPr>
          <p:cNvSpPr txBox="1"/>
          <p:nvPr/>
        </p:nvSpPr>
        <p:spPr>
          <a:xfrm>
            <a:off x="1554596" y="5306518"/>
            <a:ext cx="6634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Trolejí tramvají prochází proud 250 A. Převeď na </a:t>
            </a:r>
            <a:r>
              <a:rPr lang="cs-CZ" sz="2400" dirty="0" err="1"/>
              <a:t>kA</a:t>
            </a:r>
            <a:r>
              <a:rPr lang="cs-CZ" sz="2400" dirty="0"/>
              <a:t>.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EDAC8D44-9A16-4FE4-9588-1389E9E849DC}"/>
              </a:ext>
            </a:extLst>
          </p:cNvPr>
          <p:cNvSpPr txBox="1"/>
          <p:nvPr/>
        </p:nvSpPr>
        <p:spPr>
          <a:xfrm>
            <a:off x="1630320" y="5981075"/>
            <a:ext cx="23439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250 A = 0, 250 </a:t>
            </a:r>
            <a:r>
              <a:rPr lang="cs-CZ" sz="2400" dirty="0" err="1"/>
              <a:t>kA</a:t>
            </a:r>
            <a:endParaRPr lang="cs-CZ" sz="2400" dirty="0"/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078BCF36-186E-4AA5-9BFF-ADD0F65D1311}"/>
              </a:ext>
            </a:extLst>
          </p:cNvPr>
          <p:cNvSpPr/>
          <p:nvPr/>
        </p:nvSpPr>
        <p:spPr>
          <a:xfrm>
            <a:off x="2668249" y="5981075"/>
            <a:ext cx="1454046" cy="46166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76978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35" grpId="0" animBg="1"/>
      <p:bldP spid="37" grpId="0" animBg="1"/>
      <p:bldP spid="46" grpId="0" animBg="1"/>
      <p:bldP spid="47" grpId="0" animBg="1"/>
      <p:bldP spid="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927ABF50-104B-452A-941B-6FC9CBEC7DE9}"/>
              </a:ext>
            </a:extLst>
          </p:cNvPr>
          <p:cNvSpPr txBox="1"/>
          <p:nvPr/>
        </p:nvSpPr>
        <p:spPr>
          <a:xfrm>
            <a:off x="995315" y="217011"/>
            <a:ext cx="52155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Elektrický proud měříme ampérmetrem.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EB756974-1E5D-4240-A262-15E6CB7D0516}"/>
              </a:ext>
            </a:extLst>
          </p:cNvPr>
          <p:cNvSpPr txBox="1"/>
          <p:nvPr/>
        </p:nvSpPr>
        <p:spPr>
          <a:xfrm>
            <a:off x="6303510" y="432114"/>
            <a:ext cx="40299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Jaký maximální proud můžeme</a:t>
            </a:r>
          </a:p>
          <a:p>
            <a:r>
              <a:rPr lang="cs-CZ" sz="2400" dirty="0"/>
              <a:t>přístrojem naměřit?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61B6C050-10D9-42C3-926F-616B27384647}"/>
              </a:ext>
            </a:extLst>
          </p:cNvPr>
          <p:cNvSpPr txBox="1"/>
          <p:nvPr/>
        </p:nvSpPr>
        <p:spPr>
          <a:xfrm>
            <a:off x="7833998" y="1303759"/>
            <a:ext cx="7425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12 A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A0999C07-4383-4E9D-8C3F-D92B5B7EC9AF}"/>
              </a:ext>
            </a:extLst>
          </p:cNvPr>
          <p:cNvSpPr/>
          <p:nvPr/>
        </p:nvSpPr>
        <p:spPr>
          <a:xfrm>
            <a:off x="7775286" y="1344407"/>
            <a:ext cx="1086396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?</a:t>
            </a:r>
          </a:p>
        </p:txBody>
      </p: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CC062734-E1A4-4663-BE64-8DE3A857AB67}"/>
              </a:ext>
            </a:extLst>
          </p:cNvPr>
          <p:cNvCxnSpPr/>
          <p:nvPr/>
        </p:nvCxnSpPr>
        <p:spPr>
          <a:xfrm>
            <a:off x="1783830" y="3237875"/>
            <a:ext cx="1409075" cy="2038663"/>
          </a:xfrm>
          <a:prstGeom prst="line">
            <a:avLst/>
          </a:prstGeom>
          <a:ln w="38100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>
            <a:extLst>
              <a:ext uri="{FF2B5EF4-FFF2-40B4-BE49-F238E27FC236}">
                <a16:creationId xmlns:a16="http://schemas.microsoft.com/office/drawing/2014/main" id="{28411579-E847-4DB8-8C18-96EA92A2E218}"/>
              </a:ext>
            </a:extLst>
          </p:cNvPr>
          <p:cNvSpPr/>
          <p:nvPr/>
        </p:nvSpPr>
        <p:spPr>
          <a:xfrm rot="19513073">
            <a:off x="2460397" y="3017379"/>
            <a:ext cx="45719" cy="2551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: obrazec 11">
            <a:extLst>
              <a:ext uri="{FF2B5EF4-FFF2-40B4-BE49-F238E27FC236}">
                <a16:creationId xmlns:a16="http://schemas.microsoft.com/office/drawing/2014/main" id="{AD51AD73-1116-4833-A622-7C2C11BC4A37}"/>
              </a:ext>
            </a:extLst>
          </p:cNvPr>
          <p:cNvSpPr/>
          <p:nvPr/>
        </p:nvSpPr>
        <p:spPr>
          <a:xfrm>
            <a:off x="2203498" y="2999675"/>
            <a:ext cx="1289154" cy="1663908"/>
          </a:xfrm>
          <a:custGeom>
            <a:avLst/>
            <a:gdLst>
              <a:gd name="connsiteX0" fmla="*/ 0 w 1334808"/>
              <a:gd name="connsiteY0" fmla="*/ 89941 h 1783830"/>
              <a:gd name="connsiteX1" fmla="*/ 74951 w 1334808"/>
              <a:gd name="connsiteY1" fmla="*/ 74951 h 1783830"/>
              <a:gd name="connsiteX2" fmla="*/ 134911 w 1334808"/>
              <a:gd name="connsiteY2" fmla="*/ 44971 h 1783830"/>
              <a:gd name="connsiteX3" fmla="*/ 179882 w 1334808"/>
              <a:gd name="connsiteY3" fmla="*/ 29981 h 1783830"/>
              <a:gd name="connsiteX4" fmla="*/ 299803 w 1334808"/>
              <a:gd name="connsiteY4" fmla="*/ 44971 h 1783830"/>
              <a:gd name="connsiteX5" fmla="*/ 329783 w 1334808"/>
              <a:gd name="connsiteY5" fmla="*/ 89941 h 1783830"/>
              <a:gd name="connsiteX6" fmla="*/ 404734 w 1334808"/>
              <a:gd name="connsiteY6" fmla="*/ 194872 h 1783830"/>
              <a:gd name="connsiteX7" fmla="*/ 419724 w 1334808"/>
              <a:gd name="connsiteY7" fmla="*/ 239843 h 1783830"/>
              <a:gd name="connsiteX8" fmla="*/ 479685 w 1334808"/>
              <a:gd name="connsiteY8" fmla="*/ 314794 h 1783830"/>
              <a:gd name="connsiteX9" fmla="*/ 524656 w 1334808"/>
              <a:gd name="connsiteY9" fmla="*/ 389744 h 1783830"/>
              <a:gd name="connsiteX10" fmla="*/ 539646 w 1334808"/>
              <a:gd name="connsiteY10" fmla="*/ 434715 h 1783830"/>
              <a:gd name="connsiteX11" fmla="*/ 569626 w 1334808"/>
              <a:gd name="connsiteY11" fmla="*/ 494676 h 1783830"/>
              <a:gd name="connsiteX12" fmla="*/ 629587 w 1334808"/>
              <a:gd name="connsiteY12" fmla="*/ 629587 h 1783830"/>
              <a:gd name="connsiteX13" fmla="*/ 644577 w 1334808"/>
              <a:gd name="connsiteY13" fmla="*/ 674558 h 1783830"/>
              <a:gd name="connsiteX14" fmla="*/ 674557 w 1334808"/>
              <a:gd name="connsiteY14" fmla="*/ 719528 h 1783830"/>
              <a:gd name="connsiteX15" fmla="*/ 719528 w 1334808"/>
              <a:gd name="connsiteY15" fmla="*/ 854440 h 1783830"/>
              <a:gd name="connsiteX16" fmla="*/ 734518 w 1334808"/>
              <a:gd name="connsiteY16" fmla="*/ 899410 h 1783830"/>
              <a:gd name="connsiteX17" fmla="*/ 764498 w 1334808"/>
              <a:gd name="connsiteY17" fmla="*/ 944381 h 1783830"/>
              <a:gd name="connsiteX18" fmla="*/ 809469 w 1334808"/>
              <a:gd name="connsiteY18" fmla="*/ 1049312 h 1783830"/>
              <a:gd name="connsiteX19" fmla="*/ 854439 w 1334808"/>
              <a:gd name="connsiteY19" fmla="*/ 1094282 h 1783830"/>
              <a:gd name="connsiteX20" fmla="*/ 929390 w 1334808"/>
              <a:gd name="connsiteY20" fmla="*/ 1169233 h 1783830"/>
              <a:gd name="connsiteX21" fmla="*/ 989351 w 1334808"/>
              <a:gd name="connsiteY21" fmla="*/ 1244184 h 1783830"/>
              <a:gd name="connsiteX22" fmla="*/ 1019331 w 1334808"/>
              <a:gd name="connsiteY22" fmla="*/ 1289154 h 1783830"/>
              <a:gd name="connsiteX23" fmla="*/ 1079292 w 1334808"/>
              <a:gd name="connsiteY23" fmla="*/ 1349115 h 1783830"/>
              <a:gd name="connsiteX24" fmla="*/ 1109272 w 1334808"/>
              <a:gd name="connsiteY24" fmla="*/ 1394085 h 1783830"/>
              <a:gd name="connsiteX25" fmla="*/ 1214203 w 1334808"/>
              <a:gd name="connsiteY25" fmla="*/ 1454046 h 1783830"/>
              <a:gd name="connsiteX26" fmla="*/ 1244183 w 1334808"/>
              <a:gd name="connsiteY26" fmla="*/ 1499017 h 1783830"/>
              <a:gd name="connsiteX27" fmla="*/ 1304144 w 1334808"/>
              <a:gd name="connsiteY27" fmla="*/ 1573967 h 1783830"/>
              <a:gd name="connsiteX28" fmla="*/ 1319134 w 1334808"/>
              <a:gd name="connsiteY28" fmla="*/ 1783830 h 1783830"/>
              <a:gd name="connsiteX29" fmla="*/ 1124262 w 1334808"/>
              <a:gd name="connsiteY29" fmla="*/ 1753849 h 1783830"/>
              <a:gd name="connsiteX30" fmla="*/ 1064301 w 1334808"/>
              <a:gd name="connsiteY30" fmla="*/ 1723869 h 1783830"/>
              <a:gd name="connsiteX31" fmla="*/ 1019331 w 1334808"/>
              <a:gd name="connsiteY31" fmla="*/ 1693889 h 1783830"/>
              <a:gd name="connsiteX32" fmla="*/ 944380 w 1334808"/>
              <a:gd name="connsiteY32" fmla="*/ 1573967 h 1783830"/>
              <a:gd name="connsiteX33" fmla="*/ 914400 w 1334808"/>
              <a:gd name="connsiteY33" fmla="*/ 1528997 h 1783830"/>
              <a:gd name="connsiteX34" fmla="*/ 869429 w 1334808"/>
              <a:gd name="connsiteY34" fmla="*/ 1439056 h 1783830"/>
              <a:gd name="connsiteX35" fmla="*/ 839449 w 1334808"/>
              <a:gd name="connsiteY35" fmla="*/ 1364105 h 1783830"/>
              <a:gd name="connsiteX36" fmla="*/ 824459 w 1334808"/>
              <a:gd name="connsiteY36" fmla="*/ 1319135 h 1783830"/>
              <a:gd name="connsiteX37" fmla="*/ 809469 w 1334808"/>
              <a:gd name="connsiteY37" fmla="*/ 1259174 h 1783830"/>
              <a:gd name="connsiteX38" fmla="*/ 749508 w 1334808"/>
              <a:gd name="connsiteY38" fmla="*/ 1199213 h 1783830"/>
              <a:gd name="connsiteX39" fmla="*/ 719528 w 1334808"/>
              <a:gd name="connsiteY39" fmla="*/ 1154243 h 1783830"/>
              <a:gd name="connsiteX40" fmla="*/ 689547 w 1334808"/>
              <a:gd name="connsiteY40" fmla="*/ 1094282 h 1783830"/>
              <a:gd name="connsiteX41" fmla="*/ 644577 w 1334808"/>
              <a:gd name="connsiteY41" fmla="*/ 1049312 h 1783830"/>
              <a:gd name="connsiteX42" fmla="*/ 554636 w 1334808"/>
              <a:gd name="connsiteY42" fmla="*/ 929390 h 1783830"/>
              <a:gd name="connsiteX43" fmla="*/ 509665 w 1334808"/>
              <a:gd name="connsiteY43" fmla="*/ 854440 h 1783830"/>
              <a:gd name="connsiteX44" fmla="*/ 479685 w 1334808"/>
              <a:gd name="connsiteY44" fmla="*/ 794479 h 1783830"/>
              <a:gd name="connsiteX45" fmla="*/ 419724 w 1334808"/>
              <a:gd name="connsiteY45" fmla="*/ 719528 h 1783830"/>
              <a:gd name="connsiteX46" fmla="*/ 389744 w 1334808"/>
              <a:gd name="connsiteY46" fmla="*/ 629587 h 1783830"/>
              <a:gd name="connsiteX47" fmla="*/ 359764 w 1334808"/>
              <a:gd name="connsiteY47" fmla="*/ 584617 h 1783830"/>
              <a:gd name="connsiteX48" fmla="*/ 299803 w 1334808"/>
              <a:gd name="connsiteY48" fmla="*/ 479685 h 1783830"/>
              <a:gd name="connsiteX49" fmla="*/ 269823 w 1334808"/>
              <a:gd name="connsiteY49" fmla="*/ 374754 h 1783830"/>
              <a:gd name="connsiteX50" fmla="*/ 209862 w 1334808"/>
              <a:gd name="connsiteY50" fmla="*/ 284813 h 1783830"/>
              <a:gd name="connsiteX51" fmla="*/ 179882 w 1334808"/>
              <a:gd name="connsiteY51" fmla="*/ 239843 h 1783830"/>
              <a:gd name="connsiteX52" fmla="*/ 119921 w 1334808"/>
              <a:gd name="connsiteY52" fmla="*/ 164892 h 1783830"/>
              <a:gd name="connsiteX53" fmla="*/ 89941 w 1334808"/>
              <a:gd name="connsiteY53" fmla="*/ 0 h 1783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334808" h="1783830">
                <a:moveTo>
                  <a:pt x="0" y="89941"/>
                </a:moveTo>
                <a:cubicBezTo>
                  <a:pt x="24984" y="84944"/>
                  <a:pt x="50780" y="83008"/>
                  <a:pt x="74951" y="74951"/>
                </a:cubicBezTo>
                <a:cubicBezTo>
                  <a:pt x="96150" y="67885"/>
                  <a:pt x="114372" y="53773"/>
                  <a:pt x="134911" y="44971"/>
                </a:cubicBezTo>
                <a:cubicBezTo>
                  <a:pt x="149435" y="38747"/>
                  <a:pt x="164892" y="34978"/>
                  <a:pt x="179882" y="29981"/>
                </a:cubicBezTo>
                <a:cubicBezTo>
                  <a:pt x="219856" y="34978"/>
                  <a:pt x="262400" y="30010"/>
                  <a:pt x="299803" y="44971"/>
                </a:cubicBezTo>
                <a:cubicBezTo>
                  <a:pt x="316530" y="51662"/>
                  <a:pt x="320845" y="74299"/>
                  <a:pt x="329783" y="89941"/>
                </a:cubicBezTo>
                <a:cubicBezTo>
                  <a:pt x="382398" y="182016"/>
                  <a:pt x="331485" y="121623"/>
                  <a:pt x="404734" y="194872"/>
                </a:cubicBezTo>
                <a:cubicBezTo>
                  <a:pt x="409731" y="209862"/>
                  <a:pt x="412657" y="225710"/>
                  <a:pt x="419724" y="239843"/>
                </a:cubicBezTo>
                <a:cubicBezTo>
                  <a:pt x="438632" y="277659"/>
                  <a:pt x="451802" y="286910"/>
                  <a:pt x="479685" y="314794"/>
                </a:cubicBezTo>
                <a:cubicBezTo>
                  <a:pt x="522150" y="442189"/>
                  <a:pt x="462925" y="286859"/>
                  <a:pt x="524656" y="389744"/>
                </a:cubicBezTo>
                <a:cubicBezTo>
                  <a:pt x="532786" y="403293"/>
                  <a:pt x="533422" y="420191"/>
                  <a:pt x="539646" y="434715"/>
                </a:cubicBezTo>
                <a:cubicBezTo>
                  <a:pt x="548448" y="455254"/>
                  <a:pt x="559633" y="474689"/>
                  <a:pt x="569626" y="494676"/>
                </a:cubicBezTo>
                <a:cubicBezTo>
                  <a:pt x="597394" y="633517"/>
                  <a:pt x="561603" y="510616"/>
                  <a:pt x="629587" y="629587"/>
                </a:cubicBezTo>
                <a:cubicBezTo>
                  <a:pt x="637427" y="643306"/>
                  <a:pt x="637511" y="660425"/>
                  <a:pt x="644577" y="674558"/>
                </a:cubicBezTo>
                <a:cubicBezTo>
                  <a:pt x="652634" y="690672"/>
                  <a:pt x="664564" y="704538"/>
                  <a:pt x="674557" y="719528"/>
                </a:cubicBezTo>
                <a:lnTo>
                  <a:pt x="719528" y="854440"/>
                </a:lnTo>
                <a:cubicBezTo>
                  <a:pt x="724525" y="869430"/>
                  <a:pt x="725753" y="886263"/>
                  <a:pt x="734518" y="899410"/>
                </a:cubicBezTo>
                <a:cubicBezTo>
                  <a:pt x="744511" y="914400"/>
                  <a:pt x="756441" y="928267"/>
                  <a:pt x="764498" y="944381"/>
                </a:cubicBezTo>
                <a:cubicBezTo>
                  <a:pt x="797119" y="1009624"/>
                  <a:pt x="757480" y="976528"/>
                  <a:pt x="809469" y="1049312"/>
                </a:cubicBezTo>
                <a:cubicBezTo>
                  <a:pt x="821791" y="1066562"/>
                  <a:pt x="840868" y="1077996"/>
                  <a:pt x="854439" y="1094282"/>
                </a:cubicBezTo>
                <a:cubicBezTo>
                  <a:pt x="916898" y="1169233"/>
                  <a:pt x="846943" y="1114270"/>
                  <a:pt x="929390" y="1169233"/>
                </a:cubicBezTo>
                <a:cubicBezTo>
                  <a:pt x="1021664" y="1307643"/>
                  <a:pt x="903912" y="1137386"/>
                  <a:pt x="989351" y="1244184"/>
                </a:cubicBezTo>
                <a:cubicBezTo>
                  <a:pt x="1000605" y="1258252"/>
                  <a:pt x="1007607" y="1275475"/>
                  <a:pt x="1019331" y="1289154"/>
                </a:cubicBezTo>
                <a:cubicBezTo>
                  <a:pt x="1037726" y="1310615"/>
                  <a:pt x="1063613" y="1325596"/>
                  <a:pt x="1079292" y="1349115"/>
                </a:cubicBezTo>
                <a:cubicBezTo>
                  <a:pt x="1089285" y="1364105"/>
                  <a:pt x="1096533" y="1381346"/>
                  <a:pt x="1109272" y="1394085"/>
                </a:cubicBezTo>
                <a:cubicBezTo>
                  <a:pt x="1130463" y="1415276"/>
                  <a:pt x="1190685" y="1442287"/>
                  <a:pt x="1214203" y="1454046"/>
                </a:cubicBezTo>
                <a:cubicBezTo>
                  <a:pt x="1224196" y="1469036"/>
                  <a:pt x="1232928" y="1484949"/>
                  <a:pt x="1244183" y="1499017"/>
                </a:cubicBezTo>
                <a:cubicBezTo>
                  <a:pt x="1329628" y="1605823"/>
                  <a:pt x="1211862" y="1435544"/>
                  <a:pt x="1304144" y="1573967"/>
                </a:cubicBezTo>
                <a:cubicBezTo>
                  <a:pt x="1346863" y="1702126"/>
                  <a:pt x="1338044" y="1632550"/>
                  <a:pt x="1319134" y="1783830"/>
                </a:cubicBezTo>
                <a:cubicBezTo>
                  <a:pt x="1289740" y="1780156"/>
                  <a:pt x="1165471" y="1767585"/>
                  <a:pt x="1124262" y="1753849"/>
                </a:cubicBezTo>
                <a:cubicBezTo>
                  <a:pt x="1103063" y="1746783"/>
                  <a:pt x="1083703" y="1734956"/>
                  <a:pt x="1064301" y="1723869"/>
                </a:cubicBezTo>
                <a:cubicBezTo>
                  <a:pt x="1048659" y="1714931"/>
                  <a:pt x="1032070" y="1706628"/>
                  <a:pt x="1019331" y="1693889"/>
                </a:cubicBezTo>
                <a:cubicBezTo>
                  <a:pt x="971560" y="1646118"/>
                  <a:pt x="976045" y="1629382"/>
                  <a:pt x="944380" y="1573967"/>
                </a:cubicBezTo>
                <a:cubicBezTo>
                  <a:pt x="935442" y="1558325"/>
                  <a:pt x="924393" y="1543987"/>
                  <a:pt x="914400" y="1528997"/>
                </a:cubicBezTo>
                <a:cubicBezTo>
                  <a:pt x="876722" y="1415960"/>
                  <a:pt x="927548" y="1555293"/>
                  <a:pt x="869429" y="1439056"/>
                </a:cubicBezTo>
                <a:cubicBezTo>
                  <a:pt x="857395" y="1414989"/>
                  <a:pt x="848897" y="1389300"/>
                  <a:pt x="839449" y="1364105"/>
                </a:cubicBezTo>
                <a:cubicBezTo>
                  <a:pt x="833901" y="1349310"/>
                  <a:pt x="828800" y="1334328"/>
                  <a:pt x="824459" y="1319135"/>
                </a:cubicBezTo>
                <a:cubicBezTo>
                  <a:pt x="818799" y="1299326"/>
                  <a:pt x="820388" y="1276645"/>
                  <a:pt x="809469" y="1259174"/>
                </a:cubicBezTo>
                <a:cubicBezTo>
                  <a:pt x="794488" y="1235205"/>
                  <a:pt x="765187" y="1222732"/>
                  <a:pt x="749508" y="1199213"/>
                </a:cubicBezTo>
                <a:cubicBezTo>
                  <a:pt x="739515" y="1184223"/>
                  <a:pt x="728466" y="1169885"/>
                  <a:pt x="719528" y="1154243"/>
                </a:cubicBezTo>
                <a:cubicBezTo>
                  <a:pt x="708441" y="1134841"/>
                  <a:pt x="702536" y="1112466"/>
                  <a:pt x="689547" y="1094282"/>
                </a:cubicBezTo>
                <a:cubicBezTo>
                  <a:pt x="677225" y="1077032"/>
                  <a:pt x="658001" y="1065719"/>
                  <a:pt x="644577" y="1049312"/>
                </a:cubicBezTo>
                <a:cubicBezTo>
                  <a:pt x="612936" y="1010639"/>
                  <a:pt x="554636" y="929390"/>
                  <a:pt x="554636" y="929390"/>
                </a:cubicBezTo>
                <a:cubicBezTo>
                  <a:pt x="519839" y="824999"/>
                  <a:pt x="564538" y="936749"/>
                  <a:pt x="509665" y="854440"/>
                </a:cubicBezTo>
                <a:cubicBezTo>
                  <a:pt x="497270" y="835847"/>
                  <a:pt x="490772" y="813881"/>
                  <a:pt x="479685" y="794479"/>
                </a:cubicBezTo>
                <a:cubicBezTo>
                  <a:pt x="454471" y="750354"/>
                  <a:pt x="452556" y="752359"/>
                  <a:pt x="419724" y="719528"/>
                </a:cubicBezTo>
                <a:cubicBezTo>
                  <a:pt x="409731" y="689548"/>
                  <a:pt x="407274" y="655881"/>
                  <a:pt x="389744" y="629587"/>
                </a:cubicBezTo>
                <a:cubicBezTo>
                  <a:pt x="379751" y="614597"/>
                  <a:pt x="368702" y="600259"/>
                  <a:pt x="359764" y="584617"/>
                </a:cubicBezTo>
                <a:cubicBezTo>
                  <a:pt x="283684" y="451478"/>
                  <a:pt x="372848" y="589256"/>
                  <a:pt x="299803" y="479685"/>
                </a:cubicBezTo>
                <a:cubicBezTo>
                  <a:pt x="296275" y="465573"/>
                  <a:pt x="279597" y="392348"/>
                  <a:pt x="269823" y="374754"/>
                </a:cubicBezTo>
                <a:cubicBezTo>
                  <a:pt x="252324" y="343256"/>
                  <a:pt x="229849" y="314793"/>
                  <a:pt x="209862" y="284813"/>
                </a:cubicBezTo>
                <a:cubicBezTo>
                  <a:pt x="199869" y="269823"/>
                  <a:pt x="192621" y="252582"/>
                  <a:pt x="179882" y="239843"/>
                </a:cubicBezTo>
                <a:cubicBezTo>
                  <a:pt x="154964" y="214925"/>
                  <a:pt x="135049" y="198930"/>
                  <a:pt x="119921" y="164892"/>
                </a:cubicBezTo>
                <a:cubicBezTo>
                  <a:pt x="82041" y="79660"/>
                  <a:pt x="89941" y="84092"/>
                  <a:pt x="89941" y="0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: obrazec 12">
            <a:extLst>
              <a:ext uri="{FF2B5EF4-FFF2-40B4-BE49-F238E27FC236}">
                <a16:creationId xmlns:a16="http://schemas.microsoft.com/office/drawing/2014/main" id="{68AFEE3E-3CC9-44D8-BCEF-E1B316E8C425}"/>
              </a:ext>
            </a:extLst>
          </p:cNvPr>
          <p:cNvSpPr/>
          <p:nvPr/>
        </p:nvSpPr>
        <p:spPr>
          <a:xfrm>
            <a:off x="1843790" y="3717561"/>
            <a:ext cx="1349115" cy="1648918"/>
          </a:xfrm>
          <a:custGeom>
            <a:avLst/>
            <a:gdLst>
              <a:gd name="connsiteX0" fmla="*/ 0 w 1351126"/>
              <a:gd name="connsiteY0" fmla="*/ 151888 h 1815797"/>
              <a:gd name="connsiteX1" fmla="*/ 89941 w 1351126"/>
              <a:gd name="connsiteY1" fmla="*/ 61948 h 1815797"/>
              <a:gd name="connsiteX2" fmla="*/ 149902 w 1351126"/>
              <a:gd name="connsiteY2" fmla="*/ 1987 h 1815797"/>
              <a:gd name="connsiteX3" fmla="*/ 194872 w 1351126"/>
              <a:gd name="connsiteY3" fmla="*/ 31967 h 1815797"/>
              <a:gd name="connsiteX4" fmla="*/ 314794 w 1351126"/>
              <a:gd name="connsiteY4" fmla="*/ 61948 h 1815797"/>
              <a:gd name="connsiteX5" fmla="*/ 389744 w 1351126"/>
              <a:gd name="connsiteY5" fmla="*/ 121908 h 1815797"/>
              <a:gd name="connsiteX6" fmla="*/ 419725 w 1351126"/>
              <a:gd name="connsiteY6" fmla="*/ 166879 h 1815797"/>
              <a:gd name="connsiteX7" fmla="*/ 479685 w 1351126"/>
              <a:gd name="connsiteY7" fmla="*/ 211849 h 1815797"/>
              <a:gd name="connsiteX8" fmla="*/ 554636 w 1351126"/>
              <a:gd name="connsiteY8" fmla="*/ 271810 h 1815797"/>
              <a:gd name="connsiteX9" fmla="*/ 584617 w 1351126"/>
              <a:gd name="connsiteY9" fmla="*/ 316780 h 1815797"/>
              <a:gd name="connsiteX10" fmla="*/ 599607 w 1351126"/>
              <a:gd name="connsiteY10" fmla="*/ 361751 h 1815797"/>
              <a:gd name="connsiteX11" fmla="*/ 644577 w 1351126"/>
              <a:gd name="connsiteY11" fmla="*/ 406721 h 1815797"/>
              <a:gd name="connsiteX12" fmla="*/ 704538 w 1351126"/>
              <a:gd name="connsiteY12" fmla="*/ 496662 h 1815797"/>
              <a:gd name="connsiteX13" fmla="*/ 734518 w 1351126"/>
              <a:gd name="connsiteY13" fmla="*/ 541633 h 1815797"/>
              <a:gd name="connsiteX14" fmla="*/ 749508 w 1351126"/>
              <a:gd name="connsiteY14" fmla="*/ 586603 h 1815797"/>
              <a:gd name="connsiteX15" fmla="*/ 809469 w 1351126"/>
              <a:gd name="connsiteY15" fmla="*/ 691534 h 1815797"/>
              <a:gd name="connsiteX16" fmla="*/ 824459 w 1351126"/>
              <a:gd name="connsiteY16" fmla="*/ 736505 h 1815797"/>
              <a:gd name="connsiteX17" fmla="*/ 854440 w 1351126"/>
              <a:gd name="connsiteY17" fmla="*/ 766485 h 1815797"/>
              <a:gd name="connsiteX18" fmla="*/ 869430 w 1351126"/>
              <a:gd name="connsiteY18" fmla="*/ 826446 h 1815797"/>
              <a:gd name="connsiteX19" fmla="*/ 899410 w 1351126"/>
              <a:gd name="connsiteY19" fmla="*/ 871416 h 1815797"/>
              <a:gd name="connsiteX20" fmla="*/ 929390 w 1351126"/>
              <a:gd name="connsiteY20" fmla="*/ 961357 h 1815797"/>
              <a:gd name="connsiteX21" fmla="*/ 944380 w 1351126"/>
              <a:gd name="connsiteY21" fmla="*/ 1006328 h 1815797"/>
              <a:gd name="connsiteX22" fmla="*/ 974361 w 1351126"/>
              <a:gd name="connsiteY22" fmla="*/ 1111259 h 1815797"/>
              <a:gd name="connsiteX23" fmla="*/ 1034321 w 1351126"/>
              <a:gd name="connsiteY23" fmla="*/ 1201200 h 1815797"/>
              <a:gd name="connsiteX24" fmla="*/ 1064302 w 1351126"/>
              <a:gd name="connsiteY24" fmla="*/ 1336111 h 1815797"/>
              <a:gd name="connsiteX25" fmla="*/ 1094282 w 1351126"/>
              <a:gd name="connsiteY25" fmla="*/ 1366092 h 1815797"/>
              <a:gd name="connsiteX26" fmla="*/ 1154243 w 1351126"/>
              <a:gd name="connsiteY26" fmla="*/ 1441043 h 1815797"/>
              <a:gd name="connsiteX27" fmla="*/ 1199213 w 1351126"/>
              <a:gd name="connsiteY27" fmla="*/ 1456033 h 1815797"/>
              <a:gd name="connsiteX28" fmla="*/ 1229194 w 1351126"/>
              <a:gd name="connsiteY28" fmla="*/ 1501003 h 1815797"/>
              <a:gd name="connsiteX29" fmla="*/ 1259174 w 1351126"/>
              <a:gd name="connsiteY29" fmla="*/ 1530984 h 1815797"/>
              <a:gd name="connsiteX30" fmla="*/ 1319135 w 1351126"/>
              <a:gd name="connsiteY30" fmla="*/ 1620925 h 1815797"/>
              <a:gd name="connsiteX31" fmla="*/ 1349115 w 1351126"/>
              <a:gd name="connsiteY31" fmla="*/ 1710866 h 1815797"/>
              <a:gd name="connsiteX32" fmla="*/ 1334125 w 1351126"/>
              <a:gd name="connsiteY32" fmla="*/ 1755836 h 1815797"/>
              <a:gd name="connsiteX33" fmla="*/ 1274164 w 1351126"/>
              <a:gd name="connsiteY33" fmla="*/ 1785816 h 1815797"/>
              <a:gd name="connsiteX34" fmla="*/ 1214203 w 1351126"/>
              <a:gd name="connsiteY34" fmla="*/ 1800807 h 1815797"/>
              <a:gd name="connsiteX35" fmla="*/ 1169233 w 1351126"/>
              <a:gd name="connsiteY35" fmla="*/ 1815797 h 1815797"/>
              <a:gd name="connsiteX36" fmla="*/ 1124262 w 1351126"/>
              <a:gd name="connsiteY36" fmla="*/ 1800807 h 1815797"/>
              <a:gd name="connsiteX37" fmla="*/ 1109272 w 1351126"/>
              <a:gd name="connsiteY37" fmla="*/ 1755836 h 1815797"/>
              <a:gd name="connsiteX38" fmla="*/ 1079292 w 1351126"/>
              <a:gd name="connsiteY38" fmla="*/ 1710866 h 1815797"/>
              <a:gd name="connsiteX39" fmla="*/ 1034321 w 1351126"/>
              <a:gd name="connsiteY39" fmla="*/ 1635915 h 1815797"/>
              <a:gd name="connsiteX40" fmla="*/ 974361 w 1351126"/>
              <a:gd name="connsiteY40" fmla="*/ 1560964 h 1815797"/>
              <a:gd name="connsiteX41" fmla="*/ 929390 w 1351126"/>
              <a:gd name="connsiteY41" fmla="*/ 1486013 h 1815797"/>
              <a:gd name="connsiteX42" fmla="*/ 914400 w 1351126"/>
              <a:gd name="connsiteY42" fmla="*/ 1441043 h 1815797"/>
              <a:gd name="connsiteX43" fmla="*/ 854440 w 1351126"/>
              <a:gd name="connsiteY43" fmla="*/ 1351102 h 1815797"/>
              <a:gd name="connsiteX44" fmla="*/ 839449 w 1351126"/>
              <a:gd name="connsiteY44" fmla="*/ 1306131 h 1815797"/>
              <a:gd name="connsiteX45" fmla="*/ 794479 w 1351126"/>
              <a:gd name="connsiteY45" fmla="*/ 1186210 h 1815797"/>
              <a:gd name="connsiteX46" fmla="*/ 749508 w 1351126"/>
              <a:gd name="connsiteY46" fmla="*/ 1171220 h 1815797"/>
              <a:gd name="connsiteX47" fmla="*/ 689548 w 1351126"/>
              <a:gd name="connsiteY47" fmla="*/ 1096269 h 1815797"/>
              <a:gd name="connsiteX48" fmla="*/ 659567 w 1351126"/>
              <a:gd name="connsiteY48" fmla="*/ 1066288 h 1815797"/>
              <a:gd name="connsiteX49" fmla="*/ 629587 w 1351126"/>
              <a:gd name="connsiteY49" fmla="*/ 1021318 h 1815797"/>
              <a:gd name="connsiteX50" fmla="*/ 584617 w 1351126"/>
              <a:gd name="connsiteY50" fmla="*/ 991338 h 1815797"/>
              <a:gd name="connsiteX51" fmla="*/ 569626 w 1351126"/>
              <a:gd name="connsiteY51" fmla="*/ 946367 h 1815797"/>
              <a:gd name="connsiteX52" fmla="*/ 494676 w 1351126"/>
              <a:gd name="connsiteY52" fmla="*/ 871416 h 1815797"/>
              <a:gd name="connsiteX53" fmla="*/ 479685 w 1351126"/>
              <a:gd name="connsiteY53" fmla="*/ 826446 h 1815797"/>
              <a:gd name="connsiteX54" fmla="*/ 419725 w 1351126"/>
              <a:gd name="connsiteY54" fmla="*/ 736505 h 1815797"/>
              <a:gd name="connsiteX55" fmla="*/ 374754 w 1351126"/>
              <a:gd name="connsiteY55" fmla="*/ 661554 h 1815797"/>
              <a:gd name="connsiteX56" fmla="*/ 359764 w 1351126"/>
              <a:gd name="connsiteY56" fmla="*/ 616584 h 1815797"/>
              <a:gd name="connsiteX57" fmla="*/ 329784 w 1351126"/>
              <a:gd name="connsiteY57" fmla="*/ 586603 h 1815797"/>
              <a:gd name="connsiteX58" fmla="*/ 299803 w 1351126"/>
              <a:gd name="connsiteY58" fmla="*/ 541633 h 1815797"/>
              <a:gd name="connsiteX59" fmla="*/ 284813 w 1351126"/>
              <a:gd name="connsiteY59" fmla="*/ 496662 h 1815797"/>
              <a:gd name="connsiteX60" fmla="*/ 269823 w 1351126"/>
              <a:gd name="connsiteY60" fmla="*/ 436702 h 1815797"/>
              <a:gd name="connsiteX61" fmla="*/ 239843 w 1351126"/>
              <a:gd name="connsiteY61" fmla="*/ 406721 h 1815797"/>
              <a:gd name="connsiteX62" fmla="*/ 179882 w 1351126"/>
              <a:gd name="connsiteY62" fmla="*/ 316780 h 1815797"/>
              <a:gd name="connsiteX63" fmla="*/ 149902 w 1351126"/>
              <a:gd name="connsiteY63" fmla="*/ 271810 h 1815797"/>
              <a:gd name="connsiteX64" fmla="*/ 74951 w 1351126"/>
              <a:gd name="connsiteY64" fmla="*/ 196859 h 1815797"/>
              <a:gd name="connsiteX65" fmla="*/ 59961 w 1351126"/>
              <a:gd name="connsiteY65" fmla="*/ 151888 h 1815797"/>
              <a:gd name="connsiteX66" fmla="*/ 74951 w 1351126"/>
              <a:gd name="connsiteY66" fmla="*/ 1987 h 1815797"/>
              <a:gd name="connsiteX67" fmla="*/ 74951 w 1351126"/>
              <a:gd name="connsiteY67" fmla="*/ 31967 h 18157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1351126" h="1815797">
                <a:moveTo>
                  <a:pt x="0" y="151888"/>
                </a:moveTo>
                <a:cubicBezTo>
                  <a:pt x="177759" y="45234"/>
                  <a:pt x="17331" y="163602"/>
                  <a:pt x="89941" y="61948"/>
                </a:cubicBezTo>
                <a:cubicBezTo>
                  <a:pt x="106370" y="38947"/>
                  <a:pt x="149902" y="1987"/>
                  <a:pt x="149902" y="1987"/>
                </a:cubicBezTo>
                <a:cubicBezTo>
                  <a:pt x="164892" y="11980"/>
                  <a:pt x="177941" y="25810"/>
                  <a:pt x="194872" y="31967"/>
                </a:cubicBezTo>
                <a:cubicBezTo>
                  <a:pt x="233596" y="46048"/>
                  <a:pt x="314794" y="61948"/>
                  <a:pt x="314794" y="61948"/>
                </a:cubicBezTo>
                <a:cubicBezTo>
                  <a:pt x="400713" y="190826"/>
                  <a:pt x="286308" y="39159"/>
                  <a:pt x="389744" y="121908"/>
                </a:cubicBezTo>
                <a:cubicBezTo>
                  <a:pt x="403812" y="133163"/>
                  <a:pt x="406986" y="154140"/>
                  <a:pt x="419725" y="166879"/>
                </a:cubicBezTo>
                <a:cubicBezTo>
                  <a:pt x="437391" y="184545"/>
                  <a:pt x="460492" y="195855"/>
                  <a:pt x="479685" y="211849"/>
                </a:cubicBezTo>
                <a:cubicBezTo>
                  <a:pt x="565128" y="283050"/>
                  <a:pt x="443447" y="197681"/>
                  <a:pt x="554636" y="271810"/>
                </a:cubicBezTo>
                <a:cubicBezTo>
                  <a:pt x="564630" y="286800"/>
                  <a:pt x="576560" y="300666"/>
                  <a:pt x="584617" y="316780"/>
                </a:cubicBezTo>
                <a:cubicBezTo>
                  <a:pt x="591684" y="330913"/>
                  <a:pt x="590842" y="348604"/>
                  <a:pt x="599607" y="361751"/>
                </a:cubicBezTo>
                <a:cubicBezTo>
                  <a:pt x="611366" y="379390"/>
                  <a:pt x="631562" y="389987"/>
                  <a:pt x="644577" y="406721"/>
                </a:cubicBezTo>
                <a:cubicBezTo>
                  <a:pt x="666698" y="435163"/>
                  <a:pt x="684551" y="466682"/>
                  <a:pt x="704538" y="496662"/>
                </a:cubicBezTo>
                <a:cubicBezTo>
                  <a:pt x="714531" y="511652"/>
                  <a:pt x="728821" y="524542"/>
                  <a:pt x="734518" y="541633"/>
                </a:cubicBezTo>
                <a:cubicBezTo>
                  <a:pt x="739515" y="556623"/>
                  <a:pt x="743284" y="572080"/>
                  <a:pt x="749508" y="586603"/>
                </a:cubicBezTo>
                <a:cubicBezTo>
                  <a:pt x="772330" y="639854"/>
                  <a:pt x="779361" y="646372"/>
                  <a:pt x="809469" y="691534"/>
                </a:cubicBezTo>
                <a:cubicBezTo>
                  <a:pt x="814466" y="706524"/>
                  <a:pt x="816329" y="722956"/>
                  <a:pt x="824459" y="736505"/>
                </a:cubicBezTo>
                <a:cubicBezTo>
                  <a:pt x="831730" y="748624"/>
                  <a:pt x="848119" y="753844"/>
                  <a:pt x="854440" y="766485"/>
                </a:cubicBezTo>
                <a:cubicBezTo>
                  <a:pt x="863654" y="784912"/>
                  <a:pt x="861314" y="807510"/>
                  <a:pt x="869430" y="826446"/>
                </a:cubicBezTo>
                <a:cubicBezTo>
                  <a:pt x="876527" y="843005"/>
                  <a:pt x="889417" y="856426"/>
                  <a:pt x="899410" y="871416"/>
                </a:cubicBezTo>
                <a:lnTo>
                  <a:pt x="929390" y="961357"/>
                </a:lnTo>
                <a:cubicBezTo>
                  <a:pt x="934387" y="976347"/>
                  <a:pt x="940547" y="990999"/>
                  <a:pt x="944380" y="1006328"/>
                </a:cubicBezTo>
                <a:cubicBezTo>
                  <a:pt x="947907" y="1020437"/>
                  <a:pt x="964588" y="1093667"/>
                  <a:pt x="974361" y="1111259"/>
                </a:cubicBezTo>
                <a:cubicBezTo>
                  <a:pt x="991859" y="1142757"/>
                  <a:pt x="1034321" y="1201200"/>
                  <a:pt x="1034321" y="1201200"/>
                </a:cubicBezTo>
                <a:cubicBezTo>
                  <a:pt x="1035897" y="1209081"/>
                  <a:pt x="1057247" y="1322000"/>
                  <a:pt x="1064302" y="1336111"/>
                </a:cubicBezTo>
                <a:cubicBezTo>
                  <a:pt x="1070622" y="1348752"/>
                  <a:pt x="1085453" y="1355056"/>
                  <a:pt x="1094282" y="1366092"/>
                </a:cubicBezTo>
                <a:cubicBezTo>
                  <a:pt x="1113136" y="1389660"/>
                  <a:pt x="1126401" y="1424338"/>
                  <a:pt x="1154243" y="1441043"/>
                </a:cubicBezTo>
                <a:cubicBezTo>
                  <a:pt x="1167792" y="1449173"/>
                  <a:pt x="1184223" y="1451036"/>
                  <a:pt x="1199213" y="1456033"/>
                </a:cubicBezTo>
                <a:cubicBezTo>
                  <a:pt x="1209207" y="1471023"/>
                  <a:pt x="1217940" y="1486935"/>
                  <a:pt x="1229194" y="1501003"/>
                </a:cubicBezTo>
                <a:cubicBezTo>
                  <a:pt x="1238023" y="1512039"/>
                  <a:pt x="1251903" y="1518865"/>
                  <a:pt x="1259174" y="1530984"/>
                </a:cubicBezTo>
                <a:cubicBezTo>
                  <a:pt x="1324253" y="1639451"/>
                  <a:pt x="1204782" y="1506572"/>
                  <a:pt x="1319135" y="1620925"/>
                </a:cubicBezTo>
                <a:cubicBezTo>
                  <a:pt x="1329128" y="1650905"/>
                  <a:pt x="1359108" y="1680886"/>
                  <a:pt x="1349115" y="1710866"/>
                </a:cubicBezTo>
                <a:cubicBezTo>
                  <a:pt x="1344118" y="1725856"/>
                  <a:pt x="1345298" y="1744663"/>
                  <a:pt x="1334125" y="1755836"/>
                </a:cubicBezTo>
                <a:cubicBezTo>
                  <a:pt x="1318324" y="1771637"/>
                  <a:pt x="1295087" y="1777970"/>
                  <a:pt x="1274164" y="1785816"/>
                </a:cubicBezTo>
                <a:cubicBezTo>
                  <a:pt x="1254874" y="1793050"/>
                  <a:pt x="1234012" y="1795147"/>
                  <a:pt x="1214203" y="1800807"/>
                </a:cubicBezTo>
                <a:cubicBezTo>
                  <a:pt x="1199010" y="1805148"/>
                  <a:pt x="1184223" y="1810800"/>
                  <a:pt x="1169233" y="1815797"/>
                </a:cubicBezTo>
                <a:cubicBezTo>
                  <a:pt x="1154243" y="1810800"/>
                  <a:pt x="1135435" y="1811980"/>
                  <a:pt x="1124262" y="1800807"/>
                </a:cubicBezTo>
                <a:cubicBezTo>
                  <a:pt x="1113089" y="1789634"/>
                  <a:pt x="1116338" y="1769969"/>
                  <a:pt x="1109272" y="1755836"/>
                </a:cubicBezTo>
                <a:cubicBezTo>
                  <a:pt x="1101215" y="1739722"/>
                  <a:pt x="1089285" y="1725856"/>
                  <a:pt x="1079292" y="1710866"/>
                </a:cubicBezTo>
                <a:cubicBezTo>
                  <a:pt x="1036828" y="1583470"/>
                  <a:pt x="1096052" y="1738799"/>
                  <a:pt x="1034321" y="1635915"/>
                </a:cubicBezTo>
                <a:cubicBezTo>
                  <a:pt x="986049" y="1555463"/>
                  <a:pt x="1063929" y="1620676"/>
                  <a:pt x="974361" y="1560964"/>
                </a:cubicBezTo>
                <a:cubicBezTo>
                  <a:pt x="931898" y="1433571"/>
                  <a:pt x="991120" y="1588894"/>
                  <a:pt x="929390" y="1486013"/>
                </a:cubicBezTo>
                <a:cubicBezTo>
                  <a:pt x="921260" y="1472464"/>
                  <a:pt x="922074" y="1454855"/>
                  <a:pt x="914400" y="1441043"/>
                </a:cubicBezTo>
                <a:cubicBezTo>
                  <a:pt x="896902" y="1409546"/>
                  <a:pt x="865835" y="1385285"/>
                  <a:pt x="854440" y="1351102"/>
                </a:cubicBezTo>
                <a:cubicBezTo>
                  <a:pt x="849443" y="1336112"/>
                  <a:pt x="843281" y="1321460"/>
                  <a:pt x="839449" y="1306131"/>
                </a:cubicBezTo>
                <a:cubicBezTo>
                  <a:pt x="828784" y="1263471"/>
                  <a:pt x="833036" y="1217055"/>
                  <a:pt x="794479" y="1186210"/>
                </a:cubicBezTo>
                <a:cubicBezTo>
                  <a:pt x="782140" y="1176339"/>
                  <a:pt x="764498" y="1176217"/>
                  <a:pt x="749508" y="1171220"/>
                </a:cubicBezTo>
                <a:cubicBezTo>
                  <a:pt x="677116" y="1098825"/>
                  <a:pt x="765193" y="1190825"/>
                  <a:pt x="689548" y="1096269"/>
                </a:cubicBezTo>
                <a:cubicBezTo>
                  <a:pt x="680719" y="1085233"/>
                  <a:pt x="668396" y="1077324"/>
                  <a:pt x="659567" y="1066288"/>
                </a:cubicBezTo>
                <a:cubicBezTo>
                  <a:pt x="648313" y="1052220"/>
                  <a:pt x="642326" y="1034057"/>
                  <a:pt x="629587" y="1021318"/>
                </a:cubicBezTo>
                <a:cubicBezTo>
                  <a:pt x="616848" y="1008579"/>
                  <a:pt x="599607" y="1001331"/>
                  <a:pt x="584617" y="991338"/>
                </a:cubicBezTo>
                <a:cubicBezTo>
                  <a:pt x="579620" y="976348"/>
                  <a:pt x="579107" y="959008"/>
                  <a:pt x="569626" y="946367"/>
                </a:cubicBezTo>
                <a:cubicBezTo>
                  <a:pt x="548427" y="918101"/>
                  <a:pt x="494676" y="871416"/>
                  <a:pt x="494676" y="871416"/>
                </a:cubicBezTo>
                <a:cubicBezTo>
                  <a:pt x="489679" y="856426"/>
                  <a:pt x="487359" y="840258"/>
                  <a:pt x="479685" y="826446"/>
                </a:cubicBezTo>
                <a:cubicBezTo>
                  <a:pt x="462186" y="794949"/>
                  <a:pt x="419725" y="736505"/>
                  <a:pt x="419725" y="736505"/>
                </a:cubicBezTo>
                <a:cubicBezTo>
                  <a:pt x="377262" y="609112"/>
                  <a:pt x="436484" y="764435"/>
                  <a:pt x="374754" y="661554"/>
                </a:cubicBezTo>
                <a:cubicBezTo>
                  <a:pt x="366624" y="648005"/>
                  <a:pt x="367893" y="630133"/>
                  <a:pt x="359764" y="616584"/>
                </a:cubicBezTo>
                <a:cubicBezTo>
                  <a:pt x="352493" y="604465"/>
                  <a:pt x="338613" y="597639"/>
                  <a:pt x="329784" y="586603"/>
                </a:cubicBezTo>
                <a:cubicBezTo>
                  <a:pt x="318530" y="572535"/>
                  <a:pt x="309797" y="556623"/>
                  <a:pt x="299803" y="541633"/>
                </a:cubicBezTo>
                <a:cubicBezTo>
                  <a:pt x="294806" y="526643"/>
                  <a:pt x="289154" y="511855"/>
                  <a:pt x="284813" y="496662"/>
                </a:cubicBezTo>
                <a:cubicBezTo>
                  <a:pt x="279153" y="476853"/>
                  <a:pt x="279036" y="455129"/>
                  <a:pt x="269823" y="436702"/>
                </a:cubicBezTo>
                <a:cubicBezTo>
                  <a:pt x="263503" y="424061"/>
                  <a:pt x="248323" y="418027"/>
                  <a:pt x="239843" y="406721"/>
                </a:cubicBezTo>
                <a:cubicBezTo>
                  <a:pt x="218224" y="377895"/>
                  <a:pt x="199869" y="346760"/>
                  <a:pt x="179882" y="316780"/>
                </a:cubicBezTo>
                <a:cubicBezTo>
                  <a:pt x="169889" y="301790"/>
                  <a:pt x="162641" y="284549"/>
                  <a:pt x="149902" y="271810"/>
                </a:cubicBezTo>
                <a:lnTo>
                  <a:pt x="74951" y="196859"/>
                </a:lnTo>
                <a:cubicBezTo>
                  <a:pt x="69954" y="181869"/>
                  <a:pt x="59961" y="167689"/>
                  <a:pt x="59961" y="151888"/>
                </a:cubicBezTo>
                <a:cubicBezTo>
                  <a:pt x="59961" y="101672"/>
                  <a:pt x="68722" y="51815"/>
                  <a:pt x="74951" y="1987"/>
                </a:cubicBezTo>
                <a:cubicBezTo>
                  <a:pt x="76191" y="-7929"/>
                  <a:pt x="74951" y="21974"/>
                  <a:pt x="74951" y="31967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 descr="Obsah obrázku zařízení&#10;&#10;Popis se vygeneroval automaticky.">
            <a:extLst>
              <a:ext uri="{FF2B5EF4-FFF2-40B4-BE49-F238E27FC236}">
                <a16:creationId xmlns:a16="http://schemas.microsoft.com/office/drawing/2014/main" id="{56E1FD25-DF4B-4A9E-9123-C393FA925D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3039" y="888920"/>
            <a:ext cx="3134187" cy="2370534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5C156621-69F9-463D-8531-F6DF3F1D59C6}"/>
              </a:ext>
            </a:extLst>
          </p:cNvPr>
          <p:cNvSpPr/>
          <p:nvPr/>
        </p:nvSpPr>
        <p:spPr>
          <a:xfrm rot="19764960">
            <a:off x="2177241" y="2250703"/>
            <a:ext cx="215873" cy="15174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84C2CC8D-803D-4B4F-8F57-96D95030776A}"/>
              </a:ext>
            </a:extLst>
          </p:cNvPr>
          <p:cNvGrpSpPr/>
          <p:nvPr/>
        </p:nvGrpSpPr>
        <p:grpSpPr>
          <a:xfrm>
            <a:off x="995315" y="3492084"/>
            <a:ext cx="4346662" cy="3287586"/>
            <a:chOff x="6001548" y="3112077"/>
            <a:chExt cx="4346662" cy="3287586"/>
          </a:xfrm>
        </p:grpSpPr>
        <p:pic>
          <p:nvPicPr>
            <p:cNvPr id="23" name="Obrázek 22" descr="Obsah obrázku zařízení&#10;&#10;Popis se vygeneroval automaticky.">
              <a:extLst>
                <a:ext uri="{FF2B5EF4-FFF2-40B4-BE49-F238E27FC236}">
                  <a16:creationId xmlns:a16="http://schemas.microsoft.com/office/drawing/2014/main" id="{AC5147BE-0017-49A2-BBB8-71AF520328C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01548" y="3112077"/>
              <a:ext cx="4346662" cy="3287586"/>
            </a:xfrm>
            <a:prstGeom prst="rect">
              <a:avLst/>
            </a:prstGeom>
          </p:spPr>
        </p:pic>
        <p:cxnSp>
          <p:nvCxnSpPr>
            <p:cNvPr id="17" name="Přímá spojnice 16">
              <a:extLst>
                <a:ext uri="{FF2B5EF4-FFF2-40B4-BE49-F238E27FC236}">
                  <a16:creationId xmlns:a16="http://schemas.microsoft.com/office/drawing/2014/main" id="{AD096D4D-E93B-4C15-A9BA-6046B2696D1A}"/>
                </a:ext>
              </a:extLst>
            </p:cNvPr>
            <p:cNvCxnSpPr>
              <a:cxnSpLocks/>
            </p:cNvCxnSpPr>
            <p:nvPr/>
          </p:nvCxnSpPr>
          <p:spPr>
            <a:xfrm>
              <a:off x="7535979" y="4257206"/>
              <a:ext cx="337930" cy="139644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>
              <a:extLst>
                <a:ext uri="{FF2B5EF4-FFF2-40B4-BE49-F238E27FC236}">
                  <a16:creationId xmlns:a16="http://schemas.microsoft.com/office/drawing/2014/main" id="{9874C89E-910A-4834-BB7F-D71850A6F792}"/>
                </a:ext>
              </a:extLst>
            </p:cNvPr>
            <p:cNvCxnSpPr>
              <a:cxnSpLocks/>
            </p:cNvCxnSpPr>
            <p:nvPr/>
          </p:nvCxnSpPr>
          <p:spPr>
            <a:xfrm>
              <a:off x="6864421" y="4571703"/>
              <a:ext cx="853978" cy="1313345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5B984801-2C22-4BC6-9C65-BF828FCF4C2C}"/>
              </a:ext>
            </a:extLst>
          </p:cNvPr>
          <p:cNvSpPr txBox="1"/>
          <p:nvPr/>
        </p:nvSpPr>
        <p:spPr>
          <a:xfrm>
            <a:off x="7310127" y="1271134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a)</a:t>
            </a:r>
          </a:p>
        </p:txBody>
      </p:sp>
      <p:grpSp>
        <p:nvGrpSpPr>
          <p:cNvPr id="27" name="Skupina 26">
            <a:extLst>
              <a:ext uri="{FF2B5EF4-FFF2-40B4-BE49-F238E27FC236}">
                <a16:creationId xmlns:a16="http://schemas.microsoft.com/office/drawing/2014/main" id="{0F43A163-C0CB-44F5-9D81-628733D52D02}"/>
              </a:ext>
            </a:extLst>
          </p:cNvPr>
          <p:cNvGrpSpPr/>
          <p:nvPr/>
        </p:nvGrpSpPr>
        <p:grpSpPr>
          <a:xfrm>
            <a:off x="6971740" y="3408136"/>
            <a:ext cx="4346662" cy="3287586"/>
            <a:chOff x="6001548" y="3112077"/>
            <a:chExt cx="4346662" cy="3287586"/>
          </a:xfrm>
        </p:grpSpPr>
        <p:pic>
          <p:nvPicPr>
            <p:cNvPr id="28" name="Obrázek 27" descr="Obsah obrázku zařízení&#10;&#10;Popis se vygeneroval automaticky.">
              <a:extLst>
                <a:ext uri="{FF2B5EF4-FFF2-40B4-BE49-F238E27FC236}">
                  <a16:creationId xmlns:a16="http://schemas.microsoft.com/office/drawing/2014/main" id="{27EC9D65-5387-4208-A30A-660D207CF33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01548" y="3112077"/>
              <a:ext cx="4346662" cy="3287586"/>
            </a:xfrm>
            <a:prstGeom prst="rect">
              <a:avLst/>
            </a:prstGeom>
          </p:spPr>
        </p:pic>
        <p:cxnSp>
          <p:nvCxnSpPr>
            <p:cNvPr id="29" name="Přímá spojnice 28">
              <a:extLst>
                <a:ext uri="{FF2B5EF4-FFF2-40B4-BE49-F238E27FC236}">
                  <a16:creationId xmlns:a16="http://schemas.microsoft.com/office/drawing/2014/main" id="{AA3999D4-1FA8-484B-AEA4-2735FFF83C0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174879" y="4542020"/>
              <a:ext cx="1011804" cy="119557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>
              <a:extLst>
                <a:ext uri="{FF2B5EF4-FFF2-40B4-BE49-F238E27FC236}">
                  <a16:creationId xmlns:a16="http://schemas.microsoft.com/office/drawing/2014/main" id="{22F167BF-711E-483A-9624-6E0C3F8F8159}"/>
                </a:ext>
              </a:extLst>
            </p:cNvPr>
            <p:cNvCxnSpPr>
              <a:cxnSpLocks/>
            </p:cNvCxnSpPr>
            <p:nvPr/>
          </p:nvCxnSpPr>
          <p:spPr>
            <a:xfrm>
              <a:off x="6850966" y="4542020"/>
              <a:ext cx="853978" cy="1313345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0A39F790-FA09-47CF-89FB-8BFABE823215}"/>
              </a:ext>
            </a:extLst>
          </p:cNvPr>
          <p:cNvSpPr txBox="1"/>
          <p:nvPr/>
        </p:nvSpPr>
        <p:spPr>
          <a:xfrm>
            <a:off x="618978" y="1575239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a)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2D0B0AC6-35E5-47B3-A1CD-F10C1787FF4F}"/>
              </a:ext>
            </a:extLst>
          </p:cNvPr>
          <p:cNvSpPr txBox="1"/>
          <p:nvPr/>
        </p:nvSpPr>
        <p:spPr>
          <a:xfrm>
            <a:off x="407963" y="4922027"/>
            <a:ext cx="439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b)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65D3BB84-C830-4C63-BA45-C3720FED4235}"/>
              </a:ext>
            </a:extLst>
          </p:cNvPr>
          <p:cNvSpPr txBox="1"/>
          <p:nvPr/>
        </p:nvSpPr>
        <p:spPr>
          <a:xfrm>
            <a:off x="6245040" y="4928656"/>
            <a:ext cx="4074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c)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35C427D1-E47E-427C-9BEB-5440B52D1616}"/>
              </a:ext>
            </a:extLst>
          </p:cNvPr>
          <p:cNvSpPr txBox="1"/>
          <p:nvPr/>
        </p:nvSpPr>
        <p:spPr>
          <a:xfrm>
            <a:off x="4976987" y="1965457"/>
            <a:ext cx="63414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b) Jakou výchylku ukazuje ampérmetr b ?  2,5 A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9133BF4E-EB70-411D-A8F7-6D9BE2CECC11}"/>
              </a:ext>
            </a:extLst>
          </p:cNvPr>
          <p:cNvSpPr/>
          <p:nvPr/>
        </p:nvSpPr>
        <p:spPr>
          <a:xfrm>
            <a:off x="10192582" y="1965457"/>
            <a:ext cx="850556" cy="46825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?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E652619E-B0EF-464D-AA49-F11338203807}"/>
              </a:ext>
            </a:extLst>
          </p:cNvPr>
          <p:cNvSpPr txBox="1"/>
          <p:nvPr/>
        </p:nvSpPr>
        <p:spPr>
          <a:xfrm>
            <a:off x="4938684" y="2667390"/>
            <a:ext cx="6104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c) Jakou výchylku ukazuje ampérmetr c)   10 A</a:t>
            </a:r>
          </a:p>
        </p:txBody>
      </p:sp>
      <p:sp>
        <p:nvSpPr>
          <p:cNvPr id="39" name="Obdélník 38">
            <a:extLst>
              <a:ext uri="{FF2B5EF4-FFF2-40B4-BE49-F238E27FC236}">
                <a16:creationId xmlns:a16="http://schemas.microsoft.com/office/drawing/2014/main" id="{CB0DFB2E-B8BA-45B2-8820-D9B59F53C55A}"/>
              </a:ext>
            </a:extLst>
          </p:cNvPr>
          <p:cNvSpPr/>
          <p:nvPr/>
        </p:nvSpPr>
        <p:spPr>
          <a:xfrm>
            <a:off x="9988502" y="2660801"/>
            <a:ext cx="1054636" cy="46166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84852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6" grpId="0" animBg="1"/>
      <p:bldP spid="37" grpId="0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Obsah obrázku metr, zařízení&#10;&#10;Popis se vygeneroval automaticky.">
            <a:extLst>
              <a:ext uri="{FF2B5EF4-FFF2-40B4-BE49-F238E27FC236}">
                <a16:creationId xmlns:a16="http://schemas.microsoft.com/office/drawing/2014/main" id="{A7075294-8587-44E9-A686-76A30F0AC1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773" y="186455"/>
            <a:ext cx="3635470" cy="6485090"/>
          </a:xfrm>
          <a:prstGeom prst="rect">
            <a:avLst/>
          </a:prstGeom>
        </p:spPr>
      </p:pic>
      <p:sp>
        <p:nvSpPr>
          <p:cNvPr id="2" name="TextovéPole 1">
            <a:extLst>
              <a:ext uri="{FF2B5EF4-FFF2-40B4-BE49-F238E27FC236}">
                <a16:creationId xmlns:a16="http://schemas.microsoft.com/office/drawing/2014/main" id="{8BD52FF5-B6BA-4957-9D81-7CD2B305D824}"/>
              </a:ext>
            </a:extLst>
          </p:cNvPr>
          <p:cNvSpPr txBox="1"/>
          <p:nvPr/>
        </p:nvSpPr>
        <p:spPr>
          <a:xfrm>
            <a:off x="4586068" y="534573"/>
            <a:ext cx="718215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Pro měření proudu ve školních laboratořích se používají</a:t>
            </a:r>
          </a:p>
          <a:p>
            <a:r>
              <a:rPr lang="cs-CZ" sz="2400" dirty="0"/>
              <a:t>ručičkové měřicí přístroje. Ty jsou však univerzální, takže</a:t>
            </a:r>
          </a:p>
          <a:p>
            <a:r>
              <a:rPr lang="cs-CZ" sz="2400" dirty="0"/>
              <a:t>kromě proudu lze jimi měřit např. napětí a elektrický</a:t>
            </a:r>
          </a:p>
          <a:p>
            <a:r>
              <a:rPr lang="cs-CZ" sz="2400" dirty="0"/>
              <a:t>odpor.</a:t>
            </a:r>
          </a:p>
          <a:p>
            <a:r>
              <a:rPr lang="cs-CZ" sz="2400" dirty="0"/>
              <a:t>Proto musíme dodržovat určité postupy:</a:t>
            </a:r>
          </a:p>
          <a:p>
            <a:pPr marL="457200" indent="-457200">
              <a:buAutoNum type="arabicParenR"/>
            </a:pPr>
            <a:r>
              <a:rPr lang="cs-CZ" sz="2400" dirty="0"/>
              <a:t>Nastavit měřicí přístroj na měření proudu, a to buď </a:t>
            </a:r>
          </a:p>
          <a:p>
            <a:r>
              <a:rPr lang="cs-CZ" sz="2400" dirty="0"/>
              <a:t>       stejnosměrného, nebo střídavého.</a:t>
            </a:r>
          </a:p>
        </p:txBody>
      </p: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590C72C2-E45F-4659-93AB-D4D99C1E555F}"/>
              </a:ext>
            </a:extLst>
          </p:cNvPr>
          <p:cNvGrpSpPr/>
          <p:nvPr/>
        </p:nvGrpSpPr>
        <p:grpSpPr>
          <a:xfrm>
            <a:off x="9321800" y="2830197"/>
            <a:ext cx="1146899" cy="369332"/>
            <a:chOff x="9448800" y="2933700"/>
            <a:chExt cx="1146899" cy="369332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014B7E2E-F65D-4F8E-9FC2-50F2DBB7E529}"/>
                </a:ext>
              </a:extLst>
            </p:cNvPr>
            <p:cNvSpPr txBox="1"/>
            <p:nvPr/>
          </p:nvSpPr>
          <p:spPr>
            <a:xfrm>
              <a:off x="9448800" y="2933700"/>
              <a:ext cx="5597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( -- ,</a:t>
              </a:r>
            </a:p>
          </p:txBody>
        </p:sp>
        <p:sp>
          <p:nvSpPr>
            <p:cNvPr id="14" name="Volný tvar: obrazec 13">
              <a:extLst>
                <a:ext uri="{FF2B5EF4-FFF2-40B4-BE49-F238E27FC236}">
                  <a16:creationId xmlns:a16="http://schemas.microsoft.com/office/drawing/2014/main" id="{D8232EDC-53D2-4071-8474-653CF0678AF1}"/>
                </a:ext>
              </a:extLst>
            </p:cNvPr>
            <p:cNvSpPr/>
            <p:nvPr/>
          </p:nvSpPr>
          <p:spPr>
            <a:xfrm>
              <a:off x="10008569" y="3061216"/>
              <a:ext cx="330200" cy="114300"/>
            </a:xfrm>
            <a:custGeom>
              <a:avLst/>
              <a:gdLst>
                <a:gd name="connsiteX0" fmla="*/ 0 w 431806"/>
                <a:gd name="connsiteY0" fmla="*/ 114300 h 215900"/>
                <a:gd name="connsiteX1" fmla="*/ 25400 w 431806"/>
                <a:gd name="connsiteY1" fmla="*/ 50800 h 215900"/>
                <a:gd name="connsiteX2" fmla="*/ 38100 w 431806"/>
                <a:gd name="connsiteY2" fmla="*/ 12700 h 215900"/>
                <a:gd name="connsiteX3" fmla="*/ 76200 w 431806"/>
                <a:gd name="connsiteY3" fmla="*/ 0 h 215900"/>
                <a:gd name="connsiteX4" fmla="*/ 165100 w 431806"/>
                <a:gd name="connsiteY4" fmla="*/ 12700 h 215900"/>
                <a:gd name="connsiteX5" fmla="*/ 228600 w 431806"/>
                <a:gd name="connsiteY5" fmla="*/ 127000 h 215900"/>
                <a:gd name="connsiteX6" fmla="*/ 254000 w 431806"/>
                <a:gd name="connsiteY6" fmla="*/ 165100 h 215900"/>
                <a:gd name="connsiteX7" fmla="*/ 266700 w 431806"/>
                <a:gd name="connsiteY7" fmla="*/ 203200 h 215900"/>
                <a:gd name="connsiteX8" fmla="*/ 330200 w 431806"/>
                <a:gd name="connsiteY8" fmla="*/ 215900 h 215900"/>
                <a:gd name="connsiteX9" fmla="*/ 406400 w 431806"/>
                <a:gd name="connsiteY9" fmla="*/ 177800 h 215900"/>
                <a:gd name="connsiteX10" fmla="*/ 419100 w 431806"/>
                <a:gd name="connsiteY10" fmla="*/ 139700 h 215900"/>
                <a:gd name="connsiteX11" fmla="*/ 431800 w 431806"/>
                <a:gd name="connsiteY11" fmla="*/ 50800 h 215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1806" h="215900">
                  <a:moveTo>
                    <a:pt x="0" y="114300"/>
                  </a:moveTo>
                  <a:cubicBezTo>
                    <a:pt x="8467" y="93133"/>
                    <a:pt x="17395" y="72146"/>
                    <a:pt x="25400" y="50800"/>
                  </a:cubicBezTo>
                  <a:cubicBezTo>
                    <a:pt x="30100" y="38265"/>
                    <a:pt x="28634" y="22166"/>
                    <a:pt x="38100" y="12700"/>
                  </a:cubicBezTo>
                  <a:cubicBezTo>
                    <a:pt x="47566" y="3234"/>
                    <a:pt x="63500" y="4233"/>
                    <a:pt x="76200" y="0"/>
                  </a:cubicBezTo>
                  <a:cubicBezTo>
                    <a:pt x="105833" y="4233"/>
                    <a:pt x="139846" y="-3371"/>
                    <a:pt x="165100" y="12700"/>
                  </a:cubicBezTo>
                  <a:cubicBezTo>
                    <a:pt x="223830" y="50074"/>
                    <a:pt x="206025" y="81851"/>
                    <a:pt x="228600" y="127000"/>
                  </a:cubicBezTo>
                  <a:cubicBezTo>
                    <a:pt x="235426" y="140652"/>
                    <a:pt x="247174" y="151448"/>
                    <a:pt x="254000" y="165100"/>
                  </a:cubicBezTo>
                  <a:cubicBezTo>
                    <a:pt x="259987" y="177074"/>
                    <a:pt x="255561" y="195774"/>
                    <a:pt x="266700" y="203200"/>
                  </a:cubicBezTo>
                  <a:cubicBezTo>
                    <a:pt x="284661" y="215174"/>
                    <a:pt x="309033" y="211667"/>
                    <a:pt x="330200" y="215900"/>
                  </a:cubicBezTo>
                  <a:cubicBezTo>
                    <a:pt x="355299" y="207534"/>
                    <a:pt x="388495" y="200181"/>
                    <a:pt x="406400" y="177800"/>
                  </a:cubicBezTo>
                  <a:cubicBezTo>
                    <a:pt x="414763" y="167347"/>
                    <a:pt x="416196" y="152768"/>
                    <a:pt x="419100" y="139700"/>
                  </a:cubicBezTo>
                  <a:cubicBezTo>
                    <a:pt x="432496" y="79418"/>
                    <a:pt x="431800" y="85947"/>
                    <a:pt x="431800" y="50800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>
              <a:extLst>
                <a:ext uri="{FF2B5EF4-FFF2-40B4-BE49-F238E27FC236}">
                  <a16:creationId xmlns:a16="http://schemas.microsoft.com/office/drawing/2014/main" id="{CFB2C988-4E42-40B9-AD73-C715B7A6BBB0}"/>
                </a:ext>
              </a:extLst>
            </p:cNvPr>
            <p:cNvSpPr txBox="1"/>
            <p:nvPr/>
          </p:nvSpPr>
          <p:spPr>
            <a:xfrm>
              <a:off x="10340501" y="2933700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)</a:t>
              </a:r>
            </a:p>
          </p:txBody>
        </p:sp>
      </p:grp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76F60C99-7D42-40ED-BFCB-048454923F39}"/>
              </a:ext>
            </a:extLst>
          </p:cNvPr>
          <p:cNvSpPr txBox="1"/>
          <p:nvPr/>
        </p:nvSpPr>
        <p:spPr>
          <a:xfrm>
            <a:off x="4586067" y="3184107"/>
            <a:ext cx="58826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2) Nastavit vždy maximální rozsah 1 500 mA</a:t>
            </a:r>
          </a:p>
        </p:txBody>
      </p: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A59AC86D-889A-4D74-A866-44836C212C95}"/>
              </a:ext>
            </a:extLst>
          </p:cNvPr>
          <p:cNvCxnSpPr/>
          <p:nvPr/>
        </p:nvCxnSpPr>
        <p:spPr>
          <a:xfrm>
            <a:off x="8928100" y="3633944"/>
            <a:ext cx="11049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>
            <a:extLst>
              <a:ext uri="{FF2B5EF4-FFF2-40B4-BE49-F238E27FC236}">
                <a16:creationId xmlns:a16="http://schemas.microsoft.com/office/drawing/2014/main" id="{69E80CFD-1B05-4922-A12B-DE0DE5E4DBF6}"/>
              </a:ext>
            </a:extLst>
          </p:cNvPr>
          <p:cNvCxnSpPr>
            <a:cxnSpLocks/>
          </p:cNvCxnSpPr>
          <p:nvPr/>
        </p:nvCxnSpPr>
        <p:spPr>
          <a:xfrm flipH="1">
            <a:off x="2781300" y="3848100"/>
            <a:ext cx="665480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CC4AACFF-FB48-4746-99BC-7179246B4E30}"/>
              </a:ext>
            </a:extLst>
          </p:cNvPr>
          <p:cNvCxnSpPr/>
          <p:nvPr/>
        </p:nvCxnSpPr>
        <p:spPr>
          <a:xfrm flipV="1">
            <a:off x="9423400" y="3645772"/>
            <a:ext cx="0" cy="16422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>
            <a:extLst>
              <a:ext uri="{FF2B5EF4-FFF2-40B4-BE49-F238E27FC236}">
                <a16:creationId xmlns:a16="http://schemas.microsoft.com/office/drawing/2014/main" id="{19609F40-B809-4173-8EAC-E9B2C32701A3}"/>
              </a:ext>
            </a:extLst>
          </p:cNvPr>
          <p:cNvGrpSpPr/>
          <p:nvPr/>
        </p:nvGrpSpPr>
        <p:grpSpPr>
          <a:xfrm rot="720290">
            <a:off x="1785767" y="4037763"/>
            <a:ext cx="1098592" cy="1120057"/>
            <a:chOff x="5314908" y="4483972"/>
            <a:chExt cx="1098592" cy="1120057"/>
          </a:xfrm>
        </p:grpSpPr>
        <p:sp>
          <p:nvSpPr>
            <p:cNvPr id="25" name="Ovál 24">
              <a:extLst>
                <a:ext uri="{FF2B5EF4-FFF2-40B4-BE49-F238E27FC236}">
                  <a16:creationId xmlns:a16="http://schemas.microsoft.com/office/drawing/2014/main" id="{921A41CB-00B9-4C43-A530-A8F2799D20C2}"/>
                </a:ext>
              </a:extLst>
            </p:cNvPr>
            <p:cNvSpPr/>
            <p:nvPr/>
          </p:nvSpPr>
          <p:spPr>
            <a:xfrm>
              <a:off x="5314908" y="4510959"/>
              <a:ext cx="1098592" cy="1093070"/>
            </a:xfrm>
            <a:prstGeom prst="ellips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: pětiúhelník 25">
              <a:extLst>
                <a:ext uri="{FF2B5EF4-FFF2-40B4-BE49-F238E27FC236}">
                  <a16:creationId xmlns:a16="http://schemas.microsoft.com/office/drawing/2014/main" id="{4D318E65-0444-4368-9B58-4B5EC72D78B1}"/>
                </a:ext>
              </a:extLst>
            </p:cNvPr>
            <p:cNvSpPr/>
            <p:nvPr/>
          </p:nvSpPr>
          <p:spPr>
            <a:xfrm rot="16200000">
              <a:off x="5310266" y="4927861"/>
              <a:ext cx="1118319" cy="230542"/>
            </a:xfrm>
            <a:prstGeom prst="homePlate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78799389-A74C-4A4B-AF70-A3F3892B0E2F}"/>
              </a:ext>
            </a:extLst>
          </p:cNvPr>
          <p:cNvSpPr txBox="1"/>
          <p:nvPr/>
        </p:nvSpPr>
        <p:spPr>
          <a:xfrm>
            <a:off x="4586066" y="4050810"/>
            <a:ext cx="71821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3) Protože je to univerzální měřicí přístroj, musíme zvolit</a:t>
            </a:r>
          </a:p>
          <a:p>
            <a:r>
              <a:rPr lang="cs-CZ" sz="2400" dirty="0"/>
              <a:t>    správnou stupnici, na které budeme určovat výchylku.</a:t>
            </a:r>
          </a:p>
        </p:txBody>
      </p:sp>
      <p:cxnSp>
        <p:nvCxnSpPr>
          <p:cNvPr id="30" name="Přímá spojnice se šipkou 29">
            <a:extLst>
              <a:ext uri="{FF2B5EF4-FFF2-40B4-BE49-F238E27FC236}">
                <a16:creationId xmlns:a16="http://schemas.microsoft.com/office/drawing/2014/main" id="{46ABB44C-EC68-4039-A5DE-DBDF57815B9C}"/>
              </a:ext>
            </a:extLst>
          </p:cNvPr>
          <p:cNvCxnSpPr>
            <a:cxnSpLocks/>
          </p:cNvCxnSpPr>
          <p:nvPr/>
        </p:nvCxnSpPr>
        <p:spPr>
          <a:xfrm flipH="1" flipV="1">
            <a:off x="3413219" y="2204151"/>
            <a:ext cx="1076025" cy="280055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CA735F30-0E8F-4122-970C-6A02AEEDD6D6}"/>
              </a:ext>
            </a:extLst>
          </p:cNvPr>
          <p:cNvCxnSpPr/>
          <p:nvPr/>
        </p:nvCxnSpPr>
        <p:spPr>
          <a:xfrm>
            <a:off x="4489243" y="5004706"/>
            <a:ext cx="653922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A5832E8B-9B35-4B19-BA75-1C88312284A1}"/>
              </a:ext>
            </a:extLst>
          </p:cNvPr>
          <p:cNvCxnSpPr/>
          <p:nvPr/>
        </p:nvCxnSpPr>
        <p:spPr>
          <a:xfrm flipV="1">
            <a:off x="11028467" y="4881807"/>
            <a:ext cx="0" cy="122899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EA853F39-306A-42AD-8D2A-483CFD3A732D}"/>
              </a:ext>
            </a:extLst>
          </p:cNvPr>
          <p:cNvSpPr txBox="1"/>
          <p:nvPr/>
        </p:nvSpPr>
        <p:spPr>
          <a:xfrm>
            <a:off x="4586065" y="5247572"/>
            <a:ext cx="70090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4) Naměřenou hodnotu proudu vypočítáme, když </a:t>
            </a:r>
          </a:p>
          <a:p>
            <a:r>
              <a:rPr lang="cs-CZ" sz="2400" dirty="0"/>
              <a:t>    nastavený rozsah měřicího přístroje dělíme počtem</a:t>
            </a:r>
          </a:p>
          <a:p>
            <a:r>
              <a:rPr lang="cs-CZ" sz="2400" dirty="0"/>
              <a:t>    dílků na stupnici a vynásobíme výchylkou.</a:t>
            </a:r>
          </a:p>
        </p:txBody>
      </p:sp>
      <p:cxnSp>
        <p:nvCxnSpPr>
          <p:cNvPr id="40" name="Přímá spojnice se šipkou 39">
            <a:extLst>
              <a:ext uri="{FF2B5EF4-FFF2-40B4-BE49-F238E27FC236}">
                <a16:creationId xmlns:a16="http://schemas.microsoft.com/office/drawing/2014/main" id="{FF8A0408-16FB-4CB4-931D-77D8E866BDFD}"/>
              </a:ext>
            </a:extLst>
          </p:cNvPr>
          <p:cNvCxnSpPr>
            <a:endCxn id="26" idx="3"/>
          </p:cNvCxnSpPr>
          <p:nvPr/>
        </p:nvCxnSpPr>
        <p:spPr>
          <a:xfrm flipH="1" flipV="1">
            <a:off x="2456652" y="4051097"/>
            <a:ext cx="2356648" cy="196870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>
            <a:extLst>
              <a:ext uri="{FF2B5EF4-FFF2-40B4-BE49-F238E27FC236}">
                <a16:creationId xmlns:a16="http://schemas.microsoft.com/office/drawing/2014/main" id="{0DC971A8-8014-473D-9A25-4E6ED2289279}"/>
              </a:ext>
            </a:extLst>
          </p:cNvPr>
          <p:cNvCxnSpPr>
            <a:cxnSpLocks/>
          </p:cNvCxnSpPr>
          <p:nvPr/>
        </p:nvCxnSpPr>
        <p:spPr>
          <a:xfrm>
            <a:off x="4813300" y="6019800"/>
            <a:ext cx="3771900" cy="2397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>
            <a:extLst>
              <a:ext uri="{FF2B5EF4-FFF2-40B4-BE49-F238E27FC236}">
                <a16:creationId xmlns:a16="http://schemas.microsoft.com/office/drawing/2014/main" id="{F3853E4B-E2E5-4D09-923D-59E751BEFEB3}"/>
              </a:ext>
            </a:extLst>
          </p:cNvPr>
          <p:cNvCxnSpPr/>
          <p:nvPr/>
        </p:nvCxnSpPr>
        <p:spPr>
          <a:xfrm flipH="1" flipV="1">
            <a:off x="3286536" y="2204151"/>
            <a:ext cx="1534640" cy="4243750"/>
          </a:xfrm>
          <a:prstGeom prst="straightConnector1">
            <a:avLst/>
          </a:prstGeom>
          <a:ln w="5715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27E59F31-711D-4FA8-BE27-56C3AEEF40BF}"/>
              </a:ext>
            </a:extLst>
          </p:cNvPr>
          <p:cNvCxnSpPr/>
          <p:nvPr/>
        </p:nvCxnSpPr>
        <p:spPr>
          <a:xfrm>
            <a:off x="4821176" y="6447901"/>
            <a:ext cx="168122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241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50B6BA5E-F94B-4DAF-9BFA-191E4B5458CE}"/>
              </a:ext>
            </a:extLst>
          </p:cNvPr>
          <p:cNvSpPr txBox="1"/>
          <p:nvPr/>
        </p:nvSpPr>
        <p:spPr>
          <a:xfrm>
            <a:off x="990600" y="546100"/>
            <a:ext cx="20188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Doplň tabulku: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493797FB-5483-412D-8D62-521920F3AA5F}"/>
              </a:ext>
            </a:extLst>
          </p:cNvPr>
          <p:cNvSpPr txBox="1"/>
          <p:nvPr/>
        </p:nvSpPr>
        <p:spPr>
          <a:xfrm>
            <a:off x="355600" y="1295400"/>
            <a:ext cx="11792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Nastavený       maximální počet      hodnota jednoho  výchylka     naměřená hodnota proudu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419EAD4B-A281-4A90-ACA4-B99B5F1DB173}"/>
              </a:ext>
            </a:extLst>
          </p:cNvPr>
          <p:cNvSpPr txBox="1"/>
          <p:nvPr/>
        </p:nvSpPr>
        <p:spPr>
          <a:xfrm>
            <a:off x="355600" y="1629201"/>
            <a:ext cx="17699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rozsah</a:t>
            </a:r>
          </a:p>
          <a:p>
            <a:r>
              <a:rPr lang="cs-CZ" sz="2400" dirty="0"/>
              <a:t>ampérmetru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5084528B-F8C1-4A48-9796-13D7BD9345FE}"/>
              </a:ext>
            </a:extLst>
          </p:cNvPr>
          <p:cNvSpPr txBox="1"/>
          <p:nvPr/>
        </p:nvSpPr>
        <p:spPr>
          <a:xfrm>
            <a:off x="2125572" y="1644133"/>
            <a:ext cx="2212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dílků na stupnici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77241CBB-EB3F-48CD-8C21-EB8C36F3C8FF}"/>
              </a:ext>
            </a:extLst>
          </p:cNvPr>
          <p:cNvSpPr txBox="1"/>
          <p:nvPr/>
        </p:nvSpPr>
        <p:spPr>
          <a:xfrm>
            <a:off x="4552678" y="1677263"/>
            <a:ext cx="1913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dílku stupnice</a:t>
            </a:r>
          </a:p>
        </p:txBody>
      </p: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1BE6CDF1-74DC-4E3B-91F2-45E940E28518}"/>
              </a:ext>
            </a:extLst>
          </p:cNvPr>
          <p:cNvCxnSpPr/>
          <p:nvPr/>
        </p:nvCxnSpPr>
        <p:spPr>
          <a:xfrm>
            <a:off x="355600" y="12954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141EBF92-8818-4545-BF72-D4BFBBB08670}"/>
              </a:ext>
            </a:extLst>
          </p:cNvPr>
          <p:cNvCxnSpPr/>
          <p:nvPr/>
        </p:nvCxnSpPr>
        <p:spPr>
          <a:xfrm>
            <a:off x="355600" y="2460198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99EAB4A9-11B8-4D49-ACDF-4A2FBC427BFD}"/>
              </a:ext>
            </a:extLst>
          </p:cNvPr>
          <p:cNvCxnSpPr>
            <a:cxnSpLocks/>
          </p:cNvCxnSpPr>
          <p:nvPr/>
        </p:nvCxnSpPr>
        <p:spPr>
          <a:xfrm>
            <a:off x="355600" y="1295400"/>
            <a:ext cx="0" cy="33528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923C7036-309A-4A59-A09A-A8073986A6FF}"/>
              </a:ext>
            </a:extLst>
          </p:cNvPr>
          <p:cNvCxnSpPr>
            <a:cxnSpLocks/>
          </p:cNvCxnSpPr>
          <p:nvPr/>
        </p:nvCxnSpPr>
        <p:spPr>
          <a:xfrm>
            <a:off x="2125572" y="1325696"/>
            <a:ext cx="0" cy="3322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894AA1D5-EC74-4013-A728-B05A9A9D02F8}"/>
              </a:ext>
            </a:extLst>
          </p:cNvPr>
          <p:cNvCxnSpPr>
            <a:cxnSpLocks/>
          </p:cNvCxnSpPr>
          <p:nvPr/>
        </p:nvCxnSpPr>
        <p:spPr>
          <a:xfrm>
            <a:off x="8255000" y="1325696"/>
            <a:ext cx="0" cy="3322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66CE52F3-F127-432C-AC95-8689807772A3}"/>
              </a:ext>
            </a:extLst>
          </p:cNvPr>
          <p:cNvCxnSpPr>
            <a:cxnSpLocks/>
          </p:cNvCxnSpPr>
          <p:nvPr/>
        </p:nvCxnSpPr>
        <p:spPr>
          <a:xfrm>
            <a:off x="11861800" y="1325696"/>
            <a:ext cx="0" cy="3322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C16E3A3B-DCD0-41BC-85CB-22668A7F7133}"/>
              </a:ext>
            </a:extLst>
          </p:cNvPr>
          <p:cNvCxnSpPr>
            <a:cxnSpLocks/>
          </p:cNvCxnSpPr>
          <p:nvPr/>
        </p:nvCxnSpPr>
        <p:spPr>
          <a:xfrm>
            <a:off x="4552678" y="1325696"/>
            <a:ext cx="0" cy="3322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E51A46B9-7E21-4896-B43B-92B3C8B9B5EC}"/>
              </a:ext>
            </a:extLst>
          </p:cNvPr>
          <p:cNvCxnSpPr/>
          <p:nvPr/>
        </p:nvCxnSpPr>
        <p:spPr>
          <a:xfrm>
            <a:off x="355600" y="30099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1F807BBA-B142-4C7F-B562-BB9C3179FF49}"/>
              </a:ext>
            </a:extLst>
          </p:cNvPr>
          <p:cNvCxnSpPr/>
          <p:nvPr/>
        </p:nvCxnSpPr>
        <p:spPr>
          <a:xfrm>
            <a:off x="342900" y="35687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3970D7BF-72BB-41CC-B4D2-EB3C9686E192}"/>
              </a:ext>
            </a:extLst>
          </p:cNvPr>
          <p:cNvCxnSpPr/>
          <p:nvPr/>
        </p:nvCxnSpPr>
        <p:spPr>
          <a:xfrm>
            <a:off x="342900" y="41021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EEFC3685-7304-4CF7-9932-BF71E51FDD4D}"/>
              </a:ext>
            </a:extLst>
          </p:cNvPr>
          <p:cNvCxnSpPr/>
          <p:nvPr/>
        </p:nvCxnSpPr>
        <p:spPr>
          <a:xfrm>
            <a:off x="355600" y="4648200"/>
            <a:ext cx="115062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56EBC936-B374-4571-B165-273E02E6019C}"/>
              </a:ext>
            </a:extLst>
          </p:cNvPr>
          <p:cNvSpPr txBox="1"/>
          <p:nvPr/>
        </p:nvSpPr>
        <p:spPr>
          <a:xfrm>
            <a:off x="697756" y="2512368"/>
            <a:ext cx="1367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1 500 mA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10AAFDFC-E84E-481C-8F04-6F561B1EBE53}"/>
              </a:ext>
            </a:extLst>
          </p:cNvPr>
          <p:cNvSpPr txBox="1"/>
          <p:nvPr/>
        </p:nvSpPr>
        <p:spPr>
          <a:xfrm>
            <a:off x="2887012" y="2544633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 d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6267986A-325E-4115-A455-1EF7C54F142C}"/>
              </a:ext>
            </a:extLst>
          </p:cNvPr>
          <p:cNvSpPr txBox="1"/>
          <p:nvPr/>
        </p:nvSpPr>
        <p:spPr>
          <a:xfrm>
            <a:off x="4800181" y="2512368"/>
            <a:ext cx="1665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d = 50 mA</a:t>
            </a:r>
          </a:p>
        </p:txBody>
      </p: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1EB79599-A5C7-4F85-AFFF-7F77C0F6D395}"/>
              </a:ext>
            </a:extLst>
          </p:cNvPr>
          <p:cNvCxnSpPr/>
          <p:nvPr/>
        </p:nvCxnSpPr>
        <p:spPr>
          <a:xfrm>
            <a:off x="6827384" y="1333331"/>
            <a:ext cx="0" cy="33459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72FBBFF5-9DCE-4EBF-A7E3-584F17F454ED}"/>
              </a:ext>
            </a:extLst>
          </p:cNvPr>
          <p:cNvSpPr txBox="1"/>
          <p:nvPr/>
        </p:nvSpPr>
        <p:spPr>
          <a:xfrm>
            <a:off x="7188747" y="2502416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22 d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686AC433-6191-428C-8ADA-EF5737F21F31}"/>
              </a:ext>
            </a:extLst>
          </p:cNvPr>
          <p:cNvSpPr txBox="1"/>
          <p:nvPr/>
        </p:nvSpPr>
        <p:spPr>
          <a:xfrm>
            <a:off x="8998775" y="2460198"/>
            <a:ext cx="1367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1 100 mA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C866C8E3-F0DA-4E02-A255-40B099308B45}"/>
              </a:ext>
            </a:extLst>
          </p:cNvPr>
          <p:cNvSpPr txBox="1"/>
          <p:nvPr/>
        </p:nvSpPr>
        <p:spPr>
          <a:xfrm>
            <a:off x="716963" y="3022600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60 mA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5EB45D58-E486-4A2C-A33E-BBA7FC09FAC5}"/>
              </a:ext>
            </a:extLst>
          </p:cNvPr>
          <p:cNvSpPr txBox="1"/>
          <p:nvPr/>
        </p:nvSpPr>
        <p:spPr>
          <a:xfrm>
            <a:off x="2901101" y="3064818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 d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72985F09-E051-43EA-BC69-9D1387ACBB21}"/>
              </a:ext>
            </a:extLst>
          </p:cNvPr>
          <p:cNvSpPr txBox="1"/>
          <p:nvPr/>
        </p:nvSpPr>
        <p:spPr>
          <a:xfrm>
            <a:off x="4800181" y="3045768"/>
            <a:ext cx="1510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d = 2 mA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30F002EF-6552-455A-9D99-5691B3A68035}"/>
              </a:ext>
            </a:extLst>
          </p:cNvPr>
          <p:cNvSpPr txBox="1"/>
          <p:nvPr/>
        </p:nvSpPr>
        <p:spPr>
          <a:xfrm>
            <a:off x="7167157" y="3045768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10 d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3F72F5C9-2B84-4714-B179-6371B47642D8}"/>
              </a:ext>
            </a:extLst>
          </p:cNvPr>
          <p:cNvSpPr txBox="1"/>
          <p:nvPr/>
        </p:nvSpPr>
        <p:spPr>
          <a:xfrm>
            <a:off x="9378686" y="3071168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20 mA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3C9C7CEB-0D23-41FA-A4BE-5EE08AB3E1B0}"/>
              </a:ext>
            </a:extLst>
          </p:cNvPr>
          <p:cNvSpPr txBox="1"/>
          <p:nvPr/>
        </p:nvSpPr>
        <p:spPr>
          <a:xfrm>
            <a:off x="896133" y="3591867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 mA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31C38C16-9EF9-4E5E-AF48-BA1B06FB58F7}"/>
              </a:ext>
            </a:extLst>
          </p:cNvPr>
          <p:cNvSpPr txBox="1"/>
          <p:nvPr/>
        </p:nvSpPr>
        <p:spPr>
          <a:xfrm>
            <a:off x="2907794" y="3598217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 d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72FE6C1F-087D-4213-BF5E-203BE95EE64B}"/>
              </a:ext>
            </a:extLst>
          </p:cNvPr>
          <p:cNvSpPr txBox="1"/>
          <p:nvPr/>
        </p:nvSpPr>
        <p:spPr>
          <a:xfrm>
            <a:off x="2901101" y="4167315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 d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205D2B75-6D45-4EA2-BC69-2C5198EB6861}"/>
              </a:ext>
            </a:extLst>
          </p:cNvPr>
          <p:cNvSpPr txBox="1"/>
          <p:nvPr/>
        </p:nvSpPr>
        <p:spPr>
          <a:xfrm>
            <a:off x="4816709" y="3578820"/>
            <a:ext cx="1742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d = 0,1 mA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18A5D6BF-4DFC-4A5E-9112-1A2A823A157F}"/>
              </a:ext>
            </a:extLst>
          </p:cNvPr>
          <p:cNvSpPr txBox="1"/>
          <p:nvPr/>
        </p:nvSpPr>
        <p:spPr>
          <a:xfrm>
            <a:off x="4821783" y="4175890"/>
            <a:ext cx="1665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 d = 10 mA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9390786E-812C-478E-BC4C-BA1D261DE6E2}"/>
              </a:ext>
            </a:extLst>
          </p:cNvPr>
          <p:cNvSpPr txBox="1"/>
          <p:nvPr/>
        </p:nvSpPr>
        <p:spPr>
          <a:xfrm>
            <a:off x="7359450" y="3617269"/>
            <a:ext cx="502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5d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EFD6498E-0885-475D-A670-DB1EBE100128}"/>
              </a:ext>
            </a:extLst>
          </p:cNvPr>
          <p:cNvSpPr txBox="1"/>
          <p:nvPr/>
        </p:nvSpPr>
        <p:spPr>
          <a:xfrm>
            <a:off x="9301742" y="3558580"/>
            <a:ext cx="1064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0,5 mA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8D96AA8D-EB06-4724-B882-514F1EB18258}"/>
              </a:ext>
            </a:extLst>
          </p:cNvPr>
          <p:cNvSpPr txBox="1"/>
          <p:nvPr/>
        </p:nvSpPr>
        <p:spPr>
          <a:xfrm>
            <a:off x="606539" y="4150669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300 mA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353DEAF4-464E-426E-B745-3D21C81D8EEE}"/>
              </a:ext>
            </a:extLst>
          </p:cNvPr>
          <p:cNvSpPr txBox="1"/>
          <p:nvPr/>
        </p:nvSpPr>
        <p:spPr>
          <a:xfrm>
            <a:off x="7135030" y="4150669"/>
            <a:ext cx="726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18 d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AC17848C-7B37-46E4-B914-B3B49D44EFF2}"/>
              </a:ext>
            </a:extLst>
          </p:cNvPr>
          <p:cNvSpPr txBox="1"/>
          <p:nvPr/>
        </p:nvSpPr>
        <p:spPr>
          <a:xfrm>
            <a:off x="9223195" y="4138146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180 mA</a:t>
            </a:r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00A2E646-44CC-43A3-89C3-0845D68E3DDA}"/>
              </a:ext>
            </a:extLst>
          </p:cNvPr>
          <p:cNvSpPr/>
          <p:nvPr/>
        </p:nvSpPr>
        <p:spPr>
          <a:xfrm>
            <a:off x="8267697" y="4105354"/>
            <a:ext cx="3568266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99917935-DA69-4C93-A0AA-355125DEED7D}"/>
              </a:ext>
            </a:extLst>
          </p:cNvPr>
          <p:cNvSpPr/>
          <p:nvPr/>
        </p:nvSpPr>
        <p:spPr>
          <a:xfrm>
            <a:off x="4542157" y="4094885"/>
            <a:ext cx="2274703" cy="60941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66C30FDB-AC44-49F6-9E3F-3A2D4028B675}"/>
              </a:ext>
            </a:extLst>
          </p:cNvPr>
          <p:cNvSpPr/>
          <p:nvPr/>
        </p:nvSpPr>
        <p:spPr>
          <a:xfrm>
            <a:off x="4542478" y="3595458"/>
            <a:ext cx="2274703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>
            <a:extLst>
              <a:ext uri="{FF2B5EF4-FFF2-40B4-BE49-F238E27FC236}">
                <a16:creationId xmlns:a16="http://schemas.microsoft.com/office/drawing/2014/main" id="{40D0829E-7F99-42A8-A7CB-194B298F5BBF}"/>
              </a:ext>
            </a:extLst>
          </p:cNvPr>
          <p:cNvSpPr/>
          <p:nvPr/>
        </p:nvSpPr>
        <p:spPr>
          <a:xfrm>
            <a:off x="4531092" y="3023111"/>
            <a:ext cx="2274703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240DBA63-9E43-4EB1-87A4-A323336B8ADB}"/>
              </a:ext>
            </a:extLst>
          </p:cNvPr>
          <p:cNvSpPr/>
          <p:nvPr/>
        </p:nvSpPr>
        <p:spPr>
          <a:xfrm>
            <a:off x="4542157" y="2440284"/>
            <a:ext cx="2274703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>
            <a:extLst>
              <a:ext uri="{FF2B5EF4-FFF2-40B4-BE49-F238E27FC236}">
                <a16:creationId xmlns:a16="http://schemas.microsoft.com/office/drawing/2014/main" id="{3F21FDB4-96F4-4E9C-9D46-3B54F275C8C9}"/>
              </a:ext>
            </a:extLst>
          </p:cNvPr>
          <p:cNvSpPr/>
          <p:nvPr/>
        </p:nvSpPr>
        <p:spPr>
          <a:xfrm>
            <a:off x="8280833" y="3583283"/>
            <a:ext cx="3555131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0F6446EB-275A-4DC5-9722-38F8ED2F6F27}"/>
              </a:ext>
            </a:extLst>
          </p:cNvPr>
          <p:cNvSpPr/>
          <p:nvPr/>
        </p:nvSpPr>
        <p:spPr>
          <a:xfrm>
            <a:off x="8241334" y="3037184"/>
            <a:ext cx="3629351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5F5F2C4F-F1AC-4B02-B085-7D7415954C09}"/>
              </a:ext>
            </a:extLst>
          </p:cNvPr>
          <p:cNvSpPr/>
          <p:nvPr/>
        </p:nvSpPr>
        <p:spPr>
          <a:xfrm>
            <a:off x="8280833" y="2452218"/>
            <a:ext cx="3602551" cy="5460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05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extLst>
              <a:ext uri="{FF2B5EF4-FFF2-40B4-BE49-F238E27FC236}">
                <a16:creationId xmlns:a16="http://schemas.microsoft.com/office/drawing/2014/main" id="{E542A693-B1D9-4CD1-9F87-A5AB51144C75}"/>
              </a:ext>
            </a:extLst>
          </p:cNvPr>
          <p:cNvSpPr txBox="1"/>
          <p:nvPr/>
        </p:nvSpPr>
        <p:spPr>
          <a:xfrm>
            <a:off x="243147" y="446940"/>
            <a:ext cx="117057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Existují také přístroje, které zobrazí hodnotu proudu číslicí na displeji přístroje. Tyto přístroje </a:t>
            </a:r>
          </a:p>
          <a:p>
            <a:r>
              <a:rPr lang="cs-CZ" sz="2400" dirty="0"/>
              <a:t>nazýváme digitální.</a:t>
            </a:r>
          </a:p>
        </p:txBody>
      </p:sp>
      <p:pic>
        <p:nvPicPr>
          <p:cNvPr id="4" name="Obrázek 3" descr="Obsah obrázku obloha, zařízení&#10;&#10;Popis se vygeneroval automaticky.">
            <a:extLst>
              <a:ext uri="{FF2B5EF4-FFF2-40B4-BE49-F238E27FC236}">
                <a16:creationId xmlns:a16="http://schemas.microsoft.com/office/drawing/2014/main" id="{DB0C0488-5754-47D5-BD82-8FF1571D6C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67597"/>
            <a:ext cx="4843463" cy="4843463"/>
          </a:xfrm>
          <a:prstGeom prst="rect">
            <a:avLst/>
          </a:prstGeom>
        </p:spPr>
      </p:pic>
      <p:pic>
        <p:nvPicPr>
          <p:cNvPr id="5" name="Obrázek 4" descr="Obsah obrázku zařízení&#10;&#10;Popis se vygeneroval automaticky.">
            <a:extLst>
              <a:ext uri="{FF2B5EF4-FFF2-40B4-BE49-F238E27FC236}">
                <a16:creationId xmlns:a16="http://schemas.microsoft.com/office/drawing/2014/main" id="{BFA724B8-53AF-4778-A013-ED2705A0A7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4600" y="1508318"/>
            <a:ext cx="5091827" cy="4843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6428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04AB64C0-95A8-427F-A2ED-68C459514D6D}"/>
              </a:ext>
            </a:extLst>
          </p:cNvPr>
          <p:cNvSpPr txBox="1"/>
          <p:nvPr/>
        </p:nvSpPr>
        <p:spPr>
          <a:xfrm>
            <a:off x="889000" y="660400"/>
            <a:ext cx="92375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Postup pro nastavení digitálního přístroje je podobný jako u ručičkového.</a:t>
            </a:r>
          </a:p>
          <a:p>
            <a:endParaRPr lang="cs-CZ" sz="2400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B1098F8D-F25E-42DF-8A89-D810192A0EC0}"/>
              </a:ext>
            </a:extLst>
          </p:cNvPr>
          <p:cNvSpPr txBox="1"/>
          <p:nvPr/>
        </p:nvSpPr>
        <p:spPr>
          <a:xfrm>
            <a:off x="889000" y="777964"/>
            <a:ext cx="70848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/>
              <a:t>Nastavit měřicí přístroj na měření proudu, a to buď </a:t>
            </a:r>
          </a:p>
          <a:p>
            <a:r>
              <a:rPr lang="cs-CZ" sz="2400" dirty="0"/>
              <a:t>       stejnosměrného, nebo střídavého.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1104BF55-ABCB-4FD2-AA56-6B9536D817F2}"/>
              </a:ext>
            </a:extLst>
          </p:cNvPr>
          <p:cNvSpPr txBox="1"/>
          <p:nvPr/>
        </p:nvSpPr>
        <p:spPr>
          <a:xfrm>
            <a:off x="889000" y="1978293"/>
            <a:ext cx="8026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2)   Nastavit vždy maximální rozsah.</a:t>
            </a:r>
          </a:p>
          <a:p>
            <a:r>
              <a:rPr lang="cs-CZ" sz="2400" dirty="0"/>
              <a:t>3)   Správně měřicí přístroj zapojit do elektrického obvodu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A996BB1F-87CB-4943-B83C-1EADD5680A6E}"/>
              </a:ext>
            </a:extLst>
          </p:cNvPr>
          <p:cNvSpPr txBox="1"/>
          <p:nvPr/>
        </p:nvSpPr>
        <p:spPr>
          <a:xfrm>
            <a:off x="889000" y="3013501"/>
            <a:ext cx="475899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Schematická značka </a:t>
            </a:r>
            <a:r>
              <a:rPr lang="cs-CZ" sz="2400">
                <a:solidFill>
                  <a:srgbClr val="FF0000"/>
                </a:solidFill>
              </a:rPr>
              <a:t>ampérmetru je: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11" name="Skupina 10">
            <a:extLst>
              <a:ext uri="{FF2B5EF4-FFF2-40B4-BE49-F238E27FC236}">
                <a16:creationId xmlns:a16="http://schemas.microsoft.com/office/drawing/2014/main" id="{C9F4C35F-3FED-4A72-BD06-99746FD25D37}"/>
              </a:ext>
            </a:extLst>
          </p:cNvPr>
          <p:cNvGrpSpPr/>
          <p:nvPr/>
        </p:nvGrpSpPr>
        <p:grpSpPr>
          <a:xfrm>
            <a:off x="6544007" y="2809290"/>
            <a:ext cx="1219200" cy="914400"/>
            <a:chOff x="5384800" y="3695700"/>
            <a:chExt cx="1219200" cy="914400"/>
          </a:xfrm>
        </p:grpSpPr>
        <p:cxnSp>
          <p:nvCxnSpPr>
            <p:cNvPr id="10" name="Přímá spojnice 9">
              <a:extLst>
                <a:ext uri="{FF2B5EF4-FFF2-40B4-BE49-F238E27FC236}">
                  <a16:creationId xmlns:a16="http://schemas.microsoft.com/office/drawing/2014/main" id="{071B4529-7E55-4EC4-AA82-3B7FA0E84BAC}"/>
                </a:ext>
              </a:extLst>
            </p:cNvPr>
            <p:cNvCxnSpPr/>
            <p:nvPr/>
          </p:nvCxnSpPr>
          <p:spPr>
            <a:xfrm>
              <a:off x="5384800" y="4152900"/>
              <a:ext cx="12192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>
              <a:extLst>
                <a:ext uri="{FF2B5EF4-FFF2-40B4-BE49-F238E27FC236}">
                  <a16:creationId xmlns:a16="http://schemas.microsoft.com/office/drawing/2014/main" id="{865DC72A-FF0C-465D-A902-A38775B4232E}"/>
                </a:ext>
              </a:extLst>
            </p:cNvPr>
            <p:cNvSpPr/>
            <p:nvPr/>
          </p:nvSpPr>
          <p:spPr>
            <a:xfrm>
              <a:off x="5507796" y="3695700"/>
              <a:ext cx="914400" cy="9144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dirty="0">
                  <a:solidFill>
                    <a:schemeClr val="tx1"/>
                  </a:solidFill>
                </a:rPr>
                <a:t>A</a:t>
              </a:r>
            </a:p>
          </p:txBody>
        </p:sp>
      </p:grpSp>
      <p:sp>
        <p:nvSpPr>
          <p:cNvPr id="12" name="Vývojový diagram: sumační spojení 11">
            <a:extLst>
              <a:ext uri="{FF2B5EF4-FFF2-40B4-BE49-F238E27FC236}">
                <a16:creationId xmlns:a16="http://schemas.microsoft.com/office/drawing/2014/main" id="{2CE74076-3EB3-4E39-99F8-4B876A324A2F}"/>
              </a:ext>
            </a:extLst>
          </p:cNvPr>
          <p:cNvSpPr/>
          <p:nvPr/>
        </p:nvSpPr>
        <p:spPr>
          <a:xfrm>
            <a:off x="7275079" y="4673600"/>
            <a:ext cx="612648" cy="612648"/>
          </a:xfrm>
          <a:prstGeom prst="flowChartSummingJunc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nak plus 12">
            <a:extLst>
              <a:ext uri="{FF2B5EF4-FFF2-40B4-BE49-F238E27FC236}">
                <a16:creationId xmlns:a16="http://schemas.microsoft.com/office/drawing/2014/main" id="{7FE0E357-1E82-4070-A069-CDFFC233DA34}"/>
              </a:ext>
            </a:extLst>
          </p:cNvPr>
          <p:cNvSpPr/>
          <p:nvPr/>
        </p:nvSpPr>
        <p:spPr>
          <a:xfrm>
            <a:off x="931697" y="4487214"/>
            <a:ext cx="508000" cy="492710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nak minus 13">
            <a:extLst>
              <a:ext uri="{FF2B5EF4-FFF2-40B4-BE49-F238E27FC236}">
                <a16:creationId xmlns:a16="http://schemas.microsoft.com/office/drawing/2014/main" id="{83990A48-78AC-4EFB-A4D1-4228AB09538B}"/>
              </a:ext>
            </a:extLst>
          </p:cNvPr>
          <p:cNvSpPr/>
          <p:nvPr/>
        </p:nvSpPr>
        <p:spPr>
          <a:xfrm>
            <a:off x="944397" y="5316316"/>
            <a:ext cx="495300" cy="612648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62633961-3F27-4F6B-B39F-5B0E50071169}"/>
              </a:ext>
            </a:extLst>
          </p:cNvPr>
          <p:cNvSpPr/>
          <p:nvPr/>
        </p:nvSpPr>
        <p:spPr>
          <a:xfrm>
            <a:off x="1676400" y="4557243"/>
            <a:ext cx="228600" cy="23271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>
            <a:extLst>
              <a:ext uri="{FF2B5EF4-FFF2-40B4-BE49-F238E27FC236}">
                <a16:creationId xmlns:a16="http://schemas.microsoft.com/office/drawing/2014/main" id="{4EBE6FE4-5E8C-4F7B-9DEF-8C672C707442}"/>
              </a:ext>
            </a:extLst>
          </p:cNvPr>
          <p:cNvSpPr/>
          <p:nvPr/>
        </p:nvSpPr>
        <p:spPr>
          <a:xfrm>
            <a:off x="1676400" y="5506283"/>
            <a:ext cx="228600" cy="23271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0E8B84A7-6899-4C1B-B0F8-6797FF8C1E88}"/>
              </a:ext>
            </a:extLst>
          </p:cNvPr>
          <p:cNvCxnSpPr>
            <a:cxnSpLocks/>
          </p:cNvCxnSpPr>
          <p:nvPr/>
        </p:nvCxnSpPr>
        <p:spPr>
          <a:xfrm flipV="1">
            <a:off x="1689100" y="4557243"/>
            <a:ext cx="215900" cy="2174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5EF0DFA7-01F2-4A5F-92D3-A8CD78D9D432}"/>
              </a:ext>
            </a:extLst>
          </p:cNvPr>
          <p:cNvCxnSpPr>
            <a:cxnSpLocks/>
          </p:cNvCxnSpPr>
          <p:nvPr/>
        </p:nvCxnSpPr>
        <p:spPr>
          <a:xfrm flipV="1">
            <a:off x="1689100" y="5485490"/>
            <a:ext cx="215900" cy="2174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ál 21">
            <a:extLst>
              <a:ext uri="{FF2B5EF4-FFF2-40B4-BE49-F238E27FC236}">
                <a16:creationId xmlns:a16="http://schemas.microsoft.com/office/drawing/2014/main" id="{E4C1A91E-E283-4EBD-A18A-5942CD95C28C}"/>
              </a:ext>
            </a:extLst>
          </p:cNvPr>
          <p:cNvSpPr/>
          <p:nvPr/>
        </p:nvSpPr>
        <p:spPr>
          <a:xfrm>
            <a:off x="2743200" y="4227520"/>
            <a:ext cx="177800" cy="20421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>
            <a:extLst>
              <a:ext uri="{FF2B5EF4-FFF2-40B4-BE49-F238E27FC236}">
                <a16:creationId xmlns:a16="http://schemas.microsoft.com/office/drawing/2014/main" id="{9BA2C1E2-2863-4966-91FF-879E07B20BAB}"/>
              </a:ext>
            </a:extLst>
          </p:cNvPr>
          <p:cNvSpPr/>
          <p:nvPr/>
        </p:nvSpPr>
        <p:spPr>
          <a:xfrm>
            <a:off x="3268497" y="4216877"/>
            <a:ext cx="177800" cy="20421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D4D0E4DB-9DEE-4EEC-A1C6-39BF23E98784}"/>
              </a:ext>
            </a:extLst>
          </p:cNvPr>
          <p:cNvCxnSpPr>
            <a:stCxn id="16" idx="6"/>
          </p:cNvCxnSpPr>
          <p:nvPr/>
        </p:nvCxnSpPr>
        <p:spPr>
          <a:xfrm flipV="1">
            <a:off x="1905000" y="5594222"/>
            <a:ext cx="5676403" cy="28418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B101145D-EA36-41A7-B6D0-05E52FBB1C4A}"/>
              </a:ext>
            </a:extLst>
          </p:cNvPr>
          <p:cNvCxnSpPr>
            <a:endCxn id="12" idx="4"/>
          </p:cNvCxnSpPr>
          <p:nvPr/>
        </p:nvCxnSpPr>
        <p:spPr>
          <a:xfrm flipV="1">
            <a:off x="7581403" y="5286248"/>
            <a:ext cx="0" cy="301752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D722AD0C-AD6B-4B5B-B44F-C018883D67C1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797050" y="4329626"/>
            <a:ext cx="946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136D8392-CC2A-43D7-80ED-21476C2DD610}"/>
              </a:ext>
            </a:extLst>
          </p:cNvPr>
          <p:cNvCxnSpPr>
            <a:stCxn id="23" idx="6"/>
          </p:cNvCxnSpPr>
          <p:nvPr/>
        </p:nvCxnSpPr>
        <p:spPr>
          <a:xfrm flipV="1">
            <a:off x="3446297" y="4318982"/>
            <a:ext cx="4135106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59CBBE33-4AAC-4072-A2F5-63D225DDDBB2}"/>
              </a:ext>
            </a:extLst>
          </p:cNvPr>
          <p:cNvCxnSpPr>
            <a:endCxn id="12" idx="0"/>
          </p:cNvCxnSpPr>
          <p:nvPr/>
        </p:nvCxnSpPr>
        <p:spPr>
          <a:xfrm>
            <a:off x="7581403" y="4318982"/>
            <a:ext cx="0" cy="35461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99E8F4E3-F898-41F4-8653-2F82C2C0F0E0}"/>
              </a:ext>
            </a:extLst>
          </p:cNvPr>
          <p:cNvCxnSpPr>
            <a:endCxn id="15" idx="0"/>
          </p:cNvCxnSpPr>
          <p:nvPr/>
        </p:nvCxnSpPr>
        <p:spPr>
          <a:xfrm flipH="1">
            <a:off x="1790700" y="4318982"/>
            <a:ext cx="6350" cy="23826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0F305217-FFBB-47D2-A35C-063F76F9DB6C}"/>
              </a:ext>
            </a:extLst>
          </p:cNvPr>
          <p:cNvCxnSpPr>
            <a:stCxn id="22" idx="6"/>
          </p:cNvCxnSpPr>
          <p:nvPr/>
        </p:nvCxnSpPr>
        <p:spPr>
          <a:xfrm flipV="1">
            <a:off x="2921000" y="4076700"/>
            <a:ext cx="436397" cy="25292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166CF0D6-C5E5-4F25-871C-09D5D55299FD}"/>
              </a:ext>
            </a:extLst>
          </p:cNvPr>
          <p:cNvSpPr txBox="1"/>
          <p:nvPr/>
        </p:nvSpPr>
        <p:spPr>
          <a:xfrm>
            <a:off x="7973888" y="3844498"/>
            <a:ext cx="3797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Jednoduchý elektrický obvod</a:t>
            </a:r>
          </a:p>
        </p:txBody>
      </p:sp>
    </p:spTree>
    <p:extLst>
      <p:ext uri="{BB962C8B-B14F-4D97-AF65-F5344CB8AC3E}">
        <p14:creationId xmlns:p14="http://schemas.microsoft.com/office/powerpoint/2010/main" val="17945580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vojový diagram: sumační spojení 5">
            <a:extLst>
              <a:ext uri="{FF2B5EF4-FFF2-40B4-BE49-F238E27FC236}">
                <a16:creationId xmlns:a16="http://schemas.microsoft.com/office/drawing/2014/main" id="{12C30204-33D9-4A6B-937F-33E689A320F8}"/>
              </a:ext>
            </a:extLst>
          </p:cNvPr>
          <p:cNvSpPr/>
          <p:nvPr/>
        </p:nvSpPr>
        <p:spPr>
          <a:xfrm>
            <a:off x="6741679" y="2173636"/>
            <a:ext cx="612648" cy="612648"/>
          </a:xfrm>
          <a:prstGeom prst="flowChartSummingJunc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nak plus 6">
            <a:extLst>
              <a:ext uri="{FF2B5EF4-FFF2-40B4-BE49-F238E27FC236}">
                <a16:creationId xmlns:a16="http://schemas.microsoft.com/office/drawing/2014/main" id="{18CD2F90-872A-4525-BA2B-A4EBF4D7F667}"/>
              </a:ext>
            </a:extLst>
          </p:cNvPr>
          <p:cNvSpPr/>
          <p:nvPr/>
        </p:nvSpPr>
        <p:spPr>
          <a:xfrm>
            <a:off x="398297" y="1987250"/>
            <a:ext cx="508000" cy="492710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nak minus 7">
            <a:extLst>
              <a:ext uri="{FF2B5EF4-FFF2-40B4-BE49-F238E27FC236}">
                <a16:creationId xmlns:a16="http://schemas.microsoft.com/office/drawing/2014/main" id="{0AB66972-754A-4538-9814-88B58BE79ED2}"/>
              </a:ext>
            </a:extLst>
          </p:cNvPr>
          <p:cNvSpPr/>
          <p:nvPr/>
        </p:nvSpPr>
        <p:spPr>
          <a:xfrm>
            <a:off x="410997" y="2816352"/>
            <a:ext cx="495300" cy="612648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580CAC1C-1064-4FF2-8938-71D8EB0748F3}"/>
              </a:ext>
            </a:extLst>
          </p:cNvPr>
          <p:cNvSpPr/>
          <p:nvPr/>
        </p:nvSpPr>
        <p:spPr>
          <a:xfrm>
            <a:off x="1143000" y="2057279"/>
            <a:ext cx="228600" cy="23271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BFA41B15-6F15-4D69-8C9D-4E680BB88BD0}"/>
              </a:ext>
            </a:extLst>
          </p:cNvPr>
          <p:cNvSpPr/>
          <p:nvPr/>
        </p:nvSpPr>
        <p:spPr>
          <a:xfrm>
            <a:off x="1143000" y="3006319"/>
            <a:ext cx="228600" cy="23271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5CCDA832-D933-48F8-B981-D4808BDD2A2B}"/>
              </a:ext>
            </a:extLst>
          </p:cNvPr>
          <p:cNvCxnSpPr>
            <a:cxnSpLocks/>
          </p:cNvCxnSpPr>
          <p:nvPr/>
        </p:nvCxnSpPr>
        <p:spPr>
          <a:xfrm flipV="1">
            <a:off x="1155700" y="2057279"/>
            <a:ext cx="215900" cy="2174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D21B2925-DE0D-48CA-ABB9-64685946B46F}"/>
              </a:ext>
            </a:extLst>
          </p:cNvPr>
          <p:cNvCxnSpPr>
            <a:cxnSpLocks/>
          </p:cNvCxnSpPr>
          <p:nvPr/>
        </p:nvCxnSpPr>
        <p:spPr>
          <a:xfrm flipV="1">
            <a:off x="1155700" y="2985526"/>
            <a:ext cx="215900" cy="2174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>
            <a:extLst>
              <a:ext uri="{FF2B5EF4-FFF2-40B4-BE49-F238E27FC236}">
                <a16:creationId xmlns:a16="http://schemas.microsoft.com/office/drawing/2014/main" id="{FA0CB33B-9577-4B79-97A8-BF33D9DAAEDA}"/>
              </a:ext>
            </a:extLst>
          </p:cNvPr>
          <p:cNvSpPr/>
          <p:nvPr/>
        </p:nvSpPr>
        <p:spPr>
          <a:xfrm>
            <a:off x="2209800" y="1727556"/>
            <a:ext cx="177800" cy="20421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25A3DD8A-E6BE-491B-B4BA-04F456DEF90F}"/>
              </a:ext>
            </a:extLst>
          </p:cNvPr>
          <p:cNvSpPr/>
          <p:nvPr/>
        </p:nvSpPr>
        <p:spPr>
          <a:xfrm>
            <a:off x="2735097" y="1716913"/>
            <a:ext cx="177800" cy="20421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81332E81-DD98-4882-B6A6-4A1E32C7FBC2}"/>
              </a:ext>
            </a:extLst>
          </p:cNvPr>
          <p:cNvCxnSpPr>
            <a:stCxn id="10" idx="6"/>
          </p:cNvCxnSpPr>
          <p:nvPr/>
        </p:nvCxnSpPr>
        <p:spPr>
          <a:xfrm flipV="1">
            <a:off x="1371600" y="3094258"/>
            <a:ext cx="5676403" cy="28418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9EAB44A2-2D02-41B2-BEFF-B2468F508EEC}"/>
              </a:ext>
            </a:extLst>
          </p:cNvPr>
          <p:cNvCxnSpPr>
            <a:endCxn id="6" idx="4"/>
          </p:cNvCxnSpPr>
          <p:nvPr/>
        </p:nvCxnSpPr>
        <p:spPr>
          <a:xfrm flipV="1">
            <a:off x="7048003" y="2786284"/>
            <a:ext cx="0" cy="301752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0865C8E9-BDDE-41ED-9D5B-D7513A22B59E}"/>
              </a:ext>
            </a:extLst>
          </p:cNvPr>
          <p:cNvCxnSpPr>
            <a:cxnSpLocks/>
            <a:endCxn id="13" idx="2"/>
          </p:cNvCxnSpPr>
          <p:nvPr/>
        </p:nvCxnSpPr>
        <p:spPr>
          <a:xfrm>
            <a:off x="1263650" y="1829662"/>
            <a:ext cx="946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6655D088-859F-4212-918D-8892EAC61654}"/>
              </a:ext>
            </a:extLst>
          </p:cNvPr>
          <p:cNvCxnSpPr>
            <a:stCxn id="14" idx="6"/>
          </p:cNvCxnSpPr>
          <p:nvPr/>
        </p:nvCxnSpPr>
        <p:spPr>
          <a:xfrm flipV="1">
            <a:off x="2912897" y="1819018"/>
            <a:ext cx="4135106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233E95F8-344B-4C9B-97F3-65BF1CCC38A0}"/>
              </a:ext>
            </a:extLst>
          </p:cNvPr>
          <p:cNvCxnSpPr>
            <a:endCxn id="6" idx="0"/>
          </p:cNvCxnSpPr>
          <p:nvPr/>
        </p:nvCxnSpPr>
        <p:spPr>
          <a:xfrm>
            <a:off x="7048003" y="1819018"/>
            <a:ext cx="0" cy="35461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100CEC5B-B418-44D1-BD67-C6EC2EB853B1}"/>
              </a:ext>
            </a:extLst>
          </p:cNvPr>
          <p:cNvCxnSpPr>
            <a:endCxn id="9" idx="0"/>
          </p:cNvCxnSpPr>
          <p:nvPr/>
        </p:nvCxnSpPr>
        <p:spPr>
          <a:xfrm flipH="1">
            <a:off x="1257300" y="1819018"/>
            <a:ext cx="6350" cy="23826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D07B75AE-5C33-4EA5-B41A-69F05A543E8F}"/>
              </a:ext>
            </a:extLst>
          </p:cNvPr>
          <p:cNvCxnSpPr>
            <a:stCxn id="13" idx="6"/>
          </p:cNvCxnSpPr>
          <p:nvPr/>
        </p:nvCxnSpPr>
        <p:spPr>
          <a:xfrm flipV="1">
            <a:off x="2387600" y="1576736"/>
            <a:ext cx="436397" cy="25292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EE54CD2E-E6EA-4FE3-AC82-CCBEEDD5CAA8}"/>
              </a:ext>
            </a:extLst>
          </p:cNvPr>
          <p:cNvSpPr txBox="1"/>
          <p:nvPr/>
        </p:nvSpPr>
        <p:spPr>
          <a:xfrm>
            <a:off x="601497" y="785157"/>
            <a:ext cx="5209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Kliknutím na obdélníček zapneš vypínač.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D65B82B-2511-4060-A8CB-8E0947768F8C}"/>
              </a:ext>
            </a:extLst>
          </p:cNvPr>
          <p:cNvSpPr/>
          <p:nvPr/>
        </p:nvSpPr>
        <p:spPr>
          <a:xfrm>
            <a:off x="5811449" y="778935"/>
            <a:ext cx="1663678" cy="35461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1.</a:t>
            </a:r>
          </a:p>
        </p:txBody>
      </p: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7E121FB6-6CC5-4B6D-BDFB-1DF6D83EB413}"/>
              </a:ext>
            </a:extLst>
          </p:cNvPr>
          <p:cNvCxnSpPr>
            <a:stCxn id="13" idx="6"/>
            <a:endCxn id="14" idx="0"/>
          </p:cNvCxnSpPr>
          <p:nvPr/>
        </p:nvCxnSpPr>
        <p:spPr>
          <a:xfrm flipV="1">
            <a:off x="2387600" y="1716913"/>
            <a:ext cx="436397" cy="1127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ývojový diagram: sumační spojení 25">
            <a:extLst>
              <a:ext uri="{FF2B5EF4-FFF2-40B4-BE49-F238E27FC236}">
                <a16:creationId xmlns:a16="http://schemas.microsoft.com/office/drawing/2014/main" id="{E22FA16D-BE77-44DC-A581-94CF798A4F75}"/>
              </a:ext>
            </a:extLst>
          </p:cNvPr>
          <p:cNvSpPr/>
          <p:nvPr/>
        </p:nvSpPr>
        <p:spPr>
          <a:xfrm>
            <a:off x="6741679" y="2186690"/>
            <a:ext cx="612643" cy="593372"/>
          </a:xfrm>
          <a:prstGeom prst="flowChartSummingJunc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umační spojení 26">
            <a:extLst>
              <a:ext uri="{FF2B5EF4-FFF2-40B4-BE49-F238E27FC236}">
                <a16:creationId xmlns:a16="http://schemas.microsoft.com/office/drawing/2014/main" id="{91224215-A1EA-4612-818B-9C0F1651502F}"/>
              </a:ext>
            </a:extLst>
          </p:cNvPr>
          <p:cNvSpPr/>
          <p:nvPr/>
        </p:nvSpPr>
        <p:spPr>
          <a:xfrm>
            <a:off x="6805179" y="5064485"/>
            <a:ext cx="612648" cy="612648"/>
          </a:xfrm>
          <a:prstGeom prst="flowChartSummingJunc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nak plus 27">
            <a:extLst>
              <a:ext uri="{FF2B5EF4-FFF2-40B4-BE49-F238E27FC236}">
                <a16:creationId xmlns:a16="http://schemas.microsoft.com/office/drawing/2014/main" id="{B636C7EF-867A-405B-BB78-4230AB3418F4}"/>
              </a:ext>
            </a:extLst>
          </p:cNvPr>
          <p:cNvSpPr/>
          <p:nvPr/>
        </p:nvSpPr>
        <p:spPr>
          <a:xfrm>
            <a:off x="461797" y="4878099"/>
            <a:ext cx="508000" cy="492710"/>
          </a:xfrm>
          <a:prstGeom prst="mathPl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nak minus 28">
            <a:extLst>
              <a:ext uri="{FF2B5EF4-FFF2-40B4-BE49-F238E27FC236}">
                <a16:creationId xmlns:a16="http://schemas.microsoft.com/office/drawing/2014/main" id="{35F72924-1141-422A-89C6-076E5F5C449B}"/>
              </a:ext>
            </a:extLst>
          </p:cNvPr>
          <p:cNvSpPr/>
          <p:nvPr/>
        </p:nvSpPr>
        <p:spPr>
          <a:xfrm>
            <a:off x="474497" y="5707201"/>
            <a:ext cx="495300" cy="612648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>
            <a:extLst>
              <a:ext uri="{FF2B5EF4-FFF2-40B4-BE49-F238E27FC236}">
                <a16:creationId xmlns:a16="http://schemas.microsoft.com/office/drawing/2014/main" id="{A06860F6-1600-495E-A6DC-6BA41F48E21F}"/>
              </a:ext>
            </a:extLst>
          </p:cNvPr>
          <p:cNvSpPr/>
          <p:nvPr/>
        </p:nvSpPr>
        <p:spPr>
          <a:xfrm>
            <a:off x="1206500" y="4948128"/>
            <a:ext cx="228600" cy="23271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>
            <a:extLst>
              <a:ext uri="{FF2B5EF4-FFF2-40B4-BE49-F238E27FC236}">
                <a16:creationId xmlns:a16="http://schemas.microsoft.com/office/drawing/2014/main" id="{DE3B251F-D844-436E-A1B3-99536EBAFD4F}"/>
              </a:ext>
            </a:extLst>
          </p:cNvPr>
          <p:cNvSpPr/>
          <p:nvPr/>
        </p:nvSpPr>
        <p:spPr>
          <a:xfrm>
            <a:off x="1206500" y="5897168"/>
            <a:ext cx="228600" cy="23271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BFF0F15F-6C44-483B-B5E7-5E3C87A85673}"/>
              </a:ext>
            </a:extLst>
          </p:cNvPr>
          <p:cNvCxnSpPr>
            <a:cxnSpLocks/>
          </p:cNvCxnSpPr>
          <p:nvPr/>
        </p:nvCxnSpPr>
        <p:spPr>
          <a:xfrm flipV="1">
            <a:off x="1219200" y="4948128"/>
            <a:ext cx="215900" cy="2174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>
            <a:extLst>
              <a:ext uri="{FF2B5EF4-FFF2-40B4-BE49-F238E27FC236}">
                <a16:creationId xmlns:a16="http://schemas.microsoft.com/office/drawing/2014/main" id="{0DB237FF-8A86-41AC-B72E-5974941CD1BB}"/>
              </a:ext>
            </a:extLst>
          </p:cNvPr>
          <p:cNvCxnSpPr>
            <a:cxnSpLocks/>
          </p:cNvCxnSpPr>
          <p:nvPr/>
        </p:nvCxnSpPr>
        <p:spPr>
          <a:xfrm flipV="1">
            <a:off x="1219200" y="5876375"/>
            <a:ext cx="215900" cy="2174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>
            <a:extLst>
              <a:ext uri="{FF2B5EF4-FFF2-40B4-BE49-F238E27FC236}">
                <a16:creationId xmlns:a16="http://schemas.microsoft.com/office/drawing/2014/main" id="{06F5153A-B1CD-4767-B4FD-94D7EEBFD4EB}"/>
              </a:ext>
            </a:extLst>
          </p:cNvPr>
          <p:cNvSpPr/>
          <p:nvPr/>
        </p:nvSpPr>
        <p:spPr>
          <a:xfrm>
            <a:off x="2273300" y="4618405"/>
            <a:ext cx="177800" cy="20421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>
            <a:extLst>
              <a:ext uri="{FF2B5EF4-FFF2-40B4-BE49-F238E27FC236}">
                <a16:creationId xmlns:a16="http://schemas.microsoft.com/office/drawing/2014/main" id="{85614222-41B8-49A8-AA65-C1F13BB072E3}"/>
              </a:ext>
            </a:extLst>
          </p:cNvPr>
          <p:cNvSpPr/>
          <p:nvPr/>
        </p:nvSpPr>
        <p:spPr>
          <a:xfrm>
            <a:off x="2798597" y="4607762"/>
            <a:ext cx="177800" cy="20421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5B0CBCB0-C424-48B2-8DAB-45BD3F3364FC}"/>
              </a:ext>
            </a:extLst>
          </p:cNvPr>
          <p:cNvCxnSpPr>
            <a:stCxn id="31" idx="6"/>
          </p:cNvCxnSpPr>
          <p:nvPr/>
        </p:nvCxnSpPr>
        <p:spPr>
          <a:xfrm flipV="1">
            <a:off x="1435100" y="5985107"/>
            <a:ext cx="5676403" cy="28418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8AE7262C-C4F3-4097-AF9D-C167C3A2CCAE}"/>
              </a:ext>
            </a:extLst>
          </p:cNvPr>
          <p:cNvCxnSpPr>
            <a:endCxn id="27" idx="4"/>
          </p:cNvCxnSpPr>
          <p:nvPr/>
        </p:nvCxnSpPr>
        <p:spPr>
          <a:xfrm flipV="1">
            <a:off x="7111503" y="5677133"/>
            <a:ext cx="0" cy="301752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>
            <a:extLst>
              <a:ext uri="{FF2B5EF4-FFF2-40B4-BE49-F238E27FC236}">
                <a16:creationId xmlns:a16="http://schemas.microsoft.com/office/drawing/2014/main" id="{941089CB-2797-4DE7-AFF9-CC324EA53451}"/>
              </a:ext>
            </a:extLst>
          </p:cNvPr>
          <p:cNvCxnSpPr>
            <a:cxnSpLocks/>
            <a:endCxn id="34" idx="2"/>
          </p:cNvCxnSpPr>
          <p:nvPr/>
        </p:nvCxnSpPr>
        <p:spPr>
          <a:xfrm>
            <a:off x="1327150" y="4720511"/>
            <a:ext cx="94615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84977DA9-B791-47C0-9C47-657F15DFE1A3}"/>
              </a:ext>
            </a:extLst>
          </p:cNvPr>
          <p:cNvCxnSpPr>
            <a:cxnSpLocks/>
          </p:cNvCxnSpPr>
          <p:nvPr/>
        </p:nvCxnSpPr>
        <p:spPr>
          <a:xfrm>
            <a:off x="5080498" y="4703645"/>
            <a:ext cx="2031005" cy="1203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>
            <a:extLst>
              <a:ext uri="{FF2B5EF4-FFF2-40B4-BE49-F238E27FC236}">
                <a16:creationId xmlns:a16="http://schemas.microsoft.com/office/drawing/2014/main" id="{0EED4E80-DB31-4DB0-B784-A7A6BCD7449A}"/>
              </a:ext>
            </a:extLst>
          </p:cNvPr>
          <p:cNvCxnSpPr>
            <a:endCxn id="27" idx="0"/>
          </p:cNvCxnSpPr>
          <p:nvPr/>
        </p:nvCxnSpPr>
        <p:spPr>
          <a:xfrm>
            <a:off x="7111503" y="4709867"/>
            <a:ext cx="0" cy="35461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>
            <a:extLst>
              <a:ext uri="{FF2B5EF4-FFF2-40B4-BE49-F238E27FC236}">
                <a16:creationId xmlns:a16="http://schemas.microsoft.com/office/drawing/2014/main" id="{89B24560-FC6B-4C53-8D23-AF10FA3148AC}"/>
              </a:ext>
            </a:extLst>
          </p:cNvPr>
          <p:cNvCxnSpPr>
            <a:endCxn id="30" idx="0"/>
          </p:cNvCxnSpPr>
          <p:nvPr/>
        </p:nvCxnSpPr>
        <p:spPr>
          <a:xfrm flipH="1">
            <a:off x="1320800" y="4709867"/>
            <a:ext cx="6350" cy="23826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>
            <a:extLst>
              <a:ext uri="{FF2B5EF4-FFF2-40B4-BE49-F238E27FC236}">
                <a16:creationId xmlns:a16="http://schemas.microsoft.com/office/drawing/2014/main" id="{8F04BBD2-92F4-4636-AE0B-9A9B3F2EF5EB}"/>
              </a:ext>
            </a:extLst>
          </p:cNvPr>
          <p:cNvCxnSpPr>
            <a:stCxn id="34" idx="6"/>
          </p:cNvCxnSpPr>
          <p:nvPr/>
        </p:nvCxnSpPr>
        <p:spPr>
          <a:xfrm flipV="1">
            <a:off x="2451100" y="4467585"/>
            <a:ext cx="436397" cy="25292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073280A7-92D3-4E0E-8FF5-8589F53BD7A2}"/>
              </a:ext>
            </a:extLst>
          </p:cNvPr>
          <p:cNvCxnSpPr>
            <a:stCxn id="35" idx="6"/>
          </p:cNvCxnSpPr>
          <p:nvPr/>
        </p:nvCxnSpPr>
        <p:spPr>
          <a:xfrm flipV="1">
            <a:off x="2976397" y="4709867"/>
            <a:ext cx="963150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6" name="Skupina 45">
            <a:extLst>
              <a:ext uri="{FF2B5EF4-FFF2-40B4-BE49-F238E27FC236}">
                <a16:creationId xmlns:a16="http://schemas.microsoft.com/office/drawing/2014/main" id="{0E6D3657-99EF-4345-9724-6E77976B3733}"/>
              </a:ext>
            </a:extLst>
          </p:cNvPr>
          <p:cNvGrpSpPr/>
          <p:nvPr/>
        </p:nvGrpSpPr>
        <p:grpSpPr>
          <a:xfrm>
            <a:off x="4003808" y="3365387"/>
            <a:ext cx="1219200" cy="914400"/>
            <a:chOff x="5384800" y="3695700"/>
            <a:chExt cx="1219200" cy="914400"/>
          </a:xfrm>
        </p:grpSpPr>
        <p:cxnSp>
          <p:nvCxnSpPr>
            <p:cNvPr id="47" name="Přímá spojnice 46">
              <a:extLst>
                <a:ext uri="{FF2B5EF4-FFF2-40B4-BE49-F238E27FC236}">
                  <a16:creationId xmlns:a16="http://schemas.microsoft.com/office/drawing/2014/main" id="{ACB10ED5-4EDC-46F3-AD8B-45D03934D36E}"/>
                </a:ext>
              </a:extLst>
            </p:cNvPr>
            <p:cNvCxnSpPr/>
            <p:nvPr/>
          </p:nvCxnSpPr>
          <p:spPr>
            <a:xfrm>
              <a:off x="5384800" y="4152900"/>
              <a:ext cx="12192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Ovál 47">
              <a:extLst>
                <a:ext uri="{FF2B5EF4-FFF2-40B4-BE49-F238E27FC236}">
                  <a16:creationId xmlns:a16="http://schemas.microsoft.com/office/drawing/2014/main" id="{2C47AE71-13AB-4202-B049-7056412896D9}"/>
                </a:ext>
              </a:extLst>
            </p:cNvPr>
            <p:cNvSpPr/>
            <p:nvPr/>
          </p:nvSpPr>
          <p:spPr>
            <a:xfrm>
              <a:off x="5507796" y="3695700"/>
              <a:ext cx="914400" cy="9144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dirty="0">
                  <a:solidFill>
                    <a:schemeClr val="tx1"/>
                  </a:solidFill>
                </a:rPr>
                <a:t>A</a:t>
              </a:r>
            </a:p>
          </p:txBody>
        </p:sp>
      </p:grpSp>
      <p:sp>
        <p:nvSpPr>
          <p:cNvPr id="49" name="Ovál 48">
            <a:extLst>
              <a:ext uri="{FF2B5EF4-FFF2-40B4-BE49-F238E27FC236}">
                <a16:creationId xmlns:a16="http://schemas.microsoft.com/office/drawing/2014/main" id="{F9D50BF6-7879-4E87-B6A3-347912A96289}"/>
              </a:ext>
            </a:extLst>
          </p:cNvPr>
          <p:cNvSpPr/>
          <p:nvPr/>
        </p:nvSpPr>
        <p:spPr>
          <a:xfrm>
            <a:off x="5045208" y="4619980"/>
            <a:ext cx="177800" cy="2189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>
            <a:extLst>
              <a:ext uri="{FF2B5EF4-FFF2-40B4-BE49-F238E27FC236}">
                <a16:creationId xmlns:a16="http://schemas.microsoft.com/office/drawing/2014/main" id="{F0204438-A29C-41E0-B04C-E1BEEC0B333D}"/>
              </a:ext>
            </a:extLst>
          </p:cNvPr>
          <p:cNvSpPr/>
          <p:nvPr/>
        </p:nvSpPr>
        <p:spPr>
          <a:xfrm>
            <a:off x="3826008" y="4619980"/>
            <a:ext cx="177800" cy="2189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4E31D9BC-0507-4823-81CD-6FD4D5A6306D}"/>
              </a:ext>
            </a:extLst>
          </p:cNvPr>
          <p:cNvSpPr txBox="1"/>
          <p:nvPr/>
        </p:nvSpPr>
        <p:spPr>
          <a:xfrm>
            <a:off x="7354322" y="3365387"/>
            <a:ext cx="41777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Kliknutím na obdélníček připojíš</a:t>
            </a:r>
          </a:p>
          <a:p>
            <a:r>
              <a:rPr lang="cs-CZ" sz="2400" dirty="0"/>
              <a:t>ampérmetr.</a:t>
            </a:r>
          </a:p>
        </p:txBody>
      </p:sp>
      <p:sp>
        <p:nvSpPr>
          <p:cNvPr id="52" name="Obdélník 51">
            <a:extLst>
              <a:ext uri="{FF2B5EF4-FFF2-40B4-BE49-F238E27FC236}">
                <a16:creationId xmlns:a16="http://schemas.microsoft.com/office/drawing/2014/main" id="{BA66C843-095E-4004-85A3-C2C54B9DBE18}"/>
              </a:ext>
            </a:extLst>
          </p:cNvPr>
          <p:cNvSpPr/>
          <p:nvPr/>
        </p:nvSpPr>
        <p:spPr>
          <a:xfrm>
            <a:off x="9131300" y="3841769"/>
            <a:ext cx="1473200" cy="33653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2.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8FB8F39B-A060-42FA-9142-ABB27DC93008}"/>
              </a:ext>
            </a:extLst>
          </p:cNvPr>
          <p:cNvSpPr txBox="1"/>
          <p:nvPr/>
        </p:nvSpPr>
        <p:spPr>
          <a:xfrm>
            <a:off x="7475127" y="4539666"/>
            <a:ext cx="41117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Kliknutím na obdélníček zapneš</a:t>
            </a:r>
          </a:p>
          <a:p>
            <a:r>
              <a:rPr lang="cs-CZ" sz="2400" dirty="0"/>
              <a:t>vypínač.</a:t>
            </a:r>
          </a:p>
        </p:txBody>
      </p:sp>
      <p:sp>
        <p:nvSpPr>
          <p:cNvPr id="54" name="Obdélník 53">
            <a:extLst>
              <a:ext uri="{FF2B5EF4-FFF2-40B4-BE49-F238E27FC236}">
                <a16:creationId xmlns:a16="http://schemas.microsoft.com/office/drawing/2014/main" id="{A19F0DF5-EBD8-44D1-95B1-5614000C9C43}"/>
              </a:ext>
            </a:extLst>
          </p:cNvPr>
          <p:cNvSpPr/>
          <p:nvPr/>
        </p:nvSpPr>
        <p:spPr>
          <a:xfrm>
            <a:off x="8775700" y="5064485"/>
            <a:ext cx="1443499" cy="30617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3.</a:t>
            </a:r>
          </a:p>
        </p:txBody>
      </p: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3B6C6752-706A-4AC6-A923-1726428A3DE7}"/>
              </a:ext>
            </a:extLst>
          </p:cNvPr>
          <p:cNvCxnSpPr>
            <a:stCxn id="34" idx="6"/>
            <a:endCxn id="35" idx="0"/>
          </p:cNvCxnSpPr>
          <p:nvPr/>
        </p:nvCxnSpPr>
        <p:spPr>
          <a:xfrm flipV="1">
            <a:off x="2451100" y="4607762"/>
            <a:ext cx="436397" cy="1127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Vývojový diagram: sumační spojení 56">
            <a:extLst>
              <a:ext uri="{FF2B5EF4-FFF2-40B4-BE49-F238E27FC236}">
                <a16:creationId xmlns:a16="http://schemas.microsoft.com/office/drawing/2014/main" id="{C3730EA1-5234-4F85-8792-D391E92E80C5}"/>
              </a:ext>
            </a:extLst>
          </p:cNvPr>
          <p:cNvSpPr/>
          <p:nvPr/>
        </p:nvSpPr>
        <p:spPr>
          <a:xfrm>
            <a:off x="6805179" y="5064485"/>
            <a:ext cx="612648" cy="612648"/>
          </a:xfrm>
          <a:prstGeom prst="flowChartSummingJunc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453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2.59259E-6 L -0.00534 0.1333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" y="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5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F2B3E74F-2A8E-4F0F-92C6-C10D900CCB94}"/>
              </a:ext>
            </a:extLst>
          </p:cNvPr>
          <p:cNvSpPr/>
          <p:nvPr/>
        </p:nvSpPr>
        <p:spPr>
          <a:xfrm>
            <a:off x="2120900" y="2228671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geralt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Pixabay.com: [online]. [cit. 2019-02-03]. Dostupný pod licencí Public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Domain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2"/>
              </a:rPr>
              <a:t>https://pixabay.com/en/gauge-measure-pointer-scale-ad-110779/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A4B5546F-0B61-4942-AB97-B81C94991E96}"/>
              </a:ext>
            </a:extLst>
          </p:cNvPr>
          <p:cNvSpPr txBox="1"/>
          <p:nvPr/>
        </p:nvSpPr>
        <p:spPr>
          <a:xfrm>
            <a:off x="2120899" y="3429000"/>
            <a:ext cx="91805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Autorem fotografie ručičkového přístroje – snímek 5, a digitálních přístrojů – snímek 7, a schémat je Zdeněk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Hanzelín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74645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601</Words>
  <Application>Microsoft Office PowerPoint</Application>
  <PresentationFormat>Širokoúhlá obrazovka</PresentationFormat>
  <Paragraphs>120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1</cp:revision>
  <dcterms:created xsi:type="dcterms:W3CDTF">2020-03-22T09:31:28Z</dcterms:created>
  <dcterms:modified xsi:type="dcterms:W3CDTF">2020-03-22T09:32:25Z</dcterms:modified>
</cp:coreProperties>
</file>