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7" r:id="rId2"/>
    <p:sldId id="262" r:id="rId3"/>
    <p:sldId id="260" r:id="rId4"/>
    <p:sldId id="263" r:id="rId5"/>
    <p:sldId id="265" r:id="rId6"/>
    <p:sldId id="261" r:id="rId7"/>
    <p:sldId id="278" r:id="rId8"/>
    <p:sldId id="286" r:id="rId9"/>
    <p:sldId id="287" r:id="rId10"/>
    <p:sldId id="290" r:id="rId11"/>
    <p:sldId id="288" r:id="rId12"/>
    <p:sldId id="279" r:id="rId13"/>
    <p:sldId id="258" r:id="rId14"/>
    <p:sldId id="259" r:id="rId15"/>
    <p:sldId id="264" r:id="rId1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3399"/>
    <a:srgbClr val="FF9933"/>
    <a:srgbClr val="99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2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A4DB39-BFA1-4B4A-A100-22FB9F047CEF}" type="datetimeFigureOut">
              <a:rPr lang="cs-CZ" smtClean="0"/>
              <a:t>21.03.2020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FF4797-0B8F-4B68-A4AB-34D278D02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409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04B3387-C044-43E1-86DA-214B1EA5BC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4353782-52AA-4D78-A55D-B2C197A22C8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82753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6009167-4468-49D4-AC0A-579023DF09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0330BC84-B12F-4341-B5AA-CCE55FEC0E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00A5BFD-6E8E-499C-B6FC-D99E8B173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ECFCF-F04E-41E7-ABC0-A18683587141}" type="datetimeFigureOut">
              <a:rPr lang="cs-CZ" smtClean="0"/>
              <a:t>21.03.2020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76C3C57-C5E9-4E83-9B62-F8CD6B114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2D6EF62-A6B0-49C0-A8C0-195C0BE1B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71121-9A9D-4230-91D7-ED4239FE7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214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3E1CECE-7976-469E-946E-666D0B5B61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9468A87-894E-4DCB-883F-BD1643719B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90A5B94-FE87-4245-89F0-52B6BA51D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ECFCF-F04E-41E7-ABC0-A18683587141}" type="datetimeFigureOut">
              <a:rPr lang="cs-CZ" smtClean="0"/>
              <a:t>21.03.2020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B485AE8-FB5B-4A09-B3AC-D10D8DB0B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9182118-C541-4E98-9C81-0E921FC12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71121-9A9D-4230-91D7-ED4239FE7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24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F012922-E9D9-4F7D-9933-2F1D8C29A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0951E4A-2B9B-41A5-8BE0-1F0AD2412D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5B640D8-3AFD-4E60-9DAE-D89A23EEF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ECFCF-F04E-41E7-ABC0-A18683587141}" type="datetimeFigureOut">
              <a:rPr lang="cs-CZ" smtClean="0"/>
              <a:t>21.03.2020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DD90741-B5D4-44FC-8E37-B37684A56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45DD50E-307C-4C00-80BA-9FEF59E8A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71121-9A9D-4230-91D7-ED4239FE7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296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2708118-B9E8-49C7-9D79-FAA699FD7A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C81346B-A024-4CE9-AFEF-95C7B7BD88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31C8C23D-E69C-42AC-B241-3B61D75AD7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3E9F281B-5D0C-4468-A1B9-408B0114C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ECFCF-F04E-41E7-ABC0-A18683587141}" type="datetimeFigureOut">
              <a:rPr lang="cs-CZ" smtClean="0"/>
              <a:t>21.03.2020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6D56510-E0B1-44FC-ACC0-993C9E0BA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983B42A9-99EE-4D57-88BF-9B50DA9C8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71121-9A9D-4230-91D7-ED4239FE7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777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D567668-78BA-41EF-9EE3-452C284A5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8CA9C282-1DDA-4A99-9FBF-86683EEDCD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4F13EC42-D30A-461F-A9F7-57A6E27203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83E05CCE-3A90-4BF2-A1A3-5EEE0B547A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4BF3E2EF-2E6F-495E-8765-C46F897DAF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5A685D1F-8CCB-43B5-98C6-C62344AC4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ECFCF-F04E-41E7-ABC0-A18683587141}" type="datetimeFigureOut">
              <a:rPr lang="cs-CZ" smtClean="0"/>
              <a:t>21.03.2020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B44B6C23-00F3-4395-829F-4001E18C9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CAD998C1-895C-4131-A758-1941B046F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71121-9A9D-4230-91D7-ED4239FE7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170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E103583-E45C-4365-A3CF-4A36FFD829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495B2BBA-078D-46F2-A439-1F7A54AC7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ECFCF-F04E-41E7-ABC0-A18683587141}" type="datetimeFigureOut">
              <a:rPr lang="cs-CZ" smtClean="0"/>
              <a:t>21.03.2020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52DC1353-49A7-46F3-8CDB-426111D86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C63C804A-7079-460C-B9AC-ECC818A53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71121-9A9D-4230-91D7-ED4239FE7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262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6A21B978-087B-4B35-AFD8-01622F84F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ECFCF-F04E-41E7-ABC0-A18683587141}" type="datetimeFigureOut">
              <a:rPr lang="cs-CZ" smtClean="0"/>
              <a:t>21.03.2020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7D437A14-71DE-4C98-BB5E-1581C4352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667E784D-2E3B-4A72-98E8-46155AF3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71121-9A9D-4230-91D7-ED4239FE7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490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FF5E982-B424-4F0D-8931-3ABCCDFF0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91E2A7E-3EB5-466E-A2A4-B4975B35B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EFD04FEA-66F5-470C-AB0E-CF1567029E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80CB0D9B-6091-48D4-90B3-A5FCB9E2D4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ECFCF-F04E-41E7-ABC0-A18683587141}" type="datetimeFigureOut">
              <a:rPr lang="cs-CZ" smtClean="0"/>
              <a:t>21.03.2020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90B9F710-9DB1-4A91-9288-A4AE4CDA5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63F40285-0579-4A98-A325-65E7B3008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71121-9A9D-4230-91D7-ED4239FE7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927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33CDA51-376E-4E56-8F3D-F756E2FF9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B6B698EA-7D3E-4F01-8BB4-3712E55EBF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2EE8DE0F-B7AE-4703-8214-B54F8EE133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9926FF5E-FF12-4CB5-958F-B0C8B535F2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ECFCF-F04E-41E7-ABC0-A18683587141}" type="datetimeFigureOut">
              <a:rPr lang="cs-CZ" smtClean="0"/>
              <a:t>21.03.2020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766ADA4-F803-4C8F-BFFD-842591F99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343BD20F-6729-4E65-A058-25BF47F82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71121-9A9D-4230-91D7-ED4239FE7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874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6997ADD-1308-4A0B-B0A9-A0945FAF1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2D3409E2-B094-4DA2-B198-1CED859852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80ED7C6-056B-4601-8574-CEA823BDA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ECFCF-F04E-41E7-ABC0-A18683587141}" type="datetimeFigureOut">
              <a:rPr lang="cs-CZ" smtClean="0"/>
              <a:t>21.03.2020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36029A3-5F8B-4356-A643-B5AF8BD59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0542F2E-08D6-480B-A2D4-9755B08E6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71121-9A9D-4230-91D7-ED4239FE7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941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2291B890-9A5C-4557-8F61-03459D25E8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48810AE9-EDDC-4BD4-9794-B95DB7D5BF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829E691-0C9A-4B70-9AE9-EFB49373B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ECFCF-F04E-41E7-ABC0-A18683587141}" type="datetimeFigureOut">
              <a:rPr lang="cs-CZ" smtClean="0"/>
              <a:t>21.03.2020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41A4065-85BA-4696-9556-88CF9370B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5FEF5E2-99B5-441F-891C-3C94A74AD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71121-9A9D-4230-91D7-ED4239FE7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359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E222D3F3-521B-4847-9959-D757CA59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95AF72E3-DC04-4D64-A0AA-A302956CB6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E67EDEF-BC82-47E7-8F53-3E5E0D40B2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DECFCF-F04E-41E7-ABC0-A18683587141}" type="datetimeFigureOut">
              <a:rPr lang="cs-CZ" smtClean="0"/>
              <a:t>21.03.2020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08C6A09-5359-4A9F-AE32-1095375E28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F64B0CD-6AD4-45D5-9309-2BF1732314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271121-9A9D-4230-91D7-ED4239FE7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67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7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Alessandro_Volta.jpeg" TargetMode="External"/><Relationship Id="rId3" Type="http://schemas.openxmlformats.org/officeDocument/2006/relationships/hyperlink" Target="https://www.flickr.com/photos/antonfomkin/3046849320" TargetMode="External"/><Relationship Id="rId7" Type="http://schemas.openxmlformats.org/officeDocument/2006/relationships/hyperlink" Target="https://pixabay.com/en/battery-motorcycle-battery-2870614" TargetMode="External"/><Relationship Id="rId2" Type="http://schemas.openxmlformats.org/officeDocument/2006/relationships/hyperlink" Target="https://creativecommons.org/licenses/by/3.0/cz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openclipart.org/detail/272494/Simple%20Battery" TargetMode="External"/><Relationship Id="rId5" Type="http://schemas.openxmlformats.org/officeDocument/2006/relationships/hyperlink" Target="https://www.flickr.com/photos/80057470@N04/8435291529" TargetMode="External"/><Relationship Id="rId4" Type="http://schemas.openxmlformats.org/officeDocument/2006/relationships/hyperlink" Target="http://creativecommons.org/licenses/by-sa/4.0/deed.c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attery-aaa-battery-aa-battery-1135344" TargetMode="External"/><Relationship Id="rId7" Type="http://schemas.openxmlformats.org/officeDocument/2006/relationships/hyperlink" Target="http://www.clker.com/clipart-4025.html" TargetMode="External"/><Relationship Id="rId2" Type="http://schemas.openxmlformats.org/officeDocument/2006/relationships/hyperlink" Target="https://pixabay.com/en/batteries-energy-rechargeable-power-364217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sa/4.0" TargetMode="External"/><Relationship Id="rId5" Type="http://schemas.openxmlformats.org/officeDocument/2006/relationships/hyperlink" Target="https://www.flickr.com/photos/shalf/6088539194" TargetMode="External"/><Relationship Id="rId4" Type="http://schemas.openxmlformats.org/officeDocument/2006/relationships/hyperlink" Target="http://creativecommons.org/licenses/by-sa/4.0/deed.cs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red-digital-5.html" TargetMode="External"/><Relationship Id="rId2" Type="http://schemas.openxmlformats.org/officeDocument/2006/relationships/hyperlink" Target="http://www.clker.com/clipart-light-bulb-on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27076.html" TargetMode="External"/><Relationship Id="rId5" Type="http://schemas.openxmlformats.org/officeDocument/2006/relationships/hyperlink" Target="http://www.clker.com/clipart-light-bulb-led-off.html" TargetMode="External"/><Relationship Id="rId4" Type="http://schemas.openxmlformats.org/officeDocument/2006/relationships/hyperlink" Target="http://www.clker.com/clipart-digital-red-0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CCDF3E4C-8A4B-4B90-9A6F-71CF7202B8EC}"/>
              </a:ext>
            </a:extLst>
          </p:cNvPr>
          <p:cNvSpPr txBox="1"/>
          <p:nvPr/>
        </p:nvSpPr>
        <p:spPr>
          <a:xfrm>
            <a:off x="7464614" y="1783959"/>
            <a:ext cx="4087306" cy="28891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Elektrické napětí. Měření napětí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Obrázek 3" descr="Obsah obrázku obloha, zařízení&#10;&#10;Popis se vygeneroval automaticky.">
            <a:extLst>
              <a:ext uri="{FF2B5EF4-FFF2-40B4-BE49-F238E27FC236}">
                <a16:creationId xmlns:a16="http://schemas.microsoft.com/office/drawing/2014/main" id="{5940ED26-A99E-445A-AC49-4EBE80E70BD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26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255851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6370D787-35B5-4F4D-BB49-CE96199EC6E3}"/>
              </a:ext>
            </a:extLst>
          </p:cNvPr>
          <p:cNvSpPr txBox="1"/>
          <p:nvPr/>
        </p:nvSpPr>
        <p:spPr>
          <a:xfrm>
            <a:off x="800100" y="514350"/>
            <a:ext cx="99797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Baterie jsou nepostradatelným zdrojem napětí pro různé elektrické spotřebiče.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Vyjmenujte některé spotřebiče, které jsou napájeny z baterie.</a:t>
            </a:r>
          </a:p>
        </p:txBody>
      </p:sp>
      <p:pic>
        <p:nvPicPr>
          <p:cNvPr id="3" name="Obrázek 2" descr="Obsah obrázku láhev&#10;&#10;Popis se vygeneroval automaticky.">
            <a:extLst>
              <a:ext uri="{FF2B5EF4-FFF2-40B4-BE49-F238E27FC236}">
                <a16:creationId xmlns:a16="http://schemas.microsoft.com/office/drawing/2014/main" id="{47F4267A-23AE-4723-AED8-04E2BF564A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38" y="1630680"/>
            <a:ext cx="3365500" cy="3098483"/>
          </a:xfrm>
          <a:prstGeom prst="rect">
            <a:avLst/>
          </a:prstGeom>
        </p:spPr>
      </p:pic>
      <p:pic>
        <p:nvPicPr>
          <p:cNvPr id="4" name="Obrázek 3">
            <a:extLst>
              <a:ext uri="{FF2B5EF4-FFF2-40B4-BE49-F238E27FC236}">
                <a16:creationId xmlns:a16="http://schemas.microsoft.com/office/drawing/2014/main" id="{E1E77E17-33F5-4FA1-81FB-9870A319B9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1917" y="4329633"/>
            <a:ext cx="4268166" cy="2247901"/>
          </a:xfrm>
          <a:prstGeom prst="rect">
            <a:avLst/>
          </a:prstGeom>
        </p:spPr>
      </p:pic>
      <p:pic>
        <p:nvPicPr>
          <p:cNvPr id="5" name="Obrázek 4" descr="Obsah obrázku interiér&#10;&#10;Popis se vygeneroval automaticky.">
            <a:extLst>
              <a:ext uri="{FF2B5EF4-FFF2-40B4-BE49-F238E27FC236}">
                <a16:creationId xmlns:a16="http://schemas.microsoft.com/office/drawing/2014/main" id="{C9B9BA47-6969-44CC-BD67-F41BE1F8F9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9201" y="2215515"/>
            <a:ext cx="1903095" cy="1928812"/>
          </a:xfrm>
          <a:prstGeom prst="rect">
            <a:avLst/>
          </a:prstGeom>
        </p:spPr>
      </p:pic>
      <p:pic>
        <p:nvPicPr>
          <p:cNvPr id="6" name="Obrázek 5" descr="Obsah obrázku elektronika&#10;&#10;Popis se vygeneroval automaticky.">
            <a:extLst>
              <a:ext uri="{FF2B5EF4-FFF2-40B4-BE49-F238E27FC236}">
                <a16:creationId xmlns:a16="http://schemas.microsoft.com/office/drawing/2014/main" id="{96951526-01BA-43B8-B061-B291903B85E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4752" y="1439376"/>
            <a:ext cx="2938463" cy="1962893"/>
          </a:xfrm>
          <a:prstGeom prst="rect">
            <a:avLst/>
          </a:prstGeom>
        </p:spPr>
      </p:pic>
      <p:pic>
        <p:nvPicPr>
          <p:cNvPr id="7" name="Obrázek 6" descr="Obsah obrázku elektronika, interiér&#10;&#10;Popis se vygeneroval automaticky.">
            <a:extLst>
              <a:ext uri="{FF2B5EF4-FFF2-40B4-BE49-F238E27FC236}">
                <a16:creationId xmlns:a16="http://schemas.microsoft.com/office/drawing/2014/main" id="{C96FA9AF-3CD8-453B-9572-119B1BB1AA1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38" y="4737035"/>
            <a:ext cx="3110148" cy="2529587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8AE4BC0C-0C41-4E84-B5E8-A57C43A78D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615134" y="4064556"/>
            <a:ext cx="2774947" cy="213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007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>
            <a:extLst>
              <a:ext uri="{FF2B5EF4-FFF2-40B4-BE49-F238E27FC236}">
                <a16:creationId xmlns:a16="http://schemas.microsoft.com/office/drawing/2014/main" id="{4990961A-2E5D-4D9B-8BA9-C588F0B81DF7}"/>
              </a:ext>
            </a:extLst>
          </p:cNvPr>
          <p:cNvSpPr txBox="1"/>
          <p:nvPr/>
        </p:nvSpPr>
        <p:spPr>
          <a:xfrm>
            <a:off x="685800" y="528638"/>
            <a:ext cx="103637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První zdroj trvalého elektrického napětí sestrojil na počátku 19. století italský fyzik</a:t>
            </a:r>
          </a:p>
          <a:p>
            <a:r>
              <a:rPr lang="cs-CZ" sz="2400" dirty="0"/>
              <a:t>Alessandro Volta.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E62972C6-A8EA-4F3B-9712-2E09FCA9C97C}"/>
              </a:ext>
            </a:extLst>
          </p:cNvPr>
          <p:cNvSpPr/>
          <p:nvPr/>
        </p:nvSpPr>
        <p:spPr>
          <a:xfrm>
            <a:off x="4514849" y="3814763"/>
            <a:ext cx="5786437" cy="25145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B945E240-BA67-4F13-A7D3-67A527EED61E}"/>
              </a:ext>
            </a:extLst>
          </p:cNvPr>
          <p:cNvSpPr/>
          <p:nvPr/>
        </p:nvSpPr>
        <p:spPr>
          <a:xfrm>
            <a:off x="4529137" y="4640580"/>
            <a:ext cx="5786437" cy="1688782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8C30FFB3-72FF-40E7-8D2C-5DF2519E7DA3}"/>
              </a:ext>
            </a:extLst>
          </p:cNvPr>
          <p:cNvSpPr/>
          <p:nvPr/>
        </p:nvSpPr>
        <p:spPr>
          <a:xfrm>
            <a:off x="5157788" y="3268980"/>
            <a:ext cx="300037" cy="27432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9D4EA384-204C-425B-B75E-67FF366A882F}"/>
              </a:ext>
            </a:extLst>
          </p:cNvPr>
          <p:cNvSpPr/>
          <p:nvPr/>
        </p:nvSpPr>
        <p:spPr>
          <a:xfrm>
            <a:off x="9203529" y="3268980"/>
            <a:ext cx="300037" cy="274320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473CB0A8-D8F5-41B2-AEE1-EBFCC5DFDBD2}"/>
              </a:ext>
            </a:extLst>
          </p:cNvPr>
          <p:cNvSpPr txBox="1"/>
          <p:nvPr/>
        </p:nvSpPr>
        <p:spPr>
          <a:xfrm>
            <a:off x="10315574" y="4573072"/>
            <a:ext cx="1794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Skleněná nádoba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950253AE-9710-4599-AA18-E3A35C5D7015}"/>
              </a:ext>
            </a:extLst>
          </p:cNvPr>
          <p:cNvSpPr txBox="1"/>
          <p:nvPr/>
        </p:nvSpPr>
        <p:spPr>
          <a:xfrm>
            <a:off x="923840" y="5300305"/>
            <a:ext cx="236109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Zředěná kyselina sírová</a:t>
            </a:r>
          </a:p>
        </p:txBody>
      </p:sp>
      <p:cxnSp>
        <p:nvCxnSpPr>
          <p:cNvPr id="19" name="Přímá spojnice se šipkou 18">
            <a:extLst>
              <a:ext uri="{FF2B5EF4-FFF2-40B4-BE49-F238E27FC236}">
                <a16:creationId xmlns:a16="http://schemas.microsoft.com/office/drawing/2014/main" id="{C45C3320-8C01-43BD-868C-655E8823841E}"/>
              </a:ext>
            </a:extLst>
          </p:cNvPr>
          <p:cNvCxnSpPr>
            <a:stCxn id="17" idx="3"/>
          </p:cNvCxnSpPr>
          <p:nvPr/>
        </p:nvCxnSpPr>
        <p:spPr>
          <a:xfrm>
            <a:off x="3284936" y="5484971"/>
            <a:ext cx="1615677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DC88EC6E-801B-42A0-AA86-77532DB50C12}"/>
              </a:ext>
            </a:extLst>
          </p:cNvPr>
          <p:cNvSpPr txBox="1"/>
          <p:nvPr/>
        </p:nvSpPr>
        <p:spPr>
          <a:xfrm>
            <a:off x="3114112" y="3359706"/>
            <a:ext cx="148617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Zinková deska</a:t>
            </a:r>
          </a:p>
        </p:txBody>
      </p:sp>
      <p:cxnSp>
        <p:nvCxnSpPr>
          <p:cNvPr id="22" name="Přímá spojnice se šipkou 21">
            <a:extLst>
              <a:ext uri="{FF2B5EF4-FFF2-40B4-BE49-F238E27FC236}">
                <a16:creationId xmlns:a16="http://schemas.microsoft.com/office/drawing/2014/main" id="{A9C81A5A-F610-4FF5-ACB4-7C5D6497F06C}"/>
              </a:ext>
            </a:extLst>
          </p:cNvPr>
          <p:cNvCxnSpPr>
            <a:stCxn id="20" idx="2"/>
          </p:cNvCxnSpPr>
          <p:nvPr/>
        </p:nvCxnSpPr>
        <p:spPr>
          <a:xfrm>
            <a:off x="3857200" y="3729038"/>
            <a:ext cx="1407180" cy="136660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8D806AAF-AFD1-4767-8902-1EA5B8365BC2}"/>
              </a:ext>
            </a:extLst>
          </p:cNvPr>
          <p:cNvSpPr txBox="1"/>
          <p:nvPr/>
        </p:nvSpPr>
        <p:spPr>
          <a:xfrm>
            <a:off x="10506048" y="3425607"/>
            <a:ext cx="155767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Měděná deska</a:t>
            </a:r>
          </a:p>
        </p:txBody>
      </p:sp>
      <p:cxnSp>
        <p:nvCxnSpPr>
          <p:cNvPr id="25" name="Přímá spojnice se šipkou 24">
            <a:extLst>
              <a:ext uri="{FF2B5EF4-FFF2-40B4-BE49-F238E27FC236}">
                <a16:creationId xmlns:a16="http://schemas.microsoft.com/office/drawing/2014/main" id="{565A7EFC-DE77-4916-BE49-EB228F836DE6}"/>
              </a:ext>
            </a:extLst>
          </p:cNvPr>
          <p:cNvCxnSpPr>
            <a:cxnSpLocks/>
            <a:stCxn id="23" idx="2"/>
          </p:cNvCxnSpPr>
          <p:nvPr/>
        </p:nvCxnSpPr>
        <p:spPr>
          <a:xfrm flipH="1">
            <a:off x="9317898" y="3794939"/>
            <a:ext cx="1966986" cy="1300699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nak plus 25">
            <a:extLst>
              <a:ext uri="{FF2B5EF4-FFF2-40B4-BE49-F238E27FC236}">
                <a16:creationId xmlns:a16="http://schemas.microsoft.com/office/drawing/2014/main" id="{849C2105-DB77-4CA8-9AC7-8439A31D030E}"/>
              </a:ext>
            </a:extLst>
          </p:cNvPr>
          <p:cNvSpPr/>
          <p:nvPr/>
        </p:nvSpPr>
        <p:spPr>
          <a:xfrm>
            <a:off x="9039222" y="2170272"/>
            <a:ext cx="628650" cy="62865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nak minus 26">
            <a:extLst>
              <a:ext uri="{FF2B5EF4-FFF2-40B4-BE49-F238E27FC236}">
                <a16:creationId xmlns:a16="http://schemas.microsoft.com/office/drawing/2014/main" id="{5AE3FA7E-0977-4498-AD5E-7B28684C3E00}"/>
              </a:ext>
            </a:extLst>
          </p:cNvPr>
          <p:cNvSpPr/>
          <p:nvPr/>
        </p:nvSpPr>
        <p:spPr>
          <a:xfrm>
            <a:off x="5006180" y="2125444"/>
            <a:ext cx="585787" cy="69347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955B7E2A-1ECA-4A64-A567-87B89E6121E1}"/>
              </a:ext>
            </a:extLst>
          </p:cNvPr>
          <p:cNvCxnSpPr>
            <a:cxnSpLocks/>
          </p:cNvCxnSpPr>
          <p:nvPr/>
        </p:nvCxnSpPr>
        <p:spPr>
          <a:xfrm>
            <a:off x="4600288" y="1687512"/>
            <a:ext cx="5340864" cy="1335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vál 27">
            <a:extLst>
              <a:ext uri="{FF2B5EF4-FFF2-40B4-BE49-F238E27FC236}">
                <a16:creationId xmlns:a16="http://schemas.microsoft.com/office/drawing/2014/main" id="{715E4E70-F358-4A59-93AD-2F1960EDD271}"/>
              </a:ext>
            </a:extLst>
          </p:cNvPr>
          <p:cNvSpPr/>
          <p:nvPr/>
        </p:nvSpPr>
        <p:spPr>
          <a:xfrm>
            <a:off x="6858394" y="1267658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V</a:t>
            </a:r>
          </a:p>
        </p:txBody>
      </p: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AA7CF0DE-C92B-43C1-B0DF-95AAD576D215}"/>
              </a:ext>
            </a:extLst>
          </p:cNvPr>
          <p:cNvCxnSpPr>
            <a:cxnSpLocks/>
          </p:cNvCxnSpPr>
          <p:nvPr/>
        </p:nvCxnSpPr>
        <p:spPr>
          <a:xfrm>
            <a:off x="9317898" y="2883217"/>
            <a:ext cx="0" cy="3857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>
            <a:extLst>
              <a:ext uri="{FF2B5EF4-FFF2-40B4-BE49-F238E27FC236}">
                <a16:creationId xmlns:a16="http://schemas.microsoft.com/office/drawing/2014/main" id="{2E533579-7DE5-44F3-8D19-6377688964AA}"/>
              </a:ext>
            </a:extLst>
          </p:cNvPr>
          <p:cNvCxnSpPr>
            <a:cxnSpLocks/>
          </p:cNvCxnSpPr>
          <p:nvPr/>
        </p:nvCxnSpPr>
        <p:spPr>
          <a:xfrm>
            <a:off x="5264380" y="2883217"/>
            <a:ext cx="0" cy="3857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2079D250-4667-43DF-8ECB-E55835564C49}"/>
              </a:ext>
            </a:extLst>
          </p:cNvPr>
          <p:cNvCxnSpPr/>
          <p:nvPr/>
        </p:nvCxnSpPr>
        <p:spPr>
          <a:xfrm>
            <a:off x="4650018" y="2907862"/>
            <a:ext cx="6143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EA67098C-7FA5-492A-B828-F7DA3F129A65}"/>
              </a:ext>
            </a:extLst>
          </p:cNvPr>
          <p:cNvCxnSpPr/>
          <p:nvPr/>
        </p:nvCxnSpPr>
        <p:spPr>
          <a:xfrm>
            <a:off x="9326790" y="2914529"/>
            <a:ext cx="6143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>
            <a:extLst>
              <a:ext uri="{FF2B5EF4-FFF2-40B4-BE49-F238E27FC236}">
                <a16:creationId xmlns:a16="http://schemas.microsoft.com/office/drawing/2014/main" id="{E01317DE-29AC-4A6E-A7D4-B170612375D5}"/>
              </a:ext>
            </a:extLst>
          </p:cNvPr>
          <p:cNvCxnSpPr>
            <a:cxnSpLocks/>
          </p:cNvCxnSpPr>
          <p:nvPr/>
        </p:nvCxnSpPr>
        <p:spPr>
          <a:xfrm>
            <a:off x="4650018" y="1694200"/>
            <a:ext cx="0" cy="12136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>
            <a:extLst>
              <a:ext uri="{FF2B5EF4-FFF2-40B4-BE49-F238E27FC236}">
                <a16:creationId xmlns:a16="http://schemas.microsoft.com/office/drawing/2014/main" id="{151D0D75-7E13-43BB-9D52-49CB98BBC6F8}"/>
              </a:ext>
            </a:extLst>
          </p:cNvPr>
          <p:cNvCxnSpPr>
            <a:cxnSpLocks/>
          </p:cNvCxnSpPr>
          <p:nvPr/>
        </p:nvCxnSpPr>
        <p:spPr>
          <a:xfrm>
            <a:off x="9928682" y="1700867"/>
            <a:ext cx="0" cy="12136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624BEDB4-F05B-4D84-9431-C50649D6AF42}"/>
              </a:ext>
            </a:extLst>
          </p:cNvPr>
          <p:cNvSpPr txBox="1"/>
          <p:nvPr/>
        </p:nvSpPr>
        <p:spPr>
          <a:xfrm>
            <a:off x="11014674" y="3900310"/>
            <a:ext cx="10758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Elektroda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CAB81C1F-4429-41D3-8560-CB1A896F14EF}"/>
              </a:ext>
            </a:extLst>
          </p:cNvPr>
          <p:cNvSpPr txBox="1"/>
          <p:nvPr/>
        </p:nvSpPr>
        <p:spPr>
          <a:xfrm>
            <a:off x="2875627" y="3715644"/>
            <a:ext cx="10758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Elektroda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B3237060-19CC-476E-BC36-CDC48AB72C0D}"/>
              </a:ext>
            </a:extLst>
          </p:cNvPr>
          <p:cNvSpPr txBox="1"/>
          <p:nvPr/>
        </p:nvSpPr>
        <p:spPr>
          <a:xfrm>
            <a:off x="1337111" y="5669637"/>
            <a:ext cx="1078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Elektrolyt</a:t>
            </a:r>
          </a:p>
        </p:txBody>
      </p:sp>
      <p:pic>
        <p:nvPicPr>
          <p:cNvPr id="3" name="Obrázek 2" descr="Obsah obrázku muž, osoba, zeď, interiér&#10;&#10;Popis se vygeneroval automaticky.">
            <a:extLst>
              <a:ext uri="{FF2B5EF4-FFF2-40B4-BE49-F238E27FC236}">
                <a16:creationId xmlns:a16="http://schemas.microsoft.com/office/drawing/2014/main" id="{8D70C222-63CE-430C-BA67-3C2A1FF7BC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302" y="1742954"/>
            <a:ext cx="1905000" cy="234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311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5621C8EA-57E4-48C8-B22E-8DB747217D7C}"/>
              </a:ext>
            </a:extLst>
          </p:cNvPr>
          <p:cNvSpPr txBox="1"/>
          <p:nvPr/>
        </p:nvSpPr>
        <p:spPr>
          <a:xfrm>
            <a:off x="828675" y="557213"/>
            <a:ext cx="58541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Mezi deskami voltmetr naměřil napětí asi 1 V.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018643B1-F5A6-44A2-975F-CBAF91252AF2}"/>
              </a:ext>
            </a:extLst>
          </p:cNvPr>
          <p:cNvSpPr txBox="1"/>
          <p:nvPr/>
        </p:nvSpPr>
        <p:spPr>
          <a:xfrm>
            <a:off x="880148" y="1018878"/>
            <a:ext cx="100089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Víte, že si můžete sami doma vyrobit takový článek? Budete k tomu potřebovat</a:t>
            </a:r>
          </a:p>
          <a:p>
            <a:r>
              <a:rPr lang="cs-CZ" sz="2400" dirty="0"/>
              <a:t>citron, měděný a pozinkovaný hřebík, žárovičku nebo digitální voltmetr. </a:t>
            </a:r>
          </a:p>
        </p:txBody>
      </p:sp>
      <p:grpSp>
        <p:nvGrpSpPr>
          <p:cNvPr id="15" name="Skupina 14">
            <a:extLst>
              <a:ext uri="{FF2B5EF4-FFF2-40B4-BE49-F238E27FC236}">
                <a16:creationId xmlns:a16="http://schemas.microsoft.com/office/drawing/2014/main" id="{C846A745-A20D-44A8-878D-604FC22D1EA2}"/>
              </a:ext>
            </a:extLst>
          </p:cNvPr>
          <p:cNvGrpSpPr/>
          <p:nvPr/>
        </p:nvGrpSpPr>
        <p:grpSpPr>
          <a:xfrm>
            <a:off x="1240214" y="3904387"/>
            <a:ext cx="2689733" cy="2526600"/>
            <a:chOff x="1240214" y="3904387"/>
            <a:chExt cx="2689733" cy="2526600"/>
          </a:xfrm>
        </p:grpSpPr>
        <p:pic>
          <p:nvPicPr>
            <p:cNvPr id="5" name="Obrázek 4">
              <a:extLst>
                <a:ext uri="{FF2B5EF4-FFF2-40B4-BE49-F238E27FC236}">
                  <a16:creationId xmlns:a16="http://schemas.microsoft.com/office/drawing/2014/main" id="{E73C7B21-5296-4EDF-ABAE-6BB6AF940B7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7566642">
              <a:off x="1384146" y="3885186"/>
              <a:ext cx="2401869" cy="2689733"/>
            </a:xfrm>
            <a:prstGeom prst="rect">
              <a:avLst/>
            </a:prstGeom>
          </p:spPr>
        </p:pic>
        <p:grpSp>
          <p:nvGrpSpPr>
            <p:cNvPr id="9" name="Skupina 8">
              <a:extLst>
                <a:ext uri="{FF2B5EF4-FFF2-40B4-BE49-F238E27FC236}">
                  <a16:creationId xmlns:a16="http://schemas.microsoft.com/office/drawing/2014/main" id="{0C8F76E2-D76D-4260-BA46-C5F4986C4727}"/>
                </a:ext>
              </a:extLst>
            </p:cNvPr>
            <p:cNvGrpSpPr/>
            <p:nvPr/>
          </p:nvGrpSpPr>
          <p:grpSpPr>
            <a:xfrm>
              <a:off x="1623557" y="3904387"/>
              <a:ext cx="328612" cy="1007405"/>
              <a:chOff x="-1164431" y="2594699"/>
              <a:chExt cx="328612" cy="1007405"/>
            </a:xfrm>
          </p:grpSpPr>
          <p:cxnSp>
            <p:nvCxnSpPr>
              <p:cNvPr id="7" name="Přímá spojnice 6">
                <a:extLst>
                  <a:ext uri="{FF2B5EF4-FFF2-40B4-BE49-F238E27FC236}">
                    <a16:creationId xmlns:a16="http://schemas.microsoft.com/office/drawing/2014/main" id="{C48DC550-464F-4DD8-8E7E-15506FC899AB}"/>
                  </a:ext>
                </a:extLst>
              </p:cNvPr>
              <p:cNvCxnSpPr/>
              <p:nvPr/>
            </p:nvCxnSpPr>
            <p:spPr>
              <a:xfrm>
                <a:off x="-1000125" y="2686050"/>
                <a:ext cx="0" cy="916054"/>
              </a:xfrm>
              <a:prstGeom prst="line">
                <a:avLst/>
              </a:prstGeom>
              <a:ln w="76200"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" name="Ovál 7">
                <a:extLst>
                  <a:ext uri="{FF2B5EF4-FFF2-40B4-BE49-F238E27FC236}">
                    <a16:creationId xmlns:a16="http://schemas.microsoft.com/office/drawing/2014/main" id="{5194E881-A840-4EA8-BEE1-40A5CC92F882}"/>
                  </a:ext>
                </a:extLst>
              </p:cNvPr>
              <p:cNvSpPr/>
              <p:nvPr/>
            </p:nvSpPr>
            <p:spPr>
              <a:xfrm>
                <a:off x="-1164431" y="2594699"/>
                <a:ext cx="328612" cy="182702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0" name="Skupina 9">
              <a:extLst>
                <a:ext uri="{FF2B5EF4-FFF2-40B4-BE49-F238E27FC236}">
                  <a16:creationId xmlns:a16="http://schemas.microsoft.com/office/drawing/2014/main" id="{E229C813-CB18-4BB5-9FBB-395D71130FAF}"/>
                </a:ext>
              </a:extLst>
            </p:cNvPr>
            <p:cNvGrpSpPr/>
            <p:nvPr/>
          </p:nvGrpSpPr>
          <p:grpSpPr>
            <a:xfrm>
              <a:off x="3188495" y="3904387"/>
              <a:ext cx="328612" cy="1007405"/>
              <a:chOff x="-1164431" y="2594699"/>
              <a:chExt cx="328612" cy="1007405"/>
            </a:xfrm>
            <a:solidFill>
              <a:srgbClr val="FF9933"/>
            </a:solidFill>
          </p:grpSpPr>
          <p:cxnSp>
            <p:nvCxnSpPr>
              <p:cNvPr id="11" name="Přímá spojnice 10">
                <a:extLst>
                  <a:ext uri="{FF2B5EF4-FFF2-40B4-BE49-F238E27FC236}">
                    <a16:creationId xmlns:a16="http://schemas.microsoft.com/office/drawing/2014/main" id="{F035F353-5623-4EC5-A3B2-B28318AADB88}"/>
                  </a:ext>
                </a:extLst>
              </p:cNvPr>
              <p:cNvCxnSpPr/>
              <p:nvPr/>
            </p:nvCxnSpPr>
            <p:spPr>
              <a:xfrm>
                <a:off x="-1000125" y="2686050"/>
                <a:ext cx="0" cy="916054"/>
              </a:xfrm>
              <a:prstGeom prst="line">
                <a:avLst/>
              </a:prstGeom>
              <a:grpFill/>
              <a:ln w="76200">
                <a:solidFill>
                  <a:srgbClr val="FF99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" name="Ovál 11">
                <a:extLst>
                  <a:ext uri="{FF2B5EF4-FFF2-40B4-BE49-F238E27FC236}">
                    <a16:creationId xmlns:a16="http://schemas.microsoft.com/office/drawing/2014/main" id="{1330A2B9-8A89-4AC9-BFE8-3606E74D559D}"/>
                  </a:ext>
                </a:extLst>
              </p:cNvPr>
              <p:cNvSpPr/>
              <p:nvPr/>
            </p:nvSpPr>
            <p:spPr>
              <a:xfrm>
                <a:off x="-1164431" y="2594699"/>
                <a:ext cx="328612" cy="182702"/>
              </a:xfrm>
              <a:prstGeom prst="ellipse">
                <a:avLst/>
              </a:prstGeom>
              <a:solidFill>
                <a:srgbClr val="FF9933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6" name="Skupina 15">
            <a:extLst>
              <a:ext uri="{FF2B5EF4-FFF2-40B4-BE49-F238E27FC236}">
                <a16:creationId xmlns:a16="http://schemas.microsoft.com/office/drawing/2014/main" id="{9CD5727B-49F3-485C-8302-1E197E6321FE}"/>
              </a:ext>
            </a:extLst>
          </p:cNvPr>
          <p:cNvGrpSpPr/>
          <p:nvPr/>
        </p:nvGrpSpPr>
        <p:grpSpPr>
          <a:xfrm>
            <a:off x="7179052" y="3904387"/>
            <a:ext cx="2689733" cy="2526600"/>
            <a:chOff x="1240214" y="3904387"/>
            <a:chExt cx="2689733" cy="2526600"/>
          </a:xfrm>
        </p:grpSpPr>
        <p:pic>
          <p:nvPicPr>
            <p:cNvPr id="17" name="Obrázek 16">
              <a:extLst>
                <a:ext uri="{FF2B5EF4-FFF2-40B4-BE49-F238E27FC236}">
                  <a16:creationId xmlns:a16="http://schemas.microsoft.com/office/drawing/2014/main" id="{272EDD5F-185C-4943-B84A-3EA01FF141F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7566642">
              <a:off x="1384146" y="3885186"/>
              <a:ext cx="2401869" cy="2689733"/>
            </a:xfrm>
            <a:prstGeom prst="rect">
              <a:avLst/>
            </a:prstGeom>
          </p:spPr>
        </p:pic>
        <p:grpSp>
          <p:nvGrpSpPr>
            <p:cNvPr id="18" name="Skupina 17">
              <a:extLst>
                <a:ext uri="{FF2B5EF4-FFF2-40B4-BE49-F238E27FC236}">
                  <a16:creationId xmlns:a16="http://schemas.microsoft.com/office/drawing/2014/main" id="{10790E3A-EF7C-46B2-846C-FEEC3BF9654C}"/>
                </a:ext>
              </a:extLst>
            </p:cNvPr>
            <p:cNvGrpSpPr/>
            <p:nvPr/>
          </p:nvGrpSpPr>
          <p:grpSpPr>
            <a:xfrm>
              <a:off x="1623557" y="3904387"/>
              <a:ext cx="328612" cy="1007405"/>
              <a:chOff x="-1164431" y="2594699"/>
              <a:chExt cx="328612" cy="1007405"/>
            </a:xfrm>
          </p:grpSpPr>
          <p:cxnSp>
            <p:nvCxnSpPr>
              <p:cNvPr id="22" name="Přímá spojnice 21">
                <a:extLst>
                  <a:ext uri="{FF2B5EF4-FFF2-40B4-BE49-F238E27FC236}">
                    <a16:creationId xmlns:a16="http://schemas.microsoft.com/office/drawing/2014/main" id="{C35EB423-7829-4225-B3B8-0B42A217ED25}"/>
                  </a:ext>
                </a:extLst>
              </p:cNvPr>
              <p:cNvCxnSpPr/>
              <p:nvPr/>
            </p:nvCxnSpPr>
            <p:spPr>
              <a:xfrm>
                <a:off x="-1000125" y="2686050"/>
                <a:ext cx="0" cy="916054"/>
              </a:xfrm>
              <a:prstGeom prst="line">
                <a:avLst/>
              </a:prstGeom>
              <a:ln w="76200"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Ovál 22">
                <a:extLst>
                  <a:ext uri="{FF2B5EF4-FFF2-40B4-BE49-F238E27FC236}">
                    <a16:creationId xmlns:a16="http://schemas.microsoft.com/office/drawing/2014/main" id="{BBE9EA4B-7958-435C-B0F3-5C6EC31C2E1A}"/>
                  </a:ext>
                </a:extLst>
              </p:cNvPr>
              <p:cNvSpPr/>
              <p:nvPr/>
            </p:nvSpPr>
            <p:spPr>
              <a:xfrm>
                <a:off x="-1164431" y="2594699"/>
                <a:ext cx="328612" cy="182702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9" name="Skupina 18">
              <a:extLst>
                <a:ext uri="{FF2B5EF4-FFF2-40B4-BE49-F238E27FC236}">
                  <a16:creationId xmlns:a16="http://schemas.microsoft.com/office/drawing/2014/main" id="{96E00687-0AC8-4ABF-B004-4492238CDD3A}"/>
                </a:ext>
              </a:extLst>
            </p:cNvPr>
            <p:cNvGrpSpPr/>
            <p:nvPr/>
          </p:nvGrpSpPr>
          <p:grpSpPr>
            <a:xfrm>
              <a:off x="3188495" y="3904387"/>
              <a:ext cx="328612" cy="1007405"/>
              <a:chOff x="-1164431" y="2594699"/>
              <a:chExt cx="328612" cy="1007405"/>
            </a:xfrm>
            <a:solidFill>
              <a:srgbClr val="FF9933"/>
            </a:solidFill>
          </p:grpSpPr>
          <p:cxnSp>
            <p:nvCxnSpPr>
              <p:cNvPr id="20" name="Přímá spojnice 19">
                <a:extLst>
                  <a:ext uri="{FF2B5EF4-FFF2-40B4-BE49-F238E27FC236}">
                    <a16:creationId xmlns:a16="http://schemas.microsoft.com/office/drawing/2014/main" id="{10BC9FD0-3D38-4473-AA4B-29929D087673}"/>
                  </a:ext>
                </a:extLst>
              </p:cNvPr>
              <p:cNvCxnSpPr/>
              <p:nvPr/>
            </p:nvCxnSpPr>
            <p:spPr>
              <a:xfrm>
                <a:off x="-1000125" y="2686050"/>
                <a:ext cx="0" cy="916054"/>
              </a:xfrm>
              <a:prstGeom prst="line">
                <a:avLst/>
              </a:prstGeom>
              <a:grpFill/>
              <a:ln w="76200">
                <a:solidFill>
                  <a:srgbClr val="FF99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Ovál 20">
                <a:extLst>
                  <a:ext uri="{FF2B5EF4-FFF2-40B4-BE49-F238E27FC236}">
                    <a16:creationId xmlns:a16="http://schemas.microsoft.com/office/drawing/2014/main" id="{55BF3B5A-D3B9-4A63-9A97-8A62E375C06C}"/>
                  </a:ext>
                </a:extLst>
              </p:cNvPr>
              <p:cNvSpPr/>
              <p:nvPr/>
            </p:nvSpPr>
            <p:spPr>
              <a:xfrm>
                <a:off x="-1164431" y="2594699"/>
                <a:ext cx="328612" cy="182702"/>
              </a:xfrm>
              <a:prstGeom prst="ellipse">
                <a:avLst/>
              </a:prstGeom>
              <a:solidFill>
                <a:srgbClr val="FF9933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24" name="Volný tvar: obrazec 23">
            <a:extLst>
              <a:ext uri="{FF2B5EF4-FFF2-40B4-BE49-F238E27FC236}">
                <a16:creationId xmlns:a16="http://schemas.microsoft.com/office/drawing/2014/main" id="{58978709-8775-4F45-A286-D3639D6513D2}"/>
              </a:ext>
            </a:extLst>
          </p:cNvPr>
          <p:cNvSpPr/>
          <p:nvPr/>
        </p:nvSpPr>
        <p:spPr>
          <a:xfrm>
            <a:off x="1780108" y="2928938"/>
            <a:ext cx="2649017" cy="1042987"/>
          </a:xfrm>
          <a:custGeom>
            <a:avLst/>
            <a:gdLst>
              <a:gd name="connsiteX0" fmla="*/ 2649017 w 2649017"/>
              <a:gd name="connsiteY0" fmla="*/ 0 h 1042987"/>
              <a:gd name="connsiteX1" fmla="*/ 2549005 w 2649017"/>
              <a:gd name="connsiteY1" fmla="*/ 14287 h 1042987"/>
              <a:gd name="connsiteX2" fmla="*/ 2463280 w 2649017"/>
              <a:gd name="connsiteY2" fmla="*/ 42862 h 1042987"/>
              <a:gd name="connsiteX3" fmla="*/ 1991792 w 2649017"/>
              <a:gd name="connsiteY3" fmla="*/ 57150 h 1042987"/>
              <a:gd name="connsiteX4" fmla="*/ 1963217 w 2649017"/>
              <a:gd name="connsiteY4" fmla="*/ 114300 h 1042987"/>
              <a:gd name="connsiteX5" fmla="*/ 1877492 w 2649017"/>
              <a:gd name="connsiteY5" fmla="*/ 171450 h 1042987"/>
              <a:gd name="connsiteX6" fmla="*/ 1834630 w 2649017"/>
              <a:gd name="connsiteY6" fmla="*/ 200025 h 1042987"/>
              <a:gd name="connsiteX7" fmla="*/ 1777480 w 2649017"/>
              <a:gd name="connsiteY7" fmla="*/ 214312 h 1042987"/>
              <a:gd name="connsiteX8" fmla="*/ 1691755 w 2649017"/>
              <a:gd name="connsiteY8" fmla="*/ 242887 h 1042987"/>
              <a:gd name="connsiteX9" fmla="*/ 1648892 w 2649017"/>
              <a:gd name="connsiteY9" fmla="*/ 257175 h 1042987"/>
              <a:gd name="connsiteX10" fmla="*/ 1548880 w 2649017"/>
              <a:gd name="connsiteY10" fmla="*/ 242887 h 1042987"/>
              <a:gd name="connsiteX11" fmla="*/ 1506017 w 2649017"/>
              <a:gd name="connsiteY11" fmla="*/ 214312 h 1042987"/>
              <a:gd name="connsiteX12" fmla="*/ 1305992 w 2649017"/>
              <a:gd name="connsiteY12" fmla="*/ 228600 h 1042987"/>
              <a:gd name="connsiteX13" fmla="*/ 1205980 w 2649017"/>
              <a:gd name="connsiteY13" fmla="*/ 271462 h 1042987"/>
              <a:gd name="connsiteX14" fmla="*/ 1120255 w 2649017"/>
              <a:gd name="connsiteY14" fmla="*/ 285750 h 1042987"/>
              <a:gd name="connsiteX15" fmla="*/ 1077392 w 2649017"/>
              <a:gd name="connsiteY15" fmla="*/ 314325 h 1042987"/>
              <a:gd name="connsiteX16" fmla="*/ 934517 w 2649017"/>
              <a:gd name="connsiteY16" fmla="*/ 357187 h 1042987"/>
              <a:gd name="connsiteX17" fmla="*/ 805930 w 2649017"/>
              <a:gd name="connsiteY17" fmla="*/ 342900 h 1042987"/>
              <a:gd name="connsiteX18" fmla="*/ 734492 w 2649017"/>
              <a:gd name="connsiteY18" fmla="*/ 357187 h 1042987"/>
              <a:gd name="connsiteX19" fmla="*/ 434455 w 2649017"/>
              <a:gd name="connsiteY19" fmla="*/ 371475 h 1042987"/>
              <a:gd name="connsiteX20" fmla="*/ 377305 w 2649017"/>
              <a:gd name="connsiteY20" fmla="*/ 385762 h 1042987"/>
              <a:gd name="connsiteX21" fmla="*/ 334442 w 2649017"/>
              <a:gd name="connsiteY21" fmla="*/ 400050 h 1042987"/>
              <a:gd name="connsiteX22" fmla="*/ 191567 w 2649017"/>
              <a:gd name="connsiteY22" fmla="*/ 414337 h 1042987"/>
              <a:gd name="connsiteX23" fmla="*/ 148705 w 2649017"/>
              <a:gd name="connsiteY23" fmla="*/ 442912 h 1042987"/>
              <a:gd name="connsiteX24" fmla="*/ 48692 w 2649017"/>
              <a:gd name="connsiteY24" fmla="*/ 500062 h 1042987"/>
              <a:gd name="connsiteX25" fmla="*/ 5830 w 2649017"/>
              <a:gd name="connsiteY25" fmla="*/ 542925 h 1042987"/>
              <a:gd name="connsiteX26" fmla="*/ 5830 w 2649017"/>
              <a:gd name="connsiteY26" fmla="*/ 1042987 h 10429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649017" h="1042987">
                <a:moveTo>
                  <a:pt x="2649017" y="0"/>
                </a:moveTo>
                <a:cubicBezTo>
                  <a:pt x="2615680" y="4762"/>
                  <a:pt x="2581818" y="6715"/>
                  <a:pt x="2549005" y="14287"/>
                </a:cubicBezTo>
                <a:cubicBezTo>
                  <a:pt x="2519656" y="21060"/>
                  <a:pt x="2493312" y="40552"/>
                  <a:pt x="2463280" y="42862"/>
                </a:cubicBezTo>
                <a:cubicBezTo>
                  <a:pt x="2306508" y="54921"/>
                  <a:pt x="2148955" y="52387"/>
                  <a:pt x="1991792" y="57150"/>
                </a:cubicBezTo>
                <a:cubicBezTo>
                  <a:pt x="1982267" y="76200"/>
                  <a:pt x="1978277" y="99240"/>
                  <a:pt x="1963217" y="114300"/>
                </a:cubicBezTo>
                <a:cubicBezTo>
                  <a:pt x="1938933" y="138584"/>
                  <a:pt x="1906067" y="152400"/>
                  <a:pt x="1877492" y="171450"/>
                </a:cubicBezTo>
                <a:cubicBezTo>
                  <a:pt x="1863205" y="180975"/>
                  <a:pt x="1851289" y="195860"/>
                  <a:pt x="1834630" y="200025"/>
                </a:cubicBezTo>
                <a:cubicBezTo>
                  <a:pt x="1815580" y="204787"/>
                  <a:pt x="1796288" y="208670"/>
                  <a:pt x="1777480" y="214312"/>
                </a:cubicBezTo>
                <a:cubicBezTo>
                  <a:pt x="1748630" y="222967"/>
                  <a:pt x="1720330" y="233362"/>
                  <a:pt x="1691755" y="242887"/>
                </a:cubicBezTo>
                <a:lnTo>
                  <a:pt x="1648892" y="257175"/>
                </a:lnTo>
                <a:cubicBezTo>
                  <a:pt x="1615555" y="252412"/>
                  <a:pt x="1581136" y="252564"/>
                  <a:pt x="1548880" y="242887"/>
                </a:cubicBezTo>
                <a:cubicBezTo>
                  <a:pt x="1532433" y="237953"/>
                  <a:pt x="1523159" y="215320"/>
                  <a:pt x="1506017" y="214312"/>
                </a:cubicBezTo>
                <a:cubicBezTo>
                  <a:pt x="1439287" y="210387"/>
                  <a:pt x="1372667" y="223837"/>
                  <a:pt x="1305992" y="228600"/>
                </a:cubicBezTo>
                <a:cubicBezTo>
                  <a:pt x="1271046" y="246073"/>
                  <a:pt x="1243822" y="263053"/>
                  <a:pt x="1205980" y="271462"/>
                </a:cubicBezTo>
                <a:cubicBezTo>
                  <a:pt x="1177701" y="277746"/>
                  <a:pt x="1148830" y="280987"/>
                  <a:pt x="1120255" y="285750"/>
                </a:cubicBezTo>
                <a:cubicBezTo>
                  <a:pt x="1105967" y="295275"/>
                  <a:pt x="1093084" y="307351"/>
                  <a:pt x="1077392" y="314325"/>
                </a:cubicBezTo>
                <a:cubicBezTo>
                  <a:pt x="1032666" y="334203"/>
                  <a:pt x="982016" y="345313"/>
                  <a:pt x="934517" y="357187"/>
                </a:cubicBezTo>
                <a:cubicBezTo>
                  <a:pt x="891655" y="352425"/>
                  <a:pt x="849056" y="342900"/>
                  <a:pt x="805930" y="342900"/>
                </a:cubicBezTo>
                <a:cubicBezTo>
                  <a:pt x="781646" y="342900"/>
                  <a:pt x="758705" y="355324"/>
                  <a:pt x="734492" y="357187"/>
                </a:cubicBezTo>
                <a:cubicBezTo>
                  <a:pt x="634661" y="364866"/>
                  <a:pt x="534467" y="366712"/>
                  <a:pt x="434455" y="371475"/>
                </a:cubicBezTo>
                <a:cubicBezTo>
                  <a:pt x="415405" y="376237"/>
                  <a:pt x="396186" y="380368"/>
                  <a:pt x="377305" y="385762"/>
                </a:cubicBezTo>
                <a:cubicBezTo>
                  <a:pt x="362824" y="389899"/>
                  <a:pt x="349327" y="397760"/>
                  <a:pt x="334442" y="400050"/>
                </a:cubicBezTo>
                <a:cubicBezTo>
                  <a:pt x="287136" y="407328"/>
                  <a:pt x="239192" y="409575"/>
                  <a:pt x="191567" y="414337"/>
                </a:cubicBezTo>
                <a:cubicBezTo>
                  <a:pt x="177280" y="423862"/>
                  <a:pt x="163614" y="434393"/>
                  <a:pt x="148705" y="442912"/>
                </a:cubicBezTo>
                <a:cubicBezTo>
                  <a:pt x="104244" y="468319"/>
                  <a:pt x="86664" y="468419"/>
                  <a:pt x="48692" y="500062"/>
                </a:cubicBezTo>
                <a:cubicBezTo>
                  <a:pt x="33170" y="512997"/>
                  <a:pt x="7420" y="522782"/>
                  <a:pt x="5830" y="542925"/>
                </a:cubicBezTo>
                <a:cubicBezTo>
                  <a:pt x="-7289" y="709095"/>
                  <a:pt x="5830" y="876300"/>
                  <a:pt x="5830" y="1042987"/>
                </a:cubicBezTo>
              </a:path>
            </a:pathLst>
          </a:cu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: obrazec 24">
            <a:extLst>
              <a:ext uri="{FF2B5EF4-FFF2-40B4-BE49-F238E27FC236}">
                <a16:creationId xmlns:a16="http://schemas.microsoft.com/office/drawing/2014/main" id="{346BB827-A0AC-4459-984E-3428331F2F1E}"/>
              </a:ext>
            </a:extLst>
          </p:cNvPr>
          <p:cNvSpPr/>
          <p:nvPr/>
        </p:nvSpPr>
        <p:spPr>
          <a:xfrm>
            <a:off x="3357407" y="3228975"/>
            <a:ext cx="1236292" cy="757238"/>
          </a:xfrm>
          <a:custGeom>
            <a:avLst/>
            <a:gdLst>
              <a:gd name="connsiteX0" fmla="*/ 1214593 w 1236292"/>
              <a:gd name="connsiteY0" fmla="*/ 0 h 757238"/>
              <a:gd name="connsiteX1" fmla="*/ 1214593 w 1236292"/>
              <a:gd name="connsiteY1" fmla="*/ 285750 h 757238"/>
              <a:gd name="connsiteX2" fmla="*/ 1171731 w 1236292"/>
              <a:gd name="connsiteY2" fmla="*/ 300038 h 757238"/>
              <a:gd name="connsiteX3" fmla="*/ 1057431 w 1236292"/>
              <a:gd name="connsiteY3" fmla="*/ 328613 h 757238"/>
              <a:gd name="connsiteX4" fmla="*/ 657381 w 1236292"/>
              <a:gd name="connsiteY4" fmla="*/ 357188 h 757238"/>
              <a:gd name="connsiteX5" fmla="*/ 600231 w 1236292"/>
              <a:gd name="connsiteY5" fmla="*/ 371475 h 757238"/>
              <a:gd name="connsiteX6" fmla="*/ 500218 w 1236292"/>
              <a:gd name="connsiteY6" fmla="*/ 457200 h 757238"/>
              <a:gd name="connsiteX7" fmla="*/ 485931 w 1236292"/>
              <a:gd name="connsiteY7" fmla="*/ 528638 h 757238"/>
              <a:gd name="connsiteX8" fmla="*/ 271618 w 1236292"/>
              <a:gd name="connsiteY8" fmla="*/ 614363 h 757238"/>
              <a:gd name="connsiteX9" fmla="*/ 14443 w 1236292"/>
              <a:gd name="connsiteY9" fmla="*/ 600075 h 757238"/>
              <a:gd name="connsiteX10" fmla="*/ 156 w 1236292"/>
              <a:gd name="connsiteY10" fmla="*/ 757238 h 757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36292" h="757238">
                <a:moveTo>
                  <a:pt x="1214593" y="0"/>
                </a:moveTo>
                <a:cubicBezTo>
                  <a:pt x="1236330" y="108681"/>
                  <a:pt x="1249933" y="144389"/>
                  <a:pt x="1214593" y="285750"/>
                </a:cubicBezTo>
                <a:cubicBezTo>
                  <a:pt x="1210940" y="300361"/>
                  <a:pt x="1186261" y="296075"/>
                  <a:pt x="1171731" y="300038"/>
                </a:cubicBezTo>
                <a:cubicBezTo>
                  <a:pt x="1133842" y="310371"/>
                  <a:pt x="1095941" y="320911"/>
                  <a:pt x="1057431" y="328613"/>
                </a:cubicBezTo>
                <a:cubicBezTo>
                  <a:pt x="878481" y="364401"/>
                  <a:pt x="1010254" y="341845"/>
                  <a:pt x="657381" y="357188"/>
                </a:cubicBezTo>
                <a:cubicBezTo>
                  <a:pt x="638331" y="361950"/>
                  <a:pt x="618280" y="363740"/>
                  <a:pt x="600231" y="371475"/>
                </a:cubicBezTo>
                <a:cubicBezTo>
                  <a:pt x="562151" y="387795"/>
                  <a:pt x="526837" y="430581"/>
                  <a:pt x="500218" y="457200"/>
                </a:cubicBezTo>
                <a:cubicBezTo>
                  <a:pt x="495456" y="481013"/>
                  <a:pt x="489923" y="504684"/>
                  <a:pt x="485931" y="528638"/>
                </a:cubicBezTo>
                <a:cubicBezTo>
                  <a:pt x="458280" y="694544"/>
                  <a:pt x="512993" y="631603"/>
                  <a:pt x="271618" y="614363"/>
                </a:cubicBezTo>
                <a:cubicBezTo>
                  <a:pt x="186195" y="571652"/>
                  <a:pt x="136803" y="534816"/>
                  <a:pt x="14443" y="600075"/>
                </a:cubicBezTo>
                <a:cubicBezTo>
                  <a:pt x="-2538" y="609132"/>
                  <a:pt x="156" y="728532"/>
                  <a:pt x="156" y="757238"/>
                </a:cubicBezTo>
              </a:path>
            </a:pathLst>
          </a:cu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Obrázek 26">
            <a:extLst>
              <a:ext uri="{FF2B5EF4-FFF2-40B4-BE49-F238E27FC236}">
                <a16:creationId xmlns:a16="http://schemas.microsoft.com/office/drawing/2014/main" id="{B2D43366-1FBD-4DDE-B858-163E7B1D0E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249" y="2225869"/>
            <a:ext cx="584900" cy="1026135"/>
          </a:xfrm>
          <a:prstGeom prst="rect">
            <a:avLst/>
          </a:prstGeom>
        </p:spPr>
      </p:pic>
      <p:pic>
        <p:nvPicPr>
          <p:cNvPr id="14" name="Obrázek 13" descr="Obsah obrázku objekt&#10;&#10;Popis se vygeneroval automaticky.">
            <a:extLst>
              <a:ext uri="{FF2B5EF4-FFF2-40B4-BE49-F238E27FC236}">
                <a16:creationId xmlns:a16="http://schemas.microsoft.com/office/drawing/2014/main" id="{C3AE66CA-1367-418A-BD1F-C3BB971332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1548" y="1979348"/>
            <a:ext cx="1064301" cy="1493283"/>
          </a:xfrm>
          <a:prstGeom prst="rect">
            <a:avLst/>
          </a:prstGeom>
        </p:spPr>
      </p:pic>
      <p:sp>
        <p:nvSpPr>
          <p:cNvPr id="28" name="Obdélník 27">
            <a:extLst>
              <a:ext uri="{FF2B5EF4-FFF2-40B4-BE49-F238E27FC236}">
                <a16:creationId xmlns:a16="http://schemas.microsoft.com/office/drawing/2014/main" id="{F1095F35-5A05-4FA2-B271-98C5C91D25F4}"/>
              </a:ext>
            </a:extLst>
          </p:cNvPr>
          <p:cNvSpPr/>
          <p:nvPr/>
        </p:nvSpPr>
        <p:spPr>
          <a:xfrm>
            <a:off x="10015540" y="2009602"/>
            <a:ext cx="1778248" cy="222152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6CF22725-C970-475E-BA57-2F9559B01A1E}"/>
              </a:ext>
            </a:extLst>
          </p:cNvPr>
          <p:cNvSpPr/>
          <p:nvPr/>
        </p:nvSpPr>
        <p:spPr>
          <a:xfrm>
            <a:off x="10228851" y="2170625"/>
            <a:ext cx="1430693" cy="105835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>
            <a:extLst>
              <a:ext uri="{FF2B5EF4-FFF2-40B4-BE49-F238E27FC236}">
                <a16:creationId xmlns:a16="http://schemas.microsoft.com/office/drawing/2014/main" id="{4E8AC219-6904-4703-AFF2-A21E1FCCA9F0}"/>
              </a:ext>
            </a:extLst>
          </p:cNvPr>
          <p:cNvSpPr/>
          <p:nvPr/>
        </p:nvSpPr>
        <p:spPr>
          <a:xfrm>
            <a:off x="10261795" y="3794106"/>
            <a:ext cx="262723" cy="26982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>
            <a:extLst>
              <a:ext uri="{FF2B5EF4-FFF2-40B4-BE49-F238E27FC236}">
                <a16:creationId xmlns:a16="http://schemas.microsoft.com/office/drawing/2014/main" id="{0A1BD9AF-96C8-4199-896D-88AC514FAD21}"/>
              </a:ext>
            </a:extLst>
          </p:cNvPr>
          <p:cNvSpPr/>
          <p:nvPr/>
        </p:nvSpPr>
        <p:spPr>
          <a:xfrm>
            <a:off x="11355826" y="3800151"/>
            <a:ext cx="262723" cy="26982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>
            <a:extLst>
              <a:ext uri="{FF2B5EF4-FFF2-40B4-BE49-F238E27FC236}">
                <a16:creationId xmlns:a16="http://schemas.microsoft.com/office/drawing/2014/main" id="{436D3BA4-033F-4FB9-AF7B-E3D843D05720}"/>
              </a:ext>
            </a:extLst>
          </p:cNvPr>
          <p:cNvCxnSpPr>
            <a:cxnSpLocks/>
          </p:cNvCxnSpPr>
          <p:nvPr/>
        </p:nvCxnSpPr>
        <p:spPr>
          <a:xfrm flipH="1">
            <a:off x="11410438" y="2719088"/>
            <a:ext cx="71839" cy="22324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56AAE7A6-A080-4F64-A174-0C4B87524EDF}"/>
              </a:ext>
            </a:extLst>
          </p:cNvPr>
          <p:cNvCxnSpPr>
            <a:cxnSpLocks/>
          </p:cNvCxnSpPr>
          <p:nvPr/>
        </p:nvCxnSpPr>
        <p:spPr>
          <a:xfrm>
            <a:off x="10935686" y="2628363"/>
            <a:ext cx="0" cy="22402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19801E77-544B-465A-A04B-67EAFBE38AF1}"/>
              </a:ext>
            </a:extLst>
          </p:cNvPr>
          <p:cNvCxnSpPr>
            <a:cxnSpLocks/>
          </p:cNvCxnSpPr>
          <p:nvPr/>
        </p:nvCxnSpPr>
        <p:spPr>
          <a:xfrm>
            <a:off x="10645696" y="2666422"/>
            <a:ext cx="42783" cy="27591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2177CE58-0C03-4EA4-98FD-8C3935AF07B1}"/>
              </a:ext>
            </a:extLst>
          </p:cNvPr>
          <p:cNvCxnSpPr>
            <a:cxnSpLocks/>
          </p:cNvCxnSpPr>
          <p:nvPr/>
        </p:nvCxnSpPr>
        <p:spPr>
          <a:xfrm>
            <a:off x="10363792" y="2775121"/>
            <a:ext cx="96717" cy="26220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>
            <a:extLst>
              <a:ext uri="{FF2B5EF4-FFF2-40B4-BE49-F238E27FC236}">
                <a16:creationId xmlns:a16="http://schemas.microsoft.com/office/drawing/2014/main" id="{7CFF337E-DEEC-4E7E-B33F-6D6B35A0DF51}"/>
              </a:ext>
            </a:extLst>
          </p:cNvPr>
          <p:cNvCxnSpPr>
            <a:cxnSpLocks/>
          </p:cNvCxnSpPr>
          <p:nvPr/>
        </p:nvCxnSpPr>
        <p:spPr>
          <a:xfrm flipH="1">
            <a:off x="11163657" y="2666422"/>
            <a:ext cx="65583" cy="224029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Vývojový diagram: zpoždění 31">
            <a:extLst>
              <a:ext uri="{FF2B5EF4-FFF2-40B4-BE49-F238E27FC236}">
                <a16:creationId xmlns:a16="http://schemas.microsoft.com/office/drawing/2014/main" id="{F902F692-D8DF-4AEB-A92C-8A2A4096CD75}"/>
              </a:ext>
            </a:extLst>
          </p:cNvPr>
          <p:cNvSpPr/>
          <p:nvPr/>
        </p:nvSpPr>
        <p:spPr>
          <a:xfrm rot="16200000">
            <a:off x="10713103" y="2319454"/>
            <a:ext cx="463056" cy="1347836"/>
          </a:xfrm>
          <a:prstGeom prst="flowChartDelay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3DFCF8A5-6F9E-49A7-AB2C-A9FF3E4C06B2}"/>
              </a:ext>
            </a:extLst>
          </p:cNvPr>
          <p:cNvSpPr txBox="1"/>
          <p:nvPr/>
        </p:nvSpPr>
        <p:spPr>
          <a:xfrm rot="810959">
            <a:off x="11387204" y="2430625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2</a:t>
            </a:r>
          </a:p>
        </p:txBody>
      </p:sp>
      <p:sp>
        <p:nvSpPr>
          <p:cNvPr id="50" name="TextovéPole 49">
            <a:extLst>
              <a:ext uri="{FF2B5EF4-FFF2-40B4-BE49-F238E27FC236}">
                <a16:creationId xmlns:a16="http://schemas.microsoft.com/office/drawing/2014/main" id="{BFC11FDC-B505-4FF0-8DDB-C5383D3A7B7F}"/>
              </a:ext>
            </a:extLst>
          </p:cNvPr>
          <p:cNvSpPr txBox="1"/>
          <p:nvPr/>
        </p:nvSpPr>
        <p:spPr>
          <a:xfrm>
            <a:off x="10781637" y="2327868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1</a:t>
            </a:r>
          </a:p>
        </p:txBody>
      </p: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58C924B6-FAEA-4151-BBD1-F5DF73D0B7C2}"/>
              </a:ext>
            </a:extLst>
          </p:cNvPr>
          <p:cNvSpPr txBox="1"/>
          <p:nvPr/>
        </p:nvSpPr>
        <p:spPr>
          <a:xfrm rot="21041700">
            <a:off x="10208307" y="2459086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0</a:t>
            </a:r>
          </a:p>
        </p:txBody>
      </p:sp>
      <p:cxnSp>
        <p:nvCxnSpPr>
          <p:cNvPr id="53" name="Přímá spojnice se šipkou 52">
            <a:extLst>
              <a:ext uri="{FF2B5EF4-FFF2-40B4-BE49-F238E27FC236}">
                <a16:creationId xmlns:a16="http://schemas.microsoft.com/office/drawing/2014/main" id="{E2893ED2-452D-4054-96FA-B7FFD024D44C}"/>
              </a:ext>
            </a:extLst>
          </p:cNvPr>
          <p:cNvCxnSpPr>
            <a:cxnSpLocks/>
          </p:cNvCxnSpPr>
          <p:nvPr/>
        </p:nvCxnSpPr>
        <p:spPr>
          <a:xfrm flipH="1" flipV="1">
            <a:off x="10387698" y="2843214"/>
            <a:ext cx="433475" cy="42444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>
            <a:extLst>
              <a:ext uri="{FF2B5EF4-FFF2-40B4-BE49-F238E27FC236}">
                <a16:creationId xmlns:a16="http://schemas.microsoft.com/office/drawing/2014/main" id="{7DD96760-F142-4FFA-A2A1-18B95E343F32}"/>
              </a:ext>
            </a:extLst>
          </p:cNvPr>
          <p:cNvCxnSpPr>
            <a:cxnSpLocks/>
          </p:cNvCxnSpPr>
          <p:nvPr/>
        </p:nvCxnSpPr>
        <p:spPr>
          <a:xfrm flipV="1">
            <a:off x="10944197" y="2711827"/>
            <a:ext cx="0" cy="54017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Volný tvar: obrazec 57">
            <a:extLst>
              <a:ext uri="{FF2B5EF4-FFF2-40B4-BE49-F238E27FC236}">
                <a16:creationId xmlns:a16="http://schemas.microsoft.com/office/drawing/2014/main" id="{858A113F-DAB0-4EE6-90B5-E40CE0AEC635}"/>
              </a:ext>
            </a:extLst>
          </p:cNvPr>
          <p:cNvSpPr/>
          <p:nvPr/>
        </p:nvSpPr>
        <p:spPr>
          <a:xfrm>
            <a:off x="7586663" y="2900363"/>
            <a:ext cx="2828925" cy="1000125"/>
          </a:xfrm>
          <a:custGeom>
            <a:avLst/>
            <a:gdLst>
              <a:gd name="connsiteX0" fmla="*/ 2828925 w 2828925"/>
              <a:gd name="connsiteY0" fmla="*/ 985837 h 1000125"/>
              <a:gd name="connsiteX1" fmla="*/ 2757487 w 2828925"/>
              <a:gd name="connsiteY1" fmla="*/ 971550 h 1000125"/>
              <a:gd name="connsiteX2" fmla="*/ 2714625 w 2828925"/>
              <a:gd name="connsiteY2" fmla="*/ 942975 h 1000125"/>
              <a:gd name="connsiteX3" fmla="*/ 2614612 w 2828925"/>
              <a:gd name="connsiteY3" fmla="*/ 928687 h 1000125"/>
              <a:gd name="connsiteX4" fmla="*/ 2486025 w 2828925"/>
              <a:gd name="connsiteY4" fmla="*/ 814387 h 1000125"/>
              <a:gd name="connsiteX5" fmla="*/ 2457450 w 2828925"/>
              <a:gd name="connsiteY5" fmla="*/ 757237 h 1000125"/>
              <a:gd name="connsiteX6" fmla="*/ 2371725 w 2828925"/>
              <a:gd name="connsiteY6" fmla="*/ 642937 h 1000125"/>
              <a:gd name="connsiteX7" fmla="*/ 2314575 w 2828925"/>
              <a:gd name="connsiteY7" fmla="*/ 542925 h 1000125"/>
              <a:gd name="connsiteX8" fmla="*/ 2185987 w 2828925"/>
              <a:gd name="connsiteY8" fmla="*/ 471487 h 1000125"/>
              <a:gd name="connsiteX9" fmla="*/ 2100262 w 2828925"/>
              <a:gd name="connsiteY9" fmla="*/ 400050 h 1000125"/>
              <a:gd name="connsiteX10" fmla="*/ 2043112 w 2828925"/>
              <a:gd name="connsiteY10" fmla="*/ 314325 h 1000125"/>
              <a:gd name="connsiteX11" fmla="*/ 2000250 w 2828925"/>
              <a:gd name="connsiteY11" fmla="*/ 285750 h 1000125"/>
              <a:gd name="connsiteX12" fmla="*/ 1871662 w 2828925"/>
              <a:gd name="connsiteY12" fmla="*/ 157162 h 1000125"/>
              <a:gd name="connsiteX13" fmla="*/ 1743075 w 2828925"/>
              <a:gd name="connsiteY13" fmla="*/ 100012 h 1000125"/>
              <a:gd name="connsiteX14" fmla="*/ 1657350 w 2828925"/>
              <a:gd name="connsiteY14" fmla="*/ 71437 h 1000125"/>
              <a:gd name="connsiteX15" fmla="*/ 1614487 w 2828925"/>
              <a:gd name="connsiteY15" fmla="*/ 57150 h 1000125"/>
              <a:gd name="connsiteX16" fmla="*/ 1300162 w 2828925"/>
              <a:gd name="connsiteY16" fmla="*/ 28575 h 1000125"/>
              <a:gd name="connsiteX17" fmla="*/ 1243012 w 2828925"/>
              <a:gd name="connsiteY17" fmla="*/ 14287 h 1000125"/>
              <a:gd name="connsiteX18" fmla="*/ 1200150 w 2828925"/>
              <a:gd name="connsiteY18" fmla="*/ 0 h 1000125"/>
              <a:gd name="connsiteX19" fmla="*/ 1128712 w 2828925"/>
              <a:gd name="connsiteY19" fmla="*/ 14287 h 1000125"/>
              <a:gd name="connsiteX20" fmla="*/ 642937 w 2828925"/>
              <a:gd name="connsiteY20" fmla="*/ 42862 h 1000125"/>
              <a:gd name="connsiteX21" fmla="*/ 614362 w 2828925"/>
              <a:gd name="connsiteY21" fmla="*/ 85725 h 1000125"/>
              <a:gd name="connsiteX22" fmla="*/ 585787 w 2828925"/>
              <a:gd name="connsiteY22" fmla="*/ 171450 h 1000125"/>
              <a:gd name="connsiteX23" fmla="*/ 571500 w 2828925"/>
              <a:gd name="connsiteY23" fmla="*/ 285750 h 1000125"/>
              <a:gd name="connsiteX24" fmla="*/ 528637 w 2828925"/>
              <a:gd name="connsiteY24" fmla="*/ 314325 h 1000125"/>
              <a:gd name="connsiteX25" fmla="*/ 371475 w 2828925"/>
              <a:gd name="connsiteY25" fmla="*/ 342900 h 1000125"/>
              <a:gd name="connsiteX26" fmla="*/ 242887 w 2828925"/>
              <a:gd name="connsiteY26" fmla="*/ 385762 h 1000125"/>
              <a:gd name="connsiteX27" fmla="*/ 200025 w 2828925"/>
              <a:gd name="connsiteY27" fmla="*/ 414337 h 1000125"/>
              <a:gd name="connsiteX28" fmla="*/ 114300 w 2828925"/>
              <a:gd name="connsiteY28" fmla="*/ 457200 h 1000125"/>
              <a:gd name="connsiteX29" fmla="*/ 71437 w 2828925"/>
              <a:gd name="connsiteY29" fmla="*/ 500062 h 1000125"/>
              <a:gd name="connsiteX30" fmla="*/ 14287 w 2828925"/>
              <a:gd name="connsiteY30" fmla="*/ 585787 h 1000125"/>
              <a:gd name="connsiteX31" fmla="*/ 0 w 2828925"/>
              <a:gd name="connsiteY31" fmla="*/ 628650 h 1000125"/>
              <a:gd name="connsiteX32" fmla="*/ 42862 w 2828925"/>
              <a:gd name="connsiteY32" fmla="*/ 871537 h 1000125"/>
              <a:gd name="connsiteX33" fmla="*/ 57150 w 2828925"/>
              <a:gd name="connsiteY33" fmla="*/ 914400 h 1000125"/>
              <a:gd name="connsiteX34" fmla="*/ 100012 w 2828925"/>
              <a:gd name="connsiteY34" fmla="*/ 1000125 h 1000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828925" h="1000125">
                <a:moveTo>
                  <a:pt x="2828925" y="985837"/>
                </a:moveTo>
                <a:cubicBezTo>
                  <a:pt x="2805112" y="981075"/>
                  <a:pt x="2780225" y="980077"/>
                  <a:pt x="2757487" y="971550"/>
                </a:cubicBezTo>
                <a:cubicBezTo>
                  <a:pt x="2741409" y="965521"/>
                  <a:pt x="2731072" y="947909"/>
                  <a:pt x="2714625" y="942975"/>
                </a:cubicBezTo>
                <a:cubicBezTo>
                  <a:pt x="2682369" y="933298"/>
                  <a:pt x="2647950" y="933450"/>
                  <a:pt x="2614612" y="928687"/>
                </a:cubicBezTo>
                <a:cubicBezTo>
                  <a:pt x="2569315" y="898489"/>
                  <a:pt x="2510491" y="863320"/>
                  <a:pt x="2486025" y="814387"/>
                </a:cubicBezTo>
                <a:cubicBezTo>
                  <a:pt x="2476500" y="795337"/>
                  <a:pt x="2469264" y="774958"/>
                  <a:pt x="2457450" y="757237"/>
                </a:cubicBezTo>
                <a:cubicBezTo>
                  <a:pt x="2431032" y="717611"/>
                  <a:pt x="2393024" y="685534"/>
                  <a:pt x="2371725" y="642937"/>
                </a:cubicBezTo>
                <a:cubicBezTo>
                  <a:pt x="2363302" y="626091"/>
                  <a:pt x="2332526" y="558632"/>
                  <a:pt x="2314575" y="542925"/>
                </a:cubicBezTo>
                <a:cubicBezTo>
                  <a:pt x="2254110" y="490018"/>
                  <a:pt x="2244858" y="491111"/>
                  <a:pt x="2185987" y="471487"/>
                </a:cubicBezTo>
                <a:cubicBezTo>
                  <a:pt x="2087138" y="323215"/>
                  <a:pt x="2245281" y="545069"/>
                  <a:pt x="2100262" y="400050"/>
                </a:cubicBezTo>
                <a:cubicBezTo>
                  <a:pt x="2075978" y="375766"/>
                  <a:pt x="2071687" y="333375"/>
                  <a:pt x="2043112" y="314325"/>
                </a:cubicBezTo>
                <a:cubicBezTo>
                  <a:pt x="2028825" y="304800"/>
                  <a:pt x="2012908" y="297353"/>
                  <a:pt x="2000250" y="285750"/>
                </a:cubicBezTo>
                <a:cubicBezTo>
                  <a:pt x="1955566" y="244790"/>
                  <a:pt x="1922098" y="190787"/>
                  <a:pt x="1871662" y="157162"/>
                </a:cubicBezTo>
                <a:cubicBezTo>
                  <a:pt x="1803739" y="111880"/>
                  <a:pt x="1845089" y="134016"/>
                  <a:pt x="1743075" y="100012"/>
                </a:cubicBezTo>
                <a:lnTo>
                  <a:pt x="1657350" y="71437"/>
                </a:lnTo>
                <a:cubicBezTo>
                  <a:pt x="1643062" y="66674"/>
                  <a:pt x="1629343" y="59626"/>
                  <a:pt x="1614487" y="57150"/>
                </a:cubicBezTo>
                <a:cubicBezTo>
                  <a:pt x="1453452" y="30310"/>
                  <a:pt x="1557675" y="44669"/>
                  <a:pt x="1300162" y="28575"/>
                </a:cubicBezTo>
                <a:cubicBezTo>
                  <a:pt x="1281112" y="23812"/>
                  <a:pt x="1261893" y="19682"/>
                  <a:pt x="1243012" y="14287"/>
                </a:cubicBezTo>
                <a:cubicBezTo>
                  <a:pt x="1228531" y="10150"/>
                  <a:pt x="1215210" y="0"/>
                  <a:pt x="1200150" y="0"/>
                </a:cubicBezTo>
                <a:cubicBezTo>
                  <a:pt x="1175866" y="0"/>
                  <a:pt x="1152876" y="11871"/>
                  <a:pt x="1128712" y="14287"/>
                </a:cubicBezTo>
                <a:cubicBezTo>
                  <a:pt x="1038399" y="23318"/>
                  <a:pt x="714535" y="39094"/>
                  <a:pt x="642937" y="42862"/>
                </a:cubicBezTo>
                <a:cubicBezTo>
                  <a:pt x="633412" y="57150"/>
                  <a:pt x="621336" y="70033"/>
                  <a:pt x="614362" y="85725"/>
                </a:cubicBezTo>
                <a:cubicBezTo>
                  <a:pt x="602129" y="113250"/>
                  <a:pt x="585787" y="171450"/>
                  <a:pt x="585787" y="171450"/>
                </a:cubicBezTo>
                <a:cubicBezTo>
                  <a:pt x="581025" y="209550"/>
                  <a:pt x="585760" y="250100"/>
                  <a:pt x="571500" y="285750"/>
                </a:cubicBezTo>
                <a:cubicBezTo>
                  <a:pt x="565123" y="301693"/>
                  <a:pt x="543996" y="306646"/>
                  <a:pt x="528637" y="314325"/>
                </a:cubicBezTo>
                <a:cubicBezTo>
                  <a:pt x="484589" y="336349"/>
                  <a:pt x="410871" y="337975"/>
                  <a:pt x="371475" y="342900"/>
                </a:cubicBezTo>
                <a:cubicBezTo>
                  <a:pt x="179245" y="439015"/>
                  <a:pt x="464461" y="302673"/>
                  <a:pt x="242887" y="385762"/>
                </a:cubicBezTo>
                <a:cubicBezTo>
                  <a:pt x="226809" y="391791"/>
                  <a:pt x="215383" y="406658"/>
                  <a:pt x="200025" y="414337"/>
                </a:cubicBezTo>
                <a:cubicBezTo>
                  <a:pt x="135586" y="446557"/>
                  <a:pt x="175720" y="406017"/>
                  <a:pt x="114300" y="457200"/>
                </a:cubicBezTo>
                <a:cubicBezTo>
                  <a:pt x="98778" y="470135"/>
                  <a:pt x="83842" y="484113"/>
                  <a:pt x="71437" y="500062"/>
                </a:cubicBezTo>
                <a:cubicBezTo>
                  <a:pt x="50352" y="527171"/>
                  <a:pt x="14287" y="585787"/>
                  <a:pt x="14287" y="585787"/>
                </a:cubicBezTo>
                <a:cubicBezTo>
                  <a:pt x="9525" y="600075"/>
                  <a:pt x="0" y="613590"/>
                  <a:pt x="0" y="628650"/>
                </a:cubicBezTo>
                <a:cubicBezTo>
                  <a:pt x="0" y="764766"/>
                  <a:pt x="7395" y="765135"/>
                  <a:pt x="42862" y="871537"/>
                </a:cubicBezTo>
                <a:cubicBezTo>
                  <a:pt x="47625" y="885825"/>
                  <a:pt x="46501" y="903751"/>
                  <a:pt x="57150" y="914400"/>
                </a:cubicBezTo>
                <a:cubicBezTo>
                  <a:pt x="110115" y="967365"/>
                  <a:pt x="100012" y="937057"/>
                  <a:pt x="100012" y="1000125"/>
                </a:cubicBez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olný tvar: obrazec 58">
            <a:extLst>
              <a:ext uri="{FF2B5EF4-FFF2-40B4-BE49-F238E27FC236}">
                <a16:creationId xmlns:a16="http://schemas.microsoft.com/office/drawing/2014/main" id="{12C48B69-B3F8-424F-840E-E2EE77FD4F11}"/>
              </a:ext>
            </a:extLst>
          </p:cNvPr>
          <p:cNvSpPr/>
          <p:nvPr/>
        </p:nvSpPr>
        <p:spPr>
          <a:xfrm>
            <a:off x="9270930" y="3729038"/>
            <a:ext cx="2187645" cy="915248"/>
          </a:xfrm>
          <a:custGeom>
            <a:avLst/>
            <a:gdLst>
              <a:gd name="connsiteX0" fmla="*/ 2187645 w 2187645"/>
              <a:gd name="connsiteY0" fmla="*/ 300037 h 915248"/>
              <a:gd name="connsiteX1" fmla="*/ 2116208 w 2187645"/>
              <a:gd name="connsiteY1" fmla="*/ 485775 h 915248"/>
              <a:gd name="connsiteX2" fmla="*/ 2073345 w 2187645"/>
              <a:gd name="connsiteY2" fmla="*/ 542925 h 915248"/>
              <a:gd name="connsiteX3" fmla="*/ 2030483 w 2187645"/>
              <a:gd name="connsiteY3" fmla="*/ 628650 h 915248"/>
              <a:gd name="connsiteX4" fmla="*/ 2001908 w 2187645"/>
              <a:gd name="connsiteY4" fmla="*/ 685800 h 915248"/>
              <a:gd name="connsiteX5" fmla="*/ 1959045 w 2187645"/>
              <a:gd name="connsiteY5" fmla="*/ 728662 h 915248"/>
              <a:gd name="connsiteX6" fmla="*/ 1887608 w 2187645"/>
              <a:gd name="connsiteY6" fmla="*/ 814387 h 915248"/>
              <a:gd name="connsiteX7" fmla="*/ 1801883 w 2187645"/>
              <a:gd name="connsiteY7" fmla="*/ 871537 h 915248"/>
              <a:gd name="connsiteX8" fmla="*/ 1501845 w 2187645"/>
              <a:gd name="connsiteY8" fmla="*/ 900112 h 915248"/>
              <a:gd name="connsiteX9" fmla="*/ 1430408 w 2187645"/>
              <a:gd name="connsiteY9" fmla="*/ 914400 h 915248"/>
              <a:gd name="connsiteX10" fmla="*/ 1144658 w 2187645"/>
              <a:gd name="connsiteY10" fmla="*/ 885825 h 915248"/>
              <a:gd name="connsiteX11" fmla="*/ 1044645 w 2187645"/>
              <a:gd name="connsiteY11" fmla="*/ 842962 h 915248"/>
              <a:gd name="connsiteX12" fmla="*/ 1001783 w 2187645"/>
              <a:gd name="connsiteY12" fmla="*/ 814387 h 915248"/>
              <a:gd name="connsiteX13" fmla="*/ 944633 w 2187645"/>
              <a:gd name="connsiteY13" fmla="*/ 800100 h 915248"/>
              <a:gd name="connsiteX14" fmla="*/ 858908 w 2187645"/>
              <a:gd name="connsiteY14" fmla="*/ 771525 h 915248"/>
              <a:gd name="connsiteX15" fmla="*/ 730320 w 2187645"/>
              <a:gd name="connsiteY15" fmla="*/ 728662 h 915248"/>
              <a:gd name="connsiteX16" fmla="*/ 687458 w 2187645"/>
              <a:gd name="connsiteY16" fmla="*/ 714375 h 915248"/>
              <a:gd name="connsiteX17" fmla="*/ 630308 w 2187645"/>
              <a:gd name="connsiteY17" fmla="*/ 671512 h 915248"/>
              <a:gd name="connsiteX18" fmla="*/ 544583 w 2187645"/>
              <a:gd name="connsiteY18" fmla="*/ 642937 h 915248"/>
              <a:gd name="connsiteX19" fmla="*/ 516008 w 2187645"/>
              <a:gd name="connsiteY19" fmla="*/ 485775 h 915248"/>
              <a:gd name="connsiteX20" fmla="*/ 487433 w 2187645"/>
              <a:gd name="connsiteY20" fmla="*/ 400050 h 915248"/>
              <a:gd name="connsiteX21" fmla="*/ 473145 w 2187645"/>
              <a:gd name="connsiteY21" fmla="*/ 357187 h 915248"/>
              <a:gd name="connsiteX22" fmla="*/ 444570 w 2187645"/>
              <a:gd name="connsiteY22" fmla="*/ 314325 h 915248"/>
              <a:gd name="connsiteX23" fmla="*/ 373133 w 2187645"/>
              <a:gd name="connsiteY23" fmla="*/ 200025 h 915248"/>
              <a:gd name="connsiteX24" fmla="*/ 330270 w 2187645"/>
              <a:gd name="connsiteY24" fmla="*/ 114300 h 915248"/>
              <a:gd name="connsiteX25" fmla="*/ 287408 w 2187645"/>
              <a:gd name="connsiteY25" fmla="*/ 85725 h 915248"/>
              <a:gd name="connsiteX26" fmla="*/ 201683 w 2187645"/>
              <a:gd name="connsiteY26" fmla="*/ 14287 h 915248"/>
              <a:gd name="connsiteX27" fmla="*/ 144533 w 2187645"/>
              <a:gd name="connsiteY27" fmla="*/ 0 h 915248"/>
              <a:gd name="connsiteX28" fmla="*/ 73095 w 2187645"/>
              <a:gd name="connsiteY28" fmla="*/ 14287 h 915248"/>
              <a:gd name="connsiteX29" fmla="*/ 15945 w 2187645"/>
              <a:gd name="connsiteY29" fmla="*/ 42862 h 915248"/>
              <a:gd name="connsiteX30" fmla="*/ 1658 w 2187645"/>
              <a:gd name="connsiteY30" fmla="*/ 85725 h 915248"/>
              <a:gd name="connsiteX31" fmla="*/ 1658 w 2187645"/>
              <a:gd name="connsiteY31" fmla="*/ 242887 h 915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187645" h="915248">
                <a:moveTo>
                  <a:pt x="2187645" y="300037"/>
                </a:moveTo>
                <a:cubicBezTo>
                  <a:pt x="2167613" y="360134"/>
                  <a:pt x="2151051" y="430026"/>
                  <a:pt x="2116208" y="485775"/>
                </a:cubicBezTo>
                <a:cubicBezTo>
                  <a:pt x="2103587" y="505968"/>
                  <a:pt x="2087633" y="523875"/>
                  <a:pt x="2073345" y="542925"/>
                </a:cubicBezTo>
                <a:cubicBezTo>
                  <a:pt x="2047151" y="621509"/>
                  <a:pt x="2074797" y="551100"/>
                  <a:pt x="2030483" y="628650"/>
                </a:cubicBezTo>
                <a:cubicBezTo>
                  <a:pt x="2019916" y="647142"/>
                  <a:pt x="2014288" y="668469"/>
                  <a:pt x="2001908" y="685800"/>
                </a:cubicBezTo>
                <a:cubicBezTo>
                  <a:pt x="1990164" y="702242"/>
                  <a:pt x="1971980" y="713140"/>
                  <a:pt x="1959045" y="728662"/>
                </a:cubicBezTo>
                <a:cubicBezTo>
                  <a:pt x="1915596" y="780801"/>
                  <a:pt x="1946926" y="768251"/>
                  <a:pt x="1887608" y="814387"/>
                </a:cubicBezTo>
                <a:cubicBezTo>
                  <a:pt x="1860499" y="835471"/>
                  <a:pt x="1835559" y="864802"/>
                  <a:pt x="1801883" y="871537"/>
                </a:cubicBezTo>
                <a:cubicBezTo>
                  <a:pt x="1655579" y="900799"/>
                  <a:pt x="1754682" y="884310"/>
                  <a:pt x="1501845" y="900112"/>
                </a:cubicBezTo>
                <a:cubicBezTo>
                  <a:pt x="1478033" y="904875"/>
                  <a:pt x="1454692" y="914400"/>
                  <a:pt x="1430408" y="914400"/>
                </a:cubicBezTo>
                <a:cubicBezTo>
                  <a:pt x="1218004" y="914400"/>
                  <a:pt x="1256009" y="922941"/>
                  <a:pt x="1144658" y="885825"/>
                </a:cubicBezTo>
                <a:cubicBezTo>
                  <a:pt x="1037046" y="814084"/>
                  <a:pt x="1173813" y="898321"/>
                  <a:pt x="1044645" y="842962"/>
                </a:cubicBezTo>
                <a:cubicBezTo>
                  <a:pt x="1028862" y="836198"/>
                  <a:pt x="1017566" y="821151"/>
                  <a:pt x="1001783" y="814387"/>
                </a:cubicBezTo>
                <a:cubicBezTo>
                  <a:pt x="983734" y="806652"/>
                  <a:pt x="963441" y="805742"/>
                  <a:pt x="944633" y="800100"/>
                </a:cubicBezTo>
                <a:cubicBezTo>
                  <a:pt x="915783" y="791445"/>
                  <a:pt x="887483" y="781050"/>
                  <a:pt x="858908" y="771525"/>
                </a:cubicBezTo>
                <a:lnTo>
                  <a:pt x="730320" y="728662"/>
                </a:lnTo>
                <a:lnTo>
                  <a:pt x="687458" y="714375"/>
                </a:lnTo>
                <a:cubicBezTo>
                  <a:pt x="668408" y="700087"/>
                  <a:pt x="651607" y="682161"/>
                  <a:pt x="630308" y="671512"/>
                </a:cubicBezTo>
                <a:cubicBezTo>
                  <a:pt x="603367" y="658042"/>
                  <a:pt x="544583" y="642937"/>
                  <a:pt x="544583" y="642937"/>
                </a:cubicBezTo>
                <a:cubicBezTo>
                  <a:pt x="505480" y="525634"/>
                  <a:pt x="564471" y="711939"/>
                  <a:pt x="516008" y="485775"/>
                </a:cubicBezTo>
                <a:cubicBezTo>
                  <a:pt x="509697" y="456323"/>
                  <a:pt x="496958" y="428625"/>
                  <a:pt x="487433" y="400050"/>
                </a:cubicBezTo>
                <a:cubicBezTo>
                  <a:pt x="482670" y="385762"/>
                  <a:pt x="481499" y="369718"/>
                  <a:pt x="473145" y="357187"/>
                </a:cubicBezTo>
                <a:lnTo>
                  <a:pt x="444570" y="314325"/>
                </a:lnTo>
                <a:cubicBezTo>
                  <a:pt x="410565" y="212310"/>
                  <a:pt x="441057" y="245308"/>
                  <a:pt x="373133" y="200025"/>
                </a:cubicBezTo>
                <a:cubicBezTo>
                  <a:pt x="361512" y="165164"/>
                  <a:pt x="357967" y="141997"/>
                  <a:pt x="330270" y="114300"/>
                </a:cubicBezTo>
                <a:cubicBezTo>
                  <a:pt x="318128" y="102158"/>
                  <a:pt x="300599" y="96718"/>
                  <a:pt x="287408" y="85725"/>
                </a:cubicBezTo>
                <a:cubicBezTo>
                  <a:pt x="251062" y="55436"/>
                  <a:pt x="245500" y="33066"/>
                  <a:pt x="201683" y="14287"/>
                </a:cubicBezTo>
                <a:cubicBezTo>
                  <a:pt x="183634" y="6552"/>
                  <a:pt x="163583" y="4762"/>
                  <a:pt x="144533" y="0"/>
                </a:cubicBezTo>
                <a:cubicBezTo>
                  <a:pt x="120720" y="4762"/>
                  <a:pt x="96133" y="6608"/>
                  <a:pt x="73095" y="14287"/>
                </a:cubicBezTo>
                <a:cubicBezTo>
                  <a:pt x="52889" y="21022"/>
                  <a:pt x="31005" y="27802"/>
                  <a:pt x="15945" y="42862"/>
                </a:cubicBezTo>
                <a:cubicBezTo>
                  <a:pt x="5296" y="53511"/>
                  <a:pt x="2731" y="70703"/>
                  <a:pt x="1658" y="85725"/>
                </a:cubicBezTo>
                <a:cubicBezTo>
                  <a:pt x="-2074" y="137979"/>
                  <a:pt x="1658" y="190500"/>
                  <a:pt x="1658" y="242887"/>
                </a:cubicBez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>
            <a:extLst>
              <a:ext uri="{FF2B5EF4-FFF2-40B4-BE49-F238E27FC236}">
                <a16:creationId xmlns:a16="http://schemas.microsoft.com/office/drawing/2014/main" id="{8B270CE2-FD95-4BA6-8C9B-46A4834E5CE1}"/>
              </a:ext>
            </a:extLst>
          </p:cNvPr>
          <p:cNvSpPr txBox="1"/>
          <p:nvPr/>
        </p:nvSpPr>
        <p:spPr>
          <a:xfrm>
            <a:off x="940918" y="1906091"/>
            <a:ext cx="1693889" cy="3693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        Klikni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F940DD79-E7D9-45D4-AE44-15624C82E2A0}"/>
              </a:ext>
            </a:extLst>
          </p:cNvPr>
          <p:cNvSpPr txBox="1"/>
          <p:nvPr/>
        </p:nvSpPr>
        <p:spPr>
          <a:xfrm>
            <a:off x="10698875" y="3407814"/>
            <a:ext cx="476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V</a:t>
            </a:r>
          </a:p>
        </p:txBody>
      </p:sp>
    </p:spTree>
    <p:extLst>
      <p:ext uri="{BB962C8B-B14F-4D97-AF65-F5344CB8AC3E}">
        <p14:creationId xmlns:p14="http://schemas.microsoft.com/office/powerpoint/2010/main" val="3123207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xit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58" grpId="0" animBg="1"/>
      <p:bldP spid="5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extLst>
              <a:ext uri="{FF2B5EF4-FFF2-40B4-BE49-F238E27FC236}">
                <a16:creationId xmlns:a16="http://schemas.microsoft.com/office/drawing/2014/main" id="{1E9C7740-89A0-402B-90FA-FA56CD25D87A}"/>
              </a:ext>
            </a:extLst>
          </p:cNvPr>
          <p:cNvSpPr/>
          <p:nvPr/>
        </p:nvSpPr>
        <p:spPr>
          <a:xfrm>
            <a:off x="2045490" y="1371601"/>
            <a:ext cx="695325" cy="3000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: se zakulacenými rohy 1">
            <a:extLst>
              <a:ext uri="{FF2B5EF4-FFF2-40B4-BE49-F238E27FC236}">
                <a16:creationId xmlns:a16="http://schemas.microsoft.com/office/drawing/2014/main" id="{66992D79-9FD5-42B8-833A-62B899CFF6A8}"/>
              </a:ext>
            </a:extLst>
          </p:cNvPr>
          <p:cNvSpPr/>
          <p:nvPr/>
        </p:nvSpPr>
        <p:spPr>
          <a:xfrm>
            <a:off x="1714499" y="1685924"/>
            <a:ext cx="1357313" cy="3643313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75000"/>
                  <a:shade val="30000"/>
                  <a:satMod val="115000"/>
                </a:schemeClr>
              </a:gs>
              <a:gs pos="50000">
                <a:schemeClr val="bg1">
                  <a:lumMod val="7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shade val="100000"/>
                  <a:satMod val="115000"/>
                </a:scheme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0500C3A0-19EE-4984-9286-45622E232A31}"/>
              </a:ext>
            </a:extLst>
          </p:cNvPr>
          <p:cNvSpPr/>
          <p:nvPr/>
        </p:nvSpPr>
        <p:spPr>
          <a:xfrm>
            <a:off x="1885951" y="1885950"/>
            <a:ext cx="971550" cy="3286126"/>
          </a:xfrm>
          <a:prstGeom prst="rect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E3C136F3-3BA6-4D01-B57B-2AC2687F6F56}"/>
              </a:ext>
            </a:extLst>
          </p:cNvPr>
          <p:cNvGrpSpPr/>
          <p:nvPr/>
        </p:nvGrpSpPr>
        <p:grpSpPr>
          <a:xfrm>
            <a:off x="1964530" y="2014539"/>
            <a:ext cx="857250" cy="3014661"/>
            <a:chOff x="5743575" y="2171700"/>
            <a:chExt cx="857250" cy="3157537"/>
          </a:xfrm>
        </p:grpSpPr>
        <p:sp>
          <p:nvSpPr>
            <p:cNvPr id="4" name="Obdélník 3">
              <a:extLst>
                <a:ext uri="{FF2B5EF4-FFF2-40B4-BE49-F238E27FC236}">
                  <a16:creationId xmlns:a16="http://schemas.microsoft.com/office/drawing/2014/main" id="{444C2E6E-6FD4-4E98-9984-F495D477979F}"/>
                </a:ext>
              </a:extLst>
            </p:cNvPr>
            <p:cNvSpPr/>
            <p:nvPr/>
          </p:nvSpPr>
          <p:spPr>
            <a:xfrm>
              <a:off x="5786438" y="2471737"/>
              <a:ext cx="771525" cy="2857500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Rovnoramenný trojúhelník 4">
              <a:extLst>
                <a:ext uri="{FF2B5EF4-FFF2-40B4-BE49-F238E27FC236}">
                  <a16:creationId xmlns:a16="http://schemas.microsoft.com/office/drawing/2014/main" id="{CF6A789C-23CC-4B48-834C-4B2EAE69199C}"/>
                </a:ext>
              </a:extLst>
            </p:cNvPr>
            <p:cNvSpPr/>
            <p:nvPr/>
          </p:nvSpPr>
          <p:spPr>
            <a:xfrm rot="10800000">
              <a:off x="5743575" y="2171700"/>
              <a:ext cx="857250" cy="600074"/>
            </a:xfrm>
            <a:prstGeom prst="triangl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Obdélník 6">
            <a:extLst>
              <a:ext uri="{FF2B5EF4-FFF2-40B4-BE49-F238E27FC236}">
                <a16:creationId xmlns:a16="http://schemas.microsoft.com/office/drawing/2014/main" id="{1DB984E1-0E5C-4D96-A24E-D624C2D9D54D}"/>
              </a:ext>
            </a:extLst>
          </p:cNvPr>
          <p:cNvSpPr/>
          <p:nvPr/>
        </p:nvSpPr>
        <p:spPr>
          <a:xfrm>
            <a:off x="2007393" y="1685924"/>
            <a:ext cx="771525" cy="45719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9B439E5-B620-4B4B-84CB-9AD03E430561}"/>
              </a:ext>
            </a:extLst>
          </p:cNvPr>
          <p:cNvSpPr/>
          <p:nvPr/>
        </p:nvSpPr>
        <p:spPr>
          <a:xfrm>
            <a:off x="2257422" y="1528763"/>
            <a:ext cx="271463" cy="318611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nak plus 10">
            <a:extLst>
              <a:ext uri="{FF2B5EF4-FFF2-40B4-BE49-F238E27FC236}">
                <a16:creationId xmlns:a16="http://schemas.microsoft.com/office/drawing/2014/main" id="{246B82E1-E6D1-4D86-A623-6816EE8AB73E}"/>
              </a:ext>
            </a:extLst>
          </p:cNvPr>
          <p:cNvSpPr/>
          <p:nvPr/>
        </p:nvSpPr>
        <p:spPr>
          <a:xfrm>
            <a:off x="2085971" y="709009"/>
            <a:ext cx="614362" cy="555790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nak minus 11">
            <a:extLst>
              <a:ext uri="{FF2B5EF4-FFF2-40B4-BE49-F238E27FC236}">
                <a16:creationId xmlns:a16="http://schemas.microsoft.com/office/drawing/2014/main" id="{2241F1E9-9E74-45FF-B24F-7DF877F22EA6}"/>
              </a:ext>
            </a:extLst>
          </p:cNvPr>
          <p:cNvSpPr/>
          <p:nvPr/>
        </p:nvSpPr>
        <p:spPr>
          <a:xfrm>
            <a:off x="2107405" y="5286377"/>
            <a:ext cx="671513" cy="55507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0989A391-CA63-4325-A4BA-B47013BFCE74}"/>
              </a:ext>
            </a:extLst>
          </p:cNvPr>
          <p:cNvSpPr txBox="1"/>
          <p:nvPr/>
        </p:nvSpPr>
        <p:spPr>
          <a:xfrm>
            <a:off x="336361" y="6075319"/>
            <a:ext cx="4070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Nejčastěji užívaný suchý článek</a:t>
            </a:r>
          </a:p>
        </p:txBody>
      </p:sp>
      <p:grpSp>
        <p:nvGrpSpPr>
          <p:cNvPr id="17" name="Skupina 16">
            <a:extLst>
              <a:ext uri="{FF2B5EF4-FFF2-40B4-BE49-F238E27FC236}">
                <a16:creationId xmlns:a16="http://schemas.microsoft.com/office/drawing/2014/main" id="{45671CC9-31A3-4E0E-975A-EB30DB1E96B5}"/>
              </a:ext>
            </a:extLst>
          </p:cNvPr>
          <p:cNvGrpSpPr/>
          <p:nvPr/>
        </p:nvGrpSpPr>
        <p:grpSpPr>
          <a:xfrm>
            <a:off x="2740815" y="791702"/>
            <a:ext cx="3467346" cy="729918"/>
            <a:chOff x="2740815" y="791702"/>
            <a:chExt cx="3467346" cy="729918"/>
          </a:xfrm>
        </p:grpSpPr>
        <p:sp>
          <p:nvSpPr>
            <p:cNvPr id="14" name="TextovéPole 13">
              <a:extLst>
                <a:ext uri="{FF2B5EF4-FFF2-40B4-BE49-F238E27FC236}">
                  <a16:creationId xmlns:a16="http://schemas.microsoft.com/office/drawing/2014/main" id="{FD40F205-F718-4299-9D6E-3232E43CD584}"/>
                </a:ext>
              </a:extLst>
            </p:cNvPr>
            <p:cNvSpPr txBox="1"/>
            <p:nvPr/>
          </p:nvSpPr>
          <p:spPr>
            <a:xfrm>
              <a:off x="4157663" y="791702"/>
              <a:ext cx="2050498" cy="46166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kovová čepička</a:t>
              </a:r>
            </a:p>
          </p:txBody>
        </p:sp>
        <p:cxnSp>
          <p:nvCxnSpPr>
            <p:cNvPr id="16" name="Přímá spojnice se šipkou 15">
              <a:extLst>
                <a:ext uri="{FF2B5EF4-FFF2-40B4-BE49-F238E27FC236}">
                  <a16:creationId xmlns:a16="http://schemas.microsoft.com/office/drawing/2014/main" id="{9D0D1CCF-62DD-4B8D-99C2-6FF2D247CE11}"/>
                </a:ext>
              </a:extLst>
            </p:cNvPr>
            <p:cNvCxnSpPr>
              <a:endCxn id="10" idx="3"/>
            </p:cNvCxnSpPr>
            <p:nvPr/>
          </p:nvCxnSpPr>
          <p:spPr>
            <a:xfrm flipH="1">
              <a:off x="2740815" y="1253367"/>
              <a:ext cx="1416848" cy="268253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>
            <a:extLst>
              <a:ext uri="{FF2B5EF4-FFF2-40B4-BE49-F238E27FC236}">
                <a16:creationId xmlns:a16="http://schemas.microsoft.com/office/drawing/2014/main" id="{45486009-61F2-4AF5-9E25-8FB9092E6059}"/>
              </a:ext>
            </a:extLst>
          </p:cNvPr>
          <p:cNvGrpSpPr/>
          <p:nvPr/>
        </p:nvGrpSpPr>
        <p:grpSpPr>
          <a:xfrm>
            <a:off x="2778918" y="1552874"/>
            <a:ext cx="4450420" cy="461665"/>
            <a:chOff x="2778918" y="1552874"/>
            <a:chExt cx="4450420" cy="461665"/>
          </a:xfrm>
        </p:grpSpPr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1429C4F5-3A55-4458-ADDD-98FB815B77FF}"/>
                </a:ext>
              </a:extLst>
            </p:cNvPr>
            <p:cNvSpPr txBox="1"/>
            <p:nvPr/>
          </p:nvSpPr>
          <p:spPr>
            <a:xfrm>
              <a:off x="4157663" y="1552874"/>
              <a:ext cx="3071675" cy="46166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zalévací látka z izolantu</a:t>
              </a:r>
            </a:p>
          </p:txBody>
        </p:sp>
        <p:cxnSp>
          <p:nvCxnSpPr>
            <p:cNvPr id="20" name="Přímá spojnice se šipkou 19">
              <a:extLst>
                <a:ext uri="{FF2B5EF4-FFF2-40B4-BE49-F238E27FC236}">
                  <a16:creationId xmlns:a16="http://schemas.microsoft.com/office/drawing/2014/main" id="{03E89D3C-707B-4EC0-98BF-1BDCECE47073}"/>
                </a:ext>
              </a:extLst>
            </p:cNvPr>
            <p:cNvCxnSpPr>
              <a:cxnSpLocks/>
              <a:endCxn id="7" idx="3"/>
            </p:cNvCxnSpPr>
            <p:nvPr/>
          </p:nvCxnSpPr>
          <p:spPr>
            <a:xfrm flipH="1">
              <a:off x="2778918" y="1671638"/>
              <a:ext cx="1378745" cy="37146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0F20BD69-78BF-41E4-A340-464CCE569226}"/>
              </a:ext>
            </a:extLst>
          </p:cNvPr>
          <p:cNvGrpSpPr/>
          <p:nvPr/>
        </p:nvGrpSpPr>
        <p:grpSpPr>
          <a:xfrm>
            <a:off x="2443161" y="2353076"/>
            <a:ext cx="3719281" cy="461665"/>
            <a:chOff x="2443161" y="2353076"/>
            <a:chExt cx="3719281" cy="461665"/>
          </a:xfrm>
        </p:grpSpPr>
        <p:sp>
          <p:nvSpPr>
            <p:cNvPr id="23" name="TextovéPole 22">
              <a:extLst>
                <a:ext uri="{FF2B5EF4-FFF2-40B4-BE49-F238E27FC236}">
                  <a16:creationId xmlns:a16="http://schemas.microsoft.com/office/drawing/2014/main" id="{C335F389-225E-4C8B-AB5C-B0A85C443199}"/>
                </a:ext>
              </a:extLst>
            </p:cNvPr>
            <p:cNvSpPr txBox="1"/>
            <p:nvPr/>
          </p:nvSpPr>
          <p:spPr>
            <a:xfrm flipH="1">
              <a:off x="4157663" y="2353076"/>
              <a:ext cx="2004779" cy="46166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uhlíková tyčka</a:t>
              </a:r>
            </a:p>
          </p:txBody>
        </p:sp>
        <p:cxnSp>
          <p:nvCxnSpPr>
            <p:cNvPr id="25" name="Přímá spojnice se šipkou 24">
              <a:extLst>
                <a:ext uri="{FF2B5EF4-FFF2-40B4-BE49-F238E27FC236}">
                  <a16:creationId xmlns:a16="http://schemas.microsoft.com/office/drawing/2014/main" id="{B491F6D2-B07F-4595-94F9-BA4D5C3CDA56}"/>
                </a:ext>
              </a:extLst>
            </p:cNvPr>
            <p:cNvCxnSpPr>
              <a:stCxn id="23" idx="3"/>
            </p:cNvCxnSpPr>
            <p:nvPr/>
          </p:nvCxnSpPr>
          <p:spPr>
            <a:xfrm flipH="1">
              <a:off x="2443161" y="2583909"/>
              <a:ext cx="1714502" cy="3551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Skupina 29">
            <a:extLst>
              <a:ext uri="{FF2B5EF4-FFF2-40B4-BE49-F238E27FC236}">
                <a16:creationId xmlns:a16="http://schemas.microsoft.com/office/drawing/2014/main" id="{58D76287-3FBD-48BB-B35A-D298F8FB63FA}"/>
              </a:ext>
            </a:extLst>
          </p:cNvPr>
          <p:cNvGrpSpPr/>
          <p:nvPr/>
        </p:nvGrpSpPr>
        <p:grpSpPr>
          <a:xfrm>
            <a:off x="2700333" y="3249601"/>
            <a:ext cx="4239951" cy="830997"/>
            <a:chOff x="2700333" y="3249601"/>
            <a:chExt cx="4239951" cy="830997"/>
          </a:xfrm>
        </p:grpSpPr>
        <p:sp>
          <p:nvSpPr>
            <p:cNvPr id="27" name="TextovéPole 26">
              <a:extLst>
                <a:ext uri="{FF2B5EF4-FFF2-40B4-BE49-F238E27FC236}">
                  <a16:creationId xmlns:a16="http://schemas.microsoft.com/office/drawing/2014/main" id="{43104EB8-3667-4E4E-A799-4A3EDF98E463}"/>
                </a:ext>
              </a:extLst>
            </p:cNvPr>
            <p:cNvSpPr txBox="1"/>
            <p:nvPr/>
          </p:nvSpPr>
          <p:spPr>
            <a:xfrm>
              <a:off x="4157663" y="3249601"/>
              <a:ext cx="2782621" cy="83099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oxid manganičitý</a:t>
              </a:r>
            </a:p>
            <a:p>
              <a:r>
                <a:rPr lang="cs-CZ" sz="2400" dirty="0"/>
                <a:t>s práškovým uhlíkem</a:t>
              </a:r>
            </a:p>
          </p:txBody>
        </p:sp>
        <p:cxnSp>
          <p:nvCxnSpPr>
            <p:cNvPr id="29" name="Přímá spojnice se šipkou 28">
              <a:extLst>
                <a:ext uri="{FF2B5EF4-FFF2-40B4-BE49-F238E27FC236}">
                  <a16:creationId xmlns:a16="http://schemas.microsoft.com/office/drawing/2014/main" id="{4E72C96E-A342-4E23-9293-0DD8CEB30D8E}"/>
                </a:ext>
              </a:extLst>
            </p:cNvPr>
            <p:cNvCxnSpPr>
              <a:stCxn id="27" idx="1"/>
            </p:cNvCxnSpPr>
            <p:nvPr/>
          </p:nvCxnSpPr>
          <p:spPr>
            <a:xfrm flipH="1" flipV="1">
              <a:off x="2700333" y="3665099"/>
              <a:ext cx="1457330" cy="1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CE246D53-6097-4A64-8925-F89A4FE3B109}"/>
              </a:ext>
            </a:extLst>
          </p:cNvPr>
          <p:cNvGrpSpPr/>
          <p:nvPr/>
        </p:nvGrpSpPr>
        <p:grpSpPr>
          <a:xfrm>
            <a:off x="2821778" y="4431816"/>
            <a:ext cx="2799533" cy="461665"/>
            <a:chOff x="2821778" y="4431816"/>
            <a:chExt cx="2799533" cy="461665"/>
          </a:xfrm>
        </p:grpSpPr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7706C9CD-F31B-423E-83C7-98C6385ACBD2}"/>
                </a:ext>
              </a:extLst>
            </p:cNvPr>
            <p:cNvSpPr txBox="1"/>
            <p:nvPr/>
          </p:nvSpPr>
          <p:spPr>
            <a:xfrm>
              <a:off x="4157663" y="4431816"/>
              <a:ext cx="1463648" cy="46166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Salmiak</a:t>
              </a:r>
            </a:p>
          </p:txBody>
        </p:sp>
        <p:cxnSp>
          <p:nvCxnSpPr>
            <p:cNvPr id="33" name="Přímá spojnice se šipkou 32">
              <a:extLst>
                <a:ext uri="{FF2B5EF4-FFF2-40B4-BE49-F238E27FC236}">
                  <a16:creationId xmlns:a16="http://schemas.microsoft.com/office/drawing/2014/main" id="{035F115D-A3CD-4880-98FE-BAA206910724}"/>
                </a:ext>
              </a:extLst>
            </p:cNvPr>
            <p:cNvCxnSpPr>
              <a:stCxn id="31" idx="1"/>
            </p:cNvCxnSpPr>
            <p:nvPr/>
          </p:nvCxnSpPr>
          <p:spPr>
            <a:xfrm flipH="1">
              <a:off x="2821778" y="4662649"/>
              <a:ext cx="1335885" cy="19185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226B0BE7-678F-49D9-88C2-7707B509FFB6}"/>
              </a:ext>
            </a:extLst>
          </p:cNvPr>
          <p:cNvGrpSpPr/>
          <p:nvPr/>
        </p:nvGrpSpPr>
        <p:grpSpPr>
          <a:xfrm>
            <a:off x="3071812" y="5172076"/>
            <a:ext cx="3208355" cy="618826"/>
            <a:chOff x="3071812" y="5172076"/>
            <a:chExt cx="3208355" cy="618826"/>
          </a:xfrm>
        </p:grpSpPr>
        <p:sp>
          <p:nvSpPr>
            <p:cNvPr id="35" name="TextovéPole 34">
              <a:extLst>
                <a:ext uri="{FF2B5EF4-FFF2-40B4-BE49-F238E27FC236}">
                  <a16:creationId xmlns:a16="http://schemas.microsoft.com/office/drawing/2014/main" id="{AE6C00C8-60CA-44A4-9486-BDA2F8B8A444}"/>
                </a:ext>
              </a:extLst>
            </p:cNvPr>
            <p:cNvSpPr txBox="1"/>
            <p:nvPr/>
          </p:nvSpPr>
          <p:spPr>
            <a:xfrm>
              <a:off x="4157663" y="5329237"/>
              <a:ext cx="2122504" cy="46166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zinková nádoba</a:t>
              </a:r>
            </a:p>
          </p:txBody>
        </p:sp>
        <p:cxnSp>
          <p:nvCxnSpPr>
            <p:cNvPr id="37" name="Přímá spojnice se šipkou 36">
              <a:extLst>
                <a:ext uri="{FF2B5EF4-FFF2-40B4-BE49-F238E27FC236}">
                  <a16:creationId xmlns:a16="http://schemas.microsoft.com/office/drawing/2014/main" id="{C2EFE2E3-8D8B-4336-824A-D67E31C33196}"/>
                </a:ext>
              </a:extLst>
            </p:cNvPr>
            <p:cNvCxnSpPr>
              <a:stCxn id="35" idx="1"/>
            </p:cNvCxnSpPr>
            <p:nvPr/>
          </p:nvCxnSpPr>
          <p:spPr>
            <a:xfrm flipH="1" flipV="1">
              <a:off x="3071812" y="5172076"/>
              <a:ext cx="1085851" cy="387994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01F61291-FA37-434C-8AE4-0BD6F382BB0F}"/>
              </a:ext>
            </a:extLst>
          </p:cNvPr>
          <p:cNvSpPr txBox="1"/>
          <p:nvPr/>
        </p:nvSpPr>
        <p:spPr>
          <a:xfrm>
            <a:off x="723354" y="2967335"/>
            <a:ext cx="885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 1,5 V</a:t>
            </a:r>
          </a:p>
        </p:txBody>
      </p:sp>
      <p:pic>
        <p:nvPicPr>
          <p:cNvPr id="40" name="Obrázek 39" descr="Obsah obrázku elektronika, interiér&#10;&#10;Popis se vygeneroval automaticky.">
            <a:extLst>
              <a:ext uri="{FF2B5EF4-FFF2-40B4-BE49-F238E27FC236}">
                <a16:creationId xmlns:a16="http://schemas.microsoft.com/office/drawing/2014/main" id="{383AA79F-6FF4-487F-85AE-A6AA8A463E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6111" y="1429556"/>
            <a:ext cx="3110148" cy="2529587"/>
          </a:xfrm>
          <a:prstGeom prst="rect">
            <a:avLst/>
          </a:prstGeom>
        </p:spPr>
      </p:pic>
      <p:sp>
        <p:nvSpPr>
          <p:cNvPr id="41" name="TextovéPole 40">
            <a:extLst>
              <a:ext uri="{FF2B5EF4-FFF2-40B4-BE49-F238E27FC236}">
                <a16:creationId xmlns:a16="http://schemas.microsoft.com/office/drawing/2014/main" id="{F213ED5E-31D1-43FC-A8FE-670DE01AAADF}"/>
              </a:ext>
            </a:extLst>
          </p:cNvPr>
          <p:cNvSpPr txBox="1"/>
          <p:nvPr/>
        </p:nvSpPr>
        <p:spPr>
          <a:xfrm>
            <a:off x="7625009" y="924224"/>
            <a:ext cx="28610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Olověný akumulátor :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1E1F9C4D-B99D-4AEB-90AC-3B6D75E1D1E8}"/>
              </a:ext>
            </a:extLst>
          </p:cNvPr>
          <p:cNvSpPr txBox="1"/>
          <p:nvPr/>
        </p:nvSpPr>
        <p:spPr>
          <a:xfrm>
            <a:off x="7700963" y="3829050"/>
            <a:ext cx="408990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Má obě elektrody z olova,</a:t>
            </a:r>
          </a:p>
          <a:p>
            <a:r>
              <a:rPr lang="cs-CZ" sz="2400" dirty="0"/>
              <a:t>elektrolytem je roztok kyseliny</a:t>
            </a:r>
          </a:p>
          <a:p>
            <a:r>
              <a:rPr lang="cs-CZ" sz="2400" dirty="0"/>
              <a:t>sírové.</a:t>
            </a:r>
          </a:p>
          <a:p>
            <a:r>
              <a:rPr lang="cs-CZ" sz="2400" dirty="0"/>
              <a:t>Olověný akumulátor je zdrojem</a:t>
            </a:r>
          </a:p>
          <a:p>
            <a:r>
              <a:rPr lang="cs-CZ" sz="2400" dirty="0"/>
              <a:t>napětí v automobilech.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E711B78F-E453-43D6-AFC8-DD341A9A4200}"/>
              </a:ext>
            </a:extLst>
          </p:cNvPr>
          <p:cNvSpPr/>
          <p:nvPr/>
        </p:nvSpPr>
        <p:spPr>
          <a:xfrm>
            <a:off x="557213" y="390316"/>
            <a:ext cx="1357313" cy="318693"/>
          </a:xfrm>
          <a:prstGeom prst="rect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klikni</a:t>
            </a:r>
          </a:p>
        </p:txBody>
      </p:sp>
    </p:spTree>
    <p:extLst>
      <p:ext uri="{BB962C8B-B14F-4D97-AF65-F5344CB8AC3E}">
        <p14:creationId xmlns:p14="http://schemas.microsoft.com/office/powerpoint/2010/main" val="124887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7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1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1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>
            <a:extLst>
              <a:ext uri="{FF2B5EF4-FFF2-40B4-BE49-F238E27FC236}">
                <a16:creationId xmlns:a16="http://schemas.microsoft.com/office/drawing/2014/main" id="{0F7EBB5E-16F8-4EFB-AB8C-9B2EAC15A6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188812">
            <a:off x="95336" y="3325724"/>
            <a:ext cx="3022222" cy="3174603"/>
          </a:xfrm>
          <a:prstGeom prst="rect">
            <a:avLst/>
          </a:prstGeom>
        </p:spPr>
      </p:pic>
      <p:sp>
        <p:nvSpPr>
          <p:cNvPr id="15" name="TextovéPole 14">
            <a:extLst>
              <a:ext uri="{FF2B5EF4-FFF2-40B4-BE49-F238E27FC236}">
                <a16:creationId xmlns:a16="http://schemas.microsoft.com/office/drawing/2014/main" id="{74CC6960-2AF1-4BAE-97DC-9C1EF7007504}"/>
              </a:ext>
            </a:extLst>
          </p:cNvPr>
          <p:cNvSpPr txBox="1"/>
          <p:nvPr/>
        </p:nvSpPr>
        <p:spPr>
          <a:xfrm>
            <a:off x="809469" y="314793"/>
            <a:ext cx="10181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Elektrické napětí je fyzikální veličina, značí se U a základní jednotkou je 1 V. (volt)</a:t>
            </a:r>
          </a:p>
        </p:txBody>
      </p: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98C53CD5-DB4A-415F-B705-4510F7B66388}"/>
              </a:ext>
            </a:extLst>
          </p:cNvPr>
          <p:cNvCxnSpPr>
            <a:cxnSpLocks/>
          </p:cNvCxnSpPr>
          <p:nvPr/>
        </p:nvCxnSpPr>
        <p:spPr>
          <a:xfrm>
            <a:off x="1229193" y="1439054"/>
            <a:ext cx="6086007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A8A067B1-221E-4575-87D3-DD416DE2EE3C}"/>
              </a:ext>
            </a:extLst>
          </p:cNvPr>
          <p:cNvCxnSpPr/>
          <p:nvPr/>
        </p:nvCxnSpPr>
        <p:spPr>
          <a:xfrm>
            <a:off x="2468380" y="1199212"/>
            <a:ext cx="0" cy="47968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CF99C708-3813-474A-9DB1-FE3A02F529B5}"/>
              </a:ext>
            </a:extLst>
          </p:cNvPr>
          <p:cNvCxnSpPr/>
          <p:nvPr/>
        </p:nvCxnSpPr>
        <p:spPr>
          <a:xfrm>
            <a:off x="4344650" y="1199212"/>
            <a:ext cx="0" cy="47968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2BC24284-AD54-4C62-BA43-E651737EE954}"/>
              </a:ext>
            </a:extLst>
          </p:cNvPr>
          <p:cNvCxnSpPr/>
          <p:nvPr/>
        </p:nvCxnSpPr>
        <p:spPr>
          <a:xfrm>
            <a:off x="6096000" y="1244182"/>
            <a:ext cx="0" cy="47968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9A4CBE7D-1165-4C6A-9BCA-DAB9F905CF0A}"/>
              </a:ext>
            </a:extLst>
          </p:cNvPr>
          <p:cNvSpPr txBox="1"/>
          <p:nvPr/>
        </p:nvSpPr>
        <p:spPr>
          <a:xfrm>
            <a:off x="4052743" y="727094"/>
            <a:ext cx="58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V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AD1D162A-2595-421C-BE60-B7A921D125CB}"/>
              </a:ext>
            </a:extLst>
          </p:cNvPr>
          <p:cNvSpPr txBox="1"/>
          <p:nvPr/>
        </p:nvSpPr>
        <p:spPr>
          <a:xfrm>
            <a:off x="2106742" y="692577"/>
            <a:ext cx="7232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</a:t>
            </a:r>
            <a:r>
              <a:rPr lang="cs-CZ" sz="2400" dirty="0" err="1"/>
              <a:t>kV</a:t>
            </a:r>
            <a:endParaRPr lang="cs-CZ" sz="2400" dirty="0"/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3C805D8C-E53E-4A42-B84F-A21970D5726A}"/>
              </a:ext>
            </a:extLst>
          </p:cNvPr>
          <p:cNvSpPr txBox="1"/>
          <p:nvPr/>
        </p:nvSpPr>
        <p:spPr>
          <a:xfrm>
            <a:off x="5683753" y="719670"/>
            <a:ext cx="8290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</a:t>
            </a:r>
            <a:r>
              <a:rPr lang="cs-CZ" sz="2400" dirty="0" err="1"/>
              <a:t>mV</a:t>
            </a:r>
            <a:endParaRPr lang="cs-CZ" sz="2400" dirty="0"/>
          </a:p>
        </p:txBody>
      </p:sp>
      <p:sp>
        <p:nvSpPr>
          <p:cNvPr id="28" name="Levá složená závorka 27">
            <a:extLst>
              <a:ext uri="{FF2B5EF4-FFF2-40B4-BE49-F238E27FC236}">
                <a16:creationId xmlns:a16="http://schemas.microsoft.com/office/drawing/2014/main" id="{C791EDA1-0550-4E0A-87DD-6FF84C5B75F7}"/>
              </a:ext>
            </a:extLst>
          </p:cNvPr>
          <p:cNvSpPr/>
          <p:nvPr/>
        </p:nvSpPr>
        <p:spPr>
          <a:xfrm rot="16200000">
            <a:off x="3192263" y="799133"/>
            <a:ext cx="479662" cy="182511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Levá složená závorka 28">
            <a:extLst>
              <a:ext uri="{FF2B5EF4-FFF2-40B4-BE49-F238E27FC236}">
                <a16:creationId xmlns:a16="http://schemas.microsoft.com/office/drawing/2014/main" id="{BDE6E1A0-CAA2-48B6-BAD1-A60321A86887}"/>
              </a:ext>
            </a:extLst>
          </p:cNvPr>
          <p:cNvSpPr/>
          <p:nvPr/>
        </p:nvSpPr>
        <p:spPr>
          <a:xfrm rot="16200000">
            <a:off x="4989824" y="830437"/>
            <a:ext cx="479662" cy="1732695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C52D3344-49C8-49F3-B45E-5A2AC9B98973}"/>
              </a:ext>
            </a:extLst>
          </p:cNvPr>
          <p:cNvSpPr txBox="1"/>
          <p:nvPr/>
        </p:nvSpPr>
        <p:spPr>
          <a:xfrm>
            <a:off x="2994313" y="1951522"/>
            <a:ext cx="875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1 000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EED223E9-9F33-412F-8AC4-277F0AA0AB77}"/>
              </a:ext>
            </a:extLst>
          </p:cNvPr>
          <p:cNvSpPr txBox="1"/>
          <p:nvPr/>
        </p:nvSpPr>
        <p:spPr>
          <a:xfrm>
            <a:off x="4808192" y="1982023"/>
            <a:ext cx="875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1 000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A5D7CF16-34F2-4DC7-B402-C64E9CEC5602}"/>
              </a:ext>
            </a:extLst>
          </p:cNvPr>
          <p:cNvSpPr txBox="1"/>
          <p:nvPr/>
        </p:nvSpPr>
        <p:spPr>
          <a:xfrm>
            <a:off x="7944787" y="1154242"/>
            <a:ext cx="2713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1 </a:t>
            </a:r>
            <a:r>
              <a:rPr lang="cs-CZ" sz="2400" dirty="0" err="1"/>
              <a:t>kV</a:t>
            </a:r>
            <a:r>
              <a:rPr lang="cs-CZ" sz="2400" dirty="0"/>
              <a:t> = 1 000 V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19443FCB-E090-4CBD-983E-0F461CAE4FC1}"/>
              </a:ext>
            </a:extLst>
          </p:cNvPr>
          <p:cNvSpPr txBox="1"/>
          <p:nvPr/>
        </p:nvSpPr>
        <p:spPr>
          <a:xfrm>
            <a:off x="8109591" y="1566524"/>
            <a:ext cx="3050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1 V = 1 000 m V</a:t>
            </a:r>
          </a:p>
          <a:p>
            <a:r>
              <a:rPr lang="cs-CZ" sz="2400" dirty="0"/>
              <a:t>1 </a:t>
            </a:r>
            <a:r>
              <a:rPr lang="cs-CZ" sz="2400" dirty="0" err="1"/>
              <a:t>mV</a:t>
            </a:r>
            <a:r>
              <a:rPr lang="cs-CZ" sz="2400" dirty="0"/>
              <a:t> = 0,001 V</a:t>
            </a:r>
          </a:p>
          <a:p>
            <a:r>
              <a:rPr lang="cs-CZ" sz="2400" dirty="0"/>
              <a:t>1 </a:t>
            </a:r>
            <a:r>
              <a:rPr lang="cs-CZ" sz="2400" dirty="0" err="1"/>
              <a:t>mV</a:t>
            </a:r>
            <a:r>
              <a:rPr lang="cs-CZ" sz="2400" dirty="0"/>
              <a:t> = 0.000 001 </a:t>
            </a:r>
            <a:r>
              <a:rPr lang="cs-CZ" sz="2400" dirty="0" err="1"/>
              <a:t>kV</a:t>
            </a:r>
            <a:endParaRPr lang="cs-CZ" sz="2400" dirty="0"/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6949B11F-8832-48BF-8C80-988FC7710021}"/>
              </a:ext>
            </a:extLst>
          </p:cNvPr>
          <p:cNvSpPr txBox="1"/>
          <p:nvPr/>
        </p:nvSpPr>
        <p:spPr>
          <a:xfrm>
            <a:off x="3778711" y="2889820"/>
            <a:ext cx="29345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chybějící údaje: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41FC51C9-A5F8-4C6E-8939-2BE7084DBD8E}"/>
              </a:ext>
            </a:extLst>
          </p:cNvPr>
          <p:cNvSpPr txBox="1"/>
          <p:nvPr/>
        </p:nvSpPr>
        <p:spPr>
          <a:xfrm>
            <a:off x="3869873" y="3777521"/>
            <a:ext cx="62634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U [ V ]                U  [ m V ]                 U  [ k V ]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D8CD2E25-92B9-4E53-8CFA-221BABAE5D48}"/>
              </a:ext>
            </a:extLst>
          </p:cNvPr>
          <p:cNvSpPr txBox="1"/>
          <p:nvPr/>
        </p:nvSpPr>
        <p:spPr>
          <a:xfrm>
            <a:off x="4064083" y="4422098"/>
            <a:ext cx="6415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4, 5</a:t>
            </a:r>
          </a:p>
        </p:txBody>
      </p:sp>
      <p:cxnSp>
        <p:nvCxnSpPr>
          <p:cNvPr id="40" name="Přímá spojnice 39">
            <a:extLst>
              <a:ext uri="{FF2B5EF4-FFF2-40B4-BE49-F238E27FC236}">
                <a16:creationId xmlns:a16="http://schemas.microsoft.com/office/drawing/2014/main" id="{C3F586A0-FA9B-48DA-9EEF-85A573004B67}"/>
              </a:ext>
            </a:extLst>
          </p:cNvPr>
          <p:cNvCxnSpPr>
            <a:cxnSpLocks/>
          </p:cNvCxnSpPr>
          <p:nvPr/>
        </p:nvCxnSpPr>
        <p:spPr>
          <a:xfrm>
            <a:off x="3192905" y="3567659"/>
            <a:ext cx="644197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>
            <a:extLst>
              <a:ext uri="{FF2B5EF4-FFF2-40B4-BE49-F238E27FC236}">
                <a16:creationId xmlns:a16="http://schemas.microsoft.com/office/drawing/2014/main" id="{CEE72507-55D9-4446-9BD8-B49F9BF51D3F}"/>
              </a:ext>
            </a:extLst>
          </p:cNvPr>
          <p:cNvCxnSpPr>
            <a:cxnSpLocks/>
          </p:cNvCxnSpPr>
          <p:nvPr/>
        </p:nvCxnSpPr>
        <p:spPr>
          <a:xfrm>
            <a:off x="3192905" y="4414136"/>
            <a:ext cx="644197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>
            <a:extLst>
              <a:ext uri="{FF2B5EF4-FFF2-40B4-BE49-F238E27FC236}">
                <a16:creationId xmlns:a16="http://schemas.microsoft.com/office/drawing/2014/main" id="{8481D973-C0AC-48A4-9AC9-1FCF551D11FB}"/>
              </a:ext>
            </a:extLst>
          </p:cNvPr>
          <p:cNvCxnSpPr>
            <a:cxnSpLocks/>
          </p:cNvCxnSpPr>
          <p:nvPr/>
        </p:nvCxnSpPr>
        <p:spPr>
          <a:xfrm>
            <a:off x="3192905" y="5457588"/>
            <a:ext cx="644197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>
            <a:extLst>
              <a:ext uri="{FF2B5EF4-FFF2-40B4-BE49-F238E27FC236}">
                <a16:creationId xmlns:a16="http://schemas.microsoft.com/office/drawing/2014/main" id="{FB5F4907-2C46-42AD-A01B-74026508CF2A}"/>
              </a:ext>
            </a:extLst>
          </p:cNvPr>
          <p:cNvCxnSpPr>
            <a:cxnSpLocks/>
          </p:cNvCxnSpPr>
          <p:nvPr/>
        </p:nvCxnSpPr>
        <p:spPr>
          <a:xfrm>
            <a:off x="3192905" y="6048533"/>
            <a:ext cx="644197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7FB5A4A5-3313-4724-8BC0-1F3043038A6D}"/>
              </a:ext>
            </a:extLst>
          </p:cNvPr>
          <p:cNvCxnSpPr>
            <a:cxnSpLocks/>
          </p:cNvCxnSpPr>
          <p:nvPr/>
        </p:nvCxnSpPr>
        <p:spPr>
          <a:xfrm>
            <a:off x="3192905" y="4913025"/>
            <a:ext cx="644197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3DD0E231-D945-4DF6-B3AB-479F96AB3C6F}"/>
              </a:ext>
            </a:extLst>
          </p:cNvPr>
          <p:cNvSpPr txBox="1"/>
          <p:nvPr/>
        </p:nvSpPr>
        <p:spPr>
          <a:xfrm>
            <a:off x="8455048" y="4995923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22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ABDDF6E9-E868-47BD-9449-8CAD53688D13}"/>
              </a:ext>
            </a:extLst>
          </p:cNvPr>
          <p:cNvSpPr txBox="1"/>
          <p:nvPr/>
        </p:nvSpPr>
        <p:spPr>
          <a:xfrm>
            <a:off x="6096000" y="5540486"/>
            <a:ext cx="7200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130 </a:t>
            </a:r>
          </a:p>
        </p:txBody>
      </p: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456C6D11-5ACA-4FC6-8226-E5BF22DFDC7C}"/>
              </a:ext>
            </a:extLst>
          </p:cNvPr>
          <p:cNvCxnSpPr/>
          <p:nvPr/>
        </p:nvCxnSpPr>
        <p:spPr>
          <a:xfrm>
            <a:off x="3192905" y="3515982"/>
            <a:ext cx="0" cy="262234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5B9B6DAF-7F7D-4E7A-9C2B-F2A0313A7451}"/>
              </a:ext>
            </a:extLst>
          </p:cNvPr>
          <p:cNvCxnSpPr>
            <a:cxnSpLocks/>
          </p:cNvCxnSpPr>
          <p:nvPr/>
        </p:nvCxnSpPr>
        <p:spPr>
          <a:xfrm>
            <a:off x="5398957" y="3572589"/>
            <a:ext cx="0" cy="247594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5AEA5F7B-A5F0-4826-BFED-7179C11D0682}"/>
              </a:ext>
            </a:extLst>
          </p:cNvPr>
          <p:cNvCxnSpPr>
            <a:cxnSpLocks/>
          </p:cNvCxnSpPr>
          <p:nvPr/>
        </p:nvCxnSpPr>
        <p:spPr>
          <a:xfrm>
            <a:off x="7545049" y="3572589"/>
            <a:ext cx="0" cy="247594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>
            <a:extLst>
              <a:ext uri="{FF2B5EF4-FFF2-40B4-BE49-F238E27FC236}">
                <a16:creationId xmlns:a16="http://schemas.microsoft.com/office/drawing/2014/main" id="{ECEE471F-B1BF-4838-AD32-2DD7165E3442}"/>
              </a:ext>
            </a:extLst>
          </p:cNvPr>
          <p:cNvCxnSpPr>
            <a:cxnSpLocks/>
          </p:cNvCxnSpPr>
          <p:nvPr/>
        </p:nvCxnSpPr>
        <p:spPr>
          <a:xfrm>
            <a:off x="9612390" y="3567659"/>
            <a:ext cx="0" cy="248087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>
            <a:extLst>
              <a:ext uri="{FF2B5EF4-FFF2-40B4-BE49-F238E27FC236}">
                <a16:creationId xmlns:a16="http://schemas.microsoft.com/office/drawing/2014/main" id="{65F6F2A3-BACB-4E17-8B72-F6411426AEA6}"/>
              </a:ext>
            </a:extLst>
          </p:cNvPr>
          <p:cNvSpPr txBox="1"/>
          <p:nvPr/>
        </p:nvSpPr>
        <p:spPr>
          <a:xfrm>
            <a:off x="6073599" y="4414137"/>
            <a:ext cx="875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4 500</a:t>
            </a:r>
          </a:p>
        </p:txBody>
      </p:sp>
      <p:sp>
        <p:nvSpPr>
          <p:cNvPr id="58" name="TextovéPole 57">
            <a:extLst>
              <a:ext uri="{FF2B5EF4-FFF2-40B4-BE49-F238E27FC236}">
                <a16:creationId xmlns:a16="http://schemas.microsoft.com/office/drawing/2014/main" id="{4426D108-5887-4883-89DD-171D860AEA4B}"/>
              </a:ext>
            </a:extLst>
          </p:cNvPr>
          <p:cNvSpPr txBox="1"/>
          <p:nvPr/>
        </p:nvSpPr>
        <p:spPr>
          <a:xfrm>
            <a:off x="7915637" y="4422098"/>
            <a:ext cx="15744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0,000 0045</a:t>
            </a:r>
          </a:p>
        </p:txBody>
      </p:sp>
      <p:sp>
        <p:nvSpPr>
          <p:cNvPr id="59" name="TextovéPole 58">
            <a:extLst>
              <a:ext uri="{FF2B5EF4-FFF2-40B4-BE49-F238E27FC236}">
                <a16:creationId xmlns:a16="http://schemas.microsoft.com/office/drawing/2014/main" id="{4B2CF591-48F7-4EED-87D7-AA1DF6DB88BE}"/>
              </a:ext>
            </a:extLst>
          </p:cNvPr>
          <p:cNvSpPr txBox="1"/>
          <p:nvPr/>
        </p:nvSpPr>
        <p:spPr>
          <a:xfrm>
            <a:off x="5774521" y="4988775"/>
            <a:ext cx="1566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22 000 000</a:t>
            </a:r>
          </a:p>
        </p:txBody>
      </p:sp>
      <p:sp>
        <p:nvSpPr>
          <p:cNvPr id="60" name="TextovéPole 59">
            <a:extLst>
              <a:ext uri="{FF2B5EF4-FFF2-40B4-BE49-F238E27FC236}">
                <a16:creationId xmlns:a16="http://schemas.microsoft.com/office/drawing/2014/main" id="{41A568F5-D70D-4553-9839-69007F3533FE}"/>
              </a:ext>
            </a:extLst>
          </p:cNvPr>
          <p:cNvSpPr txBox="1"/>
          <p:nvPr/>
        </p:nvSpPr>
        <p:spPr>
          <a:xfrm>
            <a:off x="3971558" y="5540486"/>
            <a:ext cx="883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0,130</a:t>
            </a:r>
          </a:p>
        </p:txBody>
      </p:sp>
      <p:sp>
        <p:nvSpPr>
          <p:cNvPr id="61" name="TextovéPole 60">
            <a:extLst>
              <a:ext uri="{FF2B5EF4-FFF2-40B4-BE49-F238E27FC236}">
                <a16:creationId xmlns:a16="http://schemas.microsoft.com/office/drawing/2014/main" id="{40728BBC-8DB4-44E8-9132-C0FA9F8ED7F6}"/>
              </a:ext>
            </a:extLst>
          </p:cNvPr>
          <p:cNvSpPr txBox="1"/>
          <p:nvPr/>
        </p:nvSpPr>
        <p:spPr>
          <a:xfrm>
            <a:off x="3954419" y="4946511"/>
            <a:ext cx="1031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22 000</a:t>
            </a:r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B30D96B8-F2F6-4843-9CA9-0EB0812C2DC6}"/>
              </a:ext>
            </a:extLst>
          </p:cNvPr>
          <p:cNvSpPr txBox="1"/>
          <p:nvPr/>
        </p:nvSpPr>
        <p:spPr>
          <a:xfrm>
            <a:off x="7882419" y="5537455"/>
            <a:ext cx="14189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0,000 130</a:t>
            </a:r>
          </a:p>
        </p:txBody>
      </p:sp>
      <p:sp>
        <p:nvSpPr>
          <p:cNvPr id="64" name="Obdélník 63">
            <a:extLst>
              <a:ext uri="{FF2B5EF4-FFF2-40B4-BE49-F238E27FC236}">
                <a16:creationId xmlns:a16="http://schemas.microsoft.com/office/drawing/2014/main" id="{1F2DDF4F-6CA9-4839-A978-B9FB1E2BBB53}"/>
              </a:ext>
            </a:extLst>
          </p:cNvPr>
          <p:cNvSpPr/>
          <p:nvPr/>
        </p:nvSpPr>
        <p:spPr>
          <a:xfrm>
            <a:off x="5353008" y="4913385"/>
            <a:ext cx="2206052" cy="5060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712B0C14-4FD7-4414-989B-79E3401ABE26}"/>
              </a:ext>
            </a:extLst>
          </p:cNvPr>
          <p:cNvSpPr/>
          <p:nvPr/>
        </p:nvSpPr>
        <p:spPr>
          <a:xfrm>
            <a:off x="3192905" y="4924324"/>
            <a:ext cx="2206052" cy="5060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66" name="Obdélník 65">
            <a:extLst>
              <a:ext uri="{FF2B5EF4-FFF2-40B4-BE49-F238E27FC236}">
                <a16:creationId xmlns:a16="http://schemas.microsoft.com/office/drawing/2014/main" id="{6907B8CC-1B3B-43DE-8E01-1715921A0D76}"/>
              </a:ext>
            </a:extLst>
          </p:cNvPr>
          <p:cNvSpPr/>
          <p:nvPr/>
        </p:nvSpPr>
        <p:spPr>
          <a:xfrm>
            <a:off x="7545048" y="4417057"/>
            <a:ext cx="2041268" cy="47163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67" name="Obdélník 66">
            <a:extLst>
              <a:ext uri="{FF2B5EF4-FFF2-40B4-BE49-F238E27FC236}">
                <a16:creationId xmlns:a16="http://schemas.microsoft.com/office/drawing/2014/main" id="{C47FBF50-9643-459D-A38D-4ABA359A8DB0}"/>
              </a:ext>
            </a:extLst>
          </p:cNvPr>
          <p:cNvSpPr/>
          <p:nvPr/>
        </p:nvSpPr>
        <p:spPr>
          <a:xfrm>
            <a:off x="5367298" y="4413784"/>
            <a:ext cx="2206052" cy="5060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70" name="Obdélník 69">
            <a:extLst>
              <a:ext uri="{FF2B5EF4-FFF2-40B4-BE49-F238E27FC236}">
                <a16:creationId xmlns:a16="http://schemas.microsoft.com/office/drawing/2014/main" id="{D48F0C69-733B-4A2A-9A80-753795010E76}"/>
              </a:ext>
            </a:extLst>
          </p:cNvPr>
          <p:cNvSpPr/>
          <p:nvPr/>
        </p:nvSpPr>
        <p:spPr>
          <a:xfrm>
            <a:off x="3218558" y="5454558"/>
            <a:ext cx="2226348" cy="57693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71" name="Obdélník 70">
            <a:extLst>
              <a:ext uri="{FF2B5EF4-FFF2-40B4-BE49-F238E27FC236}">
                <a16:creationId xmlns:a16="http://schemas.microsoft.com/office/drawing/2014/main" id="{472A2D8A-CA3A-456D-A3C9-99C9D781BC6B}"/>
              </a:ext>
            </a:extLst>
          </p:cNvPr>
          <p:cNvSpPr/>
          <p:nvPr/>
        </p:nvSpPr>
        <p:spPr>
          <a:xfrm>
            <a:off x="7527521" y="5487390"/>
            <a:ext cx="2058796" cy="5682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067066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</p:childTnLst>
        </p:cTn>
      </p:par>
    </p:tnLst>
    <p:bldLst>
      <p:bldP spid="64" grpId="0" animBg="1"/>
      <p:bldP spid="65" grpId="0" animBg="1"/>
      <p:bldP spid="66" grpId="0" animBg="1"/>
      <p:bldP spid="67" grpId="0" animBg="1"/>
      <p:bldP spid="70" grpId="0" animBg="1"/>
      <p:bldP spid="7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E3D9AC83-6799-4B5B-89DB-6C0956CBC0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89037">
            <a:off x="218379" y="1882403"/>
            <a:ext cx="3022222" cy="3174603"/>
          </a:xfrm>
          <a:prstGeom prst="rect">
            <a:avLst/>
          </a:prstGeom>
        </p:spPr>
      </p:pic>
      <p:pic>
        <p:nvPicPr>
          <p:cNvPr id="3" name="Obrázek 2">
            <a:extLst>
              <a:ext uri="{FF2B5EF4-FFF2-40B4-BE49-F238E27FC236}">
                <a16:creationId xmlns:a16="http://schemas.microsoft.com/office/drawing/2014/main" id="{A338514B-190B-4BB1-A5BD-652C610B0A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462145">
            <a:off x="2000636" y="1992617"/>
            <a:ext cx="3022222" cy="3174603"/>
          </a:xfrm>
          <a:prstGeom prst="rect">
            <a:avLst/>
          </a:prstGeom>
        </p:spPr>
      </p:pic>
      <p:pic>
        <p:nvPicPr>
          <p:cNvPr id="4" name="Obrázek 3">
            <a:extLst>
              <a:ext uri="{FF2B5EF4-FFF2-40B4-BE49-F238E27FC236}">
                <a16:creationId xmlns:a16="http://schemas.microsoft.com/office/drawing/2014/main" id="{6D97272C-2445-4DE2-B1BB-9F9D9078D0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89037">
            <a:off x="3888372" y="2169421"/>
            <a:ext cx="3022222" cy="3174603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54F052D2-F10E-4C54-A056-63C7B6F705E2}"/>
              </a:ext>
            </a:extLst>
          </p:cNvPr>
          <p:cNvSpPr txBox="1"/>
          <p:nvPr/>
        </p:nvSpPr>
        <p:spPr>
          <a:xfrm>
            <a:off x="328613" y="314325"/>
            <a:ext cx="113272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Napětí jednoho článku je 1,5 V. Některé spotřebiče potřebují vyšší napětí, a proto je nutné</a:t>
            </a:r>
          </a:p>
          <a:p>
            <a:r>
              <a:rPr lang="cs-CZ" sz="2400" dirty="0"/>
              <a:t>články spojit.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C0BD82AD-7223-4712-9404-6DBD1C46B06A}"/>
              </a:ext>
            </a:extLst>
          </p:cNvPr>
          <p:cNvSpPr/>
          <p:nvPr/>
        </p:nvSpPr>
        <p:spPr>
          <a:xfrm>
            <a:off x="6681169" y="4260923"/>
            <a:ext cx="1778248" cy="222152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D8D1637F-AB3B-474F-B490-E67CC49023E0}"/>
              </a:ext>
            </a:extLst>
          </p:cNvPr>
          <p:cNvSpPr/>
          <p:nvPr/>
        </p:nvSpPr>
        <p:spPr>
          <a:xfrm>
            <a:off x="6829854" y="4477444"/>
            <a:ext cx="1430693" cy="105835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" name="Skupina 32">
            <a:extLst>
              <a:ext uri="{FF2B5EF4-FFF2-40B4-BE49-F238E27FC236}">
                <a16:creationId xmlns:a16="http://schemas.microsoft.com/office/drawing/2014/main" id="{077741F0-0CE9-49D3-8154-5E1680BE68D3}"/>
              </a:ext>
            </a:extLst>
          </p:cNvPr>
          <p:cNvGrpSpPr/>
          <p:nvPr/>
        </p:nvGrpSpPr>
        <p:grpSpPr>
          <a:xfrm>
            <a:off x="6829853" y="4421596"/>
            <a:ext cx="1430693" cy="1058350"/>
            <a:chOff x="9284491" y="1870165"/>
            <a:chExt cx="1430693" cy="1058350"/>
          </a:xfrm>
        </p:grpSpPr>
        <p:sp>
          <p:nvSpPr>
            <p:cNvPr id="21" name="Obdélník 20">
              <a:extLst>
                <a:ext uri="{FF2B5EF4-FFF2-40B4-BE49-F238E27FC236}">
                  <a16:creationId xmlns:a16="http://schemas.microsoft.com/office/drawing/2014/main" id="{B88F630D-1E0B-4AE4-BA1F-7D23ECB92107}"/>
                </a:ext>
              </a:extLst>
            </p:cNvPr>
            <p:cNvSpPr/>
            <p:nvPr/>
          </p:nvSpPr>
          <p:spPr>
            <a:xfrm>
              <a:off x="9284491" y="1870165"/>
              <a:ext cx="1430693" cy="105835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Obrázek 24">
              <a:extLst>
                <a:ext uri="{FF2B5EF4-FFF2-40B4-BE49-F238E27FC236}">
                  <a16:creationId xmlns:a16="http://schemas.microsoft.com/office/drawing/2014/main" id="{96262AB6-9C1C-4A64-93DF-3ED63236F7F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17938" y="2169038"/>
              <a:ext cx="369199" cy="527427"/>
            </a:xfrm>
            <a:prstGeom prst="rect">
              <a:avLst/>
            </a:prstGeom>
          </p:spPr>
        </p:pic>
        <p:pic>
          <p:nvPicPr>
            <p:cNvPr id="27" name="Obrázek 26">
              <a:extLst>
                <a:ext uri="{FF2B5EF4-FFF2-40B4-BE49-F238E27FC236}">
                  <a16:creationId xmlns:a16="http://schemas.microsoft.com/office/drawing/2014/main" id="{44BE7044-4115-4AA7-BDD2-6C9ED41E8C9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29796" y="2175695"/>
              <a:ext cx="369198" cy="527936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F2A22987-6A4A-435B-8293-070608ED876F}"/>
                </a:ext>
              </a:extLst>
            </p:cNvPr>
            <p:cNvSpPr/>
            <p:nvPr/>
          </p:nvSpPr>
          <p:spPr>
            <a:xfrm>
              <a:off x="10071319" y="2623362"/>
              <a:ext cx="45719" cy="45719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FD989178-B3C8-4AC8-A154-B5822667F05B}"/>
              </a:ext>
            </a:extLst>
          </p:cNvPr>
          <p:cNvGrpSpPr/>
          <p:nvPr/>
        </p:nvGrpSpPr>
        <p:grpSpPr>
          <a:xfrm>
            <a:off x="6817152" y="4421596"/>
            <a:ext cx="1430693" cy="1114198"/>
            <a:chOff x="6999280" y="1865614"/>
            <a:chExt cx="1430693" cy="1058350"/>
          </a:xfrm>
        </p:grpSpPr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BC9CD667-C516-4A7D-9842-4AF38DE82105}"/>
                </a:ext>
              </a:extLst>
            </p:cNvPr>
            <p:cNvSpPr/>
            <p:nvPr/>
          </p:nvSpPr>
          <p:spPr>
            <a:xfrm>
              <a:off x="6999280" y="1865614"/>
              <a:ext cx="1430693" cy="105835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9" name="Obrázek 28">
              <a:extLst>
                <a:ext uri="{FF2B5EF4-FFF2-40B4-BE49-F238E27FC236}">
                  <a16:creationId xmlns:a16="http://schemas.microsoft.com/office/drawing/2014/main" id="{98CD0B28-2BFC-4B27-B33C-DFC48A8BB7E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0150" y="2180029"/>
              <a:ext cx="342006" cy="489052"/>
            </a:xfrm>
            <a:prstGeom prst="rect">
              <a:avLst/>
            </a:prstGeom>
          </p:spPr>
        </p:pic>
        <p:sp>
          <p:nvSpPr>
            <p:cNvPr id="32" name="Ovál 31">
              <a:extLst>
                <a:ext uri="{FF2B5EF4-FFF2-40B4-BE49-F238E27FC236}">
                  <a16:creationId xmlns:a16="http://schemas.microsoft.com/office/drawing/2014/main" id="{C688541B-C20B-4ADF-AB95-117C0F29F69B}"/>
                </a:ext>
              </a:extLst>
            </p:cNvPr>
            <p:cNvSpPr/>
            <p:nvPr/>
          </p:nvSpPr>
          <p:spPr>
            <a:xfrm>
              <a:off x="8108561" y="2577643"/>
              <a:ext cx="45719" cy="45719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856740DD-8DCE-48AD-8651-7266741B4F8B}"/>
              </a:ext>
            </a:extLst>
          </p:cNvPr>
          <p:cNvSpPr txBox="1"/>
          <p:nvPr/>
        </p:nvSpPr>
        <p:spPr>
          <a:xfrm>
            <a:off x="7355282" y="5599329"/>
            <a:ext cx="476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V</a:t>
            </a:r>
          </a:p>
        </p:txBody>
      </p:sp>
      <p:sp>
        <p:nvSpPr>
          <p:cNvPr id="36" name="Ovál 35">
            <a:extLst>
              <a:ext uri="{FF2B5EF4-FFF2-40B4-BE49-F238E27FC236}">
                <a16:creationId xmlns:a16="http://schemas.microsoft.com/office/drawing/2014/main" id="{09423FA4-BEC6-48ED-B47B-9751A4F14EA8}"/>
              </a:ext>
            </a:extLst>
          </p:cNvPr>
          <p:cNvSpPr/>
          <p:nvPr/>
        </p:nvSpPr>
        <p:spPr>
          <a:xfrm>
            <a:off x="7976335" y="5894653"/>
            <a:ext cx="355971" cy="3836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>
            <a:extLst>
              <a:ext uri="{FF2B5EF4-FFF2-40B4-BE49-F238E27FC236}">
                <a16:creationId xmlns:a16="http://schemas.microsoft.com/office/drawing/2014/main" id="{605F324C-3C6F-4B55-8E8B-F3BD82752A81}"/>
              </a:ext>
            </a:extLst>
          </p:cNvPr>
          <p:cNvSpPr/>
          <p:nvPr/>
        </p:nvSpPr>
        <p:spPr>
          <a:xfrm>
            <a:off x="6897562" y="5863904"/>
            <a:ext cx="355971" cy="3836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: obrazec 43">
            <a:extLst>
              <a:ext uri="{FF2B5EF4-FFF2-40B4-BE49-F238E27FC236}">
                <a16:creationId xmlns:a16="http://schemas.microsoft.com/office/drawing/2014/main" id="{2FEC0866-BBFA-4630-9B30-BB612E603F1B}"/>
              </a:ext>
            </a:extLst>
          </p:cNvPr>
          <p:cNvSpPr/>
          <p:nvPr/>
        </p:nvSpPr>
        <p:spPr>
          <a:xfrm>
            <a:off x="1485900" y="5014913"/>
            <a:ext cx="2100635" cy="557212"/>
          </a:xfrm>
          <a:custGeom>
            <a:avLst/>
            <a:gdLst>
              <a:gd name="connsiteX0" fmla="*/ 0 w 2100635"/>
              <a:gd name="connsiteY0" fmla="*/ 42862 h 557212"/>
              <a:gd name="connsiteX1" fmla="*/ 114300 w 2100635"/>
              <a:gd name="connsiteY1" fmla="*/ 200025 h 557212"/>
              <a:gd name="connsiteX2" fmla="*/ 142875 w 2100635"/>
              <a:gd name="connsiteY2" fmla="*/ 285750 h 557212"/>
              <a:gd name="connsiteX3" fmla="*/ 157163 w 2100635"/>
              <a:gd name="connsiteY3" fmla="*/ 414337 h 557212"/>
              <a:gd name="connsiteX4" fmla="*/ 171450 w 2100635"/>
              <a:gd name="connsiteY4" fmla="*/ 457200 h 557212"/>
              <a:gd name="connsiteX5" fmla="*/ 328613 w 2100635"/>
              <a:gd name="connsiteY5" fmla="*/ 514350 h 557212"/>
              <a:gd name="connsiteX6" fmla="*/ 814388 w 2100635"/>
              <a:gd name="connsiteY6" fmla="*/ 542925 h 557212"/>
              <a:gd name="connsiteX7" fmla="*/ 1843088 w 2100635"/>
              <a:gd name="connsiteY7" fmla="*/ 557212 h 557212"/>
              <a:gd name="connsiteX8" fmla="*/ 1928813 w 2100635"/>
              <a:gd name="connsiteY8" fmla="*/ 542925 h 557212"/>
              <a:gd name="connsiteX9" fmla="*/ 1971675 w 2100635"/>
              <a:gd name="connsiteY9" fmla="*/ 528637 h 557212"/>
              <a:gd name="connsiteX10" fmla="*/ 2028825 w 2100635"/>
              <a:gd name="connsiteY10" fmla="*/ 442912 h 557212"/>
              <a:gd name="connsiteX11" fmla="*/ 2100263 w 2100635"/>
              <a:gd name="connsiteY11" fmla="*/ 357187 h 557212"/>
              <a:gd name="connsiteX12" fmla="*/ 2085975 w 2100635"/>
              <a:gd name="connsiteY12" fmla="*/ 242887 h 557212"/>
              <a:gd name="connsiteX13" fmla="*/ 2100263 w 2100635"/>
              <a:gd name="connsiteY13" fmla="*/ 42862 h 557212"/>
              <a:gd name="connsiteX14" fmla="*/ 2100263 w 2100635"/>
              <a:gd name="connsiteY14" fmla="*/ 0 h 557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100635" h="557212">
                <a:moveTo>
                  <a:pt x="0" y="42862"/>
                </a:moveTo>
                <a:cubicBezTo>
                  <a:pt x="22232" y="70652"/>
                  <a:pt x="103720" y="168284"/>
                  <a:pt x="114300" y="200025"/>
                </a:cubicBezTo>
                <a:lnTo>
                  <a:pt x="142875" y="285750"/>
                </a:lnTo>
                <a:cubicBezTo>
                  <a:pt x="147638" y="328612"/>
                  <a:pt x="150073" y="371798"/>
                  <a:pt x="157163" y="414337"/>
                </a:cubicBezTo>
                <a:cubicBezTo>
                  <a:pt x="159639" y="429193"/>
                  <a:pt x="162042" y="445440"/>
                  <a:pt x="171450" y="457200"/>
                </a:cubicBezTo>
                <a:cubicBezTo>
                  <a:pt x="202469" y="495974"/>
                  <a:pt x="299476" y="508106"/>
                  <a:pt x="328613" y="514350"/>
                </a:cubicBezTo>
                <a:cubicBezTo>
                  <a:pt x="485149" y="547893"/>
                  <a:pt x="665480" y="539947"/>
                  <a:pt x="814388" y="542925"/>
                </a:cubicBezTo>
                <a:lnTo>
                  <a:pt x="1843088" y="557212"/>
                </a:lnTo>
                <a:cubicBezTo>
                  <a:pt x="1871663" y="552450"/>
                  <a:pt x="1900534" y="549209"/>
                  <a:pt x="1928813" y="542925"/>
                </a:cubicBezTo>
                <a:cubicBezTo>
                  <a:pt x="1943515" y="539658"/>
                  <a:pt x="1961026" y="539286"/>
                  <a:pt x="1971675" y="528637"/>
                </a:cubicBezTo>
                <a:cubicBezTo>
                  <a:pt x="1995959" y="504353"/>
                  <a:pt x="2009775" y="471487"/>
                  <a:pt x="2028825" y="442912"/>
                </a:cubicBezTo>
                <a:cubicBezTo>
                  <a:pt x="2068607" y="383239"/>
                  <a:pt x="2045259" y="412191"/>
                  <a:pt x="2100263" y="357187"/>
                </a:cubicBezTo>
                <a:cubicBezTo>
                  <a:pt x="2095500" y="319087"/>
                  <a:pt x="2085975" y="281284"/>
                  <a:pt x="2085975" y="242887"/>
                </a:cubicBezTo>
                <a:cubicBezTo>
                  <a:pt x="2085975" y="176042"/>
                  <a:pt x="2096338" y="109592"/>
                  <a:pt x="2100263" y="42862"/>
                </a:cubicBezTo>
                <a:cubicBezTo>
                  <a:pt x="2101102" y="28599"/>
                  <a:pt x="2100263" y="14287"/>
                  <a:pt x="2100263" y="0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: obrazec 44">
            <a:extLst>
              <a:ext uri="{FF2B5EF4-FFF2-40B4-BE49-F238E27FC236}">
                <a16:creationId xmlns:a16="http://schemas.microsoft.com/office/drawing/2014/main" id="{1A57E6DE-25CA-41A1-9BF3-19E10CE09683}"/>
              </a:ext>
            </a:extLst>
          </p:cNvPr>
          <p:cNvSpPr/>
          <p:nvPr/>
        </p:nvSpPr>
        <p:spPr>
          <a:xfrm>
            <a:off x="3543300" y="1601049"/>
            <a:ext cx="1815411" cy="742101"/>
          </a:xfrm>
          <a:custGeom>
            <a:avLst/>
            <a:gdLst>
              <a:gd name="connsiteX0" fmla="*/ 0 w 1815411"/>
              <a:gd name="connsiteY0" fmla="*/ 399201 h 742101"/>
              <a:gd name="connsiteX1" fmla="*/ 28575 w 1815411"/>
              <a:gd name="connsiteY1" fmla="*/ 270614 h 742101"/>
              <a:gd name="connsiteX2" fmla="*/ 57150 w 1815411"/>
              <a:gd name="connsiteY2" fmla="*/ 227751 h 742101"/>
              <a:gd name="connsiteX3" fmla="*/ 85725 w 1815411"/>
              <a:gd name="connsiteY3" fmla="*/ 156314 h 742101"/>
              <a:gd name="connsiteX4" fmla="*/ 100013 w 1815411"/>
              <a:gd name="connsiteY4" fmla="*/ 113451 h 742101"/>
              <a:gd name="connsiteX5" fmla="*/ 114300 w 1815411"/>
              <a:gd name="connsiteY5" fmla="*/ 56301 h 742101"/>
              <a:gd name="connsiteX6" fmla="*/ 214313 w 1815411"/>
              <a:gd name="connsiteY6" fmla="*/ 42014 h 742101"/>
              <a:gd name="connsiteX7" fmla="*/ 671513 w 1815411"/>
              <a:gd name="connsiteY7" fmla="*/ 27726 h 742101"/>
              <a:gd name="connsiteX8" fmla="*/ 1314450 w 1815411"/>
              <a:gd name="connsiteY8" fmla="*/ 27726 h 742101"/>
              <a:gd name="connsiteX9" fmla="*/ 1428750 w 1815411"/>
              <a:gd name="connsiteY9" fmla="*/ 56301 h 742101"/>
              <a:gd name="connsiteX10" fmla="*/ 1485900 w 1815411"/>
              <a:gd name="connsiteY10" fmla="*/ 84876 h 742101"/>
              <a:gd name="connsiteX11" fmla="*/ 1671638 w 1815411"/>
              <a:gd name="connsiteY11" fmla="*/ 99164 h 742101"/>
              <a:gd name="connsiteX12" fmla="*/ 1728788 w 1815411"/>
              <a:gd name="connsiteY12" fmla="*/ 184889 h 742101"/>
              <a:gd name="connsiteX13" fmla="*/ 1771650 w 1815411"/>
              <a:gd name="connsiteY13" fmla="*/ 527789 h 742101"/>
              <a:gd name="connsiteX14" fmla="*/ 1785938 w 1815411"/>
              <a:gd name="connsiteY14" fmla="*/ 599226 h 742101"/>
              <a:gd name="connsiteX15" fmla="*/ 1814513 w 1815411"/>
              <a:gd name="connsiteY15" fmla="*/ 699239 h 742101"/>
              <a:gd name="connsiteX16" fmla="*/ 1814513 w 1815411"/>
              <a:gd name="connsiteY16" fmla="*/ 742101 h 742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15411" h="742101">
                <a:moveTo>
                  <a:pt x="0" y="399201"/>
                </a:moveTo>
                <a:cubicBezTo>
                  <a:pt x="2542" y="386493"/>
                  <a:pt x="21011" y="288264"/>
                  <a:pt x="28575" y="270614"/>
                </a:cubicBezTo>
                <a:cubicBezTo>
                  <a:pt x="35339" y="254831"/>
                  <a:pt x="49471" y="243110"/>
                  <a:pt x="57150" y="227751"/>
                </a:cubicBezTo>
                <a:cubicBezTo>
                  <a:pt x="68620" y="204812"/>
                  <a:pt x="76720" y="180328"/>
                  <a:pt x="85725" y="156314"/>
                </a:cubicBezTo>
                <a:cubicBezTo>
                  <a:pt x="91013" y="142212"/>
                  <a:pt x="95876" y="127932"/>
                  <a:pt x="100013" y="113451"/>
                </a:cubicBezTo>
                <a:cubicBezTo>
                  <a:pt x="105407" y="94570"/>
                  <a:pt x="97648" y="66708"/>
                  <a:pt x="114300" y="56301"/>
                </a:cubicBezTo>
                <a:cubicBezTo>
                  <a:pt x="142857" y="38453"/>
                  <a:pt x="180681" y="43739"/>
                  <a:pt x="214313" y="42014"/>
                </a:cubicBezTo>
                <a:cubicBezTo>
                  <a:pt x="366587" y="34205"/>
                  <a:pt x="519113" y="32489"/>
                  <a:pt x="671513" y="27726"/>
                </a:cubicBezTo>
                <a:cubicBezTo>
                  <a:pt x="925366" y="-14581"/>
                  <a:pt x="825399" y="-3490"/>
                  <a:pt x="1314450" y="27726"/>
                </a:cubicBezTo>
                <a:cubicBezTo>
                  <a:pt x="1353643" y="30228"/>
                  <a:pt x="1428750" y="56301"/>
                  <a:pt x="1428750" y="56301"/>
                </a:cubicBezTo>
                <a:cubicBezTo>
                  <a:pt x="1447800" y="65826"/>
                  <a:pt x="1464926" y="81175"/>
                  <a:pt x="1485900" y="84876"/>
                </a:cubicBezTo>
                <a:cubicBezTo>
                  <a:pt x="1547051" y="95667"/>
                  <a:pt x="1614220" y="75521"/>
                  <a:pt x="1671638" y="99164"/>
                </a:cubicBezTo>
                <a:cubicBezTo>
                  <a:pt x="1703394" y="112240"/>
                  <a:pt x="1728788" y="184889"/>
                  <a:pt x="1728788" y="184889"/>
                </a:cubicBezTo>
                <a:cubicBezTo>
                  <a:pt x="1788795" y="364910"/>
                  <a:pt x="1743488" y="203927"/>
                  <a:pt x="1771650" y="527789"/>
                </a:cubicBezTo>
                <a:cubicBezTo>
                  <a:pt x="1773754" y="551982"/>
                  <a:pt x="1780048" y="575667"/>
                  <a:pt x="1785938" y="599226"/>
                </a:cubicBezTo>
                <a:cubicBezTo>
                  <a:pt x="1799505" y="653496"/>
                  <a:pt x="1805606" y="636895"/>
                  <a:pt x="1814513" y="699239"/>
                </a:cubicBezTo>
                <a:cubicBezTo>
                  <a:pt x="1816534" y="713383"/>
                  <a:pt x="1814513" y="727814"/>
                  <a:pt x="1814513" y="742101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: obrazec 45">
            <a:extLst>
              <a:ext uri="{FF2B5EF4-FFF2-40B4-BE49-F238E27FC236}">
                <a16:creationId xmlns:a16="http://schemas.microsoft.com/office/drawing/2014/main" id="{3B51F010-A908-4684-B761-D11A4E2AEDF6}"/>
              </a:ext>
            </a:extLst>
          </p:cNvPr>
          <p:cNvSpPr/>
          <p:nvPr/>
        </p:nvSpPr>
        <p:spPr>
          <a:xfrm>
            <a:off x="211015" y="1512277"/>
            <a:ext cx="8001008" cy="5187461"/>
          </a:xfrm>
          <a:custGeom>
            <a:avLst/>
            <a:gdLst>
              <a:gd name="connsiteX0" fmla="*/ 1406770 w 8001008"/>
              <a:gd name="connsiteY0" fmla="*/ 562708 h 5187461"/>
              <a:gd name="connsiteX1" fmla="*/ 1441939 w 8001008"/>
              <a:gd name="connsiteY1" fmla="*/ 474785 h 5187461"/>
              <a:gd name="connsiteX2" fmla="*/ 1424354 w 8001008"/>
              <a:gd name="connsiteY2" fmla="*/ 316523 h 5187461"/>
              <a:gd name="connsiteX3" fmla="*/ 1406770 w 8001008"/>
              <a:gd name="connsiteY3" fmla="*/ 105508 h 5187461"/>
              <a:gd name="connsiteX4" fmla="*/ 1389185 w 8001008"/>
              <a:gd name="connsiteY4" fmla="*/ 52754 h 5187461"/>
              <a:gd name="connsiteX5" fmla="*/ 1125416 w 8001008"/>
              <a:gd name="connsiteY5" fmla="*/ 0 h 5187461"/>
              <a:gd name="connsiteX6" fmla="*/ 984739 w 8001008"/>
              <a:gd name="connsiteY6" fmla="*/ 17585 h 5187461"/>
              <a:gd name="connsiteX7" fmla="*/ 844062 w 8001008"/>
              <a:gd name="connsiteY7" fmla="*/ 52754 h 5187461"/>
              <a:gd name="connsiteX8" fmla="*/ 562708 w 8001008"/>
              <a:gd name="connsiteY8" fmla="*/ 70338 h 5187461"/>
              <a:gd name="connsiteX9" fmla="*/ 457200 w 8001008"/>
              <a:gd name="connsiteY9" fmla="*/ 105508 h 5187461"/>
              <a:gd name="connsiteX10" fmla="*/ 439616 w 8001008"/>
              <a:gd name="connsiteY10" fmla="*/ 158261 h 5187461"/>
              <a:gd name="connsiteX11" fmla="*/ 351693 w 8001008"/>
              <a:gd name="connsiteY11" fmla="*/ 228600 h 5187461"/>
              <a:gd name="connsiteX12" fmla="*/ 298939 w 8001008"/>
              <a:gd name="connsiteY12" fmla="*/ 281354 h 5187461"/>
              <a:gd name="connsiteX13" fmla="*/ 263770 w 8001008"/>
              <a:gd name="connsiteY13" fmla="*/ 386861 h 5187461"/>
              <a:gd name="connsiteX14" fmla="*/ 228600 w 8001008"/>
              <a:gd name="connsiteY14" fmla="*/ 457200 h 5187461"/>
              <a:gd name="connsiteX15" fmla="*/ 175847 w 8001008"/>
              <a:gd name="connsiteY15" fmla="*/ 633046 h 5187461"/>
              <a:gd name="connsiteX16" fmla="*/ 140677 w 8001008"/>
              <a:gd name="connsiteY16" fmla="*/ 756138 h 5187461"/>
              <a:gd name="connsiteX17" fmla="*/ 105508 w 8001008"/>
              <a:gd name="connsiteY17" fmla="*/ 1002323 h 5187461"/>
              <a:gd name="connsiteX18" fmla="*/ 70339 w 8001008"/>
              <a:gd name="connsiteY18" fmla="*/ 1090246 h 5187461"/>
              <a:gd name="connsiteX19" fmla="*/ 35170 w 8001008"/>
              <a:gd name="connsiteY19" fmla="*/ 1230923 h 5187461"/>
              <a:gd name="connsiteX20" fmla="*/ 0 w 8001008"/>
              <a:gd name="connsiteY20" fmla="*/ 1406769 h 5187461"/>
              <a:gd name="connsiteX21" fmla="*/ 17585 w 8001008"/>
              <a:gd name="connsiteY21" fmla="*/ 2532185 h 5187461"/>
              <a:gd name="connsiteX22" fmla="*/ 35170 w 8001008"/>
              <a:gd name="connsiteY22" fmla="*/ 2620108 h 5187461"/>
              <a:gd name="connsiteX23" fmla="*/ 52754 w 8001008"/>
              <a:gd name="connsiteY23" fmla="*/ 2795954 h 5187461"/>
              <a:gd name="connsiteX24" fmla="*/ 87923 w 8001008"/>
              <a:gd name="connsiteY24" fmla="*/ 3481754 h 5187461"/>
              <a:gd name="connsiteX25" fmla="*/ 105508 w 8001008"/>
              <a:gd name="connsiteY25" fmla="*/ 3534508 h 5187461"/>
              <a:gd name="connsiteX26" fmla="*/ 140677 w 8001008"/>
              <a:gd name="connsiteY26" fmla="*/ 3657600 h 5187461"/>
              <a:gd name="connsiteX27" fmla="*/ 175847 w 8001008"/>
              <a:gd name="connsiteY27" fmla="*/ 3692769 h 5187461"/>
              <a:gd name="connsiteX28" fmla="*/ 193431 w 8001008"/>
              <a:gd name="connsiteY28" fmla="*/ 3745523 h 5187461"/>
              <a:gd name="connsiteX29" fmla="*/ 228600 w 8001008"/>
              <a:gd name="connsiteY29" fmla="*/ 4044461 h 5187461"/>
              <a:gd name="connsiteX30" fmla="*/ 263770 w 8001008"/>
              <a:gd name="connsiteY30" fmla="*/ 4114800 h 5187461"/>
              <a:gd name="connsiteX31" fmla="*/ 281354 w 8001008"/>
              <a:gd name="connsiteY31" fmla="*/ 4167554 h 5187461"/>
              <a:gd name="connsiteX32" fmla="*/ 351693 w 8001008"/>
              <a:gd name="connsiteY32" fmla="*/ 4273061 h 5187461"/>
              <a:gd name="connsiteX33" fmla="*/ 404447 w 8001008"/>
              <a:gd name="connsiteY33" fmla="*/ 4360985 h 5187461"/>
              <a:gd name="connsiteX34" fmla="*/ 439616 w 8001008"/>
              <a:gd name="connsiteY34" fmla="*/ 4413738 h 5187461"/>
              <a:gd name="connsiteX35" fmla="*/ 527539 w 8001008"/>
              <a:gd name="connsiteY35" fmla="*/ 4484077 h 5187461"/>
              <a:gd name="connsiteX36" fmla="*/ 562708 w 8001008"/>
              <a:gd name="connsiteY36" fmla="*/ 4536831 h 5187461"/>
              <a:gd name="connsiteX37" fmla="*/ 615462 w 8001008"/>
              <a:gd name="connsiteY37" fmla="*/ 4572000 h 5187461"/>
              <a:gd name="connsiteX38" fmla="*/ 633047 w 8001008"/>
              <a:gd name="connsiteY38" fmla="*/ 4624754 h 5187461"/>
              <a:gd name="connsiteX39" fmla="*/ 738554 w 8001008"/>
              <a:gd name="connsiteY39" fmla="*/ 4695092 h 5187461"/>
              <a:gd name="connsiteX40" fmla="*/ 791308 w 8001008"/>
              <a:gd name="connsiteY40" fmla="*/ 4730261 h 5187461"/>
              <a:gd name="connsiteX41" fmla="*/ 844062 w 8001008"/>
              <a:gd name="connsiteY41" fmla="*/ 4747846 h 5187461"/>
              <a:gd name="connsiteX42" fmla="*/ 896816 w 8001008"/>
              <a:gd name="connsiteY42" fmla="*/ 4783015 h 5187461"/>
              <a:gd name="connsiteX43" fmla="*/ 1019908 w 8001008"/>
              <a:gd name="connsiteY43" fmla="*/ 4800600 h 5187461"/>
              <a:gd name="connsiteX44" fmla="*/ 1125416 w 8001008"/>
              <a:gd name="connsiteY44" fmla="*/ 4818185 h 5187461"/>
              <a:gd name="connsiteX45" fmla="*/ 1406770 w 8001008"/>
              <a:gd name="connsiteY45" fmla="*/ 4906108 h 5187461"/>
              <a:gd name="connsiteX46" fmla="*/ 1565031 w 8001008"/>
              <a:gd name="connsiteY46" fmla="*/ 4958861 h 5187461"/>
              <a:gd name="connsiteX47" fmla="*/ 2039816 w 8001008"/>
              <a:gd name="connsiteY47" fmla="*/ 4923692 h 5187461"/>
              <a:gd name="connsiteX48" fmla="*/ 2145323 w 8001008"/>
              <a:gd name="connsiteY48" fmla="*/ 4888523 h 5187461"/>
              <a:gd name="connsiteX49" fmla="*/ 2338754 w 8001008"/>
              <a:gd name="connsiteY49" fmla="*/ 4906108 h 5187461"/>
              <a:gd name="connsiteX50" fmla="*/ 2532185 w 8001008"/>
              <a:gd name="connsiteY50" fmla="*/ 4941277 h 5187461"/>
              <a:gd name="connsiteX51" fmla="*/ 2602523 w 8001008"/>
              <a:gd name="connsiteY51" fmla="*/ 4976446 h 5187461"/>
              <a:gd name="connsiteX52" fmla="*/ 2778370 w 8001008"/>
              <a:gd name="connsiteY52" fmla="*/ 5011615 h 5187461"/>
              <a:gd name="connsiteX53" fmla="*/ 3393831 w 8001008"/>
              <a:gd name="connsiteY53" fmla="*/ 5011615 h 5187461"/>
              <a:gd name="connsiteX54" fmla="*/ 3552093 w 8001008"/>
              <a:gd name="connsiteY54" fmla="*/ 5046785 h 5187461"/>
              <a:gd name="connsiteX55" fmla="*/ 3886200 w 8001008"/>
              <a:gd name="connsiteY55" fmla="*/ 5064369 h 5187461"/>
              <a:gd name="connsiteX56" fmla="*/ 3956539 w 8001008"/>
              <a:gd name="connsiteY56" fmla="*/ 5081954 h 5187461"/>
              <a:gd name="connsiteX57" fmla="*/ 4009293 w 8001008"/>
              <a:gd name="connsiteY57" fmla="*/ 5099538 h 5187461"/>
              <a:gd name="connsiteX58" fmla="*/ 4343400 w 8001008"/>
              <a:gd name="connsiteY58" fmla="*/ 5134708 h 5187461"/>
              <a:gd name="connsiteX59" fmla="*/ 4536831 w 8001008"/>
              <a:gd name="connsiteY59" fmla="*/ 5117123 h 5187461"/>
              <a:gd name="connsiteX60" fmla="*/ 4589585 w 8001008"/>
              <a:gd name="connsiteY60" fmla="*/ 5099538 h 5187461"/>
              <a:gd name="connsiteX61" fmla="*/ 4941277 w 8001008"/>
              <a:gd name="connsiteY61" fmla="*/ 5117123 h 5187461"/>
              <a:gd name="connsiteX62" fmla="*/ 5257800 w 8001008"/>
              <a:gd name="connsiteY62" fmla="*/ 5152292 h 5187461"/>
              <a:gd name="connsiteX63" fmla="*/ 5539154 w 8001008"/>
              <a:gd name="connsiteY63" fmla="*/ 5099538 h 5187461"/>
              <a:gd name="connsiteX64" fmla="*/ 6559062 w 8001008"/>
              <a:gd name="connsiteY64" fmla="*/ 5134708 h 5187461"/>
              <a:gd name="connsiteX65" fmla="*/ 6664570 w 8001008"/>
              <a:gd name="connsiteY65" fmla="*/ 5152292 h 5187461"/>
              <a:gd name="connsiteX66" fmla="*/ 6717323 w 8001008"/>
              <a:gd name="connsiteY66" fmla="*/ 5169877 h 5187461"/>
              <a:gd name="connsiteX67" fmla="*/ 7666893 w 8001008"/>
              <a:gd name="connsiteY67" fmla="*/ 5152292 h 5187461"/>
              <a:gd name="connsiteX68" fmla="*/ 7719647 w 8001008"/>
              <a:gd name="connsiteY68" fmla="*/ 5134708 h 5187461"/>
              <a:gd name="connsiteX69" fmla="*/ 7895493 w 8001008"/>
              <a:gd name="connsiteY69" fmla="*/ 5187461 h 5187461"/>
              <a:gd name="connsiteX70" fmla="*/ 7983416 w 8001008"/>
              <a:gd name="connsiteY70" fmla="*/ 4853354 h 5187461"/>
              <a:gd name="connsiteX71" fmla="*/ 8001000 w 8001008"/>
              <a:gd name="connsiteY71" fmla="*/ 4730261 h 51874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8001008" h="5187461">
                <a:moveTo>
                  <a:pt x="1406770" y="562708"/>
                </a:moveTo>
                <a:cubicBezTo>
                  <a:pt x="1418493" y="533400"/>
                  <a:pt x="1439690" y="506270"/>
                  <a:pt x="1441939" y="474785"/>
                </a:cubicBezTo>
                <a:cubicBezTo>
                  <a:pt x="1445721" y="421841"/>
                  <a:pt x="1429386" y="369363"/>
                  <a:pt x="1424354" y="316523"/>
                </a:cubicBezTo>
                <a:cubicBezTo>
                  <a:pt x="1417662" y="246259"/>
                  <a:pt x="1416098" y="175471"/>
                  <a:pt x="1406770" y="105508"/>
                </a:cubicBezTo>
                <a:cubicBezTo>
                  <a:pt x="1404320" y="87135"/>
                  <a:pt x="1404268" y="63528"/>
                  <a:pt x="1389185" y="52754"/>
                </a:cubicBezTo>
                <a:cubicBezTo>
                  <a:pt x="1331763" y="11738"/>
                  <a:pt x="1179578" y="6018"/>
                  <a:pt x="1125416" y="0"/>
                </a:cubicBezTo>
                <a:cubicBezTo>
                  <a:pt x="1078524" y="5862"/>
                  <a:pt x="1031187" y="8876"/>
                  <a:pt x="984739" y="17585"/>
                </a:cubicBezTo>
                <a:cubicBezTo>
                  <a:pt x="937231" y="26493"/>
                  <a:pt x="892024" y="46759"/>
                  <a:pt x="844062" y="52754"/>
                </a:cubicBezTo>
                <a:cubicBezTo>
                  <a:pt x="750820" y="64409"/>
                  <a:pt x="656493" y="64477"/>
                  <a:pt x="562708" y="70338"/>
                </a:cubicBezTo>
                <a:cubicBezTo>
                  <a:pt x="527539" y="82061"/>
                  <a:pt x="468923" y="70339"/>
                  <a:pt x="457200" y="105508"/>
                </a:cubicBezTo>
                <a:cubicBezTo>
                  <a:pt x="451339" y="123092"/>
                  <a:pt x="449152" y="142367"/>
                  <a:pt x="439616" y="158261"/>
                </a:cubicBezTo>
                <a:cubicBezTo>
                  <a:pt x="419151" y="192370"/>
                  <a:pt x="380448" y="204637"/>
                  <a:pt x="351693" y="228600"/>
                </a:cubicBezTo>
                <a:cubicBezTo>
                  <a:pt x="332588" y="244520"/>
                  <a:pt x="316524" y="263769"/>
                  <a:pt x="298939" y="281354"/>
                </a:cubicBezTo>
                <a:cubicBezTo>
                  <a:pt x="287216" y="316523"/>
                  <a:pt x="280349" y="353703"/>
                  <a:pt x="263770" y="386861"/>
                </a:cubicBezTo>
                <a:cubicBezTo>
                  <a:pt x="252047" y="410307"/>
                  <a:pt x="238336" y="432861"/>
                  <a:pt x="228600" y="457200"/>
                </a:cubicBezTo>
                <a:cubicBezTo>
                  <a:pt x="192486" y="547485"/>
                  <a:pt x="198056" y="551614"/>
                  <a:pt x="175847" y="633046"/>
                </a:cubicBezTo>
                <a:cubicBezTo>
                  <a:pt x="164619" y="674215"/>
                  <a:pt x="152400" y="715107"/>
                  <a:pt x="140677" y="756138"/>
                </a:cubicBezTo>
                <a:cubicBezTo>
                  <a:pt x="134413" y="812515"/>
                  <a:pt x="125270" y="936450"/>
                  <a:pt x="105508" y="1002323"/>
                </a:cubicBezTo>
                <a:cubicBezTo>
                  <a:pt x="96438" y="1032557"/>
                  <a:pt x="79622" y="1060077"/>
                  <a:pt x="70339" y="1090246"/>
                </a:cubicBezTo>
                <a:cubicBezTo>
                  <a:pt x="56124" y="1136444"/>
                  <a:pt x="46893" y="1184031"/>
                  <a:pt x="35170" y="1230923"/>
                </a:cubicBezTo>
                <a:cubicBezTo>
                  <a:pt x="8936" y="1335858"/>
                  <a:pt x="21560" y="1277411"/>
                  <a:pt x="0" y="1406769"/>
                </a:cubicBezTo>
                <a:cubicBezTo>
                  <a:pt x="5862" y="1781908"/>
                  <a:pt x="6714" y="2157158"/>
                  <a:pt x="17585" y="2532185"/>
                </a:cubicBezTo>
                <a:cubicBezTo>
                  <a:pt x="18451" y="2562061"/>
                  <a:pt x="31220" y="2590482"/>
                  <a:pt x="35170" y="2620108"/>
                </a:cubicBezTo>
                <a:cubicBezTo>
                  <a:pt x="42955" y="2678499"/>
                  <a:pt x="46893" y="2737339"/>
                  <a:pt x="52754" y="2795954"/>
                </a:cubicBezTo>
                <a:cubicBezTo>
                  <a:pt x="56724" y="2919022"/>
                  <a:pt x="51725" y="3282664"/>
                  <a:pt x="87923" y="3481754"/>
                </a:cubicBezTo>
                <a:cubicBezTo>
                  <a:pt x="91239" y="3499991"/>
                  <a:pt x="100416" y="3516685"/>
                  <a:pt x="105508" y="3534508"/>
                </a:cubicBezTo>
                <a:cubicBezTo>
                  <a:pt x="109687" y="3549134"/>
                  <a:pt x="129181" y="3638440"/>
                  <a:pt x="140677" y="3657600"/>
                </a:cubicBezTo>
                <a:cubicBezTo>
                  <a:pt x="149207" y="3671816"/>
                  <a:pt x="164124" y="3681046"/>
                  <a:pt x="175847" y="3692769"/>
                </a:cubicBezTo>
                <a:cubicBezTo>
                  <a:pt x="181708" y="3710354"/>
                  <a:pt x="191265" y="3727114"/>
                  <a:pt x="193431" y="3745523"/>
                </a:cubicBezTo>
                <a:cubicBezTo>
                  <a:pt x="208274" y="3871690"/>
                  <a:pt x="185915" y="3944864"/>
                  <a:pt x="228600" y="4044461"/>
                </a:cubicBezTo>
                <a:cubicBezTo>
                  <a:pt x="238926" y="4068555"/>
                  <a:pt x="253444" y="4090706"/>
                  <a:pt x="263770" y="4114800"/>
                </a:cubicBezTo>
                <a:cubicBezTo>
                  <a:pt x="271072" y="4131837"/>
                  <a:pt x="272352" y="4151351"/>
                  <a:pt x="281354" y="4167554"/>
                </a:cubicBezTo>
                <a:cubicBezTo>
                  <a:pt x="301881" y="4204503"/>
                  <a:pt x="351693" y="4273061"/>
                  <a:pt x="351693" y="4273061"/>
                </a:cubicBezTo>
                <a:cubicBezTo>
                  <a:pt x="382229" y="4364673"/>
                  <a:pt x="349274" y="4292020"/>
                  <a:pt x="404447" y="4360985"/>
                </a:cubicBezTo>
                <a:cubicBezTo>
                  <a:pt x="417649" y="4377488"/>
                  <a:pt x="426414" y="4397235"/>
                  <a:pt x="439616" y="4413738"/>
                </a:cubicBezTo>
                <a:cubicBezTo>
                  <a:pt x="468254" y="4449536"/>
                  <a:pt x="488365" y="4457961"/>
                  <a:pt x="527539" y="4484077"/>
                </a:cubicBezTo>
                <a:cubicBezTo>
                  <a:pt x="539262" y="4501662"/>
                  <a:pt x="547764" y="4521887"/>
                  <a:pt x="562708" y="4536831"/>
                </a:cubicBezTo>
                <a:cubicBezTo>
                  <a:pt x="577652" y="4551775"/>
                  <a:pt x="602260" y="4555497"/>
                  <a:pt x="615462" y="4572000"/>
                </a:cubicBezTo>
                <a:cubicBezTo>
                  <a:pt x="627041" y="4586474"/>
                  <a:pt x="619940" y="4611647"/>
                  <a:pt x="633047" y="4624754"/>
                </a:cubicBezTo>
                <a:cubicBezTo>
                  <a:pt x="662935" y="4654642"/>
                  <a:pt x="703385" y="4671646"/>
                  <a:pt x="738554" y="4695092"/>
                </a:cubicBezTo>
                <a:cubicBezTo>
                  <a:pt x="756139" y="4706815"/>
                  <a:pt x="771258" y="4723578"/>
                  <a:pt x="791308" y="4730261"/>
                </a:cubicBezTo>
                <a:cubicBezTo>
                  <a:pt x="808893" y="4736123"/>
                  <a:pt x="827483" y="4739556"/>
                  <a:pt x="844062" y="4747846"/>
                </a:cubicBezTo>
                <a:cubicBezTo>
                  <a:pt x="862965" y="4757297"/>
                  <a:pt x="876573" y="4776942"/>
                  <a:pt x="896816" y="4783015"/>
                </a:cubicBezTo>
                <a:cubicBezTo>
                  <a:pt x="936515" y="4794925"/>
                  <a:pt x="978943" y="4794298"/>
                  <a:pt x="1019908" y="4800600"/>
                </a:cubicBezTo>
                <a:cubicBezTo>
                  <a:pt x="1055148" y="4806022"/>
                  <a:pt x="1090247" y="4812323"/>
                  <a:pt x="1125416" y="4818185"/>
                </a:cubicBezTo>
                <a:cubicBezTo>
                  <a:pt x="1279937" y="4921199"/>
                  <a:pt x="1188865" y="4884317"/>
                  <a:pt x="1406770" y="4906108"/>
                </a:cubicBezTo>
                <a:cubicBezTo>
                  <a:pt x="1459524" y="4923692"/>
                  <a:pt x="1509700" y="4964394"/>
                  <a:pt x="1565031" y="4958861"/>
                </a:cubicBezTo>
                <a:cubicBezTo>
                  <a:pt x="1840200" y="4931345"/>
                  <a:pt x="1682071" y="4944736"/>
                  <a:pt x="2039816" y="4923692"/>
                </a:cubicBezTo>
                <a:cubicBezTo>
                  <a:pt x="2074985" y="4911969"/>
                  <a:pt x="2108404" y="4885167"/>
                  <a:pt x="2145323" y="4888523"/>
                </a:cubicBezTo>
                <a:cubicBezTo>
                  <a:pt x="2209800" y="4894385"/>
                  <a:pt x="2274455" y="4898543"/>
                  <a:pt x="2338754" y="4906108"/>
                </a:cubicBezTo>
                <a:cubicBezTo>
                  <a:pt x="2393407" y="4912538"/>
                  <a:pt x="2476644" y="4930169"/>
                  <a:pt x="2532185" y="4941277"/>
                </a:cubicBezTo>
                <a:cubicBezTo>
                  <a:pt x="2555631" y="4953000"/>
                  <a:pt x="2577318" y="4969245"/>
                  <a:pt x="2602523" y="4976446"/>
                </a:cubicBezTo>
                <a:cubicBezTo>
                  <a:pt x="2660000" y="4992868"/>
                  <a:pt x="2778370" y="5011615"/>
                  <a:pt x="2778370" y="5011615"/>
                </a:cubicBezTo>
                <a:cubicBezTo>
                  <a:pt x="3015129" y="4952427"/>
                  <a:pt x="2899425" y="4974534"/>
                  <a:pt x="3393831" y="5011615"/>
                </a:cubicBezTo>
                <a:cubicBezTo>
                  <a:pt x="3447721" y="5015657"/>
                  <a:pt x="3498360" y="5041028"/>
                  <a:pt x="3552093" y="5046785"/>
                </a:cubicBezTo>
                <a:cubicBezTo>
                  <a:pt x="3662981" y="5058666"/>
                  <a:pt x="3774831" y="5058508"/>
                  <a:pt x="3886200" y="5064369"/>
                </a:cubicBezTo>
                <a:cubicBezTo>
                  <a:pt x="3909646" y="5070231"/>
                  <a:pt x="3933301" y="5075315"/>
                  <a:pt x="3956539" y="5081954"/>
                </a:cubicBezTo>
                <a:cubicBezTo>
                  <a:pt x="3974362" y="5087046"/>
                  <a:pt x="3991199" y="5095517"/>
                  <a:pt x="4009293" y="5099538"/>
                </a:cubicBezTo>
                <a:cubicBezTo>
                  <a:pt x="4121026" y="5124368"/>
                  <a:pt x="4227494" y="5125792"/>
                  <a:pt x="4343400" y="5134708"/>
                </a:cubicBezTo>
                <a:cubicBezTo>
                  <a:pt x="4407877" y="5128846"/>
                  <a:pt x="4472739" y="5126279"/>
                  <a:pt x="4536831" y="5117123"/>
                </a:cubicBezTo>
                <a:cubicBezTo>
                  <a:pt x="4555181" y="5114502"/>
                  <a:pt x="4571049" y="5099538"/>
                  <a:pt x="4589585" y="5099538"/>
                </a:cubicBezTo>
                <a:cubicBezTo>
                  <a:pt x="4706962" y="5099538"/>
                  <a:pt x="4824128" y="5109801"/>
                  <a:pt x="4941277" y="5117123"/>
                </a:cubicBezTo>
                <a:cubicBezTo>
                  <a:pt x="5138511" y="5129450"/>
                  <a:pt x="5107581" y="5127256"/>
                  <a:pt x="5257800" y="5152292"/>
                </a:cubicBezTo>
                <a:cubicBezTo>
                  <a:pt x="5351585" y="5134707"/>
                  <a:pt x="5443806" y="5103205"/>
                  <a:pt x="5539154" y="5099538"/>
                </a:cubicBezTo>
                <a:lnTo>
                  <a:pt x="6559062" y="5134708"/>
                </a:lnTo>
                <a:cubicBezTo>
                  <a:pt x="6594231" y="5140569"/>
                  <a:pt x="6629765" y="5144557"/>
                  <a:pt x="6664570" y="5152292"/>
                </a:cubicBezTo>
                <a:cubicBezTo>
                  <a:pt x="6682664" y="5156313"/>
                  <a:pt x="6698787" y="5169877"/>
                  <a:pt x="6717323" y="5169877"/>
                </a:cubicBezTo>
                <a:cubicBezTo>
                  <a:pt x="7033901" y="5169877"/>
                  <a:pt x="7350370" y="5158154"/>
                  <a:pt x="7666893" y="5152292"/>
                </a:cubicBezTo>
                <a:cubicBezTo>
                  <a:pt x="7684478" y="5146431"/>
                  <a:pt x="7701111" y="5134708"/>
                  <a:pt x="7719647" y="5134708"/>
                </a:cubicBezTo>
                <a:cubicBezTo>
                  <a:pt x="7832801" y="5134708"/>
                  <a:pt x="7823988" y="5139791"/>
                  <a:pt x="7895493" y="5187461"/>
                </a:cubicBezTo>
                <a:cubicBezTo>
                  <a:pt x="8057622" y="5106396"/>
                  <a:pt x="7954730" y="5183241"/>
                  <a:pt x="7983416" y="4853354"/>
                </a:cubicBezTo>
                <a:cubicBezTo>
                  <a:pt x="8001964" y="4640055"/>
                  <a:pt x="8001000" y="4800271"/>
                  <a:pt x="8001000" y="4730261"/>
                </a:cubicBezTo>
              </a:path>
            </a:pathLst>
          </a:cu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: obrazec 46">
            <a:extLst>
              <a:ext uri="{FF2B5EF4-FFF2-40B4-BE49-F238E27FC236}">
                <a16:creationId xmlns:a16="http://schemas.microsoft.com/office/drawing/2014/main" id="{66800DE8-24E2-488B-B7B8-49FA70A3BDB6}"/>
              </a:ext>
            </a:extLst>
          </p:cNvPr>
          <p:cNvSpPr/>
          <p:nvPr/>
        </p:nvSpPr>
        <p:spPr>
          <a:xfrm>
            <a:off x="5240215" y="5398477"/>
            <a:ext cx="1723293" cy="756913"/>
          </a:xfrm>
          <a:custGeom>
            <a:avLst/>
            <a:gdLst>
              <a:gd name="connsiteX0" fmla="*/ 0 w 1723293"/>
              <a:gd name="connsiteY0" fmla="*/ 0 h 756913"/>
              <a:gd name="connsiteX1" fmla="*/ 35170 w 1723293"/>
              <a:gd name="connsiteY1" fmla="*/ 105508 h 756913"/>
              <a:gd name="connsiteX2" fmla="*/ 52754 w 1723293"/>
              <a:gd name="connsiteY2" fmla="*/ 386861 h 756913"/>
              <a:gd name="connsiteX3" fmla="*/ 105508 w 1723293"/>
              <a:gd name="connsiteY3" fmla="*/ 509954 h 756913"/>
              <a:gd name="connsiteX4" fmla="*/ 175847 w 1723293"/>
              <a:gd name="connsiteY4" fmla="*/ 597877 h 756913"/>
              <a:gd name="connsiteX5" fmla="*/ 228600 w 1723293"/>
              <a:gd name="connsiteY5" fmla="*/ 615461 h 756913"/>
              <a:gd name="connsiteX6" fmla="*/ 404447 w 1723293"/>
              <a:gd name="connsiteY6" fmla="*/ 668215 h 756913"/>
              <a:gd name="connsiteX7" fmla="*/ 527539 w 1723293"/>
              <a:gd name="connsiteY7" fmla="*/ 685800 h 756913"/>
              <a:gd name="connsiteX8" fmla="*/ 1266093 w 1723293"/>
              <a:gd name="connsiteY8" fmla="*/ 703385 h 756913"/>
              <a:gd name="connsiteX9" fmla="*/ 1318847 w 1723293"/>
              <a:gd name="connsiteY9" fmla="*/ 720969 h 756913"/>
              <a:gd name="connsiteX10" fmla="*/ 1389185 w 1723293"/>
              <a:gd name="connsiteY10" fmla="*/ 756138 h 756913"/>
              <a:gd name="connsiteX11" fmla="*/ 1617785 w 1723293"/>
              <a:gd name="connsiteY11" fmla="*/ 738554 h 756913"/>
              <a:gd name="connsiteX12" fmla="*/ 1723293 w 1723293"/>
              <a:gd name="connsiteY12" fmla="*/ 703385 h 756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23293" h="756913">
                <a:moveTo>
                  <a:pt x="0" y="0"/>
                </a:moveTo>
                <a:cubicBezTo>
                  <a:pt x="11723" y="35169"/>
                  <a:pt x="30161" y="68776"/>
                  <a:pt x="35170" y="105508"/>
                </a:cubicBezTo>
                <a:cubicBezTo>
                  <a:pt x="47866" y="198614"/>
                  <a:pt x="42917" y="293410"/>
                  <a:pt x="52754" y="386861"/>
                </a:cubicBezTo>
                <a:cubicBezTo>
                  <a:pt x="55936" y="417088"/>
                  <a:pt x="94142" y="490064"/>
                  <a:pt x="105508" y="509954"/>
                </a:cubicBezTo>
                <a:cubicBezTo>
                  <a:pt x="118010" y="531833"/>
                  <a:pt x="150728" y="582806"/>
                  <a:pt x="175847" y="597877"/>
                </a:cubicBezTo>
                <a:cubicBezTo>
                  <a:pt x="191741" y="607413"/>
                  <a:pt x="211016" y="609600"/>
                  <a:pt x="228600" y="615461"/>
                </a:cubicBezTo>
                <a:cubicBezTo>
                  <a:pt x="297716" y="684577"/>
                  <a:pt x="245807" y="647063"/>
                  <a:pt x="404447" y="668215"/>
                </a:cubicBezTo>
                <a:cubicBezTo>
                  <a:pt x="445531" y="673693"/>
                  <a:pt x="486126" y="684110"/>
                  <a:pt x="527539" y="685800"/>
                </a:cubicBezTo>
                <a:cubicBezTo>
                  <a:pt x="773589" y="695843"/>
                  <a:pt x="1019908" y="697523"/>
                  <a:pt x="1266093" y="703385"/>
                </a:cubicBezTo>
                <a:cubicBezTo>
                  <a:pt x="1283678" y="709246"/>
                  <a:pt x="1301810" y="713667"/>
                  <a:pt x="1318847" y="720969"/>
                </a:cubicBezTo>
                <a:cubicBezTo>
                  <a:pt x="1342941" y="731295"/>
                  <a:pt x="1363017" y="754599"/>
                  <a:pt x="1389185" y="756138"/>
                </a:cubicBezTo>
                <a:cubicBezTo>
                  <a:pt x="1465478" y="760626"/>
                  <a:pt x="1541585" y="744415"/>
                  <a:pt x="1617785" y="738554"/>
                </a:cubicBezTo>
                <a:lnTo>
                  <a:pt x="1723293" y="703385"/>
                </a:lnTo>
              </a:path>
            </a:pathLst>
          </a:cu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704E4FDD-B6A4-4B82-B517-0609EC35E543}"/>
              </a:ext>
            </a:extLst>
          </p:cNvPr>
          <p:cNvSpPr txBox="1"/>
          <p:nvPr/>
        </p:nvSpPr>
        <p:spPr>
          <a:xfrm>
            <a:off x="6829853" y="1246021"/>
            <a:ext cx="36996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Schematická značka baterie:</a:t>
            </a:r>
          </a:p>
        </p:txBody>
      </p: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2A30C44D-D657-4401-9B47-FB462563BC22}"/>
              </a:ext>
            </a:extLst>
          </p:cNvPr>
          <p:cNvCxnSpPr/>
          <p:nvPr/>
        </p:nvCxnSpPr>
        <p:spPr>
          <a:xfrm>
            <a:off x="7775158" y="1972099"/>
            <a:ext cx="0" cy="82385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>
            <a:extLst>
              <a:ext uri="{FF2B5EF4-FFF2-40B4-BE49-F238E27FC236}">
                <a16:creationId xmlns:a16="http://schemas.microsoft.com/office/drawing/2014/main" id="{6C9CA4A1-64B3-4E9F-B17D-F6CE1E655BEE}"/>
              </a:ext>
            </a:extLst>
          </p:cNvPr>
          <p:cNvCxnSpPr/>
          <p:nvPr/>
        </p:nvCxnSpPr>
        <p:spPr>
          <a:xfrm>
            <a:off x="7992416" y="2187086"/>
            <a:ext cx="0" cy="31212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E69188F3-1F1B-4036-B1A5-508210EB4346}"/>
              </a:ext>
            </a:extLst>
          </p:cNvPr>
          <p:cNvCxnSpPr/>
          <p:nvPr/>
        </p:nvCxnSpPr>
        <p:spPr>
          <a:xfrm flipH="1">
            <a:off x="7355282" y="2343149"/>
            <a:ext cx="41987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1B819EF8-3C36-4229-BBC3-C78D7DF1F1D7}"/>
              </a:ext>
            </a:extLst>
          </p:cNvPr>
          <p:cNvCxnSpPr/>
          <p:nvPr/>
        </p:nvCxnSpPr>
        <p:spPr>
          <a:xfrm>
            <a:off x="7992416" y="2343149"/>
            <a:ext cx="33989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EDD96935-5E54-438F-9052-963A1F35AB18}"/>
              </a:ext>
            </a:extLst>
          </p:cNvPr>
          <p:cNvCxnSpPr/>
          <p:nvPr/>
        </p:nvCxnSpPr>
        <p:spPr>
          <a:xfrm>
            <a:off x="9113420" y="3099131"/>
            <a:ext cx="0" cy="82385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341AF13E-6471-4535-8D3A-0DF20185F8E2}"/>
              </a:ext>
            </a:extLst>
          </p:cNvPr>
          <p:cNvCxnSpPr/>
          <p:nvPr/>
        </p:nvCxnSpPr>
        <p:spPr>
          <a:xfrm>
            <a:off x="9330678" y="3314118"/>
            <a:ext cx="0" cy="31212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B4B24163-9CB4-4EF7-B621-2F948B4C85DC}"/>
              </a:ext>
            </a:extLst>
          </p:cNvPr>
          <p:cNvCxnSpPr/>
          <p:nvPr/>
        </p:nvCxnSpPr>
        <p:spPr>
          <a:xfrm flipH="1">
            <a:off x="8693544" y="3470181"/>
            <a:ext cx="41987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3F86EAAA-851D-498D-AED7-EA9BAA20B10A}"/>
              </a:ext>
            </a:extLst>
          </p:cNvPr>
          <p:cNvCxnSpPr/>
          <p:nvPr/>
        </p:nvCxnSpPr>
        <p:spPr>
          <a:xfrm>
            <a:off x="9330678" y="3470181"/>
            <a:ext cx="33989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E59FBF8D-141C-4DF4-850C-E4D38A7CE439}"/>
              </a:ext>
            </a:extLst>
          </p:cNvPr>
          <p:cNvCxnSpPr/>
          <p:nvPr/>
        </p:nvCxnSpPr>
        <p:spPr>
          <a:xfrm>
            <a:off x="8392912" y="3098654"/>
            <a:ext cx="0" cy="82385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B78DC70C-4DE8-45DA-B06E-5FCF221B46CE}"/>
              </a:ext>
            </a:extLst>
          </p:cNvPr>
          <p:cNvCxnSpPr/>
          <p:nvPr/>
        </p:nvCxnSpPr>
        <p:spPr>
          <a:xfrm>
            <a:off x="8610170" y="3313641"/>
            <a:ext cx="0" cy="31212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535243FC-B562-48B7-9B36-FF33583DE6AC}"/>
              </a:ext>
            </a:extLst>
          </p:cNvPr>
          <p:cNvCxnSpPr/>
          <p:nvPr/>
        </p:nvCxnSpPr>
        <p:spPr>
          <a:xfrm flipH="1">
            <a:off x="7973036" y="3469704"/>
            <a:ext cx="41987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>
            <a:extLst>
              <a:ext uri="{FF2B5EF4-FFF2-40B4-BE49-F238E27FC236}">
                <a16:creationId xmlns:a16="http://schemas.microsoft.com/office/drawing/2014/main" id="{808707B0-CB92-4FD8-9EC1-48FB7CB30726}"/>
              </a:ext>
            </a:extLst>
          </p:cNvPr>
          <p:cNvCxnSpPr/>
          <p:nvPr/>
        </p:nvCxnSpPr>
        <p:spPr>
          <a:xfrm>
            <a:off x="8610170" y="3469704"/>
            <a:ext cx="33989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>
            <a:extLst>
              <a:ext uri="{FF2B5EF4-FFF2-40B4-BE49-F238E27FC236}">
                <a16:creationId xmlns:a16="http://schemas.microsoft.com/office/drawing/2014/main" id="{7A923B79-E4FC-40A3-88CA-ECB3176046E1}"/>
              </a:ext>
            </a:extLst>
          </p:cNvPr>
          <p:cNvCxnSpPr/>
          <p:nvPr/>
        </p:nvCxnSpPr>
        <p:spPr>
          <a:xfrm>
            <a:off x="7722562" y="3098654"/>
            <a:ext cx="0" cy="82385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>
            <a:extLst>
              <a:ext uri="{FF2B5EF4-FFF2-40B4-BE49-F238E27FC236}">
                <a16:creationId xmlns:a16="http://schemas.microsoft.com/office/drawing/2014/main" id="{97B1C1D0-8E2D-4903-99D9-95EE3B3EBC74}"/>
              </a:ext>
            </a:extLst>
          </p:cNvPr>
          <p:cNvCxnSpPr/>
          <p:nvPr/>
        </p:nvCxnSpPr>
        <p:spPr>
          <a:xfrm>
            <a:off x="7939820" y="3313641"/>
            <a:ext cx="0" cy="31212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>
            <a:extLst>
              <a:ext uri="{FF2B5EF4-FFF2-40B4-BE49-F238E27FC236}">
                <a16:creationId xmlns:a16="http://schemas.microsoft.com/office/drawing/2014/main" id="{B72B985A-F609-4434-A373-C9A4210917E6}"/>
              </a:ext>
            </a:extLst>
          </p:cNvPr>
          <p:cNvCxnSpPr/>
          <p:nvPr/>
        </p:nvCxnSpPr>
        <p:spPr>
          <a:xfrm flipH="1">
            <a:off x="7302686" y="3469704"/>
            <a:ext cx="41987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>
            <a:extLst>
              <a:ext uri="{FF2B5EF4-FFF2-40B4-BE49-F238E27FC236}">
                <a16:creationId xmlns:a16="http://schemas.microsoft.com/office/drawing/2014/main" id="{72BDDED8-CD95-4805-8D2D-ADC9E605A8CB}"/>
              </a:ext>
            </a:extLst>
          </p:cNvPr>
          <p:cNvCxnSpPr/>
          <p:nvPr/>
        </p:nvCxnSpPr>
        <p:spPr>
          <a:xfrm>
            <a:off x="7939820" y="3469704"/>
            <a:ext cx="33989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FE41EFE8-0473-486C-A209-B153FD7C545A}"/>
              </a:ext>
            </a:extLst>
          </p:cNvPr>
          <p:cNvSpPr txBox="1"/>
          <p:nvPr/>
        </p:nvSpPr>
        <p:spPr>
          <a:xfrm>
            <a:off x="8401694" y="2109479"/>
            <a:ext cx="816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1,5 V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E45EF236-D4C9-4CE7-8270-5938AC0DEAC4}"/>
              </a:ext>
            </a:extLst>
          </p:cNvPr>
          <p:cNvSpPr txBox="1"/>
          <p:nvPr/>
        </p:nvSpPr>
        <p:spPr>
          <a:xfrm>
            <a:off x="7302369" y="2884460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+</a:t>
            </a:r>
          </a:p>
        </p:txBody>
      </p:sp>
      <p:sp>
        <p:nvSpPr>
          <p:cNvPr id="71" name="TextovéPole 70">
            <a:extLst>
              <a:ext uri="{FF2B5EF4-FFF2-40B4-BE49-F238E27FC236}">
                <a16:creationId xmlns:a16="http://schemas.microsoft.com/office/drawing/2014/main" id="{E4E986D3-9446-4E6B-A355-C1C3C21A4D3B}"/>
              </a:ext>
            </a:extLst>
          </p:cNvPr>
          <p:cNvSpPr txBox="1"/>
          <p:nvPr/>
        </p:nvSpPr>
        <p:spPr>
          <a:xfrm>
            <a:off x="7354415" y="1680751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+</a:t>
            </a:r>
          </a:p>
        </p:txBody>
      </p:sp>
      <p:sp>
        <p:nvSpPr>
          <p:cNvPr id="72" name="TextovéPole 71">
            <a:extLst>
              <a:ext uri="{FF2B5EF4-FFF2-40B4-BE49-F238E27FC236}">
                <a16:creationId xmlns:a16="http://schemas.microsoft.com/office/drawing/2014/main" id="{9B8CBF21-EA93-424E-95D5-DB3EDA306BA4}"/>
              </a:ext>
            </a:extLst>
          </p:cNvPr>
          <p:cNvSpPr txBox="1"/>
          <p:nvPr/>
        </p:nvSpPr>
        <p:spPr>
          <a:xfrm>
            <a:off x="9986963" y="3207625"/>
            <a:ext cx="816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4,5 V</a:t>
            </a:r>
          </a:p>
        </p:txBody>
      </p:sp>
      <p:sp>
        <p:nvSpPr>
          <p:cNvPr id="73" name="Obdélník 72">
            <a:extLst>
              <a:ext uri="{FF2B5EF4-FFF2-40B4-BE49-F238E27FC236}">
                <a16:creationId xmlns:a16="http://schemas.microsoft.com/office/drawing/2014/main" id="{A1D13710-D0C0-43B1-8DF0-B97A83FD63AB}"/>
              </a:ext>
            </a:extLst>
          </p:cNvPr>
          <p:cNvSpPr/>
          <p:nvPr/>
        </p:nvSpPr>
        <p:spPr>
          <a:xfrm>
            <a:off x="2200275" y="800100"/>
            <a:ext cx="1700026" cy="42003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klikni</a:t>
            </a:r>
          </a:p>
        </p:txBody>
      </p:sp>
    </p:spTree>
    <p:extLst>
      <p:ext uri="{BB962C8B-B14F-4D97-AF65-F5344CB8AC3E}">
        <p14:creationId xmlns:p14="http://schemas.microsoft.com/office/powerpoint/2010/main" val="3117932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5" grpId="0" animBg="1"/>
      <p:bldP spid="46" grpId="0" animBg="1"/>
      <p:bldP spid="4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Obsah obrázku metr, zařízení&#10;&#10;Popis se vygeneroval automaticky.">
            <a:extLst>
              <a:ext uri="{FF2B5EF4-FFF2-40B4-BE49-F238E27FC236}">
                <a16:creationId xmlns:a16="http://schemas.microsoft.com/office/drawing/2014/main" id="{A7075294-8587-44E9-A686-76A30F0AC1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773" y="186455"/>
            <a:ext cx="3635470" cy="6485090"/>
          </a:xfrm>
          <a:prstGeom prst="rect">
            <a:avLst/>
          </a:prstGeom>
        </p:spPr>
      </p:pic>
      <p:sp>
        <p:nvSpPr>
          <p:cNvPr id="2" name="TextovéPole 1">
            <a:extLst>
              <a:ext uri="{FF2B5EF4-FFF2-40B4-BE49-F238E27FC236}">
                <a16:creationId xmlns:a16="http://schemas.microsoft.com/office/drawing/2014/main" id="{8BD52FF5-B6BA-4957-9D81-7CD2B305D824}"/>
              </a:ext>
            </a:extLst>
          </p:cNvPr>
          <p:cNvSpPr txBox="1"/>
          <p:nvPr/>
        </p:nvSpPr>
        <p:spPr>
          <a:xfrm>
            <a:off x="4586068" y="534573"/>
            <a:ext cx="718215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Pro měření napětí ve školních laboratořích se používají</a:t>
            </a:r>
          </a:p>
          <a:p>
            <a:r>
              <a:rPr lang="cs-CZ" sz="2400" dirty="0"/>
              <a:t>ručičkové měřicí přístroje. Ty jsou však univerzální, takže</a:t>
            </a:r>
          </a:p>
          <a:p>
            <a:r>
              <a:rPr lang="cs-CZ" sz="2400" dirty="0"/>
              <a:t>kromě napětí lze jimi měřit např. proud a elektrický</a:t>
            </a:r>
          </a:p>
          <a:p>
            <a:r>
              <a:rPr lang="cs-CZ" sz="2400" dirty="0"/>
              <a:t>odpor.</a:t>
            </a:r>
          </a:p>
          <a:p>
            <a:r>
              <a:rPr lang="cs-CZ" sz="2400" dirty="0"/>
              <a:t>Proto musíme dodržovat určité postupy:</a:t>
            </a:r>
          </a:p>
          <a:p>
            <a:pPr marL="457200" indent="-457200">
              <a:buAutoNum type="arabicParenR"/>
            </a:pPr>
            <a:r>
              <a:rPr lang="cs-CZ" sz="2400" dirty="0"/>
              <a:t>Nastavit měřicí přístroj na měření napětí, a to buď </a:t>
            </a:r>
          </a:p>
          <a:p>
            <a:r>
              <a:rPr lang="cs-CZ" sz="2400" dirty="0"/>
              <a:t>       stejnosměrného, nebo střídavého.</a:t>
            </a:r>
          </a:p>
        </p:txBody>
      </p:sp>
      <p:grpSp>
        <p:nvGrpSpPr>
          <p:cNvPr id="16" name="Skupina 15">
            <a:extLst>
              <a:ext uri="{FF2B5EF4-FFF2-40B4-BE49-F238E27FC236}">
                <a16:creationId xmlns:a16="http://schemas.microsoft.com/office/drawing/2014/main" id="{590C72C2-E45F-4659-93AB-D4D99C1E555F}"/>
              </a:ext>
            </a:extLst>
          </p:cNvPr>
          <p:cNvGrpSpPr/>
          <p:nvPr/>
        </p:nvGrpSpPr>
        <p:grpSpPr>
          <a:xfrm>
            <a:off x="9321800" y="2830197"/>
            <a:ext cx="1146899" cy="369332"/>
            <a:chOff x="9448800" y="2933700"/>
            <a:chExt cx="1146899" cy="369332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014B7E2E-F65D-4F8E-9FC2-50F2DBB7E529}"/>
                </a:ext>
              </a:extLst>
            </p:cNvPr>
            <p:cNvSpPr txBox="1"/>
            <p:nvPr/>
          </p:nvSpPr>
          <p:spPr>
            <a:xfrm>
              <a:off x="9448800" y="2933700"/>
              <a:ext cx="55976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( -- ,</a:t>
              </a:r>
            </a:p>
          </p:txBody>
        </p:sp>
        <p:sp>
          <p:nvSpPr>
            <p:cNvPr id="14" name="Volný tvar: obrazec 13">
              <a:extLst>
                <a:ext uri="{FF2B5EF4-FFF2-40B4-BE49-F238E27FC236}">
                  <a16:creationId xmlns:a16="http://schemas.microsoft.com/office/drawing/2014/main" id="{D8232EDC-53D2-4071-8474-653CF0678AF1}"/>
                </a:ext>
              </a:extLst>
            </p:cNvPr>
            <p:cNvSpPr/>
            <p:nvPr/>
          </p:nvSpPr>
          <p:spPr>
            <a:xfrm>
              <a:off x="10008569" y="3061216"/>
              <a:ext cx="330200" cy="114300"/>
            </a:xfrm>
            <a:custGeom>
              <a:avLst/>
              <a:gdLst>
                <a:gd name="connsiteX0" fmla="*/ 0 w 431806"/>
                <a:gd name="connsiteY0" fmla="*/ 114300 h 215900"/>
                <a:gd name="connsiteX1" fmla="*/ 25400 w 431806"/>
                <a:gd name="connsiteY1" fmla="*/ 50800 h 215900"/>
                <a:gd name="connsiteX2" fmla="*/ 38100 w 431806"/>
                <a:gd name="connsiteY2" fmla="*/ 12700 h 215900"/>
                <a:gd name="connsiteX3" fmla="*/ 76200 w 431806"/>
                <a:gd name="connsiteY3" fmla="*/ 0 h 215900"/>
                <a:gd name="connsiteX4" fmla="*/ 165100 w 431806"/>
                <a:gd name="connsiteY4" fmla="*/ 12700 h 215900"/>
                <a:gd name="connsiteX5" fmla="*/ 228600 w 431806"/>
                <a:gd name="connsiteY5" fmla="*/ 127000 h 215900"/>
                <a:gd name="connsiteX6" fmla="*/ 254000 w 431806"/>
                <a:gd name="connsiteY6" fmla="*/ 165100 h 215900"/>
                <a:gd name="connsiteX7" fmla="*/ 266700 w 431806"/>
                <a:gd name="connsiteY7" fmla="*/ 203200 h 215900"/>
                <a:gd name="connsiteX8" fmla="*/ 330200 w 431806"/>
                <a:gd name="connsiteY8" fmla="*/ 215900 h 215900"/>
                <a:gd name="connsiteX9" fmla="*/ 406400 w 431806"/>
                <a:gd name="connsiteY9" fmla="*/ 177800 h 215900"/>
                <a:gd name="connsiteX10" fmla="*/ 419100 w 431806"/>
                <a:gd name="connsiteY10" fmla="*/ 139700 h 215900"/>
                <a:gd name="connsiteX11" fmla="*/ 431800 w 431806"/>
                <a:gd name="connsiteY11" fmla="*/ 50800 h 215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1806" h="215900">
                  <a:moveTo>
                    <a:pt x="0" y="114300"/>
                  </a:moveTo>
                  <a:cubicBezTo>
                    <a:pt x="8467" y="93133"/>
                    <a:pt x="17395" y="72146"/>
                    <a:pt x="25400" y="50800"/>
                  </a:cubicBezTo>
                  <a:cubicBezTo>
                    <a:pt x="30100" y="38265"/>
                    <a:pt x="28634" y="22166"/>
                    <a:pt x="38100" y="12700"/>
                  </a:cubicBezTo>
                  <a:cubicBezTo>
                    <a:pt x="47566" y="3234"/>
                    <a:pt x="63500" y="4233"/>
                    <a:pt x="76200" y="0"/>
                  </a:cubicBezTo>
                  <a:cubicBezTo>
                    <a:pt x="105833" y="4233"/>
                    <a:pt x="139846" y="-3371"/>
                    <a:pt x="165100" y="12700"/>
                  </a:cubicBezTo>
                  <a:cubicBezTo>
                    <a:pt x="223830" y="50074"/>
                    <a:pt x="206025" y="81851"/>
                    <a:pt x="228600" y="127000"/>
                  </a:cubicBezTo>
                  <a:cubicBezTo>
                    <a:pt x="235426" y="140652"/>
                    <a:pt x="247174" y="151448"/>
                    <a:pt x="254000" y="165100"/>
                  </a:cubicBezTo>
                  <a:cubicBezTo>
                    <a:pt x="259987" y="177074"/>
                    <a:pt x="255561" y="195774"/>
                    <a:pt x="266700" y="203200"/>
                  </a:cubicBezTo>
                  <a:cubicBezTo>
                    <a:pt x="284661" y="215174"/>
                    <a:pt x="309033" y="211667"/>
                    <a:pt x="330200" y="215900"/>
                  </a:cubicBezTo>
                  <a:cubicBezTo>
                    <a:pt x="355299" y="207534"/>
                    <a:pt x="388495" y="200181"/>
                    <a:pt x="406400" y="177800"/>
                  </a:cubicBezTo>
                  <a:cubicBezTo>
                    <a:pt x="414763" y="167347"/>
                    <a:pt x="416196" y="152768"/>
                    <a:pt x="419100" y="139700"/>
                  </a:cubicBezTo>
                  <a:cubicBezTo>
                    <a:pt x="432496" y="79418"/>
                    <a:pt x="431800" y="85947"/>
                    <a:pt x="431800" y="50800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>
              <a:extLst>
                <a:ext uri="{FF2B5EF4-FFF2-40B4-BE49-F238E27FC236}">
                  <a16:creationId xmlns:a16="http://schemas.microsoft.com/office/drawing/2014/main" id="{CFB2C988-4E42-40B9-AD73-C715B7A6BBB0}"/>
                </a:ext>
              </a:extLst>
            </p:cNvPr>
            <p:cNvSpPr txBox="1"/>
            <p:nvPr/>
          </p:nvSpPr>
          <p:spPr>
            <a:xfrm>
              <a:off x="10340501" y="2933700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)</a:t>
              </a:r>
            </a:p>
          </p:txBody>
        </p:sp>
      </p:grp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76F60C99-7D42-40ED-BFCB-048454923F39}"/>
              </a:ext>
            </a:extLst>
          </p:cNvPr>
          <p:cNvSpPr txBox="1"/>
          <p:nvPr/>
        </p:nvSpPr>
        <p:spPr>
          <a:xfrm>
            <a:off x="4586067" y="3184107"/>
            <a:ext cx="58826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2) Nastavit vždy maximální rozsah     600 V</a:t>
            </a:r>
          </a:p>
        </p:txBody>
      </p: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A59AC86D-889A-4D74-A866-44836C212C95}"/>
              </a:ext>
            </a:extLst>
          </p:cNvPr>
          <p:cNvCxnSpPr/>
          <p:nvPr/>
        </p:nvCxnSpPr>
        <p:spPr>
          <a:xfrm>
            <a:off x="8928100" y="3633944"/>
            <a:ext cx="11049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>
            <a:extLst>
              <a:ext uri="{FF2B5EF4-FFF2-40B4-BE49-F238E27FC236}">
                <a16:creationId xmlns:a16="http://schemas.microsoft.com/office/drawing/2014/main" id="{69E80CFD-1B05-4922-A12B-DE0DE5E4DBF6}"/>
              </a:ext>
            </a:extLst>
          </p:cNvPr>
          <p:cNvCxnSpPr>
            <a:cxnSpLocks/>
          </p:cNvCxnSpPr>
          <p:nvPr/>
        </p:nvCxnSpPr>
        <p:spPr>
          <a:xfrm flipH="1">
            <a:off x="2000250" y="3938344"/>
            <a:ext cx="7423150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CC4AACFF-FB48-4746-99BC-7179246B4E30}"/>
              </a:ext>
            </a:extLst>
          </p:cNvPr>
          <p:cNvCxnSpPr>
            <a:cxnSpLocks/>
          </p:cNvCxnSpPr>
          <p:nvPr/>
        </p:nvCxnSpPr>
        <p:spPr>
          <a:xfrm flipV="1">
            <a:off x="9423400" y="3645772"/>
            <a:ext cx="0" cy="29257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Skupina 26">
            <a:extLst>
              <a:ext uri="{FF2B5EF4-FFF2-40B4-BE49-F238E27FC236}">
                <a16:creationId xmlns:a16="http://schemas.microsoft.com/office/drawing/2014/main" id="{19609F40-B809-4173-8EAC-E9B2C32701A3}"/>
              </a:ext>
            </a:extLst>
          </p:cNvPr>
          <p:cNvGrpSpPr/>
          <p:nvPr/>
        </p:nvGrpSpPr>
        <p:grpSpPr>
          <a:xfrm rot="20337614">
            <a:off x="1785767" y="4037763"/>
            <a:ext cx="1098592" cy="1120057"/>
            <a:chOff x="5314908" y="4483972"/>
            <a:chExt cx="1098592" cy="1120057"/>
          </a:xfrm>
        </p:grpSpPr>
        <p:sp>
          <p:nvSpPr>
            <p:cNvPr id="25" name="Ovál 24">
              <a:extLst>
                <a:ext uri="{FF2B5EF4-FFF2-40B4-BE49-F238E27FC236}">
                  <a16:creationId xmlns:a16="http://schemas.microsoft.com/office/drawing/2014/main" id="{921A41CB-00B9-4C43-A530-A8F2799D20C2}"/>
                </a:ext>
              </a:extLst>
            </p:cNvPr>
            <p:cNvSpPr/>
            <p:nvPr/>
          </p:nvSpPr>
          <p:spPr>
            <a:xfrm>
              <a:off x="5314908" y="4510959"/>
              <a:ext cx="1098592" cy="1093070"/>
            </a:xfrm>
            <a:prstGeom prst="ellips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Šipka: pětiúhelník 25">
              <a:extLst>
                <a:ext uri="{FF2B5EF4-FFF2-40B4-BE49-F238E27FC236}">
                  <a16:creationId xmlns:a16="http://schemas.microsoft.com/office/drawing/2014/main" id="{4D318E65-0444-4368-9B58-4B5EC72D78B1}"/>
                </a:ext>
              </a:extLst>
            </p:cNvPr>
            <p:cNvSpPr/>
            <p:nvPr/>
          </p:nvSpPr>
          <p:spPr>
            <a:xfrm rot="16200000">
              <a:off x="5310266" y="4927861"/>
              <a:ext cx="1118319" cy="230542"/>
            </a:xfrm>
            <a:prstGeom prst="homePlate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78799389-A74C-4A4B-AF70-A3F3892B0E2F}"/>
              </a:ext>
            </a:extLst>
          </p:cNvPr>
          <p:cNvSpPr txBox="1"/>
          <p:nvPr/>
        </p:nvSpPr>
        <p:spPr>
          <a:xfrm>
            <a:off x="4586066" y="4050810"/>
            <a:ext cx="71821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3) Protože je to univerzální měřicí přístroj, musíme zvolit</a:t>
            </a:r>
          </a:p>
          <a:p>
            <a:r>
              <a:rPr lang="cs-CZ" sz="2400" dirty="0"/>
              <a:t>    správnou stupnici , na které budeme určovat výchylku.</a:t>
            </a:r>
          </a:p>
        </p:txBody>
      </p:sp>
      <p:cxnSp>
        <p:nvCxnSpPr>
          <p:cNvPr id="30" name="Přímá spojnice se šipkou 29">
            <a:extLst>
              <a:ext uri="{FF2B5EF4-FFF2-40B4-BE49-F238E27FC236}">
                <a16:creationId xmlns:a16="http://schemas.microsoft.com/office/drawing/2014/main" id="{46ABB44C-EC68-4039-A5DE-DBDF57815B9C}"/>
              </a:ext>
            </a:extLst>
          </p:cNvPr>
          <p:cNvCxnSpPr>
            <a:cxnSpLocks/>
          </p:cNvCxnSpPr>
          <p:nvPr/>
        </p:nvCxnSpPr>
        <p:spPr>
          <a:xfrm flipH="1" flipV="1">
            <a:off x="3413219" y="2204151"/>
            <a:ext cx="1076025" cy="280055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CA735F30-0E8F-4122-970C-6A02AEEDD6D6}"/>
              </a:ext>
            </a:extLst>
          </p:cNvPr>
          <p:cNvCxnSpPr/>
          <p:nvPr/>
        </p:nvCxnSpPr>
        <p:spPr>
          <a:xfrm>
            <a:off x="4489243" y="5004706"/>
            <a:ext cx="653922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>
            <a:extLst>
              <a:ext uri="{FF2B5EF4-FFF2-40B4-BE49-F238E27FC236}">
                <a16:creationId xmlns:a16="http://schemas.microsoft.com/office/drawing/2014/main" id="{A5832E8B-9B35-4B19-BA75-1C88312284A1}"/>
              </a:ext>
            </a:extLst>
          </p:cNvPr>
          <p:cNvCxnSpPr/>
          <p:nvPr/>
        </p:nvCxnSpPr>
        <p:spPr>
          <a:xfrm flipV="1">
            <a:off x="11028467" y="4881807"/>
            <a:ext cx="0" cy="12289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EA853F39-306A-42AD-8D2A-483CFD3A732D}"/>
              </a:ext>
            </a:extLst>
          </p:cNvPr>
          <p:cNvSpPr txBox="1"/>
          <p:nvPr/>
        </p:nvSpPr>
        <p:spPr>
          <a:xfrm>
            <a:off x="4586065" y="5247572"/>
            <a:ext cx="70090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4) Naměřenou hodnotu napětí vypočítáme, když </a:t>
            </a:r>
          </a:p>
          <a:p>
            <a:r>
              <a:rPr lang="cs-CZ" sz="2400" dirty="0"/>
              <a:t>    nastavený rozsah měřicího přístroje dělíme počtem</a:t>
            </a:r>
          </a:p>
          <a:p>
            <a:r>
              <a:rPr lang="cs-CZ" sz="2400" dirty="0"/>
              <a:t>    dílků na stupnici a vynásobíme výchylkou.</a:t>
            </a:r>
          </a:p>
        </p:txBody>
      </p:sp>
      <p:cxnSp>
        <p:nvCxnSpPr>
          <p:cNvPr id="40" name="Přímá spojnice se šipkou 39">
            <a:extLst>
              <a:ext uri="{FF2B5EF4-FFF2-40B4-BE49-F238E27FC236}">
                <a16:creationId xmlns:a16="http://schemas.microsoft.com/office/drawing/2014/main" id="{FF8A0408-16FB-4CB4-931D-77D8E866BDFD}"/>
              </a:ext>
            </a:extLst>
          </p:cNvPr>
          <p:cNvCxnSpPr>
            <a:endCxn id="26" idx="3"/>
          </p:cNvCxnSpPr>
          <p:nvPr/>
        </p:nvCxnSpPr>
        <p:spPr>
          <a:xfrm flipH="1" flipV="1">
            <a:off x="2138877" y="4073225"/>
            <a:ext cx="2674423" cy="194657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>
            <a:extLst>
              <a:ext uri="{FF2B5EF4-FFF2-40B4-BE49-F238E27FC236}">
                <a16:creationId xmlns:a16="http://schemas.microsoft.com/office/drawing/2014/main" id="{0DC971A8-8014-473D-9A25-4E6ED2289279}"/>
              </a:ext>
            </a:extLst>
          </p:cNvPr>
          <p:cNvCxnSpPr>
            <a:cxnSpLocks/>
          </p:cNvCxnSpPr>
          <p:nvPr/>
        </p:nvCxnSpPr>
        <p:spPr>
          <a:xfrm>
            <a:off x="4813300" y="6019800"/>
            <a:ext cx="3771900" cy="2397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>
            <a:extLst>
              <a:ext uri="{FF2B5EF4-FFF2-40B4-BE49-F238E27FC236}">
                <a16:creationId xmlns:a16="http://schemas.microsoft.com/office/drawing/2014/main" id="{F3853E4B-E2E5-4D09-923D-59E751BEFEB3}"/>
              </a:ext>
            </a:extLst>
          </p:cNvPr>
          <p:cNvCxnSpPr/>
          <p:nvPr/>
        </p:nvCxnSpPr>
        <p:spPr>
          <a:xfrm flipH="1" flipV="1">
            <a:off x="3286536" y="2204151"/>
            <a:ext cx="1534640" cy="4243750"/>
          </a:xfrm>
          <a:prstGeom prst="straightConnector1">
            <a:avLst/>
          </a:prstGeom>
          <a:ln w="5715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7E59F31-711D-4FA8-BE27-56C3AEEF40BF}"/>
              </a:ext>
            </a:extLst>
          </p:cNvPr>
          <p:cNvCxnSpPr/>
          <p:nvPr/>
        </p:nvCxnSpPr>
        <p:spPr>
          <a:xfrm>
            <a:off x="4821176" y="6447901"/>
            <a:ext cx="168122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2418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>
            <a:extLst>
              <a:ext uri="{FF2B5EF4-FFF2-40B4-BE49-F238E27FC236}">
                <a16:creationId xmlns:a16="http://schemas.microsoft.com/office/drawing/2014/main" id="{E542A693-B1D9-4CD1-9F87-A5AB51144C75}"/>
              </a:ext>
            </a:extLst>
          </p:cNvPr>
          <p:cNvSpPr txBox="1"/>
          <p:nvPr/>
        </p:nvSpPr>
        <p:spPr>
          <a:xfrm>
            <a:off x="243147" y="446940"/>
            <a:ext cx="115903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Existují také přístroje, které zobrazí hodnotu napětí číslicí na displeji přístroje. Tyto přístroje </a:t>
            </a:r>
          </a:p>
          <a:p>
            <a:r>
              <a:rPr lang="cs-CZ" sz="2400" dirty="0"/>
              <a:t>nazýváme digitální.</a:t>
            </a:r>
          </a:p>
        </p:txBody>
      </p:sp>
      <p:pic>
        <p:nvPicPr>
          <p:cNvPr id="4" name="Obrázek 3" descr="Obsah obrázku obloha, zařízení&#10;&#10;Popis se vygeneroval automaticky.">
            <a:extLst>
              <a:ext uri="{FF2B5EF4-FFF2-40B4-BE49-F238E27FC236}">
                <a16:creationId xmlns:a16="http://schemas.microsoft.com/office/drawing/2014/main" id="{DB0C0488-5754-47D5-BD82-8FF1571D6C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67597"/>
            <a:ext cx="4843463" cy="4843463"/>
          </a:xfrm>
          <a:prstGeom prst="rect">
            <a:avLst/>
          </a:prstGeom>
        </p:spPr>
      </p:pic>
      <p:pic>
        <p:nvPicPr>
          <p:cNvPr id="5" name="Obrázek 4" descr="Obsah obrázku zařízení&#10;&#10;Popis se vygeneroval automaticky.">
            <a:extLst>
              <a:ext uri="{FF2B5EF4-FFF2-40B4-BE49-F238E27FC236}">
                <a16:creationId xmlns:a16="http://schemas.microsoft.com/office/drawing/2014/main" id="{BFA724B8-53AF-4778-A013-ED2705A0A7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4600" y="1508318"/>
            <a:ext cx="5091827" cy="4843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4286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50B6BA5E-F94B-4DAF-9BFA-191E4B5458CE}"/>
              </a:ext>
            </a:extLst>
          </p:cNvPr>
          <p:cNvSpPr txBox="1"/>
          <p:nvPr/>
        </p:nvSpPr>
        <p:spPr>
          <a:xfrm>
            <a:off x="990600" y="546100"/>
            <a:ext cx="20188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tabulku: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493797FB-5483-412D-8D62-521920F3AA5F}"/>
              </a:ext>
            </a:extLst>
          </p:cNvPr>
          <p:cNvSpPr txBox="1"/>
          <p:nvPr/>
        </p:nvSpPr>
        <p:spPr>
          <a:xfrm>
            <a:off x="355600" y="1295400"/>
            <a:ext cx="114017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Nastavený       maximální počet      hodnota jednoho  výchylka     naměřená hodnota napětí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419EAD4B-A281-4A90-ACA4-B99B5F1DB173}"/>
              </a:ext>
            </a:extLst>
          </p:cNvPr>
          <p:cNvSpPr txBox="1"/>
          <p:nvPr/>
        </p:nvSpPr>
        <p:spPr>
          <a:xfrm>
            <a:off x="355600" y="1629201"/>
            <a:ext cx="14256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rozsah</a:t>
            </a:r>
          </a:p>
          <a:p>
            <a:r>
              <a:rPr lang="cs-CZ" sz="2400" dirty="0"/>
              <a:t>voltmetru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5084528B-F8C1-4A48-9796-13D7BD9345FE}"/>
              </a:ext>
            </a:extLst>
          </p:cNvPr>
          <p:cNvSpPr txBox="1"/>
          <p:nvPr/>
        </p:nvSpPr>
        <p:spPr>
          <a:xfrm>
            <a:off x="2125572" y="1644133"/>
            <a:ext cx="2212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dílků na stupnici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77241CBB-EB3F-48CD-8C21-EB8C36F3C8FF}"/>
              </a:ext>
            </a:extLst>
          </p:cNvPr>
          <p:cNvSpPr txBox="1"/>
          <p:nvPr/>
        </p:nvSpPr>
        <p:spPr>
          <a:xfrm>
            <a:off x="4552678" y="1677263"/>
            <a:ext cx="19133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dílku stupnice</a:t>
            </a:r>
          </a:p>
        </p:txBody>
      </p:sp>
      <p:cxnSp>
        <p:nvCxnSpPr>
          <p:cNvPr id="9" name="Přímá spojnice 8">
            <a:extLst>
              <a:ext uri="{FF2B5EF4-FFF2-40B4-BE49-F238E27FC236}">
                <a16:creationId xmlns:a16="http://schemas.microsoft.com/office/drawing/2014/main" id="{1BE6CDF1-74DC-4E3B-91F2-45E940E28518}"/>
              </a:ext>
            </a:extLst>
          </p:cNvPr>
          <p:cNvCxnSpPr/>
          <p:nvPr/>
        </p:nvCxnSpPr>
        <p:spPr>
          <a:xfrm>
            <a:off x="355600" y="12954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141EBF92-8818-4545-BF72-D4BFBBB08670}"/>
              </a:ext>
            </a:extLst>
          </p:cNvPr>
          <p:cNvCxnSpPr/>
          <p:nvPr/>
        </p:nvCxnSpPr>
        <p:spPr>
          <a:xfrm>
            <a:off x="355600" y="2460198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99EAB4A9-11B8-4D49-ACDF-4A2FBC427BFD}"/>
              </a:ext>
            </a:extLst>
          </p:cNvPr>
          <p:cNvCxnSpPr>
            <a:cxnSpLocks/>
          </p:cNvCxnSpPr>
          <p:nvPr/>
        </p:nvCxnSpPr>
        <p:spPr>
          <a:xfrm>
            <a:off x="355600" y="1295400"/>
            <a:ext cx="0" cy="33528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923C7036-309A-4A59-A09A-A8073986A6FF}"/>
              </a:ext>
            </a:extLst>
          </p:cNvPr>
          <p:cNvCxnSpPr>
            <a:cxnSpLocks/>
          </p:cNvCxnSpPr>
          <p:nvPr/>
        </p:nvCxnSpPr>
        <p:spPr>
          <a:xfrm>
            <a:off x="2125572" y="1325696"/>
            <a:ext cx="0" cy="3322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894AA1D5-EC74-4013-A728-B05A9A9D02F8}"/>
              </a:ext>
            </a:extLst>
          </p:cNvPr>
          <p:cNvCxnSpPr>
            <a:cxnSpLocks/>
          </p:cNvCxnSpPr>
          <p:nvPr/>
        </p:nvCxnSpPr>
        <p:spPr>
          <a:xfrm>
            <a:off x="8255000" y="1325696"/>
            <a:ext cx="0" cy="3322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66CE52F3-F127-432C-AC95-8689807772A3}"/>
              </a:ext>
            </a:extLst>
          </p:cNvPr>
          <p:cNvCxnSpPr>
            <a:cxnSpLocks/>
          </p:cNvCxnSpPr>
          <p:nvPr/>
        </p:nvCxnSpPr>
        <p:spPr>
          <a:xfrm>
            <a:off x="11861800" y="1325696"/>
            <a:ext cx="0" cy="3322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C16E3A3B-DCD0-41BC-85CB-22668A7F7133}"/>
              </a:ext>
            </a:extLst>
          </p:cNvPr>
          <p:cNvCxnSpPr>
            <a:cxnSpLocks/>
          </p:cNvCxnSpPr>
          <p:nvPr/>
        </p:nvCxnSpPr>
        <p:spPr>
          <a:xfrm>
            <a:off x="4552678" y="1325696"/>
            <a:ext cx="0" cy="3322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E51A46B9-7E21-4896-B43B-92B3C8B9B5EC}"/>
              </a:ext>
            </a:extLst>
          </p:cNvPr>
          <p:cNvCxnSpPr/>
          <p:nvPr/>
        </p:nvCxnSpPr>
        <p:spPr>
          <a:xfrm>
            <a:off x="355600" y="30099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1F807BBA-B142-4C7F-B562-BB9C3179FF49}"/>
              </a:ext>
            </a:extLst>
          </p:cNvPr>
          <p:cNvCxnSpPr/>
          <p:nvPr/>
        </p:nvCxnSpPr>
        <p:spPr>
          <a:xfrm>
            <a:off x="342900" y="35687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3970D7BF-72BB-41CC-B4D2-EB3C9686E192}"/>
              </a:ext>
            </a:extLst>
          </p:cNvPr>
          <p:cNvCxnSpPr/>
          <p:nvPr/>
        </p:nvCxnSpPr>
        <p:spPr>
          <a:xfrm>
            <a:off x="342900" y="41021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EEFC3685-7304-4CF7-9932-BF71E51FDD4D}"/>
              </a:ext>
            </a:extLst>
          </p:cNvPr>
          <p:cNvCxnSpPr/>
          <p:nvPr/>
        </p:nvCxnSpPr>
        <p:spPr>
          <a:xfrm>
            <a:off x="355600" y="46482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56EBC936-B374-4571-B165-273E02E6019C}"/>
              </a:ext>
            </a:extLst>
          </p:cNvPr>
          <p:cNvSpPr txBox="1"/>
          <p:nvPr/>
        </p:nvSpPr>
        <p:spPr>
          <a:xfrm>
            <a:off x="697756" y="2512368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600 V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10AAFDFC-E84E-481C-8F04-6F561B1EBE53}"/>
              </a:ext>
            </a:extLst>
          </p:cNvPr>
          <p:cNvSpPr txBox="1"/>
          <p:nvPr/>
        </p:nvSpPr>
        <p:spPr>
          <a:xfrm>
            <a:off x="2887012" y="2544633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30 d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6267986A-325E-4115-A455-1EF7C54F142C}"/>
              </a:ext>
            </a:extLst>
          </p:cNvPr>
          <p:cNvSpPr txBox="1"/>
          <p:nvPr/>
        </p:nvSpPr>
        <p:spPr>
          <a:xfrm>
            <a:off x="4800181" y="2512368"/>
            <a:ext cx="1417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d = 20 V</a:t>
            </a:r>
          </a:p>
        </p:txBody>
      </p: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1EB79599-A5C7-4F85-AFFF-7F77C0F6D395}"/>
              </a:ext>
            </a:extLst>
          </p:cNvPr>
          <p:cNvCxnSpPr/>
          <p:nvPr/>
        </p:nvCxnSpPr>
        <p:spPr>
          <a:xfrm>
            <a:off x="6827384" y="1333331"/>
            <a:ext cx="0" cy="33459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72FBBFF5-9DCE-4EBF-A7E3-584F17F454ED}"/>
              </a:ext>
            </a:extLst>
          </p:cNvPr>
          <p:cNvSpPr txBox="1"/>
          <p:nvPr/>
        </p:nvSpPr>
        <p:spPr>
          <a:xfrm>
            <a:off x="7188747" y="2502416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22 d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686AC433-6191-428C-8ADA-EF5737F21F31}"/>
              </a:ext>
            </a:extLst>
          </p:cNvPr>
          <p:cNvSpPr txBox="1"/>
          <p:nvPr/>
        </p:nvSpPr>
        <p:spPr>
          <a:xfrm>
            <a:off x="8998775" y="2460198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440 V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C866C8E3-F0DA-4E02-A255-40B099308B45}"/>
              </a:ext>
            </a:extLst>
          </p:cNvPr>
          <p:cNvSpPr txBox="1"/>
          <p:nvPr/>
        </p:nvSpPr>
        <p:spPr>
          <a:xfrm>
            <a:off x="716963" y="3022600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300 V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5EB45D58-E486-4A2C-A33E-BBA7FC09FAC5}"/>
              </a:ext>
            </a:extLst>
          </p:cNvPr>
          <p:cNvSpPr txBox="1"/>
          <p:nvPr/>
        </p:nvSpPr>
        <p:spPr>
          <a:xfrm>
            <a:off x="2901101" y="3064818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30 d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72985F09-E051-43EA-BC69-9D1387ACBB21}"/>
              </a:ext>
            </a:extLst>
          </p:cNvPr>
          <p:cNvSpPr txBox="1"/>
          <p:nvPr/>
        </p:nvSpPr>
        <p:spPr>
          <a:xfrm>
            <a:off x="4800181" y="3045768"/>
            <a:ext cx="1417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d = 10 V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30F002EF-6552-455A-9D99-5691B3A68035}"/>
              </a:ext>
            </a:extLst>
          </p:cNvPr>
          <p:cNvSpPr txBox="1"/>
          <p:nvPr/>
        </p:nvSpPr>
        <p:spPr>
          <a:xfrm>
            <a:off x="7167157" y="3045768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 d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3F72F5C9-2B84-4714-B179-6371B47642D8}"/>
              </a:ext>
            </a:extLst>
          </p:cNvPr>
          <p:cNvSpPr txBox="1"/>
          <p:nvPr/>
        </p:nvSpPr>
        <p:spPr>
          <a:xfrm>
            <a:off x="9378686" y="3071168"/>
            <a:ext cx="9637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100  V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3C9C7CEB-0D23-41FA-A4BE-5EE08AB3E1B0}"/>
              </a:ext>
            </a:extLst>
          </p:cNvPr>
          <p:cNvSpPr txBox="1"/>
          <p:nvPr/>
        </p:nvSpPr>
        <p:spPr>
          <a:xfrm>
            <a:off x="716963" y="3591867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150 V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31C38C16-9EF9-4E5E-AF48-BA1B06FB58F7}"/>
              </a:ext>
            </a:extLst>
          </p:cNvPr>
          <p:cNvSpPr txBox="1"/>
          <p:nvPr/>
        </p:nvSpPr>
        <p:spPr>
          <a:xfrm>
            <a:off x="2907794" y="3598217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30 d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72FE6C1F-087D-4213-BF5E-203BE95EE64B}"/>
              </a:ext>
            </a:extLst>
          </p:cNvPr>
          <p:cNvSpPr txBox="1"/>
          <p:nvPr/>
        </p:nvSpPr>
        <p:spPr>
          <a:xfrm>
            <a:off x="2901101" y="4167315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30 d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205D2B75-6D45-4EA2-BC69-2C5198EB6861}"/>
              </a:ext>
            </a:extLst>
          </p:cNvPr>
          <p:cNvSpPr txBox="1"/>
          <p:nvPr/>
        </p:nvSpPr>
        <p:spPr>
          <a:xfrm>
            <a:off x="4816709" y="3578820"/>
            <a:ext cx="1261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d = 5 V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18A5D6BF-4DFC-4A5E-9112-1A2A823A157F}"/>
              </a:ext>
            </a:extLst>
          </p:cNvPr>
          <p:cNvSpPr txBox="1"/>
          <p:nvPr/>
        </p:nvSpPr>
        <p:spPr>
          <a:xfrm>
            <a:off x="4821783" y="4175890"/>
            <a:ext cx="1261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d = 2 V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9390786E-812C-478E-BC4C-BA1D261DE6E2}"/>
              </a:ext>
            </a:extLst>
          </p:cNvPr>
          <p:cNvSpPr txBox="1"/>
          <p:nvPr/>
        </p:nvSpPr>
        <p:spPr>
          <a:xfrm>
            <a:off x="7359450" y="3617269"/>
            <a:ext cx="5709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 d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EFD6498E-0885-475D-A670-DB1EBE100128}"/>
              </a:ext>
            </a:extLst>
          </p:cNvPr>
          <p:cNvSpPr txBox="1"/>
          <p:nvPr/>
        </p:nvSpPr>
        <p:spPr>
          <a:xfrm>
            <a:off x="9301742" y="3558580"/>
            <a:ext cx="739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25 V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8D96AA8D-EB06-4724-B882-514F1EB18258}"/>
              </a:ext>
            </a:extLst>
          </p:cNvPr>
          <p:cNvSpPr txBox="1"/>
          <p:nvPr/>
        </p:nvSpPr>
        <p:spPr>
          <a:xfrm>
            <a:off x="817247" y="4168757"/>
            <a:ext cx="739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60 V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353DEAF4-464E-426E-B745-3D21C81D8EEE}"/>
              </a:ext>
            </a:extLst>
          </p:cNvPr>
          <p:cNvSpPr txBox="1"/>
          <p:nvPr/>
        </p:nvSpPr>
        <p:spPr>
          <a:xfrm>
            <a:off x="7135030" y="4150669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18 d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AC17848C-7B37-46E4-B914-B3B49D44EFF2}"/>
              </a:ext>
            </a:extLst>
          </p:cNvPr>
          <p:cNvSpPr txBox="1"/>
          <p:nvPr/>
        </p:nvSpPr>
        <p:spPr>
          <a:xfrm>
            <a:off x="9223195" y="4138146"/>
            <a:ext cx="739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36 V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00A2E646-44CC-43A3-89C3-0845D68E3DDA}"/>
              </a:ext>
            </a:extLst>
          </p:cNvPr>
          <p:cNvSpPr/>
          <p:nvPr/>
        </p:nvSpPr>
        <p:spPr>
          <a:xfrm>
            <a:off x="8252697" y="4028060"/>
            <a:ext cx="3621254" cy="62275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99917935-DA69-4C93-A0AA-355125DEED7D}"/>
              </a:ext>
            </a:extLst>
          </p:cNvPr>
          <p:cNvSpPr/>
          <p:nvPr/>
        </p:nvSpPr>
        <p:spPr>
          <a:xfrm>
            <a:off x="4572085" y="4041727"/>
            <a:ext cx="2274703" cy="60941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66C30FDB-AC44-49F6-9E3F-3A2D4028B675}"/>
              </a:ext>
            </a:extLst>
          </p:cNvPr>
          <p:cNvSpPr/>
          <p:nvPr/>
        </p:nvSpPr>
        <p:spPr>
          <a:xfrm>
            <a:off x="4565735" y="3556000"/>
            <a:ext cx="2274703" cy="5460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40D0829E-7F99-42A8-A7CB-194B298F5BBF}"/>
              </a:ext>
            </a:extLst>
          </p:cNvPr>
          <p:cNvSpPr/>
          <p:nvPr/>
        </p:nvSpPr>
        <p:spPr>
          <a:xfrm>
            <a:off x="4528699" y="3001979"/>
            <a:ext cx="2274703" cy="5460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240DBA63-9E43-4EB1-87A4-A323336B8ADB}"/>
              </a:ext>
            </a:extLst>
          </p:cNvPr>
          <p:cNvSpPr/>
          <p:nvPr/>
        </p:nvSpPr>
        <p:spPr>
          <a:xfrm>
            <a:off x="4574265" y="2463801"/>
            <a:ext cx="2274703" cy="5460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3F21FDB4-96F4-4E9C-9D46-3B54F275C8C9}"/>
              </a:ext>
            </a:extLst>
          </p:cNvPr>
          <p:cNvSpPr/>
          <p:nvPr/>
        </p:nvSpPr>
        <p:spPr>
          <a:xfrm>
            <a:off x="8248649" y="3520133"/>
            <a:ext cx="3582046" cy="5460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0F6446EB-275A-4DC5-9722-38F8ED2F6F27}"/>
              </a:ext>
            </a:extLst>
          </p:cNvPr>
          <p:cNvSpPr/>
          <p:nvPr/>
        </p:nvSpPr>
        <p:spPr>
          <a:xfrm>
            <a:off x="8248649" y="3004667"/>
            <a:ext cx="3629351" cy="5460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5F5F2C4F-F1AC-4B02-B085-7D7415954C09}"/>
              </a:ext>
            </a:extLst>
          </p:cNvPr>
          <p:cNvSpPr/>
          <p:nvPr/>
        </p:nvSpPr>
        <p:spPr>
          <a:xfrm>
            <a:off x="8207037" y="2483365"/>
            <a:ext cx="3627409" cy="5460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052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04AB64C0-95A8-427F-A2ED-68C459514D6D}"/>
              </a:ext>
            </a:extLst>
          </p:cNvPr>
          <p:cNvSpPr txBox="1"/>
          <p:nvPr/>
        </p:nvSpPr>
        <p:spPr>
          <a:xfrm>
            <a:off x="889000" y="660400"/>
            <a:ext cx="92375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Postup pro nastavení digitálního přístroje je podobný jako u ručičkového.</a:t>
            </a:r>
          </a:p>
          <a:p>
            <a:endParaRPr lang="cs-CZ" sz="2400" dirty="0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B1098F8D-F25E-42DF-8A89-D810192A0EC0}"/>
              </a:ext>
            </a:extLst>
          </p:cNvPr>
          <p:cNvSpPr txBox="1"/>
          <p:nvPr/>
        </p:nvSpPr>
        <p:spPr>
          <a:xfrm>
            <a:off x="889000" y="777964"/>
            <a:ext cx="69374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/>
              <a:t>Nastavit měřicí přístroj na měření napětí, a to buď </a:t>
            </a:r>
          </a:p>
          <a:p>
            <a:r>
              <a:rPr lang="cs-CZ" sz="2400" dirty="0"/>
              <a:t>       stejnosměrného, nebo střídavého.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1104BF55-ABCB-4FD2-AA56-6B9536D817F2}"/>
              </a:ext>
            </a:extLst>
          </p:cNvPr>
          <p:cNvSpPr txBox="1"/>
          <p:nvPr/>
        </p:nvSpPr>
        <p:spPr>
          <a:xfrm>
            <a:off x="889000" y="1978293"/>
            <a:ext cx="8026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2)   Nastavit vždy maximální rozsah.</a:t>
            </a:r>
          </a:p>
          <a:p>
            <a:r>
              <a:rPr lang="cs-CZ" sz="2400" dirty="0"/>
              <a:t>3)   Správně měřicí přístroj zapojit do elektrického obvodu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A996BB1F-87CB-4943-B83C-1EADD5680A6E}"/>
              </a:ext>
            </a:extLst>
          </p:cNvPr>
          <p:cNvSpPr txBox="1"/>
          <p:nvPr/>
        </p:nvSpPr>
        <p:spPr>
          <a:xfrm>
            <a:off x="889000" y="3013501"/>
            <a:ext cx="44146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Schematická značka voltmetru je :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grpSp>
        <p:nvGrpSpPr>
          <p:cNvPr id="11" name="Skupina 10">
            <a:extLst>
              <a:ext uri="{FF2B5EF4-FFF2-40B4-BE49-F238E27FC236}">
                <a16:creationId xmlns:a16="http://schemas.microsoft.com/office/drawing/2014/main" id="{C9F4C35F-3FED-4A72-BD06-99746FD25D37}"/>
              </a:ext>
            </a:extLst>
          </p:cNvPr>
          <p:cNvGrpSpPr/>
          <p:nvPr/>
        </p:nvGrpSpPr>
        <p:grpSpPr>
          <a:xfrm>
            <a:off x="6544007" y="2809290"/>
            <a:ext cx="1219200" cy="914400"/>
            <a:chOff x="5384800" y="3695700"/>
            <a:chExt cx="1219200" cy="914400"/>
          </a:xfrm>
        </p:grpSpPr>
        <p:cxnSp>
          <p:nvCxnSpPr>
            <p:cNvPr id="10" name="Přímá spojnice 9">
              <a:extLst>
                <a:ext uri="{FF2B5EF4-FFF2-40B4-BE49-F238E27FC236}">
                  <a16:creationId xmlns:a16="http://schemas.microsoft.com/office/drawing/2014/main" id="{071B4529-7E55-4EC4-AA82-3B7FA0E84BAC}"/>
                </a:ext>
              </a:extLst>
            </p:cNvPr>
            <p:cNvCxnSpPr/>
            <p:nvPr/>
          </p:nvCxnSpPr>
          <p:spPr>
            <a:xfrm>
              <a:off x="5384800" y="4152900"/>
              <a:ext cx="12192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vál 7">
              <a:extLst>
                <a:ext uri="{FF2B5EF4-FFF2-40B4-BE49-F238E27FC236}">
                  <a16:creationId xmlns:a16="http://schemas.microsoft.com/office/drawing/2014/main" id="{865DC72A-FF0C-465D-A902-A38775B4232E}"/>
                </a:ext>
              </a:extLst>
            </p:cNvPr>
            <p:cNvSpPr/>
            <p:nvPr/>
          </p:nvSpPr>
          <p:spPr>
            <a:xfrm>
              <a:off x="5507796" y="3695700"/>
              <a:ext cx="914400" cy="9144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400" dirty="0">
                  <a:solidFill>
                    <a:schemeClr val="tx1"/>
                  </a:solidFill>
                </a:rPr>
                <a:t>V</a:t>
              </a:r>
            </a:p>
          </p:txBody>
        </p:sp>
      </p:grpSp>
      <p:sp>
        <p:nvSpPr>
          <p:cNvPr id="12" name="Vývojový diagram: sumační spojení 11">
            <a:extLst>
              <a:ext uri="{FF2B5EF4-FFF2-40B4-BE49-F238E27FC236}">
                <a16:creationId xmlns:a16="http://schemas.microsoft.com/office/drawing/2014/main" id="{2CE74076-3EB3-4E39-99F8-4B876A324A2F}"/>
              </a:ext>
            </a:extLst>
          </p:cNvPr>
          <p:cNvSpPr/>
          <p:nvPr/>
        </p:nvSpPr>
        <p:spPr>
          <a:xfrm>
            <a:off x="7275079" y="4984483"/>
            <a:ext cx="612648" cy="612648"/>
          </a:xfrm>
          <a:prstGeom prst="flowChartSummingJuncti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nak plus 12">
            <a:extLst>
              <a:ext uri="{FF2B5EF4-FFF2-40B4-BE49-F238E27FC236}">
                <a16:creationId xmlns:a16="http://schemas.microsoft.com/office/drawing/2014/main" id="{7FE0E357-1E82-4070-A069-CDFFC233DA34}"/>
              </a:ext>
            </a:extLst>
          </p:cNvPr>
          <p:cNvSpPr/>
          <p:nvPr/>
        </p:nvSpPr>
        <p:spPr>
          <a:xfrm>
            <a:off x="931697" y="4487214"/>
            <a:ext cx="508000" cy="492710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nak minus 13">
            <a:extLst>
              <a:ext uri="{FF2B5EF4-FFF2-40B4-BE49-F238E27FC236}">
                <a16:creationId xmlns:a16="http://schemas.microsoft.com/office/drawing/2014/main" id="{83990A48-78AC-4EFB-A4D1-4228AB09538B}"/>
              </a:ext>
            </a:extLst>
          </p:cNvPr>
          <p:cNvSpPr/>
          <p:nvPr/>
        </p:nvSpPr>
        <p:spPr>
          <a:xfrm>
            <a:off x="944397" y="5316316"/>
            <a:ext cx="495300" cy="612648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>
            <a:extLst>
              <a:ext uri="{FF2B5EF4-FFF2-40B4-BE49-F238E27FC236}">
                <a16:creationId xmlns:a16="http://schemas.microsoft.com/office/drawing/2014/main" id="{E4C1A91E-E283-4EBD-A18A-5942CD95C28C}"/>
              </a:ext>
            </a:extLst>
          </p:cNvPr>
          <p:cNvSpPr/>
          <p:nvPr/>
        </p:nvSpPr>
        <p:spPr>
          <a:xfrm>
            <a:off x="2743200" y="4227520"/>
            <a:ext cx="177800" cy="20421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>
            <a:extLst>
              <a:ext uri="{FF2B5EF4-FFF2-40B4-BE49-F238E27FC236}">
                <a16:creationId xmlns:a16="http://schemas.microsoft.com/office/drawing/2014/main" id="{9BA2C1E2-2863-4966-91FF-879E07B20BAB}"/>
              </a:ext>
            </a:extLst>
          </p:cNvPr>
          <p:cNvSpPr/>
          <p:nvPr/>
        </p:nvSpPr>
        <p:spPr>
          <a:xfrm>
            <a:off x="3268497" y="4216877"/>
            <a:ext cx="177800" cy="20421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D4D0E4DB-9DEE-4EEC-A1C6-39BF23E98784}"/>
              </a:ext>
            </a:extLst>
          </p:cNvPr>
          <p:cNvCxnSpPr>
            <a:cxnSpLocks/>
          </p:cNvCxnSpPr>
          <p:nvPr/>
        </p:nvCxnSpPr>
        <p:spPr>
          <a:xfrm flipV="1">
            <a:off x="1719839" y="6016918"/>
            <a:ext cx="5861564" cy="31094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D722AD0C-AD6B-4B5B-B44F-C018883D67C1}"/>
              </a:ext>
            </a:extLst>
          </p:cNvPr>
          <p:cNvCxnSpPr>
            <a:cxnSpLocks/>
            <a:endCxn id="22" idx="2"/>
          </p:cNvCxnSpPr>
          <p:nvPr/>
        </p:nvCxnSpPr>
        <p:spPr>
          <a:xfrm>
            <a:off x="1797050" y="4329626"/>
            <a:ext cx="9461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136D8392-CC2A-43D7-80ED-21476C2DD610}"/>
              </a:ext>
            </a:extLst>
          </p:cNvPr>
          <p:cNvCxnSpPr>
            <a:stCxn id="23" idx="6"/>
          </p:cNvCxnSpPr>
          <p:nvPr/>
        </p:nvCxnSpPr>
        <p:spPr>
          <a:xfrm flipV="1">
            <a:off x="3446297" y="4318982"/>
            <a:ext cx="4135106" cy="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>
            <a:extLst>
              <a:ext uri="{FF2B5EF4-FFF2-40B4-BE49-F238E27FC236}">
                <a16:creationId xmlns:a16="http://schemas.microsoft.com/office/drawing/2014/main" id="{59CBBE33-4AAC-4072-A2F5-63D225DDDBB2}"/>
              </a:ext>
            </a:extLst>
          </p:cNvPr>
          <p:cNvCxnSpPr>
            <a:cxnSpLocks/>
            <a:endCxn id="12" idx="0"/>
          </p:cNvCxnSpPr>
          <p:nvPr/>
        </p:nvCxnSpPr>
        <p:spPr>
          <a:xfrm>
            <a:off x="7581403" y="4306163"/>
            <a:ext cx="0" cy="6783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99E8F4E3-F898-41F4-8653-2F82C2C0F0E0}"/>
              </a:ext>
            </a:extLst>
          </p:cNvPr>
          <p:cNvCxnSpPr/>
          <p:nvPr/>
        </p:nvCxnSpPr>
        <p:spPr>
          <a:xfrm flipH="1">
            <a:off x="1790700" y="4318982"/>
            <a:ext cx="6350" cy="23826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0F305217-FFBB-47D2-A35C-063F76F9DB6C}"/>
              </a:ext>
            </a:extLst>
          </p:cNvPr>
          <p:cNvCxnSpPr>
            <a:stCxn id="22" idx="6"/>
          </p:cNvCxnSpPr>
          <p:nvPr/>
        </p:nvCxnSpPr>
        <p:spPr>
          <a:xfrm flipV="1">
            <a:off x="2921000" y="4076700"/>
            <a:ext cx="436397" cy="25292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166CF0D6-C5E5-4F25-871C-09D5D55299FD}"/>
              </a:ext>
            </a:extLst>
          </p:cNvPr>
          <p:cNvSpPr txBox="1"/>
          <p:nvPr/>
        </p:nvSpPr>
        <p:spPr>
          <a:xfrm>
            <a:off x="944397" y="3441984"/>
            <a:ext cx="3797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Jednoduchý elektrický obvod</a:t>
            </a:r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B101145D-EA36-41A7-B6D0-05E52FBB1C4A}"/>
              </a:ext>
            </a:extLst>
          </p:cNvPr>
          <p:cNvCxnSpPr>
            <a:cxnSpLocks/>
          </p:cNvCxnSpPr>
          <p:nvPr/>
        </p:nvCxnSpPr>
        <p:spPr>
          <a:xfrm flipH="1" flipV="1">
            <a:off x="1770437" y="5769296"/>
            <a:ext cx="1" cy="247622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Skupina 3">
            <a:extLst>
              <a:ext uri="{FF2B5EF4-FFF2-40B4-BE49-F238E27FC236}">
                <a16:creationId xmlns:a16="http://schemas.microsoft.com/office/drawing/2014/main" id="{C5001E79-075C-47B9-87B1-EABBD82EB43A}"/>
              </a:ext>
            </a:extLst>
          </p:cNvPr>
          <p:cNvGrpSpPr/>
          <p:nvPr/>
        </p:nvGrpSpPr>
        <p:grpSpPr>
          <a:xfrm rot="5400000">
            <a:off x="721767" y="4479983"/>
            <a:ext cx="1183991" cy="1359803"/>
            <a:chOff x="7954530" y="6018619"/>
            <a:chExt cx="1582991" cy="1509441"/>
          </a:xfrm>
        </p:grpSpPr>
        <p:cxnSp>
          <p:nvCxnSpPr>
            <p:cNvPr id="26" name="Přímá spojnice 25">
              <a:extLst>
                <a:ext uri="{FF2B5EF4-FFF2-40B4-BE49-F238E27FC236}">
                  <a16:creationId xmlns:a16="http://schemas.microsoft.com/office/drawing/2014/main" id="{112FED01-B9FF-4079-870A-5DB3C561A826}"/>
                </a:ext>
              </a:extLst>
            </p:cNvPr>
            <p:cNvCxnSpPr/>
            <p:nvPr/>
          </p:nvCxnSpPr>
          <p:spPr>
            <a:xfrm>
              <a:off x="9165053" y="6018938"/>
              <a:ext cx="0" cy="54946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>
              <a:extLst>
                <a:ext uri="{FF2B5EF4-FFF2-40B4-BE49-F238E27FC236}">
                  <a16:creationId xmlns:a16="http://schemas.microsoft.com/office/drawing/2014/main" id="{0006D713-CA67-4FC0-9929-CE6B89D95DB4}"/>
                </a:ext>
              </a:extLst>
            </p:cNvPr>
            <p:cNvCxnSpPr/>
            <p:nvPr/>
          </p:nvCxnSpPr>
          <p:spPr>
            <a:xfrm>
              <a:off x="9310296" y="6162323"/>
              <a:ext cx="0" cy="20817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>
              <a:extLst>
                <a:ext uri="{FF2B5EF4-FFF2-40B4-BE49-F238E27FC236}">
                  <a16:creationId xmlns:a16="http://schemas.microsoft.com/office/drawing/2014/main" id="{73101C4D-30E2-430A-86CF-91081CF90D19}"/>
                </a:ext>
              </a:extLst>
            </p:cNvPr>
            <p:cNvCxnSpPr/>
            <p:nvPr/>
          </p:nvCxnSpPr>
          <p:spPr>
            <a:xfrm flipH="1">
              <a:off x="8884355" y="6266409"/>
              <a:ext cx="280698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>
              <a:extLst>
                <a:ext uri="{FF2B5EF4-FFF2-40B4-BE49-F238E27FC236}">
                  <a16:creationId xmlns:a16="http://schemas.microsoft.com/office/drawing/2014/main" id="{A3DAD426-ECE1-41D6-9EEB-59D301F67ACF}"/>
                </a:ext>
              </a:extLst>
            </p:cNvPr>
            <p:cNvCxnSpPr/>
            <p:nvPr/>
          </p:nvCxnSpPr>
          <p:spPr>
            <a:xfrm>
              <a:off x="9310296" y="6266409"/>
              <a:ext cx="227225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>
              <a:extLst>
                <a:ext uri="{FF2B5EF4-FFF2-40B4-BE49-F238E27FC236}">
                  <a16:creationId xmlns:a16="http://schemas.microsoft.com/office/drawing/2014/main" id="{E5A93FE3-4E0E-43D9-A654-3EC945CD81E8}"/>
                </a:ext>
              </a:extLst>
            </p:cNvPr>
            <p:cNvCxnSpPr/>
            <p:nvPr/>
          </p:nvCxnSpPr>
          <p:spPr>
            <a:xfrm>
              <a:off x="8683375" y="6018619"/>
              <a:ext cx="0" cy="54946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>
              <a:extLst>
                <a:ext uri="{FF2B5EF4-FFF2-40B4-BE49-F238E27FC236}">
                  <a16:creationId xmlns:a16="http://schemas.microsoft.com/office/drawing/2014/main" id="{8B520028-3F10-4EB4-A204-7397BEFE0052}"/>
                </a:ext>
              </a:extLst>
            </p:cNvPr>
            <p:cNvCxnSpPr/>
            <p:nvPr/>
          </p:nvCxnSpPr>
          <p:spPr>
            <a:xfrm>
              <a:off x="8828617" y="6162005"/>
              <a:ext cx="0" cy="20817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>
              <a:extLst>
                <a:ext uri="{FF2B5EF4-FFF2-40B4-BE49-F238E27FC236}">
                  <a16:creationId xmlns:a16="http://schemas.microsoft.com/office/drawing/2014/main" id="{CCBDB863-9AFD-48CF-A61B-6FDA02B89871}"/>
                </a:ext>
              </a:extLst>
            </p:cNvPr>
            <p:cNvCxnSpPr/>
            <p:nvPr/>
          </p:nvCxnSpPr>
          <p:spPr>
            <a:xfrm flipH="1">
              <a:off x="8402677" y="6266091"/>
              <a:ext cx="280698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>
              <a:extLst>
                <a:ext uri="{FF2B5EF4-FFF2-40B4-BE49-F238E27FC236}">
                  <a16:creationId xmlns:a16="http://schemas.microsoft.com/office/drawing/2014/main" id="{FB76F49F-F306-4585-ADE2-C3F3ACEB4AC9}"/>
                </a:ext>
              </a:extLst>
            </p:cNvPr>
            <p:cNvCxnSpPr/>
            <p:nvPr/>
          </p:nvCxnSpPr>
          <p:spPr>
            <a:xfrm>
              <a:off x="8828617" y="6266091"/>
              <a:ext cx="227225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>
              <a:extLst>
                <a:ext uri="{FF2B5EF4-FFF2-40B4-BE49-F238E27FC236}">
                  <a16:creationId xmlns:a16="http://schemas.microsoft.com/office/drawing/2014/main" id="{2B4744B5-6399-4CB3-B4CD-1148B9660A91}"/>
                </a:ext>
              </a:extLst>
            </p:cNvPr>
            <p:cNvCxnSpPr/>
            <p:nvPr/>
          </p:nvCxnSpPr>
          <p:spPr>
            <a:xfrm>
              <a:off x="8235228" y="6018619"/>
              <a:ext cx="0" cy="54946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>
              <a:extLst>
                <a:ext uri="{FF2B5EF4-FFF2-40B4-BE49-F238E27FC236}">
                  <a16:creationId xmlns:a16="http://schemas.microsoft.com/office/drawing/2014/main" id="{3A013CEE-F6CF-45CB-9CF6-01A54E2AC551}"/>
                </a:ext>
              </a:extLst>
            </p:cNvPr>
            <p:cNvCxnSpPr/>
            <p:nvPr/>
          </p:nvCxnSpPr>
          <p:spPr>
            <a:xfrm>
              <a:off x="8380471" y="6162005"/>
              <a:ext cx="0" cy="20817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>
              <a:extLst>
                <a:ext uri="{FF2B5EF4-FFF2-40B4-BE49-F238E27FC236}">
                  <a16:creationId xmlns:a16="http://schemas.microsoft.com/office/drawing/2014/main" id="{73C7C1FA-E7C0-4C39-88EE-E40F284736EA}"/>
                </a:ext>
              </a:extLst>
            </p:cNvPr>
            <p:cNvCxnSpPr/>
            <p:nvPr/>
          </p:nvCxnSpPr>
          <p:spPr>
            <a:xfrm flipH="1">
              <a:off x="7954530" y="6266091"/>
              <a:ext cx="280698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>
              <a:extLst>
                <a:ext uri="{FF2B5EF4-FFF2-40B4-BE49-F238E27FC236}">
                  <a16:creationId xmlns:a16="http://schemas.microsoft.com/office/drawing/2014/main" id="{9BDAA401-7113-4A09-9FDA-AB5FA0B5AFFF}"/>
                </a:ext>
              </a:extLst>
            </p:cNvPr>
            <p:cNvCxnSpPr/>
            <p:nvPr/>
          </p:nvCxnSpPr>
          <p:spPr>
            <a:xfrm>
              <a:off x="8380471" y="6266091"/>
              <a:ext cx="227225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TextovéPole 45">
              <a:extLst>
                <a:ext uri="{FF2B5EF4-FFF2-40B4-BE49-F238E27FC236}">
                  <a16:creationId xmlns:a16="http://schemas.microsoft.com/office/drawing/2014/main" id="{B7256CC7-0F48-4A36-A0C8-EAD5A68C7681}"/>
                </a:ext>
              </a:extLst>
            </p:cNvPr>
            <p:cNvSpPr txBox="1"/>
            <p:nvPr/>
          </p:nvSpPr>
          <p:spPr>
            <a:xfrm rot="16200000">
              <a:off x="8381168" y="7116103"/>
              <a:ext cx="453055" cy="370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4,5 V</a:t>
              </a:r>
            </a:p>
          </p:txBody>
        </p:sp>
      </p:grp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0FDD2535-80DD-4652-BD2C-0E1A0E67DEB8}"/>
              </a:ext>
            </a:extLst>
          </p:cNvPr>
          <p:cNvCxnSpPr>
            <a:cxnSpLocks/>
            <a:endCxn id="12" idx="4"/>
          </p:cNvCxnSpPr>
          <p:nvPr/>
        </p:nvCxnSpPr>
        <p:spPr>
          <a:xfrm flipV="1">
            <a:off x="7581403" y="5597131"/>
            <a:ext cx="0" cy="419788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5580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nak plus 3">
            <a:extLst>
              <a:ext uri="{FF2B5EF4-FFF2-40B4-BE49-F238E27FC236}">
                <a16:creationId xmlns:a16="http://schemas.microsoft.com/office/drawing/2014/main" id="{7CA20B7C-9D1D-45D7-9439-540F9274ECB5}"/>
              </a:ext>
            </a:extLst>
          </p:cNvPr>
          <p:cNvSpPr/>
          <p:nvPr/>
        </p:nvSpPr>
        <p:spPr>
          <a:xfrm>
            <a:off x="730219" y="1899296"/>
            <a:ext cx="508000" cy="492710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nak minus 4">
            <a:extLst>
              <a:ext uri="{FF2B5EF4-FFF2-40B4-BE49-F238E27FC236}">
                <a16:creationId xmlns:a16="http://schemas.microsoft.com/office/drawing/2014/main" id="{A9EDD358-AEAE-4C8A-8428-F5CAD04BDDDA}"/>
              </a:ext>
            </a:extLst>
          </p:cNvPr>
          <p:cNvSpPr/>
          <p:nvPr/>
        </p:nvSpPr>
        <p:spPr>
          <a:xfrm>
            <a:off x="742919" y="2728398"/>
            <a:ext cx="495300" cy="612648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0F7E3DC9-2D78-4FE2-8357-7E7BB2655919}"/>
              </a:ext>
            </a:extLst>
          </p:cNvPr>
          <p:cNvSpPr/>
          <p:nvPr/>
        </p:nvSpPr>
        <p:spPr>
          <a:xfrm>
            <a:off x="2541722" y="1639602"/>
            <a:ext cx="177800" cy="20421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047530C9-D9B9-4FBB-8D9E-8A9FEA395932}"/>
              </a:ext>
            </a:extLst>
          </p:cNvPr>
          <p:cNvSpPr/>
          <p:nvPr/>
        </p:nvSpPr>
        <p:spPr>
          <a:xfrm>
            <a:off x="3067019" y="1628959"/>
            <a:ext cx="177800" cy="20421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>
            <a:extLst>
              <a:ext uri="{FF2B5EF4-FFF2-40B4-BE49-F238E27FC236}">
                <a16:creationId xmlns:a16="http://schemas.microsoft.com/office/drawing/2014/main" id="{D6A28E6E-914C-4D2B-AA37-CAF9534C9ED3}"/>
              </a:ext>
            </a:extLst>
          </p:cNvPr>
          <p:cNvCxnSpPr>
            <a:cxnSpLocks/>
          </p:cNvCxnSpPr>
          <p:nvPr/>
        </p:nvCxnSpPr>
        <p:spPr>
          <a:xfrm flipV="1">
            <a:off x="1544400" y="3429000"/>
            <a:ext cx="5835525" cy="12340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>
            <a:extLst>
              <a:ext uri="{FF2B5EF4-FFF2-40B4-BE49-F238E27FC236}">
                <a16:creationId xmlns:a16="http://schemas.microsoft.com/office/drawing/2014/main" id="{88D20473-0F9B-42E9-8EBB-2A81ED556290}"/>
              </a:ext>
            </a:extLst>
          </p:cNvPr>
          <p:cNvCxnSpPr>
            <a:cxnSpLocks/>
            <a:endCxn id="6" idx="2"/>
          </p:cNvCxnSpPr>
          <p:nvPr/>
        </p:nvCxnSpPr>
        <p:spPr>
          <a:xfrm>
            <a:off x="1595572" y="1741708"/>
            <a:ext cx="9461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8926A36D-153B-4E84-AFD2-E519177080D6}"/>
              </a:ext>
            </a:extLst>
          </p:cNvPr>
          <p:cNvCxnSpPr>
            <a:stCxn id="7" idx="6"/>
          </p:cNvCxnSpPr>
          <p:nvPr/>
        </p:nvCxnSpPr>
        <p:spPr>
          <a:xfrm flipV="1">
            <a:off x="3244819" y="1731064"/>
            <a:ext cx="4135106" cy="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>
                <a16:creationId xmlns:a16="http://schemas.microsoft.com/office/drawing/2014/main" id="{488C0CBB-CE23-45F7-B124-80B914B930EC}"/>
              </a:ext>
            </a:extLst>
          </p:cNvPr>
          <p:cNvCxnSpPr>
            <a:cxnSpLocks/>
          </p:cNvCxnSpPr>
          <p:nvPr/>
        </p:nvCxnSpPr>
        <p:spPr>
          <a:xfrm>
            <a:off x="7379925" y="1713686"/>
            <a:ext cx="0" cy="6783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09B33E9F-B5CE-4EB6-9912-A25D2AEE43F2}"/>
              </a:ext>
            </a:extLst>
          </p:cNvPr>
          <p:cNvCxnSpPr/>
          <p:nvPr/>
        </p:nvCxnSpPr>
        <p:spPr>
          <a:xfrm flipH="1">
            <a:off x="1589222" y="1731064"/>
            <a:ext cx="6350" cy="23826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4A2138FF-0479-424B-9B06-73BCD77C475E}"/>
              </a:ext>
            </a:extLst>
          </p:cNvPr>
          <p:cNvCxnSpPr>
            <a:stCxn id="6" idx="6"/>
          </p:cNvCxnSpPr>
          <p:nvPr/>
        </p:nvCxnSpPr>
        <p:spPr>
          <a:xfrm flipV="1">
            <a:off x="2719522" y="1488782"/>
            <a:ext cx="436397" cy="25292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2911797E-F019-4A6F-A278-5D5108020F1F}"/>
              </a:ext>
            </a:extLst>
          </p:cNvPr>
          <p:cNvCxnSpPr>
            <a:cxnSpLocks/>
          </p:cNvCxnSpPr>
          <p:nvPr/>
        </p:nvCxnSpPr>
        <p:spPr>
          <a:xfrm flipH="1" flipV="1">
            <a:off x="1568959" y="3181378"/>
            <a:ext cx="1" cy="247622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Skupina 14">
            <a:extLst>
              <a:ext uri="{FF2B5EF4-FFF2-40B4-BE49-F238E27FC236}">
                <a16:creationId xmlns:a16="http://schemas.microsoft.com/office/drawing/2014/main" id="{E9F92554-F90A-4AA1-8FCE-2C1FA3CC2955}"/>
              </a:ext>
            </a:extLst>
          </p:cNvPr>
          <p:cNvGrpSpPr/>
          <p:nvPr/>
        </p:nvGrpSpPr>
        <p:grpSpPr>
          <a:xfrm rot="5400000">
            <a:off x="520289" y="1892065"/>
            <a:ext cx="1183991" cy="1359803"/>
            <a:chOff x="7954530" y="6018619"/>
            <a:chExt cx="1582991" cy="1509441"/>
          </a:xfrm>
        </p:grpSpPr>
        <p:cxnSp>
          <p:nvCxnSpPr>
            <p:cNvPr id="16" name="Přímá spojnice 15">
              <a:extLst>
                <a:ext uri="{FF2B5EF4-FFF2-40B4-BE49-F238E27FC236}">
                  <a16:creationId xmlns:a16="http://schemas.microsoft.com/office/drawing/2014/main" id="{4EEFC97C-4A75-485C-A139-ABF2B12194D9}"/>
                </a:ext>
              </a:extLst>
            </p:cNvPr>
            <p:cNvCxnSpPr/>
            <p:nvPr/>
          </p:nvCxnSpPr>
          <p:spPr>
            <a:xfrm>
              <a:off x="9165053" y="6018938"/>
              <a:ext cx="0" cy="54946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>
              <a:extLst>
                <a:ext uri="{FF2B5EF4-FFF2-40B4-BE49-F238E27FC236}">
                  <a16:creationId xmlns:a16="http://schemas.microsoft.com/office/drawing/2014/main" id="{B3099DAB-236A-4169-9C35-5AAC32B64E45}"/>
                </a:ext>
              </a:extLst>
            </p:cNvPr>
            <p:cNvCxnSpPr/>
            <p:nvPr/>
          </p:nvCxnSpPr>
          <p:spPr>
            <a:xfrm>
              <a:off x="9310296" y="6162323"/>
              <a:ext cx="0" cy="20817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>
              <a:extLst>
                <a:ext uri="{FF2B5EF4-FFF2-40B4-BE49-F238E27FC236}">
                  <a16:creationId xmlns:a16="http://schemas.microsoft.com/office/drawing/2014/main" id="{8454D9C5-A457-47B8-B0C0-6702EF094C5F}"/>
                </a:ext>
              </a:extLst>
            </p:cNvPr>
            <p:cNvCxnSpPr/>
            <p:nvPr/>
          </p:nvCxnSpPr>
          <p:spPr>
            <a:xfrm flipH="1">
              <a:off x="8884355" y="6266409"/>
              <a:ext cx="280698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>
              <a:extLst>
                <a:ext uri="{FF2B5EF4-FFF2-40B4-BE49-F238E27FC236}">
                  <a16:creationId xmlns:a16="http://schemas.microsoft.com/office/drawing/2014/main" id="{0A541DFC-25A4-42E7-A682-A0241403A015}"/>
                </a:ext>
              </a:extLst>
            </p:cNvPr>
            <p:cNvCxnSpPr/>
            <p:nvPr/>
          </p:nvCxnSpPr>
          <p:spPr>
            <a:xfrm>
              <a:off x="9310296" y="6266409"/>
              <a:ext cx="227225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>
              <a:extLst>
                <a:ext uri="{FF2B5EF4-FFF2-40B4-BE49-F238E27FC236}">
                  <a16:creationId xmlns:a16="http://schemas.microsoft.com/office/drawing/2014/main" id="{BD3049F5-1D58-4BA0-B9BF-9162B2CDD005}"/>
                </a:ext>
              </a:extLst>
            </p:cNvPr>
            <p:cNvCxnSpPr/>
            <p:nvPr/>
          </p:nvCxnSpPr>
          <p:spPr>
            <a:xfrm>
              <a:off x="8683375" y="6018619"/>
              <a:ext cx="0" cy="54946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>
              <a:extLst>
                <a:ext uri="{FF2B5EF4-FFF2-40B4-BE49-F238E27FC236}">
                  <a16:creationId xmlns:a16="http://schemas.microsoft.com/office/drawing/2014/main" id="{25A51674-9D95-4F45-8F55-956202F11840}"/>
                </a:ext>
              </a:extLst>
            </p:cNvPr>
            <p:cNvCxnSpPr/>
            <p:nvPr/>
          </p:nvCxnSpPr>
          <p:spPr>
            <a:xfrm>
              <a:off x="8828617" y="6162005"/>
              <a:ext cx="0" cy="20817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>
              <a:extLst>
                <a:ext uri="{FF2B5EF4-FFF2-40B4-BE49-F238E27FC236}">
                  <a16:creationId xmlns:a16="http://schemas.microsoft.com/office/drawing/2014/main" id="{4FD2A28D-8C16-470C-86E1-0FCF547FB83D}"/>
                </a:ext>
              </a:extLst>
            </p:cNvPr>
            <p:cNvCxnSpPr/>
            <p:nvPr/>
          </p:nvCxnSpPr>
          <p:spPr>
            <a:xfrm flipH="1">
              <a:off x="8402677" y="6266091"/>
              <a:ext cx="280698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>
              <a:extLst>
                <a:ext uri="{FF2B5EF4-FFF2-40B4-BE49-F238E27FC236}">
                  <a16:creationId xmlns:a16="http://schemas.microsoft.com/office/drawing/2014/main" id="{A098F6B2-8F89-4A4C-A9EC-41675E4D9656}"/>
                </a:ext>
              </a:extLst>
            </p:cNvPr>
            <p:cNvCxnSpPr/>
            <p:nvPr/>
          </p:nvCxnSpPr>
          <p:spPr>
            <a:xfrm>
              <a:off x="8828617" y="6266091"/>
              <a:ext cx="227225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>
              <a:extLst>
                <a:ext uri="{FF2B5EF4-FFF2-40B4-BE49-F238E27FC236}">
                  <a16:creationId xmlns:a16="http://schemas.microsoft.com/office/drawing/2014/main" id="{1FFE8543-4F4C-4802-A2B5-BFB5A34B65F8}"/>
                </a:ext>
              </a:extLst>
            </p:cNvPr>
            <p:cNvCxnSpPr/>
            <p:nvPr/>
          </p:nvCxnSpPr>
          <p:spPr>
            <a:xfrm>
              <a:off x="8235228" y="6018619"/>
              <a:ext cx="0" cy="54946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>
              <a:extLst>
                <a:ext uri="{FF2B5EF4-FFF2-40B4-BE49-F238E27FC236}">
                  <a16:creationId xmlns:a16="http://schemas.microsoft.com/office/drawing/2014/main" id="{F996A235-F49F-4902-AAD5-87A24AEBA4D2}"/>
                </a:ext>
              </a:extLst>
            </p:cNvPr>
            <p:cNvCxnSpPr/>
            <p:nvPr/>
          </p:nvCxnSpPr>
          <p:spPr>
            <a:xfrm>
              <a:off x="8380471" y="6162005"/>
              <a:ext cx="0" cy="20817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>
              <a:extLst>
                <a:ext uri="{FF2B5EF4-FFF2-40B4-BE49-F238E27FC236}">
                  <a16:creationId xmlns:a16="http://schemas.microsoft.com/office/drawing/2014/main" id="{522E4AA5-1BB4-4581-97AE-AD42428208D0}"/>
                </a:ext>
              </a:extLst>
            </p:cNvPr>
            <p:cNvCxnSpPr/>
            <p:nvPr/>
          </p:nvCxnSpPr>
          <p:spPr>
            <a:xfrm flipH="1">
              <a:off x="7954530" y="6266091"/>
              <a:ext cx="280698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>
              <a:extLst>
                <a:ext uri="{FF2B5EF4-FFF2-40B4-BE49-F238E27FC236}">
                  <a16:creationId xmlns:a16="http://schemas.microsoft.com/office/drawing/2014/main" id="{B276466A-4CC4-4BCA-A14C-A57230B0F831}"/>
                </a:ext>
              </a:extLst>
            </p:cNvPr>
            <p:cNvCxnSpPr/>
            <p:nvPr/>
          </p:nvCxnSpPr>
          <p:spPr>
            <a:xfrm>
              <a:off x="8380471" y="6266091"/>
              <a:ext cx="227225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ovéPole 27">
              <a:extLst>
                <a:ext uri="{FF2B5EF4-FFF2-40B4-BE49-F238E27FC236}">
                  <a16:creationId xmlns:a16="http://schemas.microsoft.com/office/drawing/2014/main" id="{205F9224-0B47-4623-8AEA-EF760E4501CE}"/>
                </a:ext>
              </a:extLst>
            </p:cNvPr>
            <p:cNvSpPr txBox="1"/>
            <p:nvPr/>
          </p:nvSpPr>
          <p:spPr>
            <a:xfrm rot="16200000">
              <a:off x="8381168" y="7116103"/>
              <a:ext cx="453055" cy="370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4,5 V</a:t>
              </a:r>
            </a:p>
          </p:txBody>
        </p:sp>
      </p:grp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86B274B6-B4B5-488A-990F-7356EE1443F8}"/>
              </a:ext>
            </a:extLst>
          </p:cNvPr>
          <p:cNvCxnSpPr>
            <a:cxnSpLocks/>
          </p:cNvCxnSpPr>
          <p:nvPr/>
        </p:nvCxnSpPr>
        <p:spPr>
          <a:xfrm flipV="1">
            <a:off x="7379925" y="3009212"/>
            <a:ext cx="0" cy="419788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16F41A1C-2CFC-47A2-89E4-64C7CA967167}"/>
              </a:ext>
            </a:extLst>
          </p:cNvPr>
          <p:cNvSpPr txBox="1"/>
          <p:nvPr/>
        </p:nvSpPr>
        <p:spPr>
          <a:xfrm>
            <a:off x="601497" y="785157"/>
            <a:ext cx="5209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Kliknutím na obdélníček zapneš vypínač.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476D12E2-FDC2-4513-9C7F-C358C19DFCC9}"/>
              </a:ext>
            </a:extLst>
          </p:cNvPr>
          <p:cNvSpPr/>
          <p:nvPr/>
        </p:nvSpPr>
        <p:spPr>
          <a:xfrm>
            <a:off x="5811449" y="778935"/>
            <a:ext cx="1663678" cy="35461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1.</a:t>
            </a:r>
          </a:p>
        </p:txBody>
      </p:sp>
      <p:sp>
        <p:nvSpPr>
          <p:cNvPr id="32" name="Vývojový diagram: sumační spojení 31">
            <a:extLst>
              <a:ext uri="{FF2B5EF4-FFF2-40B4-BE49-F238E27FC236}">
                <a16:creationId xmlns:a16="http://schemas.microsoft.com/office/drawing/2014/main" id="{5EA9C501-B094-4010-BE36-0F1698CBCF54}"/>
              </a:ext>
            </a:extLst>
          </p:cNvPr>
          <p:cNvSpPr/>
          <p:nvPr/>
        </p:nvSpPr>
        <p:spPr>
          <a:xfrm>
            <a:off x="7073601" y="2365470"/>
            <a:ext cx="612648" cy="612648"/>
          </a:xfrm>
          <a:prstGeom prst="flowChartSummingJuncti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8CC4BC9D-9C1E-4788-9156-B9D273A9CAA8}"/>
              </a:ext>
            </a:extLst>
          </p:cNvPr>
          <p:cNvCxnSpPr>
            <a:stCxn id="6" idx="6"/>
            <a:endCxn id="7" idx="0"/>
          </p:cNvCxnSpPr>
          <p:nvPr/>
        </p:nvCxnSpPr>
        <p:spPr>
          <a:xfrm flipV="1">
            <a:off x="2719522" y="1628959"/>
            <a:ext cx="436397" cy="11274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Vývojový diagram: sumační spojení 2">
            <a:extLst>
              <a:ext uri="{FF2B5EF4-FFF2-40B4-BE49-F238E27FC236}">
                <a16:creationId xmlns:a16="http://schemas.microsoft.com/office/drawing/2014/main" id="{CE867171-1F5D-4803-9DDA-BA3710102F88}"/>
              </a:ext>
            </a:extLst>
          </p:cNvPr>
          <p:cNvSpPr/>
          <p:nvPr/>
        </p:nvSpPr>
        <p:spPr>
          <a:xfrm>
            <a:off x="7073601" y="2392006"/>
            <a:ext cx="612648" cy="612648"/>
          </a:xfrm>
          <a:prstGeom prst="flowChartSummingJuncti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2F3EEB09-DE73-4299-BEE8-0DB4967F5815}"/>
              </a:ext>
            </a:extLst>
          </p:cNvPr>
          <p:cNvGrpSpPr/>
          <p:nvPr/>
        </p:nvGrpSpPr>
        <p:grpSpPr>
          <a:xfrm>
            <a:off x="1605204" y="1982912"/>
            <a:ext cx="1751366" cy="1228593"/>
            <a:chOff x="1882556" y="4028869"/>
            <a:chExt cx="1751366" cy="1228593"/>
          </a:xfrm>
        </p:grpSpPr>
        <p:grpSp>
          <p:nvGrpSpPr>
            <p:cNvPr id="44" name="Skupina 43">
              <a:extLst>
                <a:ext uri="{FF2B5EF4-FFF2-40B4-BE49-F238E27FC236}">
                  <a16:creationId xmlns:a16="http://schemas.microsoft.com/office/drawing/2014/main" id="{181F4159-5C47-4E8A-8172-694A5832CAE1}"/>
                </a:ext>
              </a:extLst>
            </p:cNvPr>
            <p:cNvGrpSpPr/>
            <p:nvPr/>
          </p:nvGrpSpPr>
          <p:grpSpPr>
            <a:xfrm>
              <a:off x="2719522" y="4028869"/>
              <a:ext cx="914400" cy="1224368"/>
              <a:chOff x="2541722" y="4144850"/>
              <a:chExt cx="914400" cy="1224368"/>
            </a:xfrm>
          </p:grpSpPr>
          <p:grpSp>
            <p:nvGrpSpPr>
              <p:cNvPr id="35" name="Skupina 34">
                <a:extLst>
                  <a:ext uri="{FF2B5EF4-FFF2-40B4-BE49-F238E27FC236}">
                    <a16:creationId xmlns:a16="http://schemas.microsoft.com/office/drawing/2014/main" id="{9E32C9CC-2B22-488C-BB5E-56B06DB00BE7}"/>
                  </a:ext>
                </a:extLst>
              </p:cNvPr>
              <p:cNvGrpSpPr/>
              <p:nvPr/>
            </p:nvGrpSpPr>
            <p:grpSpPr>
              <a:xfrm>
                <a:off x="2541722" y="4144850"/>
                <a:ext cx="914400" cy="1224368"/>
                <a:chOff x="5507796" y="3468115"/>
                <a:chExt cx="914400" cy="1345106"/>
              </a:xfrm>
            </p:grpSpPr>
            <p:cxnSp>
              <p:nvCxnSpPr>
                <p:cNvPr id="36" name="Přímá spojnice 35">
                  <a:extLst>
                    <a:ext uri="{FF2B5EF4-FFF2-40B4-BE49-F238E27FC236}">
                      <a16:creationId xmlns:a16="http://schemas.microsoft.com/office/drawing/2014/main" id="{395CDE14-76F0-458B-BC77-AD0E1561882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5964996" y="3468115"/>
                  <a:ext cx="0" cy="1345106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7" name="Ovál 36">
                  <a:extLst>
                    <a:ext uri="{FF2B5EF4-FFF2-40B4-BE49-F238E27FC236}">
                      <a16:creationId xmlns:a16="http://schemas.microsoft.com/office/drawing/2014/main" id="{7C66F3F9-79E7-4494-B802-14C58E018F91}"/>
                    </a:ext>
                  </a:extLst>
                </p:cNvPr>
                <p:cNvSpPr/>
                <p:nvPr/>
              </p:nvSpPr>
              <p:spPr>
                <a:xfrm>
                  <a:off x="5507796" y="3695700"/>
                  <a:ext cx="914400" cy="9144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4400" dirty="0">
                      <a:solidFill>
                        <a:schemeClr val="tx1"/>
                      </a:solidFill>
                    </a:rPr>
                    <a:t>V</a:t>
                  </a:r>
                </a:p>
              </p:txBody>
            </p:sp>
          </p:grpSp>
          <p:sp>
            <p:nvSpPr>
              <p:cNvPr id="43" name="TextovéPole 42">
                <a:extLst>
                  <a:ext uri="{FF2B5EF4-FFF2-40B4-BE49-F238E27FC236}">
                    <a16:creationId xmlns:a16="http://schemas.microsoft.com/office/drawing/2014/main" id="{393D8A96-D09D-40AF-B691-42A9E2CA41F7}"/>
                  </a:ext>
                </a:extLst>
              </p:cNvPr>
              <p:cNvSpPr txBox="1"/>
              <p:nvPr/>
            </p:nvSpPr>
            <p:spPr>
              <a:xfrm>
                <a:off x="3036394" y="4685720"/>
                <a:ext cx="34015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1</a:t>
                </a:r>
              </a:p>
            </p:txBody>
          </p:sp>
        </p:grpSp>
        <p:cxnSp>
          <p:nvCxnSpPr>
            <p:cNvPr id="51" name="Přímá spojnice 50">
              <a:extLst>
                <a:ext uri="{FF2B5EF4-FFF2-40B4-BE49-F238E27FC236}">
                  <a16:creationId xmlns:a16="http://schemas.microsoft.com/office/drawing/2014/main" id="{089705D0-D876-46CD-9626-48C42F5E6178}"/>
                </a:ext>
              </a:extLst>
            </p:cNvPr>
            <p:cNvCxnSpPr/>
            <p:nvPr/>
          </p:nvCxnSpPr>
          <p:spPr>
            <a:xfrm>
              <a:off x="1882556" y="4028869"/>
              <a:ext cx="1273363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>
              <a:extLst>
                <a:ext uri="{FF2B5EF4-FFF2-40B4-BE49-F238E27FC236}">
                  <a16:creationId xmlns:a16="http://schemas.microsoft.com/office/drawing/2014/main" id="{92025425-C112-4232-9BE9-ADA2F64CC1A5}"/>
                </a:ext>
              </a:extLst>
            </p:cNvPr>
            <p:cNvCxnSpPr/>
            <p:nvPr/>
          </p:nvCxnSpPr>
          <p:spPr>
            <a:xfrm flipH="1">
              <a:off x="1882556" y="5257462"/>
              <a:ext cx="1313102" cy="0"/>
            </a:xfrm>
            <a:prstGeom prst="line">
              <a:avLst/>
            </a:prstGeom>
            <a:ln w="5715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5" name="TextovéPole 54">
            <a:extLst>
              <a:ext uri="{FF2B5EF4-FFF2-40B4-BE49-F238E27FC236}">
                <a16:creationId xmlns:a16="http://schemas.microsoft.com/office/drawing/2014/main" id="{A6833D92-2AF9-454B-8553-8D10E1032411}"/>
              </a:ext>
            </a:extLst>
          </p:cNvPr>
          <p:cNvSpPr txBox="1"/>
          <p:nvPr/>
        </p:nvSpPr>
        <p:spPr>
          <a:xfrm>
            <a:off x="984219" y="4169044"/>
            <a:ext cx="54103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Voltmetr V1 měří napětí na baterii (4, 5 V)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4DD0B63-B3D4-4F3F-BC37-F2E7AF7EB146}"/>
              </a:ext>
            </a:extLst>
          </p:cNvPr>
          <p:cNvGrpSpPr/>
          <p:nvPr/>
        </p:nvGrpSpPr>
        <p:grpSpPr>
          <a:xfrm>
            <a:off x="7218866" y="1879332"/>
            <a:ext cx="2530964" cy="1484352"/>
            <a:chOff x="7256341" y="3876329"/>
            <a:chExt cx="2530964" cy="1484352"/>
          </a:xfrm>
        </p:grpSpPr>
        <p:grpSp>
          <p:nvGrpSpPr>
            <p:cNvPr id="45" name="Skupina 44">
              <a:extLst>
                <a:ext uri="{FF2B5EF4-FFF2-40B4-BE49-F238E27FC236}">
                  <a16:creationId xmlns:a16="http://schemas.microsoft.com/office/drawing/2014/main" id="{BA0B24D8-133F-46E7-A69D-0C6EEB337FF0}"/>
                </a:ext>
              </a:extLst>
            </p:cNvPr>
            <p:cNvGrpSpPr/>
            <p:nvPr/>
          </p:nvGrpSpPr>
          <p:grpSpPr>
            <a:xfrm>
              <a:off x="8872905" y="4018525"/>
              <a:ext cx="914400" cy="1224368"/>
              <a:chOff x="2541722" y="4144850"/>
              <a:chExt cx="914400" cy="1224368"/>
            </a:xfrm>
          </p:grpSpPr>
          <p:grpSp>
            <p:nvGrpSpPr>
              <p:cNvPr id="46" name="Skupina 45">
                <a:extLst>
                  <a:ext uri="{FF2B5EF4-FFF2-40B4-BE49-F238E27FC236}">
                    <a16:creationId xmlns:a16="http://schemas.microsoft.com/office/drawing/2014/main" id="{C71074E1-F480-464F-B030-C5109598DCCE}"/>
                  </a:ext>
                </a:extLst>
              </p:cNvPr>
              <p:cNvGrpSpPr/>
              <p:nvPr/>
            </p:nvGrpSpPr>
            <p:grpSpPr>
              <a:xfrm>
                <a:off x="2541722" y="4144850"/>
                <a:ext cx="914400" cy="1224368"/>
                <a:chOff x="5507796" y="3468115"/>
                <a:chExt cx="914400" cy="1345106"/>
              </a:xfrm>
            </p:grpSpPr>
            <p:cxnSp>
              <p:nvCxnSpPr>
                <p:cNvPr id="48" name="Přímá spojnice 47">
                  <a:extLst>
                    <a:ext uri="{FF2B5EF4-FFF2-40B4-BE49-F238E27FC236}">
                      <a16:creationId xmlns:a16="http://schemas.microsoft.com/office/drawing/2014/main" id="{CED4C50A-8FF3-4BD7-ACC5-A2464629BD0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5964996" y="3468115"/>
                  <a:ext cx="0" cy="1345106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9" name="Ovál 48">
                  <a:extLst>
                    <a:ext uri="{FF2B5EF4-FFF2-40B4-BE49-F238E27FC236}">
                      <a16:creationId xmlns:a16="http://schemas.microsoft.com/office/drawing/2014/main" id="{52193192-88CB-4A4F-8A3D-C559CDF2B447}"/>
                    </a:ext>
                  </a:extLst>
                </p:cNvPr>
                <p:cNvSpPr/>
                <p:nvPr/>
              </p:nvSpPr>
              <p:spPr>
                <a:xfrm>
                  <a:off x="5507796" y="3695700"/>
                  <a:ext cx="914400" cy="9144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4400" dirty="0">
                      <a:solidFill>
                        <a:schemeClr val="tx1"/>
                      </a:solidFill>
                    </a:rPr>
                    <a:t>V</a:t>
                  </a:r>
                </a:p>
              </p:txBody>
            </p:sp>
          </p:grpSp>
          <p:sp>
            <p:nvSpPr>
              <p:cNvPr id="47" name="TextovéPole 46">
                <a:extLst>
                  <a:ext uri="{FF2B5EF4-FFF2-40B4-BE49-F238E27FC236}">
                    <a16:creationId xmlns:a16="http://schemas.microsoft.com/office/drawing/2014/main" id="{8E83CF1B-7781-41C8-A7BE-1902B7DA9786}"/>
                  </a:ext>
                </a:extLst>
              </p:cNvPr>
              <p:cNvSpPr txBox="1"/>
              <p:nvPr/>
            </p:nvSpPr>
            <p:spPr>
              <a:xfrm>
                <a:off x="3036394" y="4685720"/>
                <a:ext cx="34015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2</a:t>
                </a:r>
              </a:p>
            </p:txBody>
          </p:sp>
        </p:grpSp>
        <p:cxnSp>
          <p:nvCxnSpPr>
            <p:cNvPr id="58" name="Přímá spojnice 57">
              <a:extLst>
                <a:ext uri="{FF2B5EF4-FFF2-40B4-BE49-F238E27FC236}">
                  <a16:creationId xmlns:a16="http://schemas.microsoft.com/office/drawing/2014/main" id="{C6A8DBE0-3DAE-4B98-BD78-EA5AB203EA89}"/>
                </a:ext>
              </a:extLst>
            </p:cNvPr>
            <p:cNvCxnSpPr/>
            <p:nvPr/>
          </p:nvCxnSpPr>
          <p:spPr>
            <a:xfrm flipH="1">
              <a:off x="7454871" y="4018525"/>
              <a:ext cx="1912706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ál 58">
              <a:extLst>
                <a:ext uri="{FF2B5EF4-FFF2-40B4-BE49-F238E27FC236}">
                  <a16:creationId xmlns:a16="http://schemas.microsoft.com/office/drawing/2014/main" id="{A13C5758-12A7-4A2C-A7BC-39B45700B1A9}"/>
                </a:ext>
              </a:extLst>
            </p:cNvPr>
            <p:cNvSpPr/>
            <p:nvPr/>
          </p:nvSpPr>
          <p:spPr>
            <a:xfrm>
              <a:off x="7256341" y="3876329"/>
              <a:ext cx="218786" cy="230832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1" name="Přímá spojnice 60">
              <a:extLst>
                <a:ext uri="{FF2B5EF4-FFF2-40B4-BE49-F238E27FC236}">
                  <a16:creationId xmlns:a16="http://schemas.microsoft.com/office/drawing/2014/main" id="{3E03AD6F-875B-4575-BC29-D0803512197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79924" y="5239407"/>
              <a:ext cx="1950181" cy="6974"/>
            </a:xfrm>
            <a:prstGeom prst="line">
              <a:avLst/>
            </a:prstGeom>
            <a:ln w="5715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ál 63">
              <a:extLst>
                <a:ext uri="{FF2B5EF4-FFF2-40B4-BE49-F238E27FC236}">
                  <a16:creationId xmlns:a16="http://schemas.microsoft.com/office/drawing/2014/main" id="{55DE00A2-65B3-4146-871F-C10F866F5264}"/>
                </a:ext>
              </a:extLst>
            </p:cNvPr>
            <p:cNvSpPr/>
            <p:nvPr/>
          </p:nvSpPr>
          <p:spPr>
            <a:xfrm>
              <a:off x="7314185" y="5118132"/>
              <a:ext cx="262043" cy="24254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9527D081-C5CD-4423-8A87-A739D4D26D28}"/>
              </a:ext>
            </a:extLst>
          </p:cNvPr>
          <p:cNvSpPr txBox="1"/>
          <p:nvPr/>
        </p:nvSpPr>
        <p:spPr>
          <a:xfrm>
            <a:off x="984219" y="4711633"/>
            <a:ext cx="69234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Voltmetr V2 měří napětí na žárovce (spotřebiči 4,5 V)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CE868186-CBB1-4F4F-BDAC-32C97D79EC15}"/>
              </a:ext>
            </a:extLst>
          </p:cNvPr>
          <p:cNvSpPr/>
          <p:nvPr/>
        </p:nvSpPr>
        <p:spPr>
          <a:xfrm>
            <a:off x="1491532" y="1857900"/>
            <a:ext cx="185738" cy="22172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>
            <a:extLst>
              <a:ext uri="{FF2B5EF4-FFF2-40B4-BE49-F238E27FC236}">
                <a16:creationId xmlns:a16="http://schemas.microsoft.com/office/drawing/2014/main" id="{D8979A5A-03F9-4B3D-B530-EAF988AA0243}"/>
              </a:ext>
            </a:extLst>
          </p:cNvPr>
          <p:cNvSpPr/>
          <p:nvPr/>
        </p:nvSpPr>
        <p:spPr>
          <a:xfrm>
            <a:off x="1496353" y="3068621"/>
            <a:ext cx="185738" cy="2217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507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3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5" grpId="0"/>
      <p:bldP spid="6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0F88515F-49DE-4500-BC27-7259F918826B}"/>
              </a:ext>
            </a:extLst>
          </p:cNvPr>
          <p:cNvSpPr/>
          <p:nvPr/>
        </p:nvSpPr>
        <p:spPr>
          <a:xfrm>
            <a:off x="3262313" y="1976585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OMKIN, Anton. flickr.com: </a:t>
            </a:r>
            <a:r>
              <a:rPr lang="en-US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Duracell battery AA type</a:t>
            </a:r>
            <a:r>
              <a:rPr lang="en-US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2008-11-20 [cit. 2019-02-05]. </a:t>
            </a:r>
            <a:r>
              <a:rPr lang="en-US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Dostupný</a:t>
            </a:r>
            <a:r>
              <a:rPr lang="en-US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pod </a:t>
            </a:r>
            <a:r>
              <a:rPr lang="en-US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licencí</a:t>
            </a:r>
            <a:r>
              <a:rPr lang="en-US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CC-BY</a:t>
            </a:r>
            <a:r>
              <a:rPr lang="en-US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na</a:t>
            </a:r>
            <a:r>
              <a:rPr lang="en-US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WWW: &lt;</a:t>
            </a:r>
            <a:r>
              <a:rPr lang="en-US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https://www.flickr.com/photos/antonfomkin/3046849320</a:t>
            </a:r>
            <a:r>
              <a:rPr lang="en-US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47DBB629-929E-4594-B8E3-B31E6C2454D0}"/>
              </a:ext>
            </a:extLst>
          </p:cNvPr>
          <p:cNvSpPr/>
          <p:nvPr/>
        </p:nvSpPr>
        <p:spPr>
          <a:xfrm>
            <a:off x="3262313" y="3176914"/>
            <a:ext cx="66603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SCURTU, Roxana. flickr.com: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Nikon-D3000-battery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2013-02-01 [cit. 2019-02-05]. Dostupný pod licencí 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CC-BY-SA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https://www.flickr.com/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photos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/80057470@N04/8435291529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D948C8A2-1E62-4DBF-9DCC-8000D5D5CA71}"/>
              </a:ext>
            </a:extLst>
          </p:cNvPr>
          <p:cNvSpPr/>
          <p:nvPr/>
        </p:nvSpPr>
        <p:spPr>
          <a:xfrm>
            <a:off x="3262313" y="4424660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j4p4n. Openclipart.org: </a:t>
            </a:r>
            <a:r>
              <a:rPr lang="en-US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Simple Battery</a:t>
            </a:r>
            <a:r>
              <a:rPr lang="en-US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2017-02-10 [cit. 2019-02-05]. </a:t>
            </a:r>
            <a:r>
              <a:rPr lang="en-US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Dostupný</a:t>
            </a:r>
            <a:r>
              <a:rPr lang="en-US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pod </a:t>
            </a:r>
            <a:r>
              <a:rPr lang="en-US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licencí</a:t>
            </a:r>
            <a:r>
              <a:rPr lang="en-US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Public Domain </a:t>
            </a:r>
            <a:r>
              <a:rPr lang="en-US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na</a:t>
            </a:r>
            <a:r>
              <a:rPr lang="en-US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WWW: &lt;</a:t>
            </a:r>
            <a:r>
              <a:rPr lang="en-US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6"/>
              </a:rPr>
              <a:t>https://openclipart.org/detail/272494/Simple%20Battery</a:t>
            </a:r>
            <a:r>
              <a:rPr lang="en-US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CF71C251-0A26-4203-9BB8-FE0BA1207438}"/>
              </a:ext>
            </a:extLst>
          </p:cNvPr>
          <p:cNvSpPr/>
          <p:nvPr/>
        </p:nvSpPr>
        <p:spPr>
          <a:xfrm>
            <a:off x="3262313" y="5624989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Capri23auto. Pixabay.com: [online]. [cit. 2019-02-05]. Dostupný pod licencí Public 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Domain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7"/>
              </a:rPr>
              <a:t>https://pixabay.com/en/battery-motorcycle-battery-2870614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B163F03A-FCE9-4531-96E2-C022E5656D92}"/>
              </a:ext>
            </a:extLst>
          </p:cNvPr>
          <p:cNvSpPr/>
          <p:nvPr/>
        </p:nvSpPr>
        <p:spPr>
          <a:xfrm>
            <a:off x="3262313" y="1145230"/>
            <a:ext cx="699515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Tohma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Alessandro Volta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2007-02-15 [cit. 2019-02-06]. Dostupný pod licencí Public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domain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https://commons.wikimedia.org/wiki/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File:Alessandro_Volta.jpeg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7ADC97A9-2BAF-4078-83D3-07E5C7058E7D}"/>
              </a:ext>
            </a:extLst>
          </p:cNvPr>
          <p:cNvSpPr txBox="1"/>
          <p:nvPr/>
        </p:nvSpPr>
        <p:spPr>
          <a:xfrm>
            <a:off x="3262313" y="406924"/>
            <a:ext cx="67976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Zdroje obrázků: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[cit. 2020-02-06 ]. Dostupné pod licencí Public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domain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na WWW:</a:t>
            </a:r>
          </a:p>
        </p:txBody>
      </p:sp>
    </p:spTree>
    <p:extLst>
      <p:ext uri="{BB962C8B-B14F-4D97-AF65-F5344CB8AC3E}">
        <p14:creationId xmlns:p14="http://schemas.microsoft.com/office/powerpoint/2010/main" val="15847460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DF83ED8D-92DF-427F-AA08-143CF1713E45}"/>
              </a:ext>
            </a:extLst>
          </p:cNvPr>
          <p:cNvSpPr/>
          <p:nvPr/>
        </p:nvSpPr>
        <p:spPr>
          <a:xfrm>
            <a:off x="3048000" y="371386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achccc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Pixabay.com: [online]. [cit. 2019-02-05]. Dostupný pod licencí Public 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Domain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2"/>
              </a:rPr>
              <a:t>https://pixabay.com/en/batteries-energy-rechargeable-power-364217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DBEA55D7-DCD7-4008-84FD-946B59EC890D}"/>
              </a:ext>
            </a:extLst>
          </p:cNvPr>
          <p:cNvSpPr/>
          <p:nvPr/>
        </p:nvSpPr>
        <p:spPr>
          <a:xfrm>
            <a:off x="3048000" y="1571715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JJuni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Pixabay.com: [online]. [cit. 2019-02-05]. Dostupný pod licencí Public 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Domain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https://pixabay.com/en/battery-aaa-battery-aa-battery-1135344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A8DE2D62-29B3-4A5A-810E-500D02BFE9C3}"/>
              </a:ext>
            </a:extLst>
          </p:cNvPr>
          <p:cNvSpPr/>
          <p:nvPr/>
        </p:nvSpPr>
        <p:spPr>
          <a:xfrm>
            <a:off x="3048000" y="2628811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FARLEY, 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Shal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flickr.com: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I've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got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time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-bomb in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me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pocket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!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2011-08-28 [cit. 2019-02-05]. Dostupný pod licencí 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CC-BY-SA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https://www.flickr.com/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photos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shalf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/6088539194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13B2E9A9-A8E1-4E26-8CD3-C322EFCD4D74}"/>
              </a:ext>
            </a:extLst>
          </p:cNvPr>
          <p:cNvSpPr/>
          <p:nvPr/>
        </p:nvSpPr>
        <p:spPr>
          <a:xfrm>
            <a:off x="3048000" y="3808957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Wikimedia.org: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D.C.VOLTMETER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2014-09-07 [cit. 2019-02-05]. Dostupný pod licencí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Creative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Commons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Attribution-Share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Alike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 4.0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&lt;https://commons.wikimedia.org/wiki/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File:D.C.VOLTMETER.JPG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B05855F2-48F5-4064-82F8-F48172872BD4}"/>
              </a:ext>
            </a:extLst>
          </p:cNvPr>
          <p:cNvSpPr/>
          <p:nvPr/>
        </p:nvSpPr>
        <p:spPr>
          <a:xfrm>
            <a:off x="3207659" y="5270926"/>
            <a:ext cx="40576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http://www.clker.com/clipart-4025.html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981F7649-F71E-4B0C-969D-25AD008A8F45}"/>
              </a:ext>
            </a:extLst>
          </p:cNvPr>
          <p:cNvSpPr txBox="1"/>
          <p:nvPr/>
        </p:nvSpPr>
        <p:spPr>
          <a:xfrm>
            <a:off x="3048000" y="5286285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&lt;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ABE9481B-F945-44F2-9970-3B74794CEC53}"/>
              </a:ext>
            </a:extLst>
          </p:cNvPr>
          <p:cNvSpPr txBox="1"/>
          <p:nvPr/>
        </p:nvSpPr>
        <p:spPr>
          <a:xfrm>
            <a:off x="7105649" y="5286285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8588864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30F16869-4854-495E-B324-7FFE1D62CF9B}"/>
              </a:ext>
            </a:extLst>
          </p:cNvPr>
          <p:cNvSpPr/>
          <p:nvPr/>
        </p:nvSpPr>
        <p:spPr>
          <a:xfrm>
            <a:off x="3120392" y="615435"/>
            <a:ext cx="48142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http://www.clker.com/clipart-light-bulb-on.html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0DD30DD-70DC-4FD8-AF8D-8E2D49C21159}"/>
              </a:ext>
            </a:extLst>
          </p:cNvPr>
          <p:cNvSpPr/>
          <p:nvPr/>
        </p:nvSpPr>
        <p:spPr>
          <a:xfrm>
            <a:off x="3146039" y="1772011"/>
            <a:ext cx="47629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http://www.clker.com/clipart-red-digital-5.html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3D59AFC3-7B73-4569-BF37-532EFC530A91}"/>
              </a:ext>
            </a:extLst>
          </p:cNvPr>
          <p:cNvSpPr/>
          <p:nvPr/>
        </p:nvSpPr>
        <p:spPr>
          <a:xfrm>
            <a:off x="3146039" y="2141343"/>
            <a:ext cx="47629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http://www.clker.com/clipart-digital-red-0.html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BC6A148D-71B2-4EFF-BB1A-674A72DF7321}"/>
              </a:ext>
            </a:extLst>
          </p:cNvPr>
          <p:cNvSpPr/>
          <p:nvPr/>
        </p:nvSpPr>
        <p:spPr>
          <a:xfrm>
            <a:off x="3120392" y="984767"/>
            <a:ext cx="51948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http://www.clker.com/clipart-light-bulb-led-off.html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90B41C0C-6013-4637-A3A4-7AFAFF7E530C}"/>
              </a:ext>
            </a:extLst>
          </p:cNvPr>
          <p:cNvSpPr/>
          <p:nvPr/>
        </p:nvSpPr>
        <p:spPr>
          <a:xfrm>
            <a:off x="3146039" y="1378389"/>
            <a:ext cx="41858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http://www.clker.com/clipart-27076.html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7D9AF-7278-4021-AB53-A5A4E600191A}"/>
              </a:ext>
            </a:extLst>
          </p:cNvPr>
          <p:cNvSpPr txBox="1"/>
          <p:nvPr/>
        </p:nvSpPr>
        <p:spPr>
          <a:xfrm>
            <a:off x="3146037" y="2786063"/>
            <a:ext cx="836818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Autorem obrázků níže je Zdeněk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Hanzelín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tj.</a:t>
            </a:r>
            <a:b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- Voltova článku – snímek 3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- voltmetru a hřebíků – snímek 4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- obrázku suchého článku – snímek 5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- obrázku digitálního voltmetru – snímek 7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- obrázku univerzálního ručičkového přístroje a digitálních přístrojů – snímky 8, 9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E1B0F040-C76F-4524-B6B6-00F37756D810}"/>
              </a:ext>
            </a:extLst>
          </p:cNvPr>
          <p:cNvSpPr txBox="1"/>
          <p:nvPr/>
        </p:nvSpPr>
        <p:spPr>
          <a:xfrm>
            <a:off x="-685800" y="627580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&lt;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2B2E65CC-19D7-4014-BEBF-745C67134807}"/>
              </a:ext>
            </a:extLst>
          </p:cNvPr>
          <p:cNvSpPr txBox="1"/>
          <p:nvPr/>
        </p:nvSpPr>
        <p:spPr>
          <a:xfrm>
            <a:off x="2924906" y="2141343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&lt;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22BAB15C-848E-4CB5-8684-AA452586C9D3}"/>
              </a:ext>
            </a:extLst>
          </p:cNvPr>
          <p:cNvSpPr txBox="1"/>
          <p:nvPr/>
        </p:nvSpPr>
        <p:spPr>
          <a:xfrm>
            <a:off x="2953474" y="1748973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&lt;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A331A5BE-B7C9-497F-B348-46A6F32E93F4}"/>
              </a:ext>
            </a:extLst>
          </p:cNvPr>
          <p:cNvSpPr txBox="1"/>
          <p:nvPr/>
        </p:nvSpPr>
        <p:spPr>
          <a:xfrm>
            <a:off x="2960733" y="1384461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&lt;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F483904C-6168-4AB4-827B-673FE5290B08}"/>
              </a:ext>
            </a:extLst>
          </p:cNvPr>
          <p:cNvSpPr txBox="1"/>
          <p:nvPr/>
        </p:nvSpPr>
        <p:spPr>
          <a:xfrm>
            <a:off x="2967992" y="996912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&lt;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9483EF21-64E6-48A2-85FE-6FE9D8D46D2C}"/>
              </a:ext>
            </a:extLst>
          </p:cNvPr>
          <p:cNvSpPr txBox="1"/>
          <p:nvPr/>
        </p:nvSpPr>
        <p:spPr>
          <a:xfrm>
            <a:off x="2953474" y="615435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&lt;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E3CFD6EF-D30B-4112-B9FC-EB86BB52DA44}"/>
              </a:ext>
            </a:extLst>
          </p:cNvPr>
          <p:cNvSpPr txBox="1"/>
          <p:nvPr/>
        </p:nvSpPr>
        <p:spPr>
          <a:xfrm>
            <a:off x="7785834" y="2158309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C2278002-8F50-4F37-88A6-EAE83178696E}"/>
              </a:ext>
            </a:extLst>
          </p:cNvPr>
          <p:cNvSpPr txBox="1"/>
          <p:nvPr/>
        </p:nvSpPr>
        <p:spPr>
          <a:xfrm>
            <a:off x="7785834" y="1770759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2B044828-DB36-45F3-BB83-E16093970B54}"/>
              </a:ext>
            </a:extLst>
          </p:cNvPr>
          <p:cNvSpPr txBox="1"/>
          <p:nvPr/>
        </p:nvSpPr>
        <p:spPr>
          <a:xfrm>
            <a:off x="7197408" y="1401427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FDA9B26F-9057-468E-A04D-1A558C988727}"/>
              </a:ext>
            </a:extLst>
          </p:cNvPr>
          <p:cNvSpPr txBox="1"/>
          <p:nvPr/>
        </p:nvSpPr>
        <p:spPr>
          <a:xfrm>
            <a:off x="8189554" y="1001558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D3B01B0-1B07-474D-B2D1-9353F226CB23}"/>
              </a:ext>
            </a:extLst>
          </p:cNvPr>
          <p:cNvSpPr txBox="1"/>
          <p:nvPr/>
        </p:nvSpPr>
        <p:spPr>
          <a:xfrm>
            <a:off x="7851200" y="614724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C077172D-EF48-48F1-AB43-959608CA7005}"/>
              </a:ext>
            </a:extLst>
          </p:cNvPr>
          <p:cNvSpPr txBox="1"/>
          <p:nvPr/>
        </p:nvSpPr>
        <p:spPr>
          <a:xfrm>
            <a:off x="-685800" y="1092873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2923920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1067</Words>
  <Application>Microsoft Office PowerPoint</Application>
  <PresentationFormat>Širokoúhlá obrazovka</PresentationFormat>
  <Paragraphs>171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1</cp:revision>
  <dcterms:created xsi:type="dcterms:W3CDTF">2020-03-21T22:17:22Z</dcterms:created>
  <dcterms:modified xsi:type="dcterms:W3CDTF">2020-03-21T22:17:53Z</dcterms:modified>
</cp:coreProperties>
</file>