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71" r:id="rId8"/>
    <p:sldId id="263" r:id="rId9"/>
    <p:sldId id="270" r:id="rId10"/>
    <p:sldId id="264" r:id="rId11"/>
    <p:sldId id="268" r:id="rId12"/>
    <p:sldId id="269" r:id="rId13"/>
    <p:sldId id="266" r:id="rId14"/>
    <p:sldId id="272" r:id="rId15"/>
    <p:sldId id="257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1C67894-CEF3-4975-BC09-DE9283F522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1731721B-E9E6-4D55-A3F0-9E63B26DEC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209C0E7-6A6A-4635-A17B-A94D12D17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BAD26D5-BD90-4119-87C2-FF83AB6B3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CE3433D-1F8D-495B-AEB2-E8AC473CB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619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A96FB48-F34B-4E7C-9E4C-AC9AB2E2A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D6C7F88-2FB6-40B4-B7F3-B994D93A2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0AD8ECB-55BC-4A04-A3A1-CBCDA52C9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8263E6C-8212-40FD-AF5E-914C5989E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A95BEBA-CC89-436B-B1F4-D4D2154DF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60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3BE354C-01D0-48D6-A96E-233B0CC56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7E89CCB-6DC5-44FA-82D4-7F96931A15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FDD977D-C4CD-47C1-8933-2A0521FAC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87296C5-52DB-4CA6-8919-ECDE546E6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1DB3ABF-9C71-4318-8B0D-D6366D1DF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978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B2D84AA-539B-4799-8427-EEEAEC593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A7117B7-AE6F-421C-B684-7F7B1FD751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8A956C38-72BB-425C-BE69-966BA159B3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6C6306E-991C-4838-98B5-ACD1E4776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36AFBAF-0A56-49A2-8A91-9DACABB14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130291D-5953-4EB1-B0B2-F74876E81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939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20D738B-C332-4DCF-BD1B-9B16C53A6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71FD14D7-1C94-4A03-8956-B8CFCD6E63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99627DF2-96B7-43CE-89F1-C8B73CF9A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5B43B655-EF8E-4188-82A8-F08D0DF54A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5256806F-832C-437E-BF2C-9623F77D4A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6B173705-6E42-464C-9A70-31079D5F8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C469D202-3CF0-4EE7-B7D1-2F1867DB3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9F9BE40E-AD7E-44D4-8712-96DB74BC4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256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F860B2E-B7A4-4F50-A107-014B71BF1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2E2BDA1D-6D57-493D-9B1C-E5ABC480E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7D628218-6360-4880-9165-6CFE991F4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4C0D3EDD-9F7D-4E98-A6DC-759F3E33B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253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A45529E8-326E-47DA-A9D6-054DDF642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C9A39749-49D5-4997-A35B-D2DB91A8D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D7EC1B0C-862C-42AD-9D6B-6745480C6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515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6DF2244-19EF-4A47-9A0A-EA55FD1AA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3243F85-F70A-4C0A-9B6A-CCB4C6440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C3AA263-2616-46B9-A6D2-C7796220F0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FF73025-D58A-4AA6-9CAB-81D1F138A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6CEE307-DC8D-4C8A-A2FD-52B0DDBE2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B9587BD-1932-429F-8C2A-4D1899316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807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68F46F1-9B1E-44F5-83BA-61F954E96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0AB8B555-DE72-48EC-8DF8-A2A896D27F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D5BECC7E-CA70-438F-8233-FB941DFCA1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677969BF-0254-4F8D-B6A3-F21D8E628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672831F8-34C0-48CD-B889-B492AB39B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49F0E80-C47B-4B97-964C-7861A3746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414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4FCEB4C-659F-4F36-872D-E7CDA987A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58B37BCD-72B0-4E1D-A647-AFC0FD9565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927FD01-3317-4081-ACA2-9C1D341EF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9D3D699-2400-43B2-B396-CAA19134B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602FB7C-B96C-41CA-A153-91CEA8C59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000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5FE479A6-32FE-4FE1-BF1A-6C84218FF0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D8278FB6-8A13-4E66-95FF-DB1AC7DFDE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5D6D55B-BA63-4FF3-BE1C-52C42B411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A725AAB-3607-4CB1-BD2B-6F6879244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F0B2EF3-42B4-482F-8331-8989BB982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431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AE19EAF1-490C-4EF7-8E26-92FC4E046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445BA60-3D54-4ADD-8BC9-7856E51CF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1E6EF26-AA46-46AB-9EFD-4CDC53E9A1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0EAE9-DFDE-4901-BD07-166ECA802738}" type="datetimeFigureOut">
              <a:rPr lang="cs-CZ" smtClean="0"/>
              <a:t>15.04.2020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308B076-FCB1-47DB-BB11-D590097D6B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5F31170-9189-495E-BFE4-54968CE80E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A10E7-CC01-41FA-B3B3-193EECFA77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957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u1CCn54tkA" TargetMode="Externa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dove-of-peace.html" TargetMode="External"/><Relationship Id="rId2" Type="http://schemas.openxmlformats.org/officeDocument/2006/relationships/hyperlink" Target="https://upload.wikimedia.org/wikipedia/commons/d/dc/Arche_st_savin_IMG_1676.JPG?uselang=cs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ommons.wikimedia.org/wiki/File:Keramick&#233;_so&#353;ky_zv&#237;&#345;at.jpg?uselang=cs" TargetMode="External"/><Relationship Id="rId4" Type="http://schemas.openxmlformats.org/officeDocument/2006/relationships/hyperlink" Target="https://commons.wikimedia.org/wiki/File:Pieter_Bruegel_the_Elder_-_The_Tower_of_Babel_(Vienna)_-_Google_Art_Project_-_edited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4FD37E11-3F09-4807-8052-50369847A0BF}"/>
              </a:ext>
            </a:extLst>
          </p:cNvPr>
          <p:cNvSpPr txBox="1"/>
          <p:nvPr/>
        </p:nvSpPr>
        <p:spPr>
          <a:xfrm>
            <a:off x="967409" y="861391"/>
            <a:ext cx="35705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Noemova</a:t>
            </a:r>
            <a:r>
              <a:rPr lang="cs-CZ" sz="4000" dirty="0"/>
              <a:t>  archa</a:t>
            </a:r>
          </a:p>
        </p:txBody>
      </p:sp>
      <p:pic>
        <p:nvPicPr>
          <p:cNvPr id="7" name="Obrázek 6" descr="Obsah obrázku interiér, stůl, fotka, staré&#10;&#10;Popis byl vytvořen automaticky">
            <a:extLst>
              <a:ext uri="{FF2B5EF4-FFF2-40B4-BE49-F238E27FC236}">
                <a16:creationId xmlns:a16="http://schemas.microsoft.com/office/drawing/2014/main" id="{54036C40-B267-4C01-8E18-0C854A0C51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3286" y="2131389"/>
            <a:ext cx="7315200" cy="429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2041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58107936-7D97-44A6-A27C-2E55329DBE6A}"/>
              </a:ext>
            </a:extLst>
          </p:cNvPr>
          <p:cNvSpPr txBox="1"/>
          <p:nvPr/>
        </p:nvSpPr>
        <p:spPr>
          <a:xfrm>
            <a:off x="451538" y="251792"/>
            <a:ext cx="112889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Citace z katechismu katolického. Katechismus je oficiální, systematicky uspořádaný souhrn římskokatolické nauky o víře</a:t>
            </a:r>
          </a:p>
          <a:p>
            <a:r>
              <a:rPr lang="cs-CZ" dirty="0"/>
              <a:t> a mravech. Jeho latinská verze byla schválena papežem Janem Pavlem II.</a:t>
            </a:r>
          </a:p>
        </p:txBody>
      </p:sp>
      <p:sp>
        <p:nvSpPr>
          <p:cNvPr id="3" name="Svitek: vodorovný 2">
            <a:extLst>
              <a:ext uri="{FF2B5EF4-FFF2-40B4-BE49-F238E27FC236}">
                <a16:creationId xmlns:a16="http://schemas.microsoft.com/office/drawing/2014/main" id="{D4D04AB6-0A2B-4F1F-89EB-C8D79DF35C2B}"/>
              </a:ext>
            </a:extLst>
          </p:cNvPr>
          <p:cNvSpPr/>
          <p:nvPr/>
        </p:nvSpPr>
        <p:spPr>
          <a:xfrm>
            <a:off x="451538" y="556591"/>
            <a:ext cx="11117609" cy="6049617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53E86ED7-1949-4ED4-8140-678133F9D0AE}"/>
              </a:ext>
            </a:extLst>
          </p:cNvPr>
          <p:cNvSpPr txBox="1"/>
          <p:nvPr/>
        </p:nvSpPr>
        <p:spPr>
          <a:xfrm>
            <a:off x="1503501" y="1407423"/>
            <a:ext cx="9956572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Za Abela dal Bůh Adamovi a Evě jiného syna, zbožného Seta.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Uplynulo mnoho let, na zemi přibývalo lidí víc a víc.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Potomci Kainovi byli zlí a hříšní, potomci </a:t>
            </a:r>
            <a:r>
              <a:rPr lang="cs-CZ" sz="2400" dirty="0" err="1">
                <a:latin typeface="Algerian" panose="04020705040A02060702" pitchFamily="82" charset="0"/>
                <a:cs typeface="Aldhabi" panose="020B0604020202020204" pitchFamily="2" charset="-78"/>
              </a:rPr>
              <a:t>Setovi</a:t>
            </a:r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 byli zbožní.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Ale od zlých potomků Kainových se zkazili i potomci </a:t>
            </a:r>
            <a:r>
              <a:rPr lang="cs-CZ" sz="2400" dirty="0" err="1">
                <a:latin typeface="Algerian" panose="04020705040A02060702" pitchFamily="82" charset="0"/>
                <a:cs typeface="Aldhabi" panose="020B0604020202020204" pitchFamily="2" charset="-78"/>
              </a:rPr>
              <a:t>Setovi</a:t>
            </a:r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.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Tak se stalo, že nakonec byli všichni lidé zlí a hříšní.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Mezi těmito zlými lidmi žil jen jediný spravedlivý a zbožný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Muž, který se jmenoval Noe.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Bůh řekl Noemovi: Lidé naplnili zemi nepravostí, proto je 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Zahubím.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Vystav si archu ze dříví. Bude mít dvě poschodí. Nahoře udělej</a:t>
            </a:r>
          </a:p>
          <a:p>
            <a:r>
              <a:rPr lang="cs-CZ" sz="2400" dirty="0">
                <a:latin typeface="Algerian" panose="04020705040A02060702" pitchFamily="82" charset="0"/>
                <a:cs typeface="Aldhabi" panose="020B0604020202020204" pitchFamily="2" charset="-78"/>
              </a:rPr>
              <a:t>Okno, v boku dveře.</a:t>
            </a:r>
          </a:p>
        </p:txBody>
      </p:sp>
    </p:spTree>
    <p:extLst>
      <p:ext uri="{BB962C8B-B14F-4D97-AF65-F5344CB8AC3E}">
        <p14:creationId xmlns:p14="http://schemas.microsoft.com/office/powerpoint/2010/main" val="3768335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vodorovný 1">
            <a:extLst>
              <a:ext uri="{FF2B5EF4-FFF2-40B4-BE49-F238E27FC236}">
                <a16:creationId xmlns:a16="http://schemas.microsoft.com/office/drawing/2014/main" id="{3C31A362-FBF6-41E1-AEC0-965D2F4B14FF}"/>
              </a:ext>
            </a:extLst>
          </p:cNvPr>
          <p:cNvSpPr/>
          <p:nvPr/>
        </p:nvSpPr>
        <p:spPr>
          <a:xfrm>
            <a:off x="385763" y="185738"/>
            <a:ext cx="10972799" cy="6486524"/>
          </a:xfrm>
          <a:prstGeom prst="horizontalScroll">
            <a:avLst/>
          </a:prstGeom>
          <a:gradFill>
            <a:gsLst>
              <a:gs pos="87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3D86CB07-2A46-46B2-8C7D-923C3E5631C8}"/>
              </a:ext>
            </a:extLst>
          </p:cNvPr>
          <p:cNvSpPr txBox="1"/>
          <p:nvPr/>
        </p:nvSpPr>
        <p:spPr>
          <a:xfrm>
            <a:off x="1314451" y="1271587"/>
            <a:ext cx="988443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lgerian" panose="04020705040A02060702" pitchFamily="82" charset="0"/>
              </a:rPr>
              <a:t>Všechny skuliny uvnitř i zvenčí zamaž smolou.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Pošlu na zemi potopu a zahubím všecko, co na ní žije.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Ty však a všichni tvoji přátelé vejděte do archy.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Také  za všech zvířat vezmeš do archy po dvou.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Nabereš s sebou do archy potravy pro sebe i pro zvířata.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Noe učinil všechno, co mu Bůh přikázal.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Dlouho stavěl archu a napomínal lidi, aby se polepšili.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Ale marně. Lidé nedbali </a:t>
            </a:r>
            <a:r>
              <a:rPr lang="cs-CZ" sz="2400" dirty="0" err="1">
                <a:latin typeface="Algerian" panose="04020705040A02060702" pitchFamily="82" charset="0"/>
              </a:rPr>
              <a:t>Noemových</a:t>
            </a:r>
            <a:r>
              <a:rPr lang="cs-CZ" sz="2400" dirty="0">
                <a:latin typeface="Algerian" panose="04020705040A02060702" pitchFamily="82" charset="0"/>
              </a:rPr>
              <a:t> napomínání a nepolepšili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Se.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Když byla archa hotova, řekl Bůh Noemovi: vstup s celou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Svou rodinou i se zvířaty do archy, neboť sešlu déšť po </a:t>
            </a:r>
          </a:p>
        </p:txBody>
      </p:sp>
    </p:spTree>
    <p:extLst>
      <p:ext uri="{BB962C8B-B14F-4D97-AF65-F5344CB8AC3E}">
        <p14:creationId xmlns:p14="http://schemas.microsoft.com/office/powerpoint/2010/main" val="1239758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vodorovný 1">
            <a:extLst>
              <a:ext uri="{FF2B5EF4-FFF2-40B4-BE49-F238E27FC236}">
                <a16:creationId xmlns:a16="http://schemas.microsoft.com/office/drawing/2014/main" id="{60E7B44A-9D98-4A95-BB8A-E43ADC7DDD4E}"/>
              </a:ext>
            </a:extLst>
          </p:cNvPr>
          <p:cNvSpPr/>
          <p:nvPr/>
        </p:nvSpPr>
        <p:spPr>
          <a:xfrm>
            <a:off x="300038" y="214313"/>
            <a:ext cx="11587162" cy="6429375"/>
          </a:xfrm>
          <a:prstGeom prst="horizontalScroll">
            <a:avLst/>
          </a:prstGeom>
          <a:gradFill>
            <a:gsLst>
              <a:gs pos="87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3F83D37E-39FB-44B2-A8AA-72D212686F83}"/>
              </a:ext>
            </a:extLst>
          </p:cNvPr>
          <p:cNvSpPr txBox="1"/>
          <p:nvPr/>
        </p:nvSpPr>
        <p:spPr>
          <a:xfrm>
            <a:off x="1457325" y="1271587"/>
            <a:ext cx="1031083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lgerian" panose="04020705040A02060702" pitchFamily="82" charset="0"/>
              </a:rPr>
              <a:t>Čtyřicet dnů a čtyřicet nocí, takže vyhladím s povrchu země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Všeliké živé tvory, které jsem stvořil.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                                                               I vešel Noe do archy se všemi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Svými                                                    </a:t>
            </a:r>
            <a:r>
              <a:rPr lang="cs-CZ" sz="2400" dirty="0" err="1">
                <a:latin typeface="Algerian" panose="04020705040A02060702" pitchFamily="82" charset="0"/>
              </a:rPr>
              <a:t>svými</a:t>
            </a:r>
            <a:r>
              <a:rPr lang="cs-CZ" sz="2400" dirty="0">
                <a:latin typeface="Algerian" panose="04020705040A02060702" pitchFamily="82" charset="0"/>
              </a:rPr>
              <a:t>. Celkem v arše bylo osm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                                                               osob. Také zvířata vstoupila 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                                                               do archy, jak Bůh rozkázal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                                                               Bůh sám zavřel dveře archy z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                                                               venku.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                                                               Potom vystoupilo moře ze břehů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                                                               a průtrž mračen trvala čtyřicet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                                                               dní a čtyřicet nocí. Ale archa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                                                               plavala na vlnách.</a:t>
            </a:r>
          </a:p>
          <a:p>
            <a:endParaRPr lang="cs-CZ" sz="2400" dirty="0">
              <a:latin typeface="Algerian" panose="04020705040A02060702" pitchFamily="82" charset="0"/>
            </a:endParaRPr>
          </a:p>
        </p:txBody>
      </p:sp>
      <p:pic>
        <p:nvPicPr>
          <p:cNvPr id="5" name="Obrázek 4" descr="Obsah obrázku text&#10;&#10;Popis byl vytvořen automaticky">
            <a:extLst>
              <a:ext uri="{FF2B5EF4-FFF2-40B4-BE49-F238E27FC236}">
                <a16:creationId xmlns:a16="http://schemas.microsoft.com/office/drawing/2014/main" id="{4BE00D79-6E53-4E51-9C02-B6B3AF4A15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729" y="2102584"/>
            <a:ext cx="5178016" cy="340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50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vodorovný 1">
            <a:extLst>
              <a:ext uri="{FF2B5EF4-FFF2-40B4-BE49-F238E27FC236}">
                <a16:creationId xmlns:a16="http://schemas.microsoft.com/office/drawing/2014/main" id="{97357FB8-F753-45E0-9504-CA28294A8A0B}"/>
              </a:ext>
            </a:extLst>
          </p:cNvPr>
          <p:cNvSpPr/>
          <p:nvPr/>
        </p:nvSpPr>
        <p:spPr>
          <a:xfrm>
            <a:off x="242888" y="171450"/>
            <a:ext cx="11615737" cy="6500813"/>
          </a:xfrm>
          <a:prstGeom prst="horizontalScroll">
            <a:avLst/>
          </a:prstGeom>
          <a:gradFill>
            <a:gsLst>
              <a:gs pos="87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 descr="Obsah obrázku text, kniha&#10;&#10;Popis byl vytvořen automaticky">
            <a:extLst>
              <a:ext uri="{FF2B5EF4-FFF2-40B4-BE49-F238E27FC236}">
                <a16:creationId xmlns:a16="http://schemas.microsoft.com/office/drawing/2014/main" id="{5F896EAA-3250-4044-A5C2-ED0376ED33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584" y="1314450"/>
            <a:ext cx="5091082" cy="4229100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9DBD6E82-8ECF-4B18-8B28-C9D42E7973C7}"/>
              </a:ext>
            </a:extLst>
          </p:cNvPr>
          <p:cNvSpPr txBox="1"/>
          <p:nvPr/>
        </p:nvSpPr>
        <p:spPr>
          <a:xfrm>
            <a:off x="6466809" y="1643064"/>
            <a:ext cx="531267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lgerian" panose="04020705040A02060702" pitchFamily="82" charset="0"/>
              </a:rPr>
              <a:t>Tak zahynulo všecko, co žilo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Na zemi, lidé i zvířata.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Zůstal jediný Noe a ti, kdož byli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S ním v arše. 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Vody stály na zemi bez mála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Půl roku.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Potom však ubývalo vody a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Archa se zastavila na vysoké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Hoře.</a:t>
            </a:r>
          </a:p>
          <a:p>
            <a:endParaRPr lang="cs-CZ" sz="2400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5814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vodorovný 1">
            <a:extLst>
              <a:ext uri="{FF2B5EF4-FFF2-40B4-BE49-F238E27FC236}">
                <a16:creationId xmlns:a16="http://schemas.microsoft.com/office/drawing/2014/main" id="{23DB9294-14D2-430F-8ED3-FF781EE73428}"/>
              </a:ext>
            </a:extLst>
          </p:cNvPr>
          <p:cNvSpPr/>
          <p:nvPr/>
        </p:nvSpPr>
        <p:spPr>
          <a:xfrm>
            <a:off x="180975" y="400051"/>
            <a:ext cx="11830049" cy="6329362"/>
          </a:xfrm>
          <a:prstGeom prst="horizontalScroll">
            <a:avLst/>
          </a:prstGeom>
          <a:gradFill>
            <a:gsLst>
              <a:gs pos="87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Obsah obrázku objekt, hodiny&#10;&#10;Popis byl vytvořen automaticky">
            <a:extLst>
              <a:ext uri="{FF2B5EF4-FFF2-40B4-BE49-F238E27FC236}">
                <a16:creationId xmlns:a16="http://schemas.microsoft.com/office/drawing/2014/main" id="{368F8B48-7917-446C-8ECD-0B0D8A90E0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9080" y="2402259"/>
            <a:ext cx="3276779" cy="2276152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B43BFB19-1D15-4AD1-A2D4-8D8881EAF4F6}"/>
              </a:ext>
            </a:extLst>
          </p:cNvPr>
          <p:cNvSpPr txBox="1"/>
          <p:nvPr/>
        </p:nvSpPr>
        <p:spPr>
          <a:xfrm>
            <a:off x="1100137" y="2225904"/>
            <a:ext cx="737894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lgerian" panose="04020705040A02060702" pitchFamily="82" charset="0"/>
              </a:rPr>
              <a:t>Po nějaké době pustil Noe z archy krkavce.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Ten se nevrátil. Poté pustil holubičku, ta se 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Vrátila s větvičkou olivovou v zobáčku.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Z toho poznal Noe, že vody na zemi ubylo.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Bůh nařídil Noemovi: vyjdi s archy a s tebou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Všichni tvoji. Vyveď s sebou i všechna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Zvířata.</a:t>
            </a:r>
          </a:p>
        </p:txBody>
      </p:sp>
    </p:spTree>
    <p:extLst>
      <p:ext uri="{BB962C8B-B14F-4D97-AF65-F5344CB8AC3E}">
        <p14:creationId xmlns:p14="http://schemas.microsoft.com/office/powerpoint/2010/main" val="570467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tek: vodorovný 3">
            <a:extLst>
              <a:ext uri="{FF2B5EF4-FFF2-40B4-BE49-F238E27FC236}">
                <a16:creationId xmlns:a16="http://schemas.microsoft.com/office/drawing/2014/main" id="{FCC2A106-2FE9-4820-945E-6EF3A90D7473}"/>
              </a:ext>
            </a:extLst>
          </p:cNvPr>
          <p:cNvSpPr/>
          <p:nvPr/>
        </p:nvSpPr>
        <p:spPr>
          <a:xfrm>
            <a:off x="542925" y="228600"/>
            <a:ext cx="11044237" cy="6415088"/>
          </a:xfrm>
          <a:prstGeom prst="horizontalScroll">
            <a:avLst/>
          </a:prstGeom>
          <a:gradFill>
            <a:gsLst>
              <a:gs pos="87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" name="Obrázek 2" descr="Obsah obrázku text, kniha&#10;&#10;Popis byl vytvořen automaticky">
            <a:extLst>
              <a:ext uri="{FF2B5EF4-FFF2-40B4-BE49-F238E27FC236}">
                <a16:creationId xmlns:a16="http://schemas.microsoft.com/office/drawing/2014/main" id="{D9036FD8-4D69-4C8A-ACFE-184A8DBF57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338" y="1455653"/>
            <a:ext cx="5235064" cy="3946694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474EE606-564B-49BC-A605-F2FA540627BC}"/>
              </a:ext>
            </a:extLst>
          </p:cNvPr>
          <p:cNvSpPr txBox="1"/>
          <p:nvPr/>
        </p:nvSpPr>
        <p:spPr>
          <a:xfrm>
            <a:off x="6719647" y="989320"/>
            <a:ext cx="477727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lgerian" panose="04020705040A02060702" pitchFamily="82" charset="0"/>
              </a:rPr>
              <a:t>Noe vyšel, vystavěl oltář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 a obětoval Bohu oběť.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Děkoval tím Bohu, že ho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Zachránil.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Bohu se líbila jeho oběť.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A ukázala se krásná duha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Na obloze.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Bůh požehnal Noemovi a jeho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Synům a pravil: již nikdy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Nepřijde taková potopa na 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Zemi. Na znamení toho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Ustanovuji svou duhu v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Oblacích.</a:t>
            </a:r>
          </a:p>
          <a:p>
            <a:endParaRPr lang="cs-CZ" sz="2400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1871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tek: vodorovný 3">
            <a:extLst>
              <a:ext uri="{FF2B5EF4-FFF2-40B4-BE49-F238E27FC236}">
                <a16:creationId xmlns:a16="http://schemas.microsoft.com/office/drawing/2014/main" id="{FCC2A106-2FE9-4820-945E-6EF3A90D7473}"/>
              </a:ext>
            </a:extLst>
          </p:cNvPr>
          <p:cNvSpPr/>
          <p:nvPr/>
        </p:nvSpPr>
        <p:spPr>
          <a:xfrm>
            <a:off x="542925" y="228600"/>
            <a:ext cx="11044237" cy="6415088"/>
          </a:xfrm>
          <a:prstGeom prst="horizontalScroll">
            <a:avLst/>
          </a:prstGeom>
          <a:gradFill>
            <a:gsLst>
              <a:gs pos="87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7D1E0E15-76EE-4B4B-ABE3-2164EF37EBAE}"/>
              </a:ext>
            </a:extLst>
          </p:cNvPr>
          <p:cNvSpPr txBox="1"/>
          <p:nvPr/>
        </p:nvSpPr>
        <p:spPr>
          <a:xfrm>
            <a:off x="1385888" y="2957512"/>
            <a:ext cx="98587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lgerian" panose="04020705040A02060702" pitchFamily="82" charset="0"/>
              </a:rPr>
              <a:t>Synové Noemovi se jmenovali Sém, chám a </a:t>
            </a:r>
            <a:r>
              <a:rPr lang="cs-CZ" sz="2400" dirty="0" err="1">
                <a:latin typeface="Algerian" panose="04020705040A02060702" pitchFamily="82" charset="0"/>
              </a:rPr>
              <a:t>jafet</a:t>
            </a:r>
            <a:r>
              <a:rPr lang="cs-CZ" sz="2400" dirty="0">
                <a:latin typeface="Algerian" panose="04020705040A02060702" pitchFamily="82" charset="0"/>
              </a:rPr>
              <a:t>. Všichni jeho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Potomci mluvili stejnou řečí.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Brzy se velmi rozmnožili.</a:t>
            </a:r>
          </a:p>
        </p:txBody>
      </p:sp>
    </p:spTree>
    <p:extLst>
      <p:ext uri="{BB962C8B-B14F-4D97-AF65-F5344CB8AC3E}">
        <p14:creationId xmlns:p14="http://schemas.microsoft.com/office/powerpoint/2010/main" val="18728380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tek: vodorovný 3">
            <a:extLst>
              <a:ext uri="{FF2B5EF4-FFF2-40B4-BE49-F238E27FC236}">
                <a16:creationId xmlns:a16="http://schemas.microsoft.com/office/drawing/2014/main" id="{FCC2A106-2FE9-4820-945E-6EF3A90D7473}"/>
              </a:ext>
            </a:extLst>
          </p:cNvPr>
          <p:cNvSpPr/>
          <p:nvPr/>
        </p:nvSpPr>
        <p:spPr>
          <a:xfrm>
            <a:off x="542925" y="228600"/>
            <a:ext cx="11044237" cy="6415088"/>
          </a:xfrm>
          <a:prstGeom prst="horizontalScroll">
            <a:avLst/>
          </a:prstGeom>
          <a:gradFill>
            <a:gsLst>
              <a:gs pos="87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Obsah obrázku voda, příroda, tráva, budova&#10;&#10;Popis byl vytvořen automaticky">
            <a:extLst>
              <a:ext uri="{FF2B5EF4-FFF2-40B4-BE49-F238E27FC236}">
                <a16:creationId xmlns:a16="http://schemas.microsoft.com/office/drawing/2014/main" id="{F7C9EFA9-8B4B-4868-AD19-023E6914E0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3919" y="1493355"/>
            <a:ext cx="5655958" cy="4135919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49860053-7BEF-42F2-8CE4-0E524391DC5D}"/>
              </a:ext>
            </a:extLst>
          </p:cNvPr>
          <p:cNvSpPr txBox="1"/>
          <p:nvPr/>
        </p:nvSpPr>
        <p:spPr>
          <a:xfrm>
            <a:off x="7184391" y="1351508"/>
            <a:ext cx="4272323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lgerian" panose="04020705040A02060702" pitchFamily="82" charset="0"/>
              </a:rPr>
              <a:t>Potomci </a:t>
            </a:r>
            <a:r>
              <a:rPr lang="cs-CZ" sz="2400" dirty="0" err="1">
                <a:latin typeface="Algerian" panose="04020705040A02060702" pitchFamily="82" charset="0"/>
              </a:rPr>
              <a:t>Sémovi</a:t>
            </a:r>
            <a:r>
              <a:rPr lang="cs-CZ" sz="2400" dirty="0">
                <a:latin typeface="Algerian" panose="04020705040A02060702" pitchFamily="82" charset="0"/>
              </a:rPr>
              <a:t>  si jednou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Řekli: vystavíme si město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A věž do nebes.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Při tom nepomýšleli na 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Pomoc Boží.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Bůh však zmátl jazyk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Jejich, že jeden druhému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Nerozuměl, i museli město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Přestat stavěti.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To město bylo nazváno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Bábel ( zmatek). </a:t>
            </a:r>
          </a:p>
        </p:txBody>
      </p:sp>
    </p:spTree>
    <p:extLst>
      <p:ext uri="{BB962C8B-B14F-4D97-AF65-F5344CB8AC3E}">
        <p14:creationId xmlns:p14="http://schemas.microsoft.com/office/powerpoint/2010/main" val="3192699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vodorovný 1">
            <a:extLst>
              <a:ext uri="{FF2B5EF4-FFF2-40B4-BE49-F238E27FC236}">
                <a16:creationId xmlns:a16="http://schemas.microsoft.com/office/drawing/2014/main" id="{36590A5D-695F-45BE-BB21-F6DC36EB54D4}"/>
              </a:ext>
            </a:extLst>
          </p:cNvPr>
          <p:cNvSpPr/>
          <p:nvPr/>
        </p:nvSpPr>
        <p:spPr>
          <a:xfrm>
            <a:off x="642938" y="428625"/>
            <a:ext cx="10829925" cy="6115050"/>
          </a:xfrm>
          <a:prstGeom prst="horizontalScroll">
            <a:avLst/>
          </a:prstGeom>
          <a:gradFill>
            <a:gsLst>
              <a:gs pos="87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1BFFFCBB-D297-478E-BC84-CBD299A89662}"/>
              </a:ext>
            </a:extLst>
          </p:cNvPr>
          <p:cNvSpPr txBox="1"/>
          <p:nvPr/>
        </p:nvSpPr>
        <p:spPr>
          <a:xfrm>
            <a:off x="1485900" y="1300162"/>
            <a:ext cx="961192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lgerian" panose="04020705040A02060702" pitchFamily="82" charset="0"/>
              </a:rPr>
              <a:t>Z Bábelu se rozšířilo veškeré lidstvo po celém světě.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Lidé zapomínali na Boha a klaněli se slunci, měsíci, ano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I zvířatům jako Bohům.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Dělali si obrazy a sochy jejich a těmto modlám se klaněli.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Při tom se dopouštěli hrozných nepravostí.</a:t>
            </a:r>
          </a:p>
          <a:p>
            <a:r>
              <a:rPr lang="cs-CZ" sz="2400" dirty="0">
                <a:latin typeface="Algerian" panose="04020705040A02060702" pitchFamily="82" charset="0"/>
              </a:rPr>
              <a:t>Takovým lidem se říká pohané.</a:t>
            </a:r>
          </a:p>
        </p:txBody>
      </p:sp>
      <p:pic>
        <p:nvPicPr>
          <p:cNvPr id="5" name="Obrázek 4" descr="Obsah obrázku objekt, kočka, stojící, hledání&#10;&#10;Popis byl vytvořen automaticky">
            <a:extLst>
              <a:ext uri="{FF2B5EF4-FFF2-40B4-BE49-F238E27FC236}">
                <a16:creationId xmlns:a16="http://schemas.microsoft.com/office/drawing/2014/main" id="{40919176-2FD2-4147-BA77-8A2613E68D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175" y="3172436"/>
            <a:ext cx="3971925" cy="2447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784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1B20A703-BDD5-4CDF-95D3-078226A200E2}"/>
              </a:ext>
            </a:extLst>
          </p:cNvPr>
          <p:cNvSpPr txBox="1"/>
          <p:nvPr/>
        </p:nvSpPr>
        <p:spPr>
          <a:xfrm>
            <a:off x="128588" y="314325"/>
            <a:ext cx="1163651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Toto biblické vyprávění  připisuje stavbu archy Noemovi. Noem tak učinil na Boží příkaz, aby</a:t>
            </a:r>
          </a:p>
          <a:p>
            <a:r>
              <a:rPr lang="cs-CZ" sz="2400" dirty="0"/>
              <a:t>spolu se svou rodinou a zvířaty se zachránil před potopou, která měla zničit  celý svět.</a:t>
            </a:r>
          </a:p>
          <a:p>
            <a:r>
              <a:rPr lang="cs-CZ" sz="2400" dirty="0"/>
              <a:t>Potopa je mýtus vyskytující se v mnoha kulturách světa.</a:t>
            </a:r>
          </a:p>
          <a:p>
            <a:r>
              <a:rPr lang="cs-CZ" sz="2400" dirty="0"/>
              <a:t>V západním světě je známá především z bible jako celosvětová katastrofa způsobená Božím</a:t>
            </a:r>
          </a:p>
          <a:p>
            <a:r>
              <a:rPr lang="cs-CZ" sz="2400" dirty="0"/>
              <a:t>zásahem proti lidské zkaženosti.</a:t>
            </a:r>
          </a:p>
          <a:p>
            <a:r>
              <a:rPr lang="cs-CZ" sz="2400" dirty="0"/>
              <a:t>Archa byla postavena ze dřeva stromu </a:t>
            </a:r>
            <a:r>
              <a:rPr lang="cs-CZ" sz="2400" dirty="0" err="1"/>
              <a:t>gofer</a:t>
            </a:r>
            <a:r>
              <a:rPr lang="cs-CZ" sz="2400" dirty="0"/>
              <a:t> ( pryskyřičný strom), bývalí znalci považován</a:t>
            </a:r>
          </a:p>
          <a:p>
            <a:r>
              <a:rPr lang="cs-CZ" sz="2400" dirty="0"/>
              <a:t>za </a:t>
            </a:r>
            <a:r>
              <a:rPr lang="cs-CZ" sz="2400" dirty="0" err="1"/>
              <a:t>cypryš</a:t>
            </a:r>
            <a:r>
              <a:rPr lang="cs-CZ" sz="2400" dirty="0"/>
              <a:t>.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B578137C-B370-4926-B2AB-DEAB301EB47B}"/>
              </a:ext>
            </a:extLst>
          </p:cNvPr>
          <p:cNvSpPr/>
          <p:nvPr/>
        </p:nvSpPr>
        <p:spPr>
          <a:xfrm>
            <a:off x="128588" y="2902328"/>
            <a:ext cx="1163651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Podle popisu byla Archa tři sta loktů dlouhá (přibližně 130 metrů), s palubou bez plachet nebo domečků, jen s krytou pozorovatelnou uprostřed. Uvnitř se skrývala </a:t>
            </a:r>
            <a:r>
              <a:rPr lang="cs-CZ" sz="2400" b="0" i="0" u="none" strike="noStrike" dirty="0" err="1">
                <a:solidFill>
                  <a:srgbClr val="000000"/>
                </a:solidFill>
                <a:effectLst/>
              </a:rPr>
              <a:t>Noemova</a:t>
            </a:r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 rodina a zvířata. Množství moderních vykladačů přisoudilo Arše jinou podobu, než námořní. Některé prameny tvrdí, že šlo o stavbu z cypřišového dřeva. Další považují Archu za kosmickou loď a ti nejfantastičtější hlásají, že se nad Araratem prolnuly dvě paralelní reality a zjevila se loď z jiného světa.</a:t>
            </a:r>
            <a:r>
              <a:rPr lang="cs-CZ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Odpůrci všech považují překlad původního hebrejského významu za nepřesný, zejména v bodě stavebního materiálu, který může znamenat "železité dřevo", tedy něco ve smyslu kovového úkrytu.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95272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ráva, exteriér, žirafa, pole&#10;&#10;Popis byl vytvořen automaticky">
            <a:extLst>
              <a:ext uri="{FF2B5EF4-FFF2-40B4-BE49-F238E27FC236}">
                <a16:creationId xmlns:a16="http://schemas.microsoft.com/office/drawing/2014/main" id="{F213D004-891E-4B89-8AD8-485FD351F9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354" y="330129"/>
            <a:ext cx="4895849" cy="3098871"/>
          </a:xfrm>
          <a:prstGeom prst="rect">
            <a:avLst/>
          </a:prstGeom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FF1126A-FFCC-4E08-806B-BD317673F5AC}"/>
              </a:ext>
            </a:extLst>
          </p:cNvPr>
          <p:cNvSpPr/>
          <p:nvPr/>
        </p:nvSpPr>
        <p:spPr>
          <a:xfrm>
            <a:off x="485565" y="3480883"/>
            <a:ext cx="1020127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u="none" strike="noStrike" dirty="0" err="1">
                <a:solidFill>
                  <a:srgbClr val="000000"/>
                </a:solidFill>
                <a:effectLst/>
              </a:rPr>
              <a:t>Noemova</a:t>
            </a:r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 archa nalezla své poslední kotviště na hraniční hoře Ararat ve východním Turecku, alespoň se tak domnívá široká veřejnost. Skutečný důkaz ovšem leží o 33 kilometrů na jih od Araratu, u vesnice </a:t>
            </a:r>
            <a:r>
              <a:rPr lang="cs-CZ" sz="2400" b="1" i="0" u="none" strike="noStrike" dirty="0" err="1">
                <a:solidFill>
                  <a:srgbClr val="000000"/>
                </a:solidFill>
                <a:effectLst/>
              </a:rPr>
              <a:t>Üzengili</a:t>
            </a:r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. Zkamenělý obrys lodi trčí uprostřed přirozeně zformovaného údolí a při pohledu na neladící tvar okolních skal není těžké představit si, že Noe před čtyřmi a půl tisíci lety zakončil svou cestu právě zde. Představa je o to reálnější, že se loď nachází v minimální nadmořské výšce, zatímco na Araratu (5137 </a:t>
            </a:r>
            <a:r>
              <a:rPr lang="cs-CZ" sz="2400" b="0" i="0" u="none" strike="noStrike" dirty="0" err="1">
                <a:solidFill>
                  <a:srgbClr val="000000"/>
                </a:solidFill>
                <a:effectLst/>
              </a:rPr>
              <a:t>m.n.m</a:t>
            </a:r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.) má ležet poblíž vrchního ledovce.</a:t>
            </a:r>
            <a:endParaRPr lang="cs-CZ" sz="24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EA196063-5192-42B4-987F-12FC4080307B}"/>
              </a:ext>
            </a:extLst>
          </p:cNvPr>
          <p:cNvSpPr txBox="1"/>
          <p:nvPr/>
        </p:nvSpPr>
        <p:spPr>
          <a:xfrm>
            <a:off x="5692223" y="1879564"/>
            <a:ext cx="60020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Bible říká, že archa měla přistát někde v pohoří</a:t>
            </a:r>
          </a:p>
          <a:p>
            <a:r>
              <a:rPr lang="cs-CZ" sz="2400" dirty="0"/>
              <a:t>Ararat.</a:t>
            </a:r>
          </a:p>
        </p:txBody>
      </p:sp>
    </p:spTree>
    <p:extLst>
      <p:ext uri="{BB962C8B-B14F-4D97-AF65-F5344CB8AC3E}">
        <p14:creationId xmlns:p14="http://schemas.microsoft.com/office/powerpoint/2010/main" val="16677095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tráva, exteriér, žirafa, pole&#10;&#10;Popis byl vytvořen automaticky">
            <a:extLst>
              <a:ext uri="{FF2B5EF4-FFF2-40B4-BE49-F238E27FC236}">
                <a16:creationId xmlns:a16="http://schemas.microsoft.com/office/drawing/2014/main" id="{5FB081AB-9C09-4709-94EC-13DB87834A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76" y="775749"/>
            <a:ext cx="5507030" cy="3881976"/>
          </a:xfrm>
          <a:prstGeom prst="rect">
            <a:avLst/>
          </a:prstGeom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1A108A15-F01F-4E09-9A6D-F457AC3E524C}"/>
              </a:ext>
            </a:extLst>
          </p:cNvPr>
          <p:cNvSpPr/>
          <p:nvPr/>
        </p:nvSpPr>
        <p:spPr>
          <a:xfrm>
            <a:off x="5952919" y="1298066"/>
            <a:ext cx="6096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</a:rPr>
              <a:t>T</a:t>
            </a:r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urecká vláda oficiálně ubezpečila svět, </a:t>
            </a:r>
          </a:p>
          <a:p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že dvacet kilometrů od hranic s Íránem,</a:t>
            </a:r>
          </a:p>
          <a:p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 pět kilometrů od hlavní silnice a třiatřicet kilometrů od Araratu leží </a:t>
            </a:r>
            <a:r>
              <a:rPr lang="cs-CZ" sz="2400" b="1" i="0" u="none" strike="noStrike" dirty="0">
                <a:solidFill>
                  <a:srgbClr val="000000"/>
                </a:solidFill>
                <a:effectLst/>
              </a:rPr>
              <a:t>zkamenělá </a:t>
            </a:r>
            <a:r>
              <a:rPr lang="cs-CZ" sz="2400" b="1" i="0" u="none" strike="noStrike" dirty="0" err="1">
                <a:solidFill>
                  <a:srgbClr val="000000"/>
                </a:solidFill>
                <a:effectLst/>
              </a:rPr>
              <a:t>Noemova</a:t>
            </a:r>
            <a:r>
              <a:rPr lang="cs-CZ" sz="2400" b="1" i="0" u="none" strike="noStrike" dirty="0">
                <a:solidFill>
                  <a:srgbClr val="000000"/>
                </a:solidFill>
                <a:effectLst/>
              </a:rPr>
              <a:t> archa</a:t>
            </a:r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. </a:t>
            </a:r>
          </a:p>
          <a:p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K úspěchu věci přispěl i fakt, že poloha útvaru odpovídá popisu z Koránu.</a:t>
            </a:r>
            <a:endParaRPr lang="cs-CZ" sz="2400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1EBACE34-12AF-4728-875C-5940504434C0}"/>
              </a:ext>
            </a:extLst>
          </p:cNvPr>
          <p:cNvSpPr/>
          <p:nvPr/>
        </p:nvSpPr>
        <p:spPr>
          <a:xfrm>
            <a:off x="176213" y="4773095"/>
            <a:ext cx="991076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Dalším pracím na samotné Arše napomohlo zemětřesení roku 1978 a následné uvolnění kamenného obrysu z bahnitého vězení. Po okrajích skály nalezl </a:t>
            </a:r>
            <a:r>
              <a:rPr lang="cs-CZ" sz="2400" b="0" i="0" u="none" strike="noStrike" dirty="0" err="1">
                <a:solidFill>
                  <a:srgbClr val="000000"/>
                </a:solidFill>
                <a:effectLst/>
              </a:rPr>
              <a:t>Wyatt</a:t>
            </a:r>
            <a:r>
              <a:rPr lang="cs-CZ" sz="2400" b="0" i="0" u="none" strike="noStrike" dirty="0">
                <a:solidFill>
                  <a:srgbClr val="000000"/>
                </a:solidFill>
                <a:effectLst/>
              </a:rPr>
              <a:t> pravidelné otvory pro umístění lodního žebroví a podepření placaté paluby. Za několik let následovalo radarové měření a objevení stop železa na místech, kde se do kamene měla opírat konstrukce.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43829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EADBB4B-7126-4C2E-97EA-7480FD9DBECC}"/>
              </a:ext>
            </a:extLst>
          </p:cNvPr>
          <p:cNvSpPr/>
          <p:nvPr/>
        </p:nvSpPr>
        <p:spPr>
          <a:xfrm>
            <a:off x="874644" y="1403146"/>
            <a:ext cx="49337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https://www.youtube.com/watch?v=Ku1CCn54tkA</a:t>
            </a:r>
            <a:endParaRPr lang="cs-CZ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947D468F-474D-456E-9295-62AB76575982}"/>
              </a:ext>
            </a:extLst>
          </p:cNvPr>
          <p:cNvSpPr txBox="1"/>
          <p:nvPr/>
        </p:nvSpPr>
        <p:spPr>
          <a:xfrm>
            <a:off x="874644" y="490907"/>
            <a:ext cx="75968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Další informace o </a:t>
            </a:r>
            <a:r>
              <a:rPr lang="cs-CZ" sz="2400" dirty="0" err="1"/>
              <a:t>Noemově</a:t>
            </a:r>
            <a:r>
              <a:rPr lang="cs-CZ" sz="2400" dirty="0"/>
              <a:t> arše získáte otevřením  odkazu:</a:t>
            </a:r>
          </a:p>
          <a:p>
            <a:r>
              <a:rPr lang="cs-CZ" sz="2400" dirty="0"/>
              <a:t>ten otevřeš dáš-li kurzor na odkaz a klikneš na Ctrl.</a:t>
            </a:r>
          </a:p>
        </p:txBody>
      </p:sp>
    </p:spTree>
    <p:extLst>
      <p:ext uri="{BB962C8B-B14F-4D97-AF65-F5344CB8AC3E}">
        <p14:creationId xmlns:p14="http://schemas.microsoft.com/office/powerpoint/2010/main" val="3557680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C66516B7-F606-4568-B8D6-BDD59D97E6E6}"/>
              </a:ext>
            </a:extLst>
          </p:cNvPr>
          <p:cNvSpPr/>
          <p:nvPr/>
        </p:nvSpPr>
        <p:spPr>
          <a:xfrm>
            <a:off x="653444" y="2657297"/>
            <a:ext cx="104703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https://upload.wikimedia.org/wikipedia/commons/d/dc/Arche_st_savin_IMG_1676.JPG?uselang=cs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A501950F-2F9D-4C5F-9D09-40E821C61DA4}"/>
              </a:ext>
            </a:extLst>
          </p:cNvPr>
          <p:cNvSpPr/>
          <p:nvPr/>
        </p:nvSpPr>
        <p:spPr>
          <a:xfrm>
            <a:off x="653444" y="2228671"/>
            <a:ext cx="48338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http://www.clker.com/clipart-dove-of-peace.html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A2941C99-142B-4F96-8C75-B1631E1D5715}"/>
              </a:ext>
            </a:extLst>
          </p:cNvPr>
          <p:cNvSpPr/>
          <p:nvPr/>
        </p:nvSpPr>
        <p:spPr>
          <a:xfrm>
            <a:off x="653444" y="3128763"/>
            <a:ext cx="113157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https://commons.wikimedia.org/wiki/File:Pieter_Bruegel_the_Elder_-_The_Tower_of_Babel_(Vienna)_-_Google_Art_Project_-_edited.jpg?uselang=cs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29842A8-D53D-4684-B7FA-555449EDBAB8}"/>
              </a:ext>
            </a:extLst>
          </p:cNvPr>
          <p:cNvSpPr/>
          <p:nvPr/>
        </p:nvSpPr>
        <p:spPr>
          <a:xfrm>
            <a:off x="653444" y="3902151"/>
            <a:ext cx="113156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https://commons.wikimedia.org/wiki/</a:t>
            </a:r>
            <a:r>
              <a:rPr lang="cs-CZ" dirty="0" err="1">
                <a:hlinkClick r:id="rId5"/>
              </a:rPr>
              <a:t>File:Keramické_sošky_zvířat.jpg?uselang</a:t>
            </a:r>
            <a:r>
              <a:rPr lang="cs-CZ" dirty="0">
                <a:hlinkClick r:id="rId5"/>
              </a:rPr>
              <a:t>=cs</a:t>
            </a:r>
            <a:endParaRPr lang="cs-CZ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2DDFAAE-0F35-4ABE-8B35-9C3BDB041DE4}"/>
              </a:ext>
            </a:extLst>
          </p:cNvPr>
          <p:cNvSpPr txBox="1"/>
          <p:nvPr/>
        </p:nvSpPr>
        <p:spPr>
          <a:xfrm>
            <a:off x="612511" y="4398540"/>
            <a:ext cx="5483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Fotografie na snímcích 4, 5,7 jsou pořízeny z katechismu.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616C811-A589-4376-B678-093B45287F2E}"/>
              </a:ext>
            </a:extLst>
          </p:cNvPr>
          <p:cNvSpPr txBox="1"/>
          <p:nvPr/>
        </p:nvSpPr>
        <p:spPr>
          <a:xfrm>
            <a:off x="486583" y="1375772"/>
            <a:ext cx="7451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 – 04 – 14].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03E10415-EE80-43F7-9B9A-47D283BA9926}"/>
              </a:ext>
            </a:extLst>
          </p:cNvPr>
          <p:cNvSpPr txBox="1"/>
          <p:nvPr/>
        </p:nvSpPr>
        <p:spPr>
          <a:xfrm>
            <a:off x="462470" y="39276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9DA33D84-BAD3-4E1A-ABBF-8D045232A9BB}"/>
              </a:ext>
            </a:extLst>
          </p:cNvPr>
          <p:cNvSpPr txBox="1"/>
          <p:nvPr/>
        </p:nvSpPr>
        <p:spPr>
          <a:xfrm>
            <a:off x="493594" y="31536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E0CBF02E-B688-40F2-85BA-B66A647A77E1}"/>
              </a:ext>
            </a:extLst>
          </p:cNvPr>
          <p:cNvSpPr txBox="1"/>
          <p:nvPr/>
        </p:nvSpPr>
        <p:spPr>
          <a:xfrm>
            <a:off x="493594" y="26828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1F73059-7870-4859-AAA1-229629838B5A}"/>
              </a:ext>
            </a:extLst>
          </p:cNvPr>
          <p:cNvSpPr txBox="1"/>
          <p:nvPr/>
        </p:nvSpPr>
        <p:spPr>
          <a:xfrm>
            <a:off x="462470" y="223689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2AF57388-78E2-45CF-9C20-2FFEAEB4046B}"/>
              </a:ext>
            </a:extLst>
          </p:cNvPr>
          <p:cNvSpPr txBox="1"/>
          <p:nvPr/>
        </p:nvSpPr>
        <p:spPr>
          <a:xfrm>
            <a:off x="8366078" y="39149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A7D36273-8825-4B43-AD49-6B9E233157E0}"/>
              </a:ext>
            </a:extLst>
          </p:cNvPr>
          <p:cNvSpPr txBox="1"/>
          <p:nvPr/>
        </p:nvSpPr>
        <p:spPr>
          <a:xfrm>
            <a:off x="5077909" y="34573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6294EF7-7EAF-4C73-BF6F-3442F8E88C51}"/>
              </a:ext>
            </a:extLst>
          </p:cNvPr>
          <p:cNvSpPr txBox="1"/>
          <p:nvPr/>
        </p:nvSpPr>
        <p:spPr>
          <a:xfrm>
            <a:off x="10090245" y="26700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4496A473-787C-464E-9254-4B01FAAFB728}"/>
              </a:ext>
            </a:extLst>
          </p:cNvPr>
          <p:cNvSpPr txBox="1"/>
          <p:nvPr/>
        </p:nvSpPr>
        <p:spPr>
          <a:xfrm>
            <a:off x="5378160" y="22583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0939899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1204</Words>
  <Application>Microsoft Office PowerPoint</Application>
  <PresentationFormat>Širokoúhlá obrazovka</PresentationFormat>
  <Paragraphs>120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Algerian</vt:lpstr>
      <vt:lpstr>Arial</vt:lpstr>
      <vt:lpstr>Calibri</vt:lpstr>
      <vt:lpstr>Calibri Light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30</cp:revision>
  <dcterms:created xsi:type="dcterms:W3CDTF">2020-04-14T07:23:47Z</dcterms:created>
  <dcterms:modified xsi:type="dcterms:W3CDTF">2020-04-15T18:03:50Z</dcterms:modified>
</cp:coreProperties>
</file>