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58" r:id="rId11"/>
  </p:sldIdLst>
  <p:sldSz cx="12192000" cy="6858000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72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34AA0-3991-4B11-B8EB-3AA11A76631D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39B34-CFF8-4771-B639-6FCD0E0D26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6BECC-4897-493D-8408-059E39CD8CA4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05DC5-1DE0-4AC1-A45C-74B48C6B68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B248E-F3D3-4F2D-AA01-31B9D4695340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E6BB2-A4C7-4B57-9511-899799831B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CF935-EC91-412B-AA5E-E4000A1D8F57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6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9B9B7-1707-484B-8AD3-842A6FEA5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9A834-A98D-4A8E-B4BD-AAECFD2192F2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8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EAB1E-E496-4DD6-9B99-13D6EB630A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64E41-D1A8-489C-84F6-1119FCCE481A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4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C4149-D463-4DB9-80A3-35573013FE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96043-EFA6-415B-86F8-F590ADEF2A61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3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54CED-BF4E-41F0-BCE3-9E28F5A4A2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91C8F-DA0C-4AE3-A0D5-58CC21200A81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6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54199-8C4A-4970-BF51-B2EF588F9D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9563B-7B69-4FD5-B1EB-B9E922A9FD83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6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BD849-8378-4B77-B1C4-3E0B03D836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87C06-E4ED-4841-A46F-239B388F54E5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90ACC-2BFB-4474-AE2D-D0EDC43A77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160F9-C6AB-472A-85A1-35B8C0E2C347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B5981-B786-4A15-90A7-84C3262F80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nadpis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text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8117AD-D80E-4C21-BC3F-65040ACCD8E6}" type="datetimeFigureOut">
              <a:rPr lang="cs-CZ"/>
              <a:pPr>
                <a:defRPr/>
              </a:pPr>
              <a:t>17.4.2020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7A6BB0-E42B-4F32-BA8B-59DBADC9CE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compass-1.html" TargetMode="External"/><Relationship Id="rId2" Type="http://schemas.openxmlformats.org/officeDocument/2006/relationships/hyperlink" Target="http://www.clker.com/clipart-comp-gauche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lker.com/clipart-ruler-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ovéPole 3"/>
          <p:cNvSpPr txBox="1">
            <a:spLocks noChangeArrowheads="1"/>
          </p:cNvSpPr>
          <p:nvPr/>
        </p:nvSpPr>
        <p:spPr bwMode="auto">
          <a:xfrm>
            <a:off x="3208338" y="3074988"/>
            <a:ext cx="4768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>
                <a:latin typeface="Calibri" pitchFamily="34" charset="0"/>
              </a:rPr>
              <a:t>Rýsování  trojúhelníku</a:t>
            </a:r>
          </a:p>
        </p:txBody>
      </p:sp>
      <p:pic>
        <p:nvPicPr>
          <p:cNvPr id="13314" name="Obrázek 4" descr="Obsah obrázku objekt&#10;&#10;Popis byl vytvořen automatic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71461">
            <a:off x="5119688" y="2433638"/>
            <a:ext cx="6272212" cy="444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50871">
            <a:off x="1627188" y="814388"/>
            <a:ext cx="1776412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objekt&#10;&#10;Popis byl vytvořen automatic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49957">
            <a:off x="4764088" y="836613"/>
            <a:ext cx="6270625" cy="444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0" name="Skupina 13"/>
          <p:cNvGrpSpPr>
            <a:grpSpLocks/>
          </p:cNvGrpSpPr>
          <p:nvPr/>
        </p:nvGrpSpPr>
        <p:grpSpPr bwMode="auto">
          <a:xfrm>
            <a:off x="-1808163" y="2111375"/>
            <a:ext cx="6472238" cy="2635250"/>
            <a:chOff x="1556800" y="2248411"/>
            <a:chExt cx="6471459" cy="2634132"/>
          </a:xfrm>
        </p:grpSpPr>
        <p:pic>
          <p:nvPicPr>
            <p:cNvPr id="14341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1552719">
              <a:off x="3688186" y="2432035"/>
              <a:ext cx="4340073" cy="2395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4342" name="Skupina 12"/>
            <p:cNvGrpSpPr>
              <a:grpSpLocks/>
            </p:cNvGrpSpPr>
            <p:nvPr/>
          </p:nvGrpSpPr>
          <p:grpSpPr bwMode="auto">
            <a:xfrm rot="-410427">
              <a:off x="1556800" y="2248411"/>
              <a:ext cx="4072236" cy="2634132"/>
              <a:chOff x="2926163" y="1662935"/>
              <a:chExt cx="4072236" cy="2634132"/>
            </a:xfrm>
          </p:grpSpPr>
          <p:pic>
            <p:nvPicPr>
              <p:cNvPr id="14343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 rot="1919086" flipH="1">
                <a:off x="2926163" y="1662935"/>
                <a:ext cx="4072236" cy="26341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876345" y="2240529"/>
                <a:ext cx="507939" cy="296736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123037" y="1761018"/>
                <a:ext cx="109525" cy="47763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01315 0.46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" y="2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5" descr="Obsah obrázku objekt&#10;&#10;Popis byl vytvořen automatic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49957">
            <a:off x="4987925" y="2617788"/>
            <a:ext cx="6272213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4521200" y="1281113"/>
            <a:ext cx="6038850" cy="3443287"/>
            <a:chOff x="2205295" y="2272687"/>
            <a:chExt cx="6037919" cy="3444178"/>
          </a:xfrm>
        </p:grpSpPr>
        <p:pic>
          <p:nvPicPr>
            <p:cNvPr id="15367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486265">
              <a:off x="2674864" y="2811812"/>
              <a:ext cx="5568350" cy="2905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5368" name="Skupina 12"/>
            <p:cNvGrpSpPr>
              <a:grpSpLocks/>
            </p:cNvGrpSpPr>
            <p:nvPr/>
          </p:nvGrpSpPr>
          <p:grpSpPr bwMode="auto">
            <a:xfrm rot="-410427">
              <a:off x="2205295" y="2272687"/>
              <a:ext cx="4072236" cy="3311128"/>
              <a:chOff x="3526834" y="1761868"/>
              <a:chExt cx="4072236" cy="3311128"/>
            </a:xfrm>
          </p:grpSpPr>
          <p:pic>
            <p:nvPicPr>
              <p:cNvPr id="15369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 flipH="1">
                <a:off x="3526834" y="2438864"/>
                <a:ext cx="4072236" cy="26341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877144" y="2239860"/>
                <a:ext cx="507922" cy="296940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122062" y="1761410"/>
                <a:ext cx="109521" cy="47796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Skupina 13"/>
          <p:cNvGrpSpPr>
            <a:grpSpLocks/>
          </p:cNvGrpSpPr>
          <p:nvPr/>
        </p:nvGrpSpPr>
        <p:grpSpPr bwMode="auto">
          <a:xfrm rot="3699024">
            <a:off x="6223794" y="2274094"/>
            <a:ext cx="6038850" cy="3443288"/>
            <a:chOff x="2205295" y="2272687"/>
            <a:chExt cx="6037919" cy="3444178"/>
          </a:xfrm>
        </p:grpSpPr>
        <p:pic>
          <p:nvPicPr>
            <p:cNvPr id="16391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486265">
              <a:off x="2674864" y="2811812"/>
              <a:ext cx="5568350" cy="2905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6392" name="Skupina 12"/>
            <p:cNvGrpSpPr>
              <a:grpSpLocks/>
            </p:cNvGrpSpPr>
            <p:nvPr/>
          </p:nvGrpSpPr>
          <p:grpSpPr bwMode="auto">
            <a:xfrm rot="-410427">
              <a:off x="2205295" y="2272687"/>
              <a:ext cx="4072236" cy="3311128"/>
              <a:chOff x="3526834" y="1761868"/>
              <a:chExt cx="4072236" cy="3311128"/>
            </a:xfrm>
          </p:grpSpPr>
          <p:pic>
            <p:nvPicPr>
              <p:cNvPr id="16393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 flipH="1">
                <a:off x="3526834" y="2438864"/>
                <a:ext cx="4072236" cy="26341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876177" y="2240665"/>
                <a:ext cx="507922" cy="296939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122750" y="1761941"/>
                <a:ext cx="109521" cy="47796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  <p:sp>
        <p:nvSpPr>
          <p:cNvPr id="16388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16389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Skupina 13"/>
          <p:cNvGrpSpPr>
            <a:grpSpLocks/>
          </p:cNvGrpSpPr>
          <p:nvPr/>
        </p:nvGrpSpPr>
        <p:grpSpPr bwMode="auto">
          <a:xfrm rot="-3630529">
            <a:off x="1993106" y="973931"/>
            <a:ext cx="6037263" cy="3444875"/>
            <a:chOff x="2205295" y="2272687"/>
            <a:chExt cx="6037919" cy="3444178"/>
          </a:xfrm>
        </p:grpSpPr>
        <p:pic>
          <p:nvPicPr>
            <p:cNvPr id="17416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486265">
              <a:off x="2674864" y="2811812"/>
              <a:ext cx="5568350" cy="2905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7417" name="Skupina 12"/>
            <p:cNvGrpSpPr>
              <a:grpSpLocks/>
            </p:cNvGrpSpPr>
            <p:nvPr/>
          </p:nvGrpSpPr>
          <p:grpSpPr bwMode="auto">
            <a:xfrm rot="-410427">
              <a:off x="2205295" y="2272687"/>
              <a:ext cx="4072236" cy="3311128"/>
              <a:chOff x="3526834" y="1761868"/>
              <a:chExt cx="4072236" cy="3311128"/>
            </a:xfrm>
          </p:grpSpPr>
          <p:pic>
            <p:nvPicPr>
              <p:cNvPr id="17418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 flipH="1">
                <a:off x="3526834" y="2438864"/>
                <a:ext cx="4072236" cy="26341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877806" y="2238742"/>
                <a:ext cx="506467" cy="296802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122098" y="1759389"/>
                <a:ext cx="109549" cy="4777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  <p:sp>
        <p:nvSpPr>
          <p:cNvPr id="17412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17413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louk 5">
            <a:extLst>
              <a:ext uri="{FF2B5EF4-FFF2-40B4-BE49-F238E27FC236}"/>
            </a:extLst>
          </p:cNvPr>
          <p:cNvSpPr/>
          <p:nvPr/>
        </p:nvSpPr>
        <p:spPr>
          <a:xfrm>
            <a:off x="6011863" y="210185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Skupina 11"/>
          <p:cNvGrpSpPr>
            <a:grpSpLocks/>
          </p:cNvGrpSpPr>
          <p:nvPr/>
        </p:nvGrpSpPr>
        <p:grpSpPr bwMode="auto">
          <a:xfrm>
            <a:off x="-1444625" y="2401888"/>
            <a:ext cx="6929438" cy="2986087"/>
            <a:chOff x="-933676" y="2386747"/>
            <a:chExt cx="6929583" cy="2985618"/>
          </a:xfrm>
        </p:grpSpPr>
        <p:pic>
          <p:nvPicPr>
            <p:cNvPr id="18442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-830611">
              <a:off x="593989" y="2386747"/>
              <a:ext cx="5401918" cy="2818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8443" name="Skupina 12"/>
            <p:cNvGrpSpPr>
              <a:grpSpLocks/>
            </p:cNvGrpSpPr>
            <p:nvPr/>
          </p:nvGrpSpPr>
          <p:grpSpPr bwMode="auto">
            <a:xfrm rot="-570878">
              <a:off x="-933676" y="2443891"/>
              <a:ext cx="4072236" cy="2928474"/>
              <a:chOff x="3024818" y="1551325"/>
              <a:chExt cx="4072236" cy="2928474"/>
            </a:xfrm>
          </p:grpSpPr>
          <p:pic>
            <p:nvPicPr>
              <p:cNvPr id="18444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 rot="1652072" flipH="1">
                <a:off x="3024818" y="1732882"/>
                <a:ext cx="4072236" cy="27469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890814" y="2042905"/>
                <a:ext cx="508011" cy="295229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091203" y="1550222"/>
                <a:ext cx="204792" cy="47776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  <p:sp>
        <p:nvSpPr>
          <p:cNvPr id="18436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18437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louk 5">
            <a:extLst>
              <a:ext uri="{FF2B5EF4-FFF2-40B4-BE49-F238E27FC236}"/>
            </a:extLst>
          </p:cNvPr>
          <p:cNvSpPr/>
          <p:nvPr/>
        </p:nvSpPr>
        <p:spPr>
          <a:xfrm>
            <a:off x="6011863" y="210185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5" name="Obrázek 14" descr="Obsah obrázku objekt&#10;&#10;Popis byl vytvořen automaticky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594175">
            <a:off x="4781550" y="3200400"/>
            <a:ext cx="6272213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Přímá spojnice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6815138" y="2241550"/>
            <a:ext cx="1931987" cy="33972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r>
              <a:rPr lang="cs-CZ" sz="2400">
                <a:latin typeface="Calibri" pitchFamily="34" charset="0"/>
              </a:rPr>
              <a:t>Konstrukční postup:</a:t>
            </a: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59" name="Skupina 11"/>
          <p:cNvGrpSpPr>
            <a:grpSpLocks/>
          </p:cNvGrpSpPr>
          <p:nvPr/>
        </p:nvGrpSpPr>
        <p:grpSpPr bwMode="auto">
          <a:xfrm>
            <a:off x="-1447800" y="2401888"/>
            <a:ext cx="6932613" cy="2986087"/>
            <a:chOff x="-936951" y="2386747"/>
            <a:chExt cx="6932858" cy="2985892"/>
          </a:xfrm>
        </p:grpSpPr>
        <p:pic>
          <p:nvPicPr>
            <p:cNvPr id="19467" name="Obrázek 2" descr="Obsah obrázku metr&#10;&#10;Popis byl vytvořen automaticky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-830611">
              <a:off x="593989" y="2386747"/>
              <a:ext cx="5401918" cy="2818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9468" name="Skupina 12"/>
            <p:cNvGrpSpPr>
              <a:grpSpLocks/>
            </p:cNvGrpSpPr>
            <p:nvPr/>
          </p:nvGrpSpPr>
          <p:grpSpPr bwMode="auto">
            <a:xfrm rot="-570878">
              <a:off x="-936951" y="2404550"/>
              <a:ext cx="4072236" cy="2968089"/>
              <a:chOff x="3024818" y="1511710"/>
              <a:chExt cx="4072236" cy="2968089"/>
            </a:xfrm>
          </p:grpSpPr>
          <p:pic>
            <p:nvPicPr>
              <p:cNvPr id="19469" name="Obrázek 3" descr="Obsah obrázku metr&#10;&#10;Popis byl vytvořen automaticky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 rot="1652072" flipH="1">
                <a:off x="3024818" y="1732882"/>
                <a:ext cx="4072236" cy="27469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Vývojový diagram: ukončení 9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5910389" y="1980023"/>
                <a:ext cx="482617" cy="338115"/>
              </a:xfrm>
              <a:prstGeom prst="flowChartTermina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11" name="Obdélník 10">
                <a:extLst>
                  <a:ext uri="{FF2B5EF4-FFF2-40B4-BE49-F238E27FC236}"/>
                </a:extLst>
              </p:cNvPr>
              <p:cNvSpPr/>
              <p:nvPr/>
            </p:nvSpPr>
            <p:spPr>
              <a:xfrm rot="410427">
                <a:off x="6108181" y="1510621"/>
                <a:ext cx="212733" cy="52701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</p:grpSp>
      <p:sp>
        <p:nvSpPr>
          <p:cNvPr id="19460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19461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louk 5">
            <a:extLst>
              <a:ext uri="{FF2B5EF4-FFF2-40B4-BE49-F238E27FC236}"/>
            </a:extLst>
          </p:cNvPr>
          <p:cNvSpPr/>
          <p:nvPr/>
        </p:nvSpPr>
        <p:spPr>
          <a:xfrm>
            <a:off x="6011863" y="210185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5" name="Obrázek 14" descr="Obsah obrázku objekt&#10;&#10;Popis byl vytvořen automaticky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677671">
            <a:off x="3771900" y="808038"/>
            <a:ext cx="62706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Přímá spojnice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6815138" y="2241550"/>
            <a:ext cx="1931987" cy="33972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/>
            </a:extLst>
          </p:cNvPr>
          <p:cNvCxnSpPr/>
          <p:nvPr/>
        </p:nvCxnSpPr>
        <p:spPr>
          <a:xfrm flipH="1">
            <a:off x="4721225" y="2241550"/>
            <a:ext cx="2012950" cy="34210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6276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Narýsuj trojúhelník ABC, AB = BC = AC = 120 mm.</a:t>
            </a:r>
          </a:p>
          <a:p>
            <a:r>
              <a:rPr lang="cs-CZ" sz="2400">
                <a:latin typeface="Calibri" pitchFamily="34" charset="0"/>
              </a:rPr>
              <a:t>O jaký trojúhelník jde?</a:t>
            </a:r>
          </a:p>
          <a:p>
            <a:r>
              <a:rPr lang="cs-CZ" sz="2400">
                <a:latin typeface="Calibri" pitchFamily="34" charset="0"/>
              </a:rPr>
              <a:t>Vypočítej jeho obvod.</a:t>
            </a:r>
          </a:p>
          <a:p>
            <a:endParaRPr lang="cs-CZ" sz="2400">
              <a:latin typeface="Calibri" pitchFamily="34" charset="0"/>
            </a:endParaRP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3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20484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louk 5">
            <a:extLst>
              <a:ext uri="{FF2B5EF4-FFF2-40B4-BE49-F238E27FC236}"/>
            </a:extLst>
          </p:cNvPr>
          <p:cNvSpPr/>
          <p:nvPr/>
        </p:nvSpPr>
        <p:spPr>
          <a:xfrm>
            <a:off x="6011863" y="2101850"/>
            <a:ext cx="914400" cy="914400"/>
          </a:xfrm>
          <a:prstGeom prst="arc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7" name="Přímá spojnice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6815138" y="2241550"/>
            <a:ext cx="1931987" cy="33972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>
            <a:off x="4721225" y="2289175"/>
            <a:ext cx="2012950" cy="337343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6661150" y="1708150"/>
            <a:ext cx="349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C</a:t>
            </a:r>
          </a:p>
        </p:txBody>
      </p:sp>
      <p:sp>
        <p:nvSpPr>
          <p:cNvPr id="20490" name="TextovéPole 18"/>
          <p:cNvSpPr txBox="1">
            <a:spLocks noChangeArrowheads="1"/>
          </p:cNvSpPr>
          <p:nvPr/>
        </p:nvSpPr>
        <p:spPr bwMode="auto">
          <a:xfrm>
            <a:off x="239713" y="1830388"/>
            <a:ext cx="39179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Jaký je to trojúhelník ?</a:t>
            </a:r>
          </a:p>
          <a:p>
            <a:r>
              <a:rPr lang="cs-CZ" sz="2400">
                <a:latin typeface="Calibri" pitchFamily="34" charset="0"/>
              </a:rPr>
              <a:t>Je to rovnostranný trojúhelník</a:t>
            </a:r>
          </a:p>
        </p:txBody>
      </p:sp>
      <p:sp>
        <p:nvSpPr>
          <p:cNvPr id="20" name="Obdélník 19">
            <a:extLst>
              <a:ext uri="{FF2B5EF4-FFF2-40B4-BE49-F238E27FC236}"/>
            </a:extLst>
          </p:cNvPr>
          <p:cNvSpPr/>
          <p:nvPr/>
        </p:nvSpPr>
        <p:spPr>
          <a:xfrm>
            <a:off x="239713" y="2257425"/>
            <a:ext cx="3917950" cy="3730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odpověď</a:t>
            </a:r>
          </a:p>
        </p:txBody>
      </p:sp>
      <p:sp>
        <p:nvSpPr>
          <p:cNvPr id="20492" name="TextovéPole 20"/>
          <p:cNvSpPr txBox="1">
            <a:spLocks noChangeArrowheads="1"/>
          </p:cNvSpPr>
          <p:nvPr/>
        </p:nvSpPr>
        <p:spPr bwMode="auto">
          <a:xfrm>
            <a:off x="387350" y="3016250"/>
            <a:ext cx="497046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Určení obvodu trojúhelníka výpočtem: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O =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   = 120 + 120 + 120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360 mm </a:t>
            </a:r>
          </a:p>
        </p:txBody>
      </p:sp>
      <p:cxnSp>
        <p:nvCxnSpPr>
          <p:cNvPr id="23" name="Přímá spojnice 22">
            <a:extLst>
              <a:ext uri="{FF2B5EF4-FFF2-40B4-BE49-F238E27FC236}"/>
            </a:extLst>
          </p:cNvPr>
          <p:cNvCxnSpPr/>
          <p:nvPr/>
        </p:nvCxnSpPr>
        <p:spPr>
          <a:xfrm>
            <a:off x="1022350" y="3811588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4" name="TextovéPole 23"/>
          <p:cNvSpPr txBox="1">
            <a:spLocks noChangeArrowheads="1"/>
          </p:cNvSpPr>
          <p:nvPr/>
        </p:nvSpPr>
        <p:spPr bwMode="auto">
          <a:xfrm>
            <a:off x="1022350" y="3789363"/>
            <a:ext cx="530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AB</a:t>
            </a:r>
          </a:p>
        </p:txBody>
      </p:sp>
      <p:cxnSp>
        <p:nvCxnSpPr>
          <p:cNvPr id="25" name="Přímá spojnice 24">
            <a:extLst>
              <a:ext uri="{FF2B5EF4-FFF2-40B4-BE49-F238E27FC236}"/>
            </a:extLst>
          </p:cNvPr>
          <p:cNvCxnSpPr/>
          <p:nvPr/>
        </p:nvCxnSpPr>
        <p:spPr>
          <a:xfrm>
            <a:off x="1552575" y="3835400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/>
            </a:extLst>
          </p:cNvPr>
          <p:cNvCxnSpPr/>
          <p:nvPr/>
        </p:nvCxnSpPr>
        <p:spPr>
          <a:xfrm>
            <a:off x="3451225" y="3790950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/>
            </a:extLst>
          </p:cNvPr>
          <p:cNvCxnSpPr/>
          <p:nvPr/>
        </p:nvCxnSpPr>
        <p:spPr>
          <a:xfrm>
            <a:off x="1941513" y="3835400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8" name="TextovéPole 27"/>
          <p:cNvSpPr txBox="1">
            <a:spLocks noChangeArrowheads="1"/>
          </p:cNvSpPr>
          <p:nvPr/>
        </p:nvSpPr>
        <p:spPr bwMode="auto">
          <a:xfrm>
            <a:off x="1584325" y="378936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+</a:t>
            </a:r>
          </a:p>
        </p:txBody>
      </p:sp>
      <p:sp>
        <p:nvSpPr>
          <p:cNvPr id="20499" name="TextovéPole 28"/>
          <p:cNvSpPr txBox="1">
            <a:spLocks noChangeArrowheads="1"/>
          </p:cNvSpPr>
          <p:nvPr/>
        </p:nvSpPr>
        <p:spPr bwMode="auto">
          <a:xfrm>
            <a:off x="1973263" y="3811588"/>
            <a:ext cx="514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BC</a:t>
            </a:r>
          </a:p>
        </p:txBody>
      </p:sp>
      <p:cxnSp>
        <p:nvCxnSpPr>
          <p:cNvPr id="30" name="Přímá spojnice 29">
            <a:extLst>
              <a:ext uri="{FF2B5EF4-FFF2-40B4-BE49-F238E27FC236}"/>
            </a:extLst>
          </p:cNvPr>
          <p:cNvCxnSpPr/>
          <p:nvPr/>
        </p:nvCxnSpPr>
        <p:spPr>
          <a:xfrm>
            <a:off x="2889250" y="3811588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/>
            </a:extLst>
          </p:cNvPr>
          <p:cNvCxnSpPr/>
          <p:nvPr/>
        </p:nvCxnSpPr>
        <p:spPr>
          <a:xfrm>
            <a:off x="2487613" y="3811588"/>
            <a:ext cx="0" cy="415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2" name="TextovéPole 31"/>
          <p:cNvSpPr txBox="1">
            <a:spLocks noChangeArrowheads="1"/>
          </p:cNvSpPr>
          <p:nvPr/>
        </p:nvSpPr>
        <p:spPr bwMode="auto">
          <a:xfrm>
            <a:off x="2549525" y="3778250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+</a:t>
            </a:r>
          </a:p>
        </p:txBody>
      </p:sp>
      <p:sp>
        <p:nvSpPr>
          <p:cNvPr id="20503" name="TextovéPole 32"/>
          <p:cNvSpPr txBox="1">
            <a:spLocks noChangeArrowheads="1"/>
          </p:cNvSpPr>
          <p:nvPr/>
        </p:nvSpPr>
        <p:spPr bwMode="auto">
          <a:xfrm>
            <a:off x="2900363" y="3789363"/>
            <a:ext cx="52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ovéPole 6"/>
          <p:cNvSpPr txBox="1">
            <a:spLocks noChangeArrowheads="1"/>
          </p:cNvSpPr>
          <p:nvPr/>
        </p:nvSpPr>
        <p:spPr bwMode="auto">
          <a:xfrm>
            <a:off x="227013" y="234950"/>
            <a:ext cx="1857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2400">
              <a:latin typeface="Calibri" pitchFamily="34" charset="0"/>
            </a:endParaRPr>
          </a:p>
          <a:p>
            <a:endParaRPr lang="cs-CZ" sz="2400">
              <a:latin typeface="Calibri" pitchFamily="34" charset="0"/>
            </a:endParaRPr>
          </a:p>
        </p:txBody>
      </p:sp>
      <p:cxnSp>
        <p:nvCxnSpPr>
          <p:cNvPr id="9" name="Přímá spojnice 8">
            <a:extLst>
              <a:ext uri="{FF2B5EF4-FFF2-40B4-BE49-F238E27FC236}"/>
            </a:extLst>
          </p:cNvPr>
          <p:cNvCxnSpPr/>
          <p:nvPr/>
        </p:nvCxnSpPr>
        <p:spPr>
          <a:xfrm>
            <a:off x="4721225" y="5662613"/>
            <a:ext cx="40259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7" name="TextovéPole 1"/>
          <p:cNvSpPr txBox="1">
            <a:spLocks noChangeArrowheads="1"/>
          </p:cNvSpPr>
          <p:nvPr/>
        </p:nvSpPr>
        <p:spPr bwMode="auto">
          <a:xfrm>
            <a:off x="4540250" y="5686425"/>
            <a:ext cx="36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21508" name="TextovéPole 4"/>
          <p:cNvSpPr txBox="1">
            <a:spLocks noChangeArrowheads="1"/>
          </p:cNvSpPr>
          <p:nvPr/>
        </p:nvSpPr>
        <p:spPr bwMode="auto">
          <a:xfrm>
            <a:off x="8570913" y="5686425"/>
            <a:ext cx="350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8" name="Oblouk 7">
            <a:extLst>
              <a:ext uri="{FF2B5EF4-FFF2-40B4-BE49-F238E27FC236}"/>
            </a:extLst>
          </p:cNvPr>
          <p:cNvSpPr/>
          <p:nvPr/>
        </p:nvSpPr>
        <p:spPr>
          <a:xfrm rot="17230666">
            <a:off x="6613525" y="2133600"/>
            <a:ext cx="914400" cy="914400"/>
          </a:xfrm>
          <a:prstGeom prst="arc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louk 5">
            <a:extLst>
              <a:ext uri="{FF2B5EF4-FFF2-40B4-BE49-F238E27FC236}"/>
            </a:extLst>
          </p:cNvPr>
          <p:cNvSpPr/>
          <p:nvPr/>
        </p:nvSpPr>
        <p:spPr>
          <a:xfrm>
            <a:off x="6011863" y="2101850"/>
            <a:ext cx="914400" cy="914400"/>
          </a:xfrm>
          <a:prstGeom prst="arc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7" name="Přímá spojnice 16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6815138" y="2241550"/>
            <a:ext cx="1931987" cy="33972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>
            <a:off x="4721225" y="2289175"/>
            <a:ext cx="2012950" cy="337343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3" name="TextovéPole 17"/>
          <p:cNvSpPr txBox="1">
            <a:spLocks noChangeArrowheads="1"/>
          </p:cNvSpPr>
          <p:nvPr/>
        </p:nvSpPr>
        <p:spPr bwMode="auto">
          <a:xfrm>
            <a:off x="6661150" y="1708150"/>
            <a:ext cx="349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C</a:t>
            </a:r>
          </a:p>
        </p:txBody>
      </p:sp>
      <p:sp>
        <p:nvSpPr>
          <p:cNvPr id="21514" name="TextovéPole 20"/>
          <p:cNvSpPr txBox="1">
            <a:spLocks noChangeArrowheads="1"/>
          </p:cNvSpPr>
          <p:nvPr/>
        </p:nvSpPr>
        <p:spPr bwMode="auto">
          <a:xfrm>
            <a:off x="287338" y="1431925"/>
            <a:ext cx="497046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Určení obvodu trojúhelníka výpočtem: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O =  </a:t>
            </a:r>
            <a:r>
              <a:rPr lang="cs-CZ" sz="2400" i="1">
                <a:latin typeface="Calibri" pitchFamily="34" charset="0"/>
              </a:rPr>
              <a:t>a  </a:t>
            </a:r>
            <a:r>
              <a:rPr lang="cs-CZ" sz="2400">
                <a:latin typeface="Calibri" pitchFamily="34" charset="0"/>
              </a:rPr>
              <a:t>+  </a:t>
            </a:r>
            <a:r>
              <a:rPr lang="cs-CZ" sz="2400" i="1">
                <a:latin typeface="Calibri" pitchFamily="34" charset="0"/>
              </a:rPr>
              <a:t>b  </a:t>
            </a:r>
            <a:r>
              <a:rPr lang="cs-CZ" sz="2400">
                <a:latin typeface="Calibri" pitchFamily="34" charset="0"/>
              </a:rPr>
              <a:t>+  </a:t>
            </a:r>
            <a:r>
              <a:rPr lang="cs-CZ" sz="2400" i="1">
                <a:latin typeface="Calibri" pitchFamily="34" charset="0"/>
              </a:rPr>
              <a:t>c</a:t>
            </a:r>
            <a:endParaRPr lang="cs-CZ" sz="2400">
              <a:latin typeface="Calibri" pitchFamily="34" charset="0"/>
            </a:endParaRP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   = 120 + 120 + 120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360 mm 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577013" y="5662613"/>
            <a:ext cx="312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i="1">
                <a:latin typeface="Calibri" pitchFamily="34" charset="0"/>
              </a:rPr>
              <a:t>c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780338" y="3514725"/>
            <a:ext cx="342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i="1">
                <a:latin typeface="Calibri" pitchFamily="34" charset="0"/>
              </a:rPr>
              <a:t>a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384800" y="3503613"/>
            <a:ext cx="3429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i="1">
                <a:latin typeface="Calibri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2"/>
          <p:cNvSpPr>
            <a:spLocks noChangeArrowheads="1"/>
          </p:cNvSpPr>
          <p:nvPr/>
        </p:nvSpPr>
        <p:spPr bwMode="auto">
          <a:xfrm>
            <a:off x="2897188" y="2355850"/>
            <a:ext cx="4745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  <a:hlinkClick r:id="rId2"/>
              </a:rPr>
              <a:t>http://www.clker.com/clipart-comp-gauche.html</a:t>
            </a:r>
            <a:endParaRPr lang="cs-CZ">
              <a:latin typeface="Calibri" pitchFamily="34" charset="0"/>
            </a:endParaRPr>
          </a:p>
        </p:txBody>
      </p:sp>
      <p:sp>
        <p:nvSpPr>
          <p:cNvPr id="22530" name="Obdélník 3"/>
          <p:cNvSpPr>
            <a:spLocks noChangeArrowheads="1"/>
          </p:cNvSpPr>
          <p:nvPr/>
        </p:nvSpPr>
        <p:spPr bwMode="auto">
          <a:xfrm>
            <a:off x="2901950" y="2708275"/>
            <a:ext cx="4479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  <a:hlinkClick r:id="rId3"/>
              </a:rPr>
              <a:t>http://www.clker.com/clipart-compass-1.html</a:t>
            </a:r>
            <a:endParaRPr lang="cs-CZ">
              <a:latin typeface="Calibri" pitchFamily="34" charset="0"/>
            </a:endParaRPr>
          </a:p>
        </p:txBody>
      </p:sp>
      <p:sp>
        <p:nvSpPr>
          <p:cNvPr id="22531" name="Obdélník 4"/>
          <p:cNvSpPr>
            <a:spLocks noChangeArrowheads="1"/>
          </p:cNvSpPr>
          <p:nvPr/>
        </p:nvSpPr>
        <p:spPr bwMode="auto">
          <a:xfrm>
            <a:off x="2897188" y="3059113"/>
            <a:ext cx="4116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  <a:hlinkClick r:id="rId4"/>
              </a:rPr>
              <a:t>http://www.clker.com/clipart-ruler-2.html</a:t>
            </a:r>
            <a:endParaRPr lang="cs-CZ">
              <a:latin typeface="Calibri" pitchFamily="34" charset="0"/>
            </a:endParaRPr>
          </a:p>
        </p:txBody>
      </p:sp>
      <p:sp>
        <p:nvSpPr>
          <p:cNvPr id="22532" name="TextovéPole 6"/>
          <p:cNvSpPr txBox="1">
            <a:spLocks noChangeArrowheads="1"/>
          </p:cNvSpPr>
          <p:nvPr/>
        </p:nvSpPr>
        <p:spPr bwMode="auto">
          <a:xfrm>
            <a:off x="2835275" y="1681163"/>
            <a:ext cx="6521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Zdroje obrázků:</a:t>
            </a:r>
          </a:p>
          <a:p>
            <a:r>
              <a:rPr lang="cs-CZ">
                <a:latin typeface="Calibri" pitchFamily="34" charset="0"/>
              </a:rPr>
              <a:t>[ cit. 2020 – 04 – 16 ]. Dostupné pod licencí public domain naWWW:</a:t>
            </a:r>
          </a:p>
        </p:txBody>
      </p:sp>
      <p:sp>
        <p:nvSpPr>
          <p:cNvPr id="22533" name="TextovéPole 7"/>
          <p:cNvSpPr txBox="1">
            <a:spLocks noChangeArrowheads="1"/>
          </p:cNvSpPr>
          <p:nvPr/>
        </p:nvSpPr>
        <p:spPr bwMode="auto">
          <a:xfrm>
            <a:off x="2646363" y="2387600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&lt;</a:t>
            </a:r>
          </a:p>
        </p:txBody>
      </p:sp>
      <p:sp>
        <p:nvSpPr>
          <p:cNvPr id="22534" name="TextovéPole 8"/>
          <p:cNvSpPr txBox="1">
            <a:spLocks noChangeArrowheads="1"/>
          </p:cNvSpPr>
          <p:nvPr/>
        </p:nvSpPr>
        <p:spPr bwMode="auto">
          <a:xfrm>
            <a:off x="2646363" y="278765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&lt;</a:t>
            </a:r>
          </a:p>
        </p:txBody>
      </p:sp>
      <p:sp>
        <p:nvSpPr>
          <p:cNvPr id="22535" name="TextovéPole 9"/>
          <p:cNvSpPr txBox="1">
            <a:spLocks noChangeArrowheads="1"/>
          </p:cNvSpPr>
          <p:nvPr/>
        </p:nvSpPr>
        <p:spPr bwMode="auto">
          <a:xfrm>
            <a:off x="2646363" y="310832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&lt;</a:t>
            </a:r>
          </a:p>
        </p:txBody>
      </p:sp>
      <p:sp>
        <p:nvSpPr>
          <p:cNvPr id="22536" name="TextovéPole 10"/>
          <p:cNvSpPr txBox="1">
            <a:spLocks noChangeArrowheads="1"/>
          </p:cNvSpPr>
          <p:nvPr/>
        </p:nvSpPr>
        <p:spPr bwMode="auto">
          <a:xfrm>
            <a:off x="7488238" y="2387600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&gt;</a:t>
            </a:r>
          </a:p>
        </p:txBody>
      </p:sp>
      <p:sp>
        <p:nvSpPr>
          <p:cNvPr id="22537" name="TextovéPole 11"/>
          <p:cNvSpPr txBox="1">
            <a:spLocks noChangeArrowheads="1"/>
          </p:cNvSpPr>
          <p:nvPr/>
        </p:nvSpPr>
        <p:spPr bwMode="auto">
          <a:xfrm>
            <a:off x="7216775" y="2708275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&gt;</a:t>
            </a:r>
          </a:p>
        </p:txBody>
      </p:sp>
      <p:sp>
        <p:nvSpPr>
          <p:cNvPr id="22538" name="TextovéPole 12"/>
          <p:cNvSpPr txBox="1">
            <a:spLocks noChangeArrowheads="1"/>
          </p:cNvSpPr>
          <p:nvPr/>
        </p:nvSpPr>
        <p:spPr bwMode="auto">
          <a:xfrm>
            <a:off x="6843713" y="305911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191</Words>
  <Application>Microsoft Office PowerPoint</Application>
  <PresentationFormat>Custom</PresentationFormat>
  <Paragraphs>76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Calibri Light</vt:lpstr>
      <vt:lpstr>Motiv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alena - tucimova</cp:lastModifiedBy>
  <cp:revision>15</cp:revision>
  <dcterms:created xsi:type="dcterms:W3CDTF">2020-04-16T18:27:35Z</dcterms:created>
  <dcterms:modified xsi:type="dcterms:W3CDTF">2020-04-16T22:41:28Z</dcterms:modified>
</cp:coreProperties>
</file>