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s/slide56.xml" ContentType="application/vnd.openxmlformats-officedocument.presentationml.slide+xml"/>
  <Override PartName="/ppt/slides/slide5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s/slide5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slides/slide64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32" r:id="rId2"/>
    <p:sldId id="329" r:id="rId3"/>
    <p:sldId id="330" r:id="rId4"/>
    <p:sldId id="258" r:id="rId5"/>
    <p:sldId id="273" r:id="rId6"/>
    <p:sldId id="261" r:id="rId7"/>
    <p:sldId id="274" r:id="rId8"/>
    <p:sldId id="262" r:id="rId9"/>
    <p:sldId id="275" r:id="rId10"/>
    <p:sldId id="263" r:id="rId11"/>
    <p:sldId id="276" r:id="rId12"/>
    <p:sldId id="323" r:id="rId13"/>
    <p:sldId id="298" r:id="rId14"/>
    <p:sldId id="296" r:id="rId15"/>
    <p:sldId id="287" r:id="rId16"/>
    <p:sldId id="278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88" r:id="rId25"/>
    <p:sldId id="290" r:id="rId26"/>
    <p:sldId id="289" r:id="rId27"/>
    <p:sldId id="291" r:id="rId28"/>
    <p:sldId id="277" r:id="rId29"/>
    <p:sldId id="293" r:id="rId30"/>
    <p:sldId id="292" r:id="rId31"/>
    <p:sldId id="295" r:id="rId32"/>
    <p:sldId id="294" r:id="rId33"/>
    <p:sldId id="271" r:id="rId34"/>
    <p:sldId id="299" r:id="rId35"/>
    <p:sldId id="300" r:id="rId36"/>
    <p:sldId id="301" r:id="rId37"/>
    <p:sldId id="302" r:id="rId38"/>
    <p:sldId id="303" r:id="rId39"/>
    <p:sldId id="304" r:id="rId40"/>
    <p:sldId id="305" r:id="rId41"/>
    <p:sldId id="306" r:id="rId42"/>
    <p:sldId id="307" r:id="rId43"/>
    <p:sldId id="308" r:id="rId44"/>
    <p:sldId id="260" r:id="rId45"/>
    <p:sldId id="309" r:id="rId46"/>
    <p:sldId id="310" r:id="rId47"/>
    <p:sldId id="311" r:id="rId48"/>
    <p:sldId id="312" r:id="rId49"/>
    <p:sldId id="313" r:id="rId50"/>
    <p:sldId id="314" r:id="rId51"/>
    <p:sldId id="315" r:id="rId52"/>
    <p:sldId id="316" r:id="rId53"/>
    <p:sldId id="317" r:id="rId54"/>
    <p:sldId id="318" r:id="rId55"/>
    <p:sldId id="321" r:id="rId56"/>
    <p:sldId id="324" r:id="rId57"/>
    <p:sldId id="326" r:id="rId58"/>
    <p:sldId id="266" r:id="rId59"/>
    <p:sldId id="325" r:id="rId60"/>
    <p:sldId id="327" r:id="rId61"/>
    <p:sldId id="328" r:id="rId62"/>
    <p:sldId id="269" r:id="rId63"/>
    <p:sldId id="268" r:id="rId64"/>
    <p:sldId id="333" r:id="rId6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F0000"/>
    <a:srgbClr val="FF5050"/>
    <a:srgbClr val="FF0066"/>
    <a:srgbClr val="FF3399"/>
    <a:srgbClr val="FF33CC"/>
    <a:srgbClr val="FF00FF"/>
    <a:srgbClr val="CC00FF"/>
    <a:srgbClr val="99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7" autoAdjust="0"/>
    <p:restoredTop sz="94576" autoAdjust="0"/>
  </p:normalViewPr>
  <p:slideViewPr>
    <p:cSldViewPr>
      <p:cViewPr varScale="1">
        <p:scale>
          <a:sx n="45" d="100"/>
          <a:sy n="45" d="100"/>
        </p:scale>
        <p:origin x="-123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3EC8C7-19E0-405D-9094-80ED59B9FE19}" type="datetimeFigureOut">
              <a:rPr lang="cs-CZ"/>
              <a:pPr>
                <a:defRPr/>
              </a:pPr>
              <a:t>20.4.2020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D645C1-DE4F-4E31-A85D-F4380F7B26B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BFF4C-1870-4F63-B426-044437036ED0}" type="datetimeFigureOut">
              <a:rPr lang="cs-CZ"/>
              <a:pPr>
                <a:defRPr/>
              </a:pPr>
              <a:t>20.4.2020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BF333-01D8-4465-9784-17E8C47BF79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C99A38-71B9-4C2C-9DF5-8600BD0DF1D5}" type="datetimeFigureOut">
              <a:rPr lang="cs-CZ"/>
              <a:pPr>
                <a:defRPr/>
              </a:pPr>
              <a:t>20.4.2020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DC7D5F-D588-487E-B919-DDBA9EC956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C38F60-1F03-4B59-ADB1-71371728D175}" type="datetimeFigureOut">
              <a:rPr lang="cs-CZ"/>
              <a:pPr>
                <a:defRPr/>
              </a:pPr>
              <a:t>20.4.2020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2B7106-4C86-4343-AE0D-0AB81E48411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C66212-F67E-41F0-8661-00EA63DDF684}" type="datetimeFigureOut">
              <a:rPr lang="cs-CZ"/>
              <a:pPr>
                <a:defRPr/>
              </a:pPr>
              <a:t>20.4.2020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78D4D4-F3F1-4507-B9CC-086576D0309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BA3E33-1426-4A75-B489-C938189D39DA}" type="datetimeFigureOut">
              <a:rPr lang="cs-CZ"/>
              <a:pPr>
                <a:defRPr/>
              </a:pPr>
              <a:t>20.4.2020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ECBA8B-3DBC-4F87-9D11-3419033D37A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1BA552-6B1B-49A0-9837-F60E746E8E83}" type="datetimeFigureOut">
              <a:rPr lang="cs-CZ"/>
              <a:pPr>
                <a:defRPr/>
              </a:pPr>
              <a:t>20.4.2020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893EA-27A1-487F-AD4A-85FF53A3D8D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EA656-95BB-435D-986B-510E629CC60B}" type="datetimeFigureOut">
              <a:rPr lang="cs-CZ"/>
              <a:pPr>
                <a:defRPr/>
              </a:pPr>
              <a:t>20.4.2020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62F9A1-33B1-4E09-A83F-C63AD5EAF28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6A702D-46A8-4C3A-BEE7-325957B5FA5D}" type="datetimeFigureOut">
              <a:rPr lang="cs-CZ"/>
              <a:pPr>
                <a:defRPr/>
              </a:pPr>
              <a:t>20.4.2020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85693-7437-47A2-90CC-C9CEDB6B870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44EA6-3A3A-484C-A001-9E2D426743A3}" type="datetimeFigureOut">
              <a:rPr lang="cs-CZ"/>
              <a:pPr>
                <a:defRPr/>
              </a:pPr>
              <a:t>20.4.2020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A43A4C-79DF-40CC-9D15-255ED6C7CA1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0C0250-1888-4C8D-902B-7922B5C83E3E}" type="datetimeFigureOut">
              <a:rPr lang="cs-CZ"/>
              <a:pPr>
                <a:defRPr/>
              </a:pPr>
              <a:t>20.4.2020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C1342C-746D-41D1-9295-A893E905CD8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E371F25-14D0-4FC8-98D2-F231EDAE2E41}" type="datetimeFigureOut">
              <a:rPr lang="cs-CZ"/>
              <a:pPr>
                <a:defRPr/>
              </a:pPr>
              <a:t>20.4.2020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pPr>
              <a:defRPr/>
            </a:pPr>
            <a:fld id="{5118983B-1B29-4C3E-A788-F4E9973FB59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file:///C:\Users\PC\Documents\Sad_Trombone-Joe_Lamb-665429450.mp3" TargetMode="External"/><Relationship Id="rId1" Type="http://schemas.openxmlformats.org/officeDocument/2006/relationships/audio" Target="file:///C:\Users\PC\Documents\Horn%20Honk-SoundBible.com-1162546405.mp3" TargetMode="Externa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file:///C:\Users\PC\Documents\Sad_Trombone-Joe_Lamb-665429450.mp3" TargetMode="External"/><Relationship Id="rId1" Type="http://schemas.openxmlformats.org/officeDocument/2006/relationships/audio" Target="file:///C:\Users\PC\Documents\Horn%20Honk-SoundBible.com-1162546405.mp3" TargetMode="External"/><Relationship Id="rId5" Type="http://schemas.openxmlformats.org/officeDocument/2006/relationships/image" Target="../media/image7.png"/><Relationship Id="rId4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file:///C:\Users\PC\Documents\Sad_Trombone-Joe_Lamb-665429450.mp3" TargetMode="External"/><Relationship Id="rId1" Type="http://schemas.openxmlformats.org/officeDocument/2006/relationships/audio" Target="file:///C:\Users\PC\Documents\Horn%20Honk-SoundBible.com-1162546405.mp3" TargetMode="External"/><Relationship Id="rId5" Type="http://schemas.openxmlformats.org/officeDocument/2006/relationships/image" Target="../media/image7.png"/><Relationship Id="rId4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file:///C:\Users\PC\Documents\Sad_Trombone-Joe_Lamb-665429450.mp3" TargetMode="External"/><Relationship Id="rId1" Type="http://schemas.openxmlformats.org/officeDocument/2006/relationships/audio" Target="file:///C:\Users\PC\Documents\Horn%20Honk-SoundBible.com-1162546405.mp3" TargetMode="External"/><Relationship Id="rId5" Type="http://schemas.openxmlformats.org/officeDocument/2006/relationships/image" Target="../media/image7.png"/><Relationship Id="rId4" Type="http://schemas.openxmlformats.org/officeDocument/2006/relationships/image" Target="../media/image1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file:///C:\Users\PC\Documents\Sad_Trombone-Joe_Lamb-665429450.mp3" TargetMode="External"/><Relationship Id="rId1" Type="http://schemas.openxmlformats.org/officeDocument/2006/relationships/audio" Target="file:///C:\Users\PC\Documents\Horn%20Honk-SoundBible.com-1162546405.mp3" TargetMode="External"/><Relationship Id="rId5" Type="http://schemas.openxmlformats.org/officeDocument/2006/relationships/image" Target="../media/image7.png"/><Relationship Id="rId4" Type="http://schemas.openxmlformats.org/officeDocument/2006/relationships/image" Target="../media/image1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file:///C:\Users\PC\Documents\Sad_Trombone-Joe_Lamb-665429450.mp3" TargetMode="External"/><Relationship Id="rId1" Type="http://schemas.openxmlformats.org/officeDocument/2006/relationships/audio" Target="file:///C:\Users\PC\Documents\Horn%20Honk-SoundBible.com-1162546405.mp3" TargetMode="External"/><Relationship Id="rId5" Type="http://schemas.openxmlformats.org/officeDocument/2006/relationships/image" Target="../media/image7.png"/><Relationship Id="rId4" Type="http://schemas.openxmlformats.org/officeDocument/2006/relationships/image" Target="../media/image1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file:///C:\Users\PC\Documents\Sad_Trombone-Joe_Lamb-665429450.mp3" TargetMode="External"/><Relationship Id="rId1" Type="http://schemas.openxmlformats.org/officeDocument/2006/relationships/audio" Target="file:///C:\Users\PC\Documents\Horn%20Honk-SoundBible.com-1162546405.mp3" TargetMode="External"/><Relationship Id="rId5" Type="http://schemas.openxmlformats.org/officeDocument/2006/relationships/image" Target="../media/image7.png"/><Relationship Id="rId4" Type="http://schemas.openxmlformats.org/officeDocument/2006/relationships/image" Target="../media/image1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file:///C:\Users\PC\Documents\Sad_Trombone-Joe_Lamb-665429450.mp3" TargetMode="External"/><Relationship Id="rId1" Type="http://schemas.openxmlformats.org/officeDocument/2006/relationships/audio" Target="file:///C:\Users\PC\Documents\Horn%20Honk-SoundBible.com-1162546405.mp3" TargetMode="Externa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7.xml"/><Relationship Id="rId1" Type="http://schemas.openxmlformats.org/officeDocument/2006/relationships/audio" Target="file:///C:\Users\PC\Documents\Horn%20Honk-SoundBible.com-1162546405.mp3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7.xml"/><Relationship Id="rId1" Type="http://schemas.openxmlformats.org/officeDocument/2006/relationships/audio" Target="file:///C:\Users\PC\Documents\Horn%20Honk-SoundBible.com-1162546405.mp3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7.xml"/><Relationship Id="rId1" Type="http://schemas.openxmlformats.org/officeDocument/2006/relationships/audio" Target="file:///C:\Users\PC\Documents\Horn%20Honk-SoundBible.com-1162546405.mp3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7.xml"/><Relationship Id="rId1" Type="http://schemas.openxmlformats.org/officeDocument/2006/relationships/audio" Target="file:///C:\Users\PC\Documents\Horn%20Honk-SoundBible.com-1162546405.mp3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7.xml"/><Relationship Id="rId1" Type="http://schemas.openxmlformats.org/officeDocument/2006/relationships/audio" Target="file:///C:\Users\PC\Documents\Horn%20Honk-SoundBible.com-1162546405.mp3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7.xml"/><Relationship Id="rId1" Type="http://schemas.openxmlformats.org/officeDocument/2006/relationships/audio" Target="file:///C:\Users\PC\Documents\Horn%20Honk-SoundBible.com-1162546405.mp3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7.xml"/><Relationship Id="rId1" Type="http://schemas.openxmlformats.org/officeDocument/2006/relationships/audio" Target="file:///C:\Users\PC\Documents\Horn%20Honk-SoundBible.com-1162546405.mp3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7.xml"/><Relationship Id="rId1" Type="http://schemas.openxmlformats.org/officeDocument/2006/relationships/audio" Target="file:///C:\Users\PC\Documents\Horn%20Honk-SoundBible.com-1162546405.mp3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7.xml"/><Relationship Id="rId1" Type="http://schemas.openxmlformats.org/officeDocument/2006/relationships/audio" Target="file:///C:\Users\PC\Documents\Horn%20Honk-SoundBible.com-1162546405.mp3" TargetMode="Externa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7.xml"/><Relationship Id="rId1" Type="http://schemas.openxmlformats.org/officeDocument/2006/relationships/audio" Target="file:///C:\Users\PC\Documents\Horn%20Honk-SoundBible.com-1162546405.mp3" TargetMode="Externa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7.xml"/><Relationship Id="rId1" Type="http://schemas.openxmlformats.org/officeDocument/2006/relationships/audio" Target="file:///C:\Users\PC\Documents\Horn%20Honk-SoundBible.com-1162546405.mp3" TargetMode="Externa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s://upload.wikimedia.org/wikipedia/commons/1/16/Charles_IV-John_Ocko_votive_picture-fragment.jpg" TargetMode="External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s://commons.wikimedia.org/wiki/File:Jan_Vil%C3%ADmek_-_Jan_%C5%BDi%C5%BEka_z_Trocnova.jpg" TargetMode="External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s://upload.wikimedia.org/wikipedia/commons/4/4c/V%C3%A1clav_Havel_2008.jpg" TargetMode="External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hyperlink" Target="../Dokumenty/Downloads/11954311601763975875glibersat_Pigeau_svg_med.png" TargetMode="External"/><Relationship Id="rId2" Type="http://schemas.openxmlformats.org/officeDocument/2006/relationships/hyperlink" Target="../Dokumenty/Downloads/Polevky.doc.zip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../Dokumenty/Downloads/Dopl&#328;ova&#269;ka%20a%20dvousm&#283;rka%20I.ppt" TargetMode="Externa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hyperlink" Target="../Dokumenty/Downloads/11954311601763975875glibersat_Pigeau_svg_med.png" TargetMode="External"/><Relationship Id="rId2" Type="http://schemas.openxmlformats.org/officeDocument/2006/relationships/hyperlink" Target="../Dokumenty/Downloads/Polevky.doc.zip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../Dokumenty/Downloads/12427993651935592484Parking_icon_svg_med.png" TargetMode="Externa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hyperlink" Target="../Dokumenty/Downloads/Polevky.doc.zip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1" descr="šablona na Dumy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75" y="0"/>
            <a:ext cx="914082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1331913" y="2781300"/>
            <a:ext cx="6042025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dirty="0">
                <a:latin typeface="+mn-lt"/>
              </a:rPr>
              <a:t>Soutěž o nejchytřejšího žáka</a:t>
            </a:r>
          </a:p>
        </p:txBody>
      </p:sp>
      <p:sp>
        <p:nvSpPr>
          <p:cNvPr id="4" name="Obdélník 3"/>
          <p:cNvSpPr/>
          <p:nvPr/>
        </p:nvSpPr>
        <p:spPr>
          <a:xfrm>
            <a:off x="0" y="5445125"/>
            <a:ext cx="9144000" cy="12239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288" y="260350"/>
            <a:ext cx="8350250" cy="67405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Témata soutěže o nejchytřejšího žáka: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1. téma – matematika – počítání v rychlém sledu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2. téma – český jazyk – určování nesprávně pravopisně napsaných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                                         slov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                                         vyhledávání pravopisných chyb ve třech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                                         větách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3. téma – fyzika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4. téma – chemie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5. téma – biologie a zoologie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6. téma – astrologie 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7. téma – skrývačka – významné osobnosti českého národa</a:t>
            </a: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Při soutěži je nutné zapnout zvuk reproduktorů pro akustické </a:t>
            </a: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upozornění časového limitu a nebo chybné odpovědi.</a:t>
            </a: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Doporučení autora:</a:t>
            </a: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Při ponechání typu animace lze provést textovou změnu otázek.</a:t>
            </a: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Lze provést i změnu rychlosti například v počítání v rychlém sledu.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endParaRPr lang="cs-CZ" sz="24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288" y="692150"/>
            <a:ext cx="8489950" cy="48942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Pro soutěž je potřeba získat čtyři soutěžící z řad žáků 9. ročníků ZŠ.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Ti budou mezi sebou soutěžit o nejlepšího žáka ve všech tématech 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soutěže.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Vyučující jim rozdá listy, do kterých budou psát výsledky z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matematiky – počítání v rychlém sledu 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českého jazyka – vyhledávání počtu pravopisných chyb ve větách.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Tyto listy budou podle pokynů odevzdávat vyučujícímu, aby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zkontroloval výsledky a zapsal příslušné množství bodů.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U ostatních úloh budou žáci využívat interaktivní tabuli a vyučující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jim budou do listů zapisovat získané body.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Vítězem soutěže bude žák s největším počtem získaných bodů.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endParaRPr lang="cs-CZ" sz="24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4211638" y="292417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20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50825" y="4724400"/>
            <a:ext cx="1441450" cy="180022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START</a:t>
            </a:r>
          </a:p>
        </p:txBody>
      </p:sp>
      <p:sp>
        <p:nvSpPr>
          <p:cNvPr id="13" name="Elipsa 12"/>
          <p:cNvSpPr/>
          <p:nvPr/>
        </p:nvSpPr>
        <p:spPr>
          <a:xfrm>
            <a:off x="4067175" y="2852738"/>
            <a:ext cx="1152525" cy="1081087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Elipsa 2"/>
          <p:cNvSpPr/>
          <p:nvPr/>
        </p:nvSpPr>
        <p:spPr>
          <a:xfrm>
            <a:off x="3995738" y="2852738"/>
            <a:ext cx="1287462" cy="121126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tx1"/>
                </a:solidFill>
              </a:rPr>
              <a:t>32</a:t>
            </a:r>
          </a:p>
        </p:txBody>
      </p:sp>
      <p:sp>
        <p:nvSpPr>
          <p:cNvPr id="4" name="Elipsa 3"/>
          <p:cNvSpPr/>
          <p:nvPr/>
        </p:nvSpPr>
        <p:spPr>
          <a:xfrm>
            <a:off x="3851275" y="2636838"/>
            <a:ext cx="1800225" cy="17272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5" name="Elipsa 4"/>
          <p:cNvSpPr/>
          <p:nvPr/>
        </p:nvSpPr>
        <p:spPr>
          <a:xfrm>
            <a:off x="3492500" y="2420938"/>
            <a:ext cx="2520950" cy="2447925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dirty="0">
                <a:solidFill>
                  <a:schemeClr val="tx1"/>
                </a:solidFill>
              </a:rPr>
              <a:t>18</a:t>
            </a:r>
          </a:p>
        </p:txBody>
      </p:sp>
      <p:sp>
        <p:nvSpPr>
          <p:cNvPr id="6" name="Elipsa 5"/>
          <p:cNvSpPr/>
          <p:nvPr/>
        </p:nvSpPr>
        <p:spPr>
          <a:xfrm>
            <a:off x="3059113" y="1916113"/>
            <a:ext cx="3600450" cy="338455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8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7" name="Elipsa 6"/>
          <p:cNvSpPr/>
          <p:nvPr/>
        </p:nvSpPr>
        <p:spPr>
          <a:xfrm>
            <a:off x="2627313" y="1557338"/>
            <a:ext cx="4384675" cy="432911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tx1"/>
                </a:solidFill>
              </a:rPr>
              <a:t>25</a:t>
            </a:r>
          </a:p>
        </p:txBody>
      </p:sp>
      <p:sp>
        <p:nvSpPr>
          <p:cNvPr id="8" name="Elipsa 7"/>
          <p:cNvSpPr/>
          <p:nvPr/>
        </p:nvSpPr>
        <p:spPr>
          <a:xfrm>
            <a:off x="2339975" y="1125538"/>
            <a:ext cx="5113338" cy="5057775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/>
              <a:t>14</a:t>
            </a:r>
          </a:p>
        </p:txBody>
      </p:sp>
      <p:sp>
        <p:nvSpPr>
          <p:cNvPr id="9" name="Elipsa 8"/>
          <p:cNvSpPr/>
          <p:nvPr/>
        </p:nvSpPr>
        <p:spPr>
          <a:xfrm>
            <a:off x="1908175" y="909638"/>
            <a:ext cx="6005513" cy="594836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/>
              <a:t>9</a:t>
            </a:r>
          </a:p>
        </p:txBody>
      </p:sp>
      <p:sp>
        <p:nvSpPr>
          <p:cNvPr id="10" name="Elipsa 9"/>
          <p:cNvSpPr/>
          <p:nvPr/>
        </p:nvSpPr>
        <p:spPr>
          <a:xfrm>
            <a:off x="1692275" y="298450"/>
            <a:ext cx="6329363" cy="6559550"/>
          </a:xfrm>
          <a:prstGeom prst="ellipse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tx1"/>
                </a:solidFill>
              </a:rPr>
              <a:t>10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50825" y="549275"/>
            <a:ext cx="2673350" cy="19383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Sečti čísla v rychlém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sledu a výsledek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zapiš na papír.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Odevzdej ho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učiteli.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1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2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2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0"/>
                            </p:stCondLst>
                            <p:childTnLst>
                              <p:par>
                                <p:cTn id="2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30000"/>
                            </p:stCondLst>
                            <p:childTnLst>
                              <p:par>
                                <p:cTn id="3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35000"/>
                            </p:stCondLst>
                            <p:childTnLst>
                              <p:par>
                                <p:cTn id="3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50" y="692150"/>
            <a:ext cx="7488238" cy="5018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Výsledek součtu čísel je:</a:t>
            </a:r>
          </a:p>
          <a:p>
            <a:pPr>
              <a:defRPr/>
            </a:pPr>
            <a:r>
              <a:rPr lang="cs-CZ" sz="3200" dirty="0">
                <a:latin typeface="+mn-lt"/>
              </a:rPr>
              <a:t> 20 + 32 + 6 + 18 + 9 + 25 + 14 + 9  +10 = </a:t>
            </a:r>
            <a:r>
              <a:rPr lang="cs-CZ" sz="3200" dirty="0">
                <a:solidFill>
                  <a:srgbClr val="FF0000"/>
                </a:solidFill>
                <a:latin typeface="+mn-lt"/>
              </a:rPr>
              <a:t>143</a:t>
            </a:r>
          </a:p>
          <a:p>
            <a:pPr>
              <a:defRPr/>
            </a:pPr>
            <a:endParaRPr lang="cs-CZ" sz="3200" dirty="0">
              <a:solidFill>
                <a:srgbClr val="FF0000"/>
              </a:solidFill>
              <a:latin typeface="+mn-lt"/>
            </a:endParaRPr>
          </a:p>
          <a:p>
            <a:pPr>
              <a:defRPr/>
            </a:pPr>
            <a:r>
              <a:rPr lang="cs-CZ" sz="3200" dirty="0">
                <a:solidFill>
                  <a:srgbClr val="FF0000"/>
                </a:solidFill>
                <a:latin typeface="+mn-lt"/>
              </a:rPr>
              <a:t>Za správný výsledek mají soutěžící 1 bod</a:t>
            </a:r>
          </a:p>
          <a:p>
            <a:pPr>
              <a:defRPr/>
            </a:pPr>
            <a:endParaRPr lang="cs-CZ" sz="3200" dirty="0">
              <a:solidFill>
                <a:srgbClr val="FF0000"/>
              </a:solidFill>
              <a:latin typeface="+mn-lt"/>
            </a:endParaRPr>
          </a:p>
          <a:p>
            <a:pPr>
              <a:defRPr/>
            </a:pPr>
            <a:r>
              <a:rPr lang="cs-CZ" sz="3200" dirty="0">
                <a:latin typeface="+mn-lt"/>
              </a:rPr>
              <a:t>V další části soutěže je odčítání v rychlém sledu.</a:t>
            </a:r>
          </a:p>
          <a:p>
            <a:pPr>
              <a:defRPr/>
            </a:pPr>
            <a:endParaRPr lang="cs-CZ" sz="3200" dirty="0">
              <a:latin typeface="+mn-lt"/>
            </a:endParaRPr>
          </a:p>
          <a:p>
            <a:pPr>
              <a:defRPr/>
            </a:pPr>
            <a:endParaRPr lang="cs-CZ" sz="3200" dirty="0">
              <a:solidFill>
                <a:srgbClr val="FF0000"/>
              </a:solidFill>
              <a:latin typeface="+mn-lt"/>
            </a:endParaRPr>
          </a:p>
          <a:p>
            <a:pPr>
              <a:defRPr/>
            </a:pPr>
            <a:endParaRPr lang="cs-CZ" sz="32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3851275" y="3068638"/>
            <a:ext cx="914400" cy="914400"/>
          </a:xfrm>
          <a:prstGeom prst="ellipse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100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451725" y="4797425"/>
            <a:ext cx="1441450" cy="180022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START</a:t>
            </a:r>
          </a:p>
        </p:txBody>
      </p:sp>
      <p:sp>
        <p:nvSpPr>
          <p:cNvPr id="12" name="Elipsa 11"/>
          <p:cNvSpPr/>
          <p:nvPr/>
        </p:nvSpPr>
        <p:spPr>
          <a:xfrm>
            <a:off x="3708400" y="2852738"/>
            <a:ext cx="1295400" cy="1296987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Elipsa 2"/>
          <p:cNvSpPr/>
          <p:nvPr/>
        </p:nvSpPr>
        <p:spPr>
          <a:xfrm>
            <a:off x="3708400" y="2852738"/>
            <a:ext cx="1287463" cy="1211262"/>
          </a:xfrm>
          <a:prstGeom prst="ellipse">
            <a:avLst/>
          </a:prstGeom>
          <a:solidFill>
            <a:srgbClr val="33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10</a:t>
            </a:r>
          </a:p>
        </p:txBody>
      </p:sp>
      <p:sp>
        <p:nvSpPr>
          <p:cNvPr id="4" name="Elipsa 3"/>
          <p:cNvSpPr/>
          <p:nvPr/>
        </p:nvSpPr>
        <p:spPr>
          <a:xfrm>
            <a:off x="3492500" y="2708275"/>
            <a:ext cx="1800225" cy="17272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5" name="Elipsa 4"/>
          <p:cNvSpPr/>
          <p:nvPr/>
        </p:nvSpPr>
        <p:spPr>
          <a:xfrm>
            <a:off x="3132138" y="2420938"/>
            <a:ext cx="2520950" cy="244792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6" name="Elipsa 5"/>
          <p:cNvSpPr/>
          <p:nvPr/>
        </p:nvSpPr>
        <p:spPr>
          <a:xfrm>
            <a:off x="2627313" y="1989138"/>
            <a:ext cx="3600450" cy="338455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chemeClr val="tx1"/>
                </a:solidFill>
              </a:rPr>
              <a:t>32</a:t>
            </a:r>
          </a:p>
        </p:txBody>
      </p:sp>
      <p:sp>
        <p:nvSpPr>
          <p:cNvPr id="7" name="Elipsa 6"/>
          <p:cNvSpPr/>
          <p:nvPr/>
        </p:nvSpPr>
        <p:spPr>
          <a:xfrm>
            <a:off x="2268538" y="1628775"/>
            <a:ext cx="4384675" cy="432911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8" name="Elipsa 7"/>
          <p:cNvSpPr/>
          <p:nvPr/>
        </p:nvSpPr>
        <p:spPr>
          <a:xfrm>
            <a:off x="1908175" y="1052513"/>
            <a:ext cx="5113338" cy="5057775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/>
              <a:t>4</a:t>
            </a:r>
          </a:p>
        </p:txBody>
      </p:sp>
      <p:sp>
        <p:nvSpPr>
          <p:cNvPr id="9" name="Elipsa 8"/>
          <p:cNvSpPr/>
          <p:nvPr/>
        </p:nvSpPr>
        <p:spPr>
          <a:xfrm>
            <a:off x="1403350" y="908050"/>
            <a:ext cx="6005513" cy="594995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/>
              <a:t>11</a:t>
            </a:r>
          </a:p>
        </p:txBody>
      </p:sp>
      <p:sp>
        <p:nvSpPr>
          <p:cNvPr id="10" name="Elipsa 9"/>
          <p:cNvSpPr/>
          <p:nvPr/>
        </p:nvSpPr>
        <p:spPr>
          <a:xfrm>
            <a:off x="1258888" y="298450"/>
            <a:ext cx="6329362" cy="6559550"/>
          </a:xfrm>
          <a:prstGeom prst="ellipse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0" y="476250"/>
            <a:ext cx="2352675" cy="12001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Zapiš výsledek na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papír. Odevzdej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ho učiteli.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1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2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2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0"/>
                            </p:stCondLst>
                            <p:childTnLst>
                              <p:par>
                                <p:cTn id="2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30000"/>
                            </p:stCondLst>
                            <p:childTnLst>
                              <p:par>
                                <p:cTn id="3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35000"/>
                            </p:stCondLst>
                            <p:childTnLst>
                              <p:par>
                                <p:cTn id="3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188" y="908050"/>
            <a:ext cx="7137400" cy="37861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Výsledek rozdílu čísel je: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100 - 10 - 15 - 9 - 32 - 8 - 4 - 11 - 8  = 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3</a:t>
            </a:r>
          </a:p>
          <a:p>
            <a:pPr>
              <a:defRPr/>
            </a:pPr>
            <a:endParaRPr lang="cs-CZ" sz="2400" dirty="0">
              <a:solidFill>
                <a:srgbClr val="FF0000"/>
              </a:solidFill>
              <a:latin typeface="+mn-lt"/>
            </a:endParaRP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Za správný výsledek mají soutěžící 2 body.</a:t>
            </a:r>
          </a:p>
          <a:p>
            <a:pPr>
              <a:defRPr/>
            </a:pPr>
            <a:endParaRPr lang="cs-CZ" sz="2400" dirty="0">
              <a:solidFill>
                <a:srgbClr val="FF0000"/>
              </a:solidFill>
              <a:latin typeface="+mn-lt"/>
            </a:endParaRPr>
          </a:p>
          <a:p>
            <a:pPr>
              <a:defRPr/>
            </a:pPr>
            <a:endParaRPr lang="cs-CZ" sz="2400" dirty="0">
              <a:solidFill>
                <a:srgbClr val="FF0000"/>
              </a:solidFill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V další části soutěže je sčítání i odčítání v rychlém sledu.</a:t>
            </a:r>
          </a:p>
          <a:p>
            <a:pPr>
              <a:defRPr/>
            </a:pPr>
            <a:endParaRPr lang="cs-CZ" sz="2400" dirty="0">
              <a:solidFill>
                <a:srgbClr val="FF0000"/>
              </a:solidFill>
              <a:latin typeface="+mn-lt"/>
            </a:endParaRPr>
          </a:p>
          <a:p>
            <a:pPr>
              <a:defRPr/>
            </a:pPr>
            <a:endParaRPr lang="cs-CZ" sz="2400" dirty="0">
              <a:solidFill>
                <a:srgbClr val="FF0000"/>
              </a:solidFill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Správný výsledek zapiš na papír a odevzdej ho učiteli.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Čtyřcípá hvězda 10"/>
          <p:cNvSpPr/>
          <p:nvPr/>
        </p:nvSpPr>
        <p:spPr>
          <a:xfrm>
            <a:off x="0" y="0"/>
            <a:ext cx="7200900" cy="6858000"/>
          </a:xfrm>
          <a:prstGeom prst="star4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7200" dirty="0">
                <a:solidFill>
                  <a:schemeClr val="tx1"/>
                </a:solidFill>
              </a:rPr>
              <a:t>14</a:t>
            </a:r>
          </a:p>
        </p:txBody>
      </p:sp>
      <p:sp>
        <p:nvSpPr>
          <p:cNvPr id="13" name="Čtyřcípá hvězda 12"/>
          <p:cNvSpPr/>
          <p:nvPr/>
        </p:nvSpPr>
        <p:spPr>
          <a:xfrm>
            <a:off x="1943100" y="0"/>
            <a:ext cx="7200900" cy="6858000"/>
          </a:xfrm>
          <a:prstGeom prst="star4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7200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19" name="Čtyřcípá hvězda 18"/>
          <p:cNvSpPr/>
          <p:nvPr/>
        </p:nvSpPr>
        <p:spPr>
          <a:xfrm>
            <a:off x="1187450" y="0"/>
            <a:ext cx="7200900" cy="6858000"/>
          </a:xfrm>
          <a:prstGeom prst="star4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7200" dirty="0">
                <a:solidFill>
                  <a:schemeClr val="tx1"/>
                </a:solidFill>
              </a:rPr>
              <a:t>7</a:t>
            </a:r>
          </a:p>
        </p:txBody>
      </p:sp>
      <p:grpSp>
        <p:nvGrpSpPr>
          <p:cNvPr id="2" name="Skupina 30"/>
          <p:cNvGrpSpPr>
            <a:grpSpLocks/>
          </p:cNvGrpSpPr>
          <p:nvPr/>
        </p:nvGrpSpPr>
        <p:grpSpPr bwMode="auto">
          <a:xfrm>
            <a:off x="684213" y="0"/>
            <a:ext cx="7200900" cy="6858000"/>
            <a:chOff x="-15086184" y="-747464"/>
            <a:chExt cx="7200800" cy="6858000"/>
          </a:xfrm>
        </p:grpSpPr>
        <p:sp>
          <p:nvSpPr>
            <p:cNvPr id="23" name="Čtyřcípá hvězda 22"/>
            <p:cNvSpPr/>
            <p:nvPr/>
          </p:nvSpPr>
          <p:spPr>
            <a:xfrm>
              <a:off x="-15086184" y="-747464"/>
              <a:ext cx="7200800" cy="6858000"/>
            </a:xfrm>
            <a:prstGeom prst="star4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7200" dirty="0">
                <a:solidFill>
                  <a:schemeClr val="tx1"/>
                </a:solidFill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-11773118" y="1773486"/>
              <a:ext cx="644516" cy="120015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7200" dirty="0">
                  <a:latin typeface="+mn-lt"/>
                </a:rPr>
                <a:t>_</a:t>
              </a:r>
            </a:p>
          </p:txBody>
        </p:sp>
      </p:grpSp>
      <p:sp>
        <p:nvSpPr>
          <p:cNvPr id="17" name="Čtyřcípá hvězda 16"/>
          <p:cNvSpPr/>
          <p:nvPr/>
        </p:nvSpPr>
        <p:spPr>
          <a:xfrm>
            <a:off x="1258888" y="0"/>
            <a:ext cx="7200900" cy="6858000"/>
          </a:xfrm>
          <a:prstGeom prst="star4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72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2" name="Čtyřcípá hvězda 11"/>
          <p:cNvSpPr/>
          <p:nvPr/>
        </p:nvSpPr>
        <p:spPr>
          <a:xfrm>
            <a:off x="755650" y="0"/>
            <a:ext cx="7200900" cy="6858000"/>
          </a:xfrm>
          <a:prstGeom prst="star4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7200" dirty="0">
                <a:solidFill>
                  <a:schemeClr val="tx1"/>
                </a:solidFill>
              </a:rPr>
              <a:t>+</a:t>
            </a:r>
          </a:p>
        </p:txBody>
      </p:sp>
      <p:grpSp>
        <p:nvGrpSpPr>
          <p:cNvPr id="3" name="Skupina 31"/>
          <p:cNvGrpSpPr>
            <a:grpSpLocks/>
          </p:cNvGrpSpPr>
          <p:nvPr/>
        </p:nvGrpSpPr>
        <p:grpSpPr bwMode="auto">
          <a:xfrm>
            <a:off x="1476375" y="0"/>
            <a:ext cx="7200900" cy="6858000"/>
            <a:chOff x="-15086184" y="-747464"/>
            <a:chExt cx="7200800" cy="6858000"/>
          </a:xfrm>
        </p:grpSpPr>
        <p:sp>
          <p:nvSpPr>
            <p:cNvPr id="33" name="Čtyřcípá hvězda 32"/>
            <p:cNvSpPr/>
            <p:nvPr/>
          </p:nvSpPr>
          <p:spPr>
            <a:xfrm>
              <a:off x="-15086184" y="-747464"/>
              <a:ext cx="7200800" cy="6858000"/>
            </a:xfrm>
            <a:prstGeom prst="star4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7200" dirty="0">
                <a:solidFill>
                  <a:schemeClr val="tx1"/>
                </a:solidFill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-11773117" y="1773486"/>
              <a:ext cx="652453" cy="120015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7200" dirty="0">
                  <a:latin typeface="+mn-lt"/>
                </a:rPr>
                <a:t>5</a:t>
              </a:r>
            </a:p>
          </p:txBody>
        </p:sp>
      </p:grpSp>
      <p:sp>
        <p:nvSpPr>
          <p:cNvPr id="22" name="Čtyřcípá hvězda 21"/>
          <p:cNvSpPr/>
          <p:nvPr/>
        </p:nvSpPr>
        <p:spPr>
          <a:xfrm>
            <a:off x="0" y="0"/>
            <a:ext cx="7200900" cy="6858000"/>
          </a:xfrm>
          <a:prstGeom prst="star4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7200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15" name="Čtyřcípá hvězda 14"/>
          <p:cNvSpPr/>
          <p:nvPr/>
        </p:nvSpPr>
        <p:spPr>
          <a:xfrm>
            <a:off x="1943100" y="0"/>
            <a:ext cx="7200900" cy="6858000"/>
          </a:xfrm>
          <a:prstGeom prst="star4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7200" dirty="0">
                <a:solidFill>
                  <a:schemeClr val="tx1"/>
                </a:solidFill>
              </a:rPr>
              <a:t>10</a:t>
            </a:r>
          </a:p>
        </p:txBody>
      </p:sp>
      <p:grpSp>
        <p:nvGrpSpPr>
          <p:cNvPr id="4" name="Skupina 26"/>
          <p:cNvGrpSpPr>
            <a:grpSpLocks/>
          </p:cNvGrpSpPr>
          <p:nvPr/>
        </p:nvGrpSpPr>
        <p:grpSpPr bwMode="auto">
          <a:xfrm>
            <a:off x="684213" y="0"/>
            <a:ext cx="7200900" cy="6858000"/>
            <a:chOff x="-9037512" y="1700808"/>
            <a:chExt cx="7200800" cy="6858000"/>
          </a:xfrm>
        </p:grpSpPr>
        <p:sp>
          <p:nvSpPr>
            <p:cNvPr id="18" name="Čtyřcípá hvězda 17"/>
            <p:cNvSpPr/>
            <p:nvPr/>
          </p:nvSpPr>
          <p:spPr>
            <a:xfrm>
              <a:off x="-9037512" y="1700808"/>
              <a:ext cx="7200800" cy="6858000"/>
            </a:xfrm>
            <a:prstGeom prst="star4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7200" dirty="0">
                <a:solidFill>
                  <a:schemeClr val="tx1"/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-5653009" y="4148733"/>
              <a:ext cx="71436" cy="1200150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cs-CZ" sz="7200" dirty="0">
                  <a:latin typeface="+mn-lt"/>
                </a:rPr>
                <a:t>_</a:t>
              </a:r>
            </a:p>
          </p:txBody>
        </p:sp>
      </p:grpSp>
      <p:sp>
        <p:nvSpPr>
          <p:cNvPr id="24" name="Čtyřcípá hvězda 23"/>
          <p:cNvSpPr/>
          <p:nvPr/>
        </p:nvSpPr>
        <p:spPr>
          <a:xfrm>
            <a:off x="1258888" y="0"/>
            <a:ext cx="7200900" cy="6858000"/>
          </a:xfrm>
          <a:prstGeom prst="star4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7200" dirty="0">
                <a:solidFill>
                  <a:schemeClr val="tx1"/>
                </a:solidFill>
              </a:rPr>
              <a:t>15</a:t>
            </a:r>
          </a:p>
        </p:txBody>
      </p:sp>
      <p:sp>
        <p:nvSpPr>
          <p:cNvPr id="20" name="Čtyřcípá hvězda 19"/>
          <p:cNvSpPr/>
          <p:nvPr/>
        </p:nvSpPr>
        <p:spPr>
          <a:xfrm>
            <a:off x="0" y="0"/>
            <a:ext cx="7200900" cy="6858000"/>
          </a:xfrm>
          <a:prstGeom prst="star4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7200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25" name="Čtyřcípá hvězda 24"/>
          <p:cNvSpPr/>
          <p:nvPr/>
        </p:nvSpPr>
        <p:spPr>
          <a:xfrm>
            <a:off x="971550" y="0"/>
            <a:ext cx="7200900" cy="6858000"/>
          </a:xfrm>
          <a:prstGeom prst="star4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7200" dirty="0">
                <a:solidFill>
                  <a:schemeClr val="tx1"/>
                </a:solidFill>
              </a:rPr>
              <a:t>8</a:t>
            </a:r>
          </a:p>
        </p:txBody>
      </p:sp>
      <p:grpSp>
        <p:nvGrpSpPr>
          <p:cNvPr id="5" name="Skupina 28"/>
          <p:cNvGrpSpPr>
            <a:grpSpLocks/>
          </p:cNvGrpSpPr>
          <p:nvPr/>
        </p:nvGrpSpPr>
        <p:grpSpPr bwMode="auto">
          <a:xfrm>
            <a:off x="684213" y="0"/>
            <a:ext cx="7200900" cy="6858000"/>
            <a:chOff x="-14150080" y="-1467544"/>
            <a:chExt cx="7200800" cy="6858000"/>
          </a:xfrm>
        </p:grpSpPr>
        <p:sp>
          <p:nvSpPr>
            <p:cNvPr id="16" name="Čtyřcípá hvězda 15"/>
            <p:cNvSpPr/>
            <p:nvPr/>
          </p:nvSpPr>
          <p:spPr>
            <a:xfrm>
              <a:off x="-14150080" y="-1467544"/>
              <a:ext cx="7200800" cy="6858000"/>
            </a:xfrm>
            <a:prstGeom prst="star4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7200" dirty="0">
                <a:solidFill>
                  <a:schemeClr val="tx1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-10837014" y="1053406"/>
              <a:ext cx="644516" cy="120015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7200" dirty="0">
                  <a:latin typeface="+mn-lt"/>
                </a:rPr>
                <a:t>_</a:t>
              </a:r>
            </a:p>
          </p:txBody>
        </p:sp>
      </p:grpSp>
      <p:sp>
        <p:nvSpPr>
          <p:cNvPr id="14" name="Čtyřcípá hvězda 13"/>
          <p:cNvSpPr/>
          <p:nvPr/>
        </p:nvSpPr>
        <p:spPr>
          <a:xfrm>
            <a:off x="1116013" y="0"/>
            <a:ext cx="7200900" cy="6858000"/>
          </a:xfrm>
          <a:prstGeom prst="star4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72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7451725" y="4797425"/>
            <a:ext cx="1441450" cy="180022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START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9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3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40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4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13500"/>
                            </p:stCondLst>
                            <p:childTnLst>
                              <p:par>
                                <p:cTn id="4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13500"/>
                            </p:stCondLst>
                            <p:childTnLst>
                              <p:par>
                                <p:cTn id="5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5500"/>
                            </p:stCondLst>
                            <p:childTnLst>
                              <p:par>
                                <p:cTn id="54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15500"/>
                            </p:stCondLst>
                            <p:childTnLst>
                              <p:par>
                                <p:cTn id="5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20500"/>
                            </p:stCondLst>
                            <p:childTnLst>
                              <p:par>
                                <p:cTn id="61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20500"/>
                            </p:stCondLst>
                            <p:childTnLst>
                              <p:par>
                                <p:cTn id="6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21000"/>
                            </p:stCondLst>
                            <p:childTnLst>
                              <p:par>
                                <p:cTn id="6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21000"/>
                            </p:stCondLst>
                            <p:childTnLst>
                              <p:par>
                                <p:cTn id="7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26000"/>
                            </p:stCondLst>
                            <p:childTnLst>
                              <p:par>
                                <p:cTn id="75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26000"/>
                            </p:stCondLst>
                            <p:childTnLst>
                              <p:par>
                                <p:cTn id="7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 nodeType="afterGroup">
                            <p:stCondLst>
                              <p:cond delay="26500"/>
                            </p:stCondLst>
                            <p:childTnLst>
                              <p:par>
                                <p:cTn id="82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26500"/>
                            </p:stCondLst>
                            <p:childTnLst>
                              <p:par>
                                <p:cTn id="8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31500"/>
                            </p:stCondLst>
                            <p:childTnLst>
                              <p:par>
                                <p:cTn id="89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31500"/>
                            </p:stCondLst>
                            <p:childTnLst>
                              <p:par>
                                <p:cTn id="9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4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36500"/>
                            </p:stCondLst>
                            <p:childTnLst>
                              <p:par>
                                <p:cTn id="9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 nodeType="afterGroup">
                            <p:stCondLst>
                              <p:cond delay="36500"/>
                            </p:stCondLst>
                            <p:childTnLst>
                              <p:par>
                                <p:cTn id="9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1" dur="5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 nodeType="afterGroup">
                            <p:stCondLst>
                              <p:cond delay="41500"/>
                            </p:stCondLst>
                            <p:childTnLst>
                              <p:par>
                                <p:cTn id="103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 nodeType="afterGroup">
                            <p:stCondLst>
                              <p:cond delay="41500"/>
                            </p:stCondLst>
                            <p:childTnLst>
                              <p:par>
                                <p:cTn id="106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3" grpId="1" animBg="1"/>
      <p:bldP spid="19" grpId="0" animBg="1"/>
      <p:bldP spid="19" grpId="1" animBg="1"/>
      <p:bldP spid="17" grpId="0" animBg="1"/>
      <p:bldP spid="17" grpId="1" animBg="1"/>
      <p:bldP spid="12" grpId="0" animBg="1"/>
      <p:bldP spid="12" grpId="1" animBg="1"/>
      <p:bldP spid="22" grpId="0" animBg="1"/>
      <p:bldP spid="22" grpId="1" animBg="1"/>
      <p:bldP spid="15" grpId="0" animBg="1"/>
      <p:bldP spid="15" grpId="1" animBg="1"/>
      <p:bldP spid="24" grpId="0" animBg="1"/>
      <p:bldP spid="24" grpId="1" animBg="1"/>
      <p:bldP spid="20" grpId="0" animBg="1"/>
      <p:bldP spid="20" grpId="1" animBg="1"/>
      <p:bldP spid="25" grpId="0" animBg="1"/>
      <p:bldP spid="25" grpId="1" animBg="1"/>
      <p:bldP spid="14" grpId="0" animBg="1"/>
      <p:bldP spid="14" grpId="1" animBg="1"/>
      <p:bldP spid="2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188" y="1125538"/>
            <a:ext cx="7910512" cy="60023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Výsledek součtů i rozdílů je: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14 + 7 – 2 + 5 + 10 – 15 + 8 – 5 = 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22</a:t>
            </a:r>
          </a:p>
          <a:p>
            <a:pPr>
              <a:defRPr/>
            </a:pPr>
            <a:endParaRPr lang="cs-CZ" sz="2400" dirty="0">
              <a:solidFill>
                <a:srgbClr val="FF0000"/>
              </a:solidFill>
              <a:latin typeface="+mn-lt"/>
            </a:endParaRP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Za správný výsledek mají soutěžící 3 body.</a:t>
            </a:r>
          </a:p>
          <a:p>
            <a:pPr>
              <a:defRPr/>
            </a:pPr>
            <a:endParaRPr lang="cs-CZ" sz="2400" dirty="0">
              <a:solidFill>
                <a:srgbClr val="FF0000"/>
              </a:solidFill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V další části soutěže je sčítání, odčítání i podíl v rychlém sledu.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Za správný výsledek mají soutěžící 4 body.</a:t>
            </a:r>
          </a:p>
          <a:p>
            <a:pPr>
              <a:defRPr/>
            </a:pPr>
            <a:endParaRPr lang="cs-CZ" sz="2400" dirty="0">
              <a:solidFill>
                <a:srgbClr val="FF0000"/>
              </a:solidFill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Správný výsledek zapiš na papír a odevzdej ho učiteli.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endParaRPr lang="cs-CZ" sz="2400" dirty="0">
              <a:solidFill>
                <a:srgbClr val="FF0000"/>
              </a:solidFill>
              <a:latin typeface="+mn-lt"/>
            </a:endParaRP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endParaRPr lang="cs-CZ" sz="24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-1981200" y="2852738"/>
            <a:ext cx="1152525" cy="115252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>
                <a:solidFill>
                  <a:schemeClr val="tx1"/>
                </a:solidFill>
              </a:rPr>
              <a:t>+32</a:t>
            </a:r>
          </a:p>
        </p:txBody>
      </p:sp>
      <p:sp>
        <p:nvSpPr>
          <p:cNvPr id="3" name="Elipsa 2"/>
          <p:cNvSpPr/>
          <p:nvPr/>
        </p:nvSpPr>
        <p:spPr>
          <a:xfrm>
            <a:off x="-1152525" y="6858000"/>
            <a:ext cx="1152525" cy="1152525"/>
          </a:xfrm>
          <a:prstGeom prst="ellipse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800" dirty="0">
                <a:solidFill>
                  <a:schemeClr val="tx1"/>
                </a:solidFill>
              </a:rPr>
              <a:t>:7</a:t>
            </a:r>
          </a:p>
        </p:txBody>
      </p:sp>
      <p:sp>
        <p:nvSpPr>
          <p:cNvPr id="4" name="Elipsa 3"/>
          <p:cNvSpPr/>
          <p:nvPr/>
        </p:nvSpPr>
        <p:spPr>
          <a:xfrm>
            <a:off x="3708400" y="7100888"/>
            <a:ext cx="1150938" cy="1152525"/>
          </a:xfrm>
          <a:prstGeom prst="ellipse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800" dirty="0">
                <a:solidFill>
                  <a:schemeClr val="tx1"/>
                </a:solidFill>
              </a:rPr>
              <a:t>-2</a:t>
            </a:r>
          </a:p>
        </p:txBody>
      </p:sp>
      <p:sp>
        <p:nvSpPr>
          <p:cNvPr id="5" name="Elipsa 4"/>
          <p:cNvSpPr/>
          <p:nvPr/>
        </p:nvSpPr>
        <p:spPr>
          <a:xfrm>
            <a:off x="9144000" y="6858000"/>
            <a:ext cx="1152525" cy="1152525"/>
          </a:xfrm>
          <a:prstGeom prst="ellipse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>
                <a:solidFill>
                  <a:schemeClr val="tx1"/>
                </a:solidFill>
              </a:rPr>
              <a:t>+8</a:t>
            </a:r>
          </a:p>
        </p:txBody>
      </p:sp>
      <p:sp>
        <p:nvSpPr>
          <p:cNvPr id="6" name="Elipsa 5"/>
          <p:cNvSpPr/>
          <p:nvPr/>
        </p:nvSpPr>
        <p:spPr>
          <a:xfrm>
            <a:off x="9540875" y="2420938"/>
            <a:ext cx="1152525" cy="1152525"/>
          </a:xfrm>
          <a:prstGeom prst="ellipse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>
                <a:solidFill>
                  <a:schemeClr val="tx1"/>
                </a:solidFill>
              </a:rPr>
              <a:t>: 3</a:t>
            </a:r>
          </a:p>
        </p:txBody>
      </p:sp>
      <p:sp>
        <p:nvSpPr>
          <p:cNvPr id="7" name="Elipsa 6"/>
          <p:cNvSpPr/>
          <p:nvPr/>
        </p:nvSpPr>
        <p:spPr>
          <a:xfrm>
            <a:off x="9144000" y="-1466850"/>
            <a:ext cx="1152525" cy="1150937"/>
          </a:xfrm>
          <a:prstGeom prst="ellipse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>
                <a:solidFill>
                  <a:schemeClr val="tx1"/>
                </a:solidFill>
              </a:rPr>
              <a:t>+26</a:t>
            </a:r>
          </a:p>
        </p:txBody>
      </p:sp>
      <p:sp>
        <p:nvSpPr>
          <p:cNvPr id="8" name="Elipsa 7"/>
          <p:cNvSpPr/>
          <p:nvPr/>
        </p:nvSpPr>
        <p:spPr>
          <a:xfrm>
            <a:off x="-1404938" y="-1395413"/>
            <a:ext cx="1152525" cy="1152525"/>
          </a:xfrm>
          <a:prstGeom prst="ellipse">
            <a:avLst/>
          </a:prstGeom>
          <a:solidFill>
            <a:srgbClr val="99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>
                <a:solidFill>
                  <a:schemeClr val="bg1"/>
                </a:solidFill>
              </a:rPr>
              <a:t>112</a:t>
            </a:r>
          </a:p>
        </p:txBody>
      </p:sp>
      <p:sp>
        <p:nvSpPr>
          <p:cNvPr id="9" name="Elipsa 8"/>
          <p:cNvSpPr/>
          <p:nvPr/>
        </p:nvSpPr>
        <p:spPr>
          <a:xfrm>
            <a:off x="3563938" y="-1611313"/>
            <a:ext cx="1152525" cy="1152525"/>
          </a:xfrm>
          <a:prstGeom prst="ellipse">
            <a:avLst/>
          </a:prstGeom>
          <a:solidFill>
            <a:srgbClr val="CC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-9</a:t>
            </a:r>
          </a:p>
        </p:txBody>
      </p:sp>
      <p:sp>
        <p:nvSpPr>
          <p:cNvPr id="10" name="Elipsa 9"/>
          <p:cNvSpPr/>
          <p:nvPr/>
        </p:nvSpPr>
        <p:spPr>
          <a:xfrm>
            <a:off x="3924300" y="2781300"/>
            <a:ext cx="1295400" cy="1295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800" dirty="0"/>
              <a:t>: 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4.44444E-6 L 0.55122 0.61944 " pathEditMode="relative" ptsTypes="AA">
                                      <p:cBhvr>
                                        <p:cTn id="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8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07407E-6 L 0.03941 0.64051 " pathEditMode="relative" ptsTypes="AA">
                                      <p:cBhvr>
                                        <p:cTn id="12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4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48148E-6 L -0.52778 0.61967 " pathEditMode="relative" ptsTypes="AA">
                                      <p:cBhvr>
                                        <p:cTn id="18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20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-6.66667E-6 L -0.58263 0.05254 " pathEditMode="relative" ptsTypes="AA">
                                      <p:cBhvr>
                                        <p:cTn id="2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26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85185E-6 L -0.5592 -0.58796 " pathEditMode="relative" ptsTypes="AA">
                                      <p:cBhvr>
                                        <p:cTn id="30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23000"/>
                            </p:stCondLst>
                            <p:childTnLst>
                              <p:par>
                                <p:cTn id="32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300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81481E-6 L 0.00781 -0.5669 " pathEditMode="relative" ptsTypes="AA">
                                      <p:cBhvr>
                                        <p:cTn id="36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8000"/>
                            </p:stCondLst>
                            <p:childTnLst>
                              <p:par>
                                <p:cTn id="38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800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48148E-6 L 0.52778 -0.55649 " pathEditMode="relative" ptsTypes="AA">
                                      <p:cBhvr>
                                        <p:cTn id="42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33000"/>
                            </p:stCondLst>
                            <p:childTnLst>
                              <p:par>
                                <p:cTn id="44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33000"/>
                            </p:stCondLst>
                            <p:childTnLst>
                              <p:par>
                                <p:cTn id="4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33333E-6 L 0.61424 0.01042 " pathEditMode="relative" ptsTypes="AA">
                                      <p:cBhvr>
                                        <p:cTn id="4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38000"/>
                            </p:stCondLst>
                            <p:childTnLst>
                              <p:par>
                                <p:cTn id="50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38000"/>
                            </p:stCondLst>
                            <p:childTnLst>
                              <p:par>
                                <p:cTn id="5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animBg="1"/>
      <p:bldP spid="3" grpId="1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650" y="1196975"/>
            <a:ext cx="7561263" cy="37861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Výsledek nejnáročnější části soutěže je: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112 -9 + 26 : 3 + 8 – 2 : 7 + 32 : 3 = 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13</a:t>
            </a:r>
          </a:p>
          <a:p>
            <a:pPr>
              <a:defRPr/>
            </a:pPr>
            <a:endParaRPr lang="cs-CZ" sz="2400" dirty="0">
              <a:solidFill>
                <a:srgbClr val="FF0000"/>
              </a:solidFill>
              <a:latin typeface="+mn-lt"/>
            </a:endParaRP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Za správný výsledek mají soutěžící 4 body.</a:t>
            </a:r>
          </a:p>
          <a:p>
            <a:pPr>
              <a:defRPr/>
            </a:pPr>
            <a:endParaRPr lang="cs-CZ" sz="2400" dirty="0">
              <a:solidFill>
                <a:srgbClr val="FF0000"/>
              </a:solidFill>
              <a:latin typeface="+mn-lt"/>
            </a:endParaRP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 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endParaRPr lang="cs-CZ" sz="2400" dirty="0">
              <a:solidFill>
                <a:srgbClr val="FF0000"/>
              </a:solidFill>
              <a:latin typeface="+mn-lt"/>
            </a:endParaRPr>
          </a:p>
          <a:p>
            <a:pPr>
              <a:defRPr/>
            </a:pPr>
            <a:endParaRPr lang="cs-CZ" sz="24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ovací čára 2"/>
          <p:cNvCxnSpPr/>
          <p:nvPr/>
        </p:nvCxnSpPr>
        <p:spPr>
          <a:xfrm>
            <a:off x="684213" y="5084763"/>
            <a:ext cx="78486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flipV="1">
            <a:off x="684213" y="3284538"/>
            <a:ext cx="863600" cy="1800225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V="1">
            <a:off x="1908175" y="3357563"/>
            <a:ext cx="719138" cy="172720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2987675" y="3357563"/>
            <a:ext cx="647700" cy="172720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4356100" y="3429000"/>
            <a:ext cx="431800" cy="165576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5651500" y="3429000"/>
            <a:ext cx="288925" cy="165576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7019925" y="3429000"/>
            <a:ext cx="215900" cy="165576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8316913" y="3429000"/>
            <a:ext cx="215900" cy="165576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 rot="502017">
            <a:off x="1290638" y="4398963"/>
            <a:ext cx="495300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16</a:t>
            </a:r>
          </a:p>
        </p:txBody>
      </p:sp>
      <p:sp>
        <p:nvSpPr>
          <p:cNvPr id="21" name="TextovéPole 20"/>
          <p:cNvSpPr txBox="1"/>
          <p:nvPr/>
        </p:nvSpPr>
        <p:spPr>
          <a:xfrm rot="552137">
            <a:off x="2373313" y="4402138"/>
            <a:ext cx="495300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06</a:t>
            </a:r>
          </a:p>
        </p:txBody>
      </p:sp>
      <p:sp>
        <p:nvSpPr>
          <p:cNvPr id="22" name="TextovéPole 21"/>
          <p:cNvSpPr txBox="1"/>
          <p:nvPr/>
        </p:nvSpPr>
        <p:spPr>
          <a:xfrm rot="310325">
            <a:off x="3511550" y="4386263"/>
            <a:ext cx="495300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68</a:t>
            </a:r>
          </a:p>
        </p:txBody>
      </p:sp>
      <p:sp>
        <p:nvSpPr>
          <p:cNvPr id="23" name="TextovéPole 22"/>
          <p:cNvSpPr txBox="1"/>
          <p:nvPr/>
        </p:nvSpPr>
        <p:spPr>
          <a:xfrm rot="242051">
            <a:off x="4803775" y="4381500"/>
            <a:ext cx="495300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88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7451725" y="4365625"/>
            <a:ext cx="496888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98</a:t>
            </a:r>
          </a:p>
        </p:txBody>
      </p:sp>
      <p:cxnSp>
        <p:nvCxnSpPr>
          <p:cNvPr id="28" name="Přímá spojovací čára 27"/>
          <p:cNvCxnSpPr/>
          <p:nvPr/>
        </p:nvCxnSpPr>
        <p:spPr>
          <a:xfrm>
            <a:off x="900113" y="260350"/>
            <a:ext cx="0" cy="3379788"/>
          </a:xfrm>
          <a:prstGeom prst="line">
            <a:avLst/>
          </a:prstGeom>
          <a:ln w="762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591" name="Obrázek 25" descr="12427993651935592484Parking_icon_svg_med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404813"/>
            <a:ext cx="1301750" cy="1300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92" name="Obrázek 28" descr="11954311601763975875glibersat_Pigeau_svg_med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10295759">
            <a:off x="6042025" y="3019425"/>
            <a:ext cx="892175" cy="1960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TextovéPole 30"/>
          <p:cNvSpPr txBox="1"/>
          <p:nvPr/>
        </p:nvSpPr>
        <p:spPr>
          <a:xfrm>
            <a:off x="1908175" y="981075"/>
            <a:ext cx="6604000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Jaké číslo má parkovací místo, na kterém stojí auto?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1908175" y="1484313"/>
            <a:ext cx="7051675" cy="8302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V časovém limitu 2 minut zapiš číslo parkovacího místa 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na papír a odevzdej ho vyučujícímu!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0" y="0"/>
            <a:ext cx="9144000" cy="5689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9600" dirty="0"/>
              <a:t>K O N E 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120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00113" y="620713"/>
            <a:ext cx="7124700" cy="2678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Správné číslo parkovacího místa je 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87.</a:t>
            </a:r>
          </a:p>
          <a:p>
            <a:pPr>
              <a:defRPr/>
            </a:pPr>
            <a:endParaRPr lang="cs-CZ" sz="2400" dirty="0">
              <a:solidFill>
                <a:srgbClr val="FF0000"/>
              </a:solidFill>
              <a:latin typeface="+mn-lt"/>
            </a:endParaRP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Za správný výsledek si získal  </a:t>
            </a:r>
            <a:r>
              <a:rPr lang="cs-CZ" sz="2400" dirty="0">
                <a:latin typeface="+mn-lt"/>
              </a:rPr>
              <a:t>10 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bodů.</a:t>
            </a:r>
          </a:p>
          <a:p>
            <a:pPr>
              <a:defRPr/>
            </a:pPr>
            <a:endParaRPr lang="cs-CZ" sz="2400" dirty="0">
              <a:solidFill>
                <a:srgbClr val="FF0000"/>
              </a:solidFill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Proč číslo 87?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Protože se zkus podívat na čísla parkovacích míst očima 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parkujícího řidiče, teda vzhůru nohama.</a:t>
            </a:r>
          </a:p>
        </p:txBody>
      </p:sp>
      <p:grpSp>
        <p:nvGrpSpPr>
          <p:cNvPr id="25602" name="Skupina 26"/>
          <p:cNvGrpSpPr>
            <a:grpSpLocks/>
          </p:cNvGrpSpPr>
          <p:nvPr/>
        </p:nvGrpSpPr>
        <p:grpSpPr bwMode="auto">
          <a:xfrm>
            <a:off x="0" y="4508500"/>
            <a:ext cx="8243888" cy="1512888"/>
            <a:chOff x="0" y="4581128"/>
            <a:chExt cx="8244408" cy="1512168"/>
          </a:xfrm>
        </p:grpSpPr>
        <p:cxnSp>
          <p:nvCxnSpPr>
            <p:cNvPr id="4" name="Přímá spojovací čára 3"/>
            <p:cNvCxnSpPr/>
            <p:nvPr/>
          </p:nvCxnSpPr>
          <p:spPr>
            <a:xfrm flipV="1">
              <a:off x="0" y="4581128"/>
              <a:ext cx="539784" cy="1296371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 flipV="1">
              <a:off x="1331997" y="4581128"/>
              <a:ext cx="576298" cy="1367774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flipV="1">
              <a:off x="2483007" y="4581128"/>
              <a:ext cx="504857" cy="1440764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flipV="1">
              <a:off x="3708634" y="4581128"/>
              <a:ext cx="431827" cy="151216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 flipV="1">
              <a:off x="5075558" y="4581128"/>
              <a:ext cx="288943" cy="151216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 flipV="1">
              <a:off x="6659983" y="4581128"/>
              <a:ext cx="215914" cy="151216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 flipV="1">
              <a:off x="8028494" y="4581128"/>
              <a:ext cx="215914" cy="151216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5603" name="Obrázek 15" descr="11954311601763975875glibersat_Pigeau_svg_med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484820">
            <a:off x="5548313" y="4986338"/>
            <a:ext cx="755650" cy="166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3" name="Přímá spojovací čára 2"/>
          <p:cNvCxnSpPr/>
          <p:nvPr/>
        </p:nvCxnSpPr>
        <p:spPr>
          <a:xfrm>
            <a:off x="468313" y="4508500"/>
            <a:ext cx="784860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 rot="502017">
            <a:off x="930275" y="4686300"/>
            <a:ext cx="495300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91</a:t>
            </a:r>
          </a:p>
        </p:txBody>
      </p:sp>
      <p:sp>
        <p:nvSpPr>
          <p:cNvPr id="12" name="TextovéPole 11"/>
          <p:cNvSpPr txBox="1"/>
          <p:nvPr/>
        </p:nvSpPr>
        <p:spPr>
          <a:xfrm rot="552137">
            <a:off x="2012950" y="4689475"/>
            <a:ext cx="496888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90</a:t>
            </a:r>
          </a:p>
        </p:txBody>
      </p:sp>
      <p:sp>
        <p:nvSpPr>
          <p:cNvPr id="13" name="TextovéPole 12"/>
          <p:cNvSpPr txBox="1"/>
          <p:nvPr/>
        </p:nvSpPr>
        <p:spPr>
          <a:xfrm rot="310325">
            <a:off x="3151188" y="4675188"/>
            <a:ext cx="496887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89</a:t>
            </a:r>
          </a:p>
        </p:txBody>
      </p:sp>
      <p:sp>
        <p:nvSpPr>
          <p:cNvPr id="14" name="TextovéPole 13"/>
          <p:cNvSpPr txBox="1"/>
          <p:nvPr/>
        </p:nvSpPr>
        <p:spPr>
          <a:xfrm rot="242051">
            <a:off x="4443413" y="4670425"/>
            <a:ext cx="495300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88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092950" y="4652963"/>
            <a:ext cx="495300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86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795963" y="4581525"/>
            <a:ext cx="495300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87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50" y="404813"/>
            <a:ext cx="8539163" cy="71088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endParaRPr lang="cs-CZ" sz="2400" dirty="0">
              <a:solidFill>
                <a:srgbClr val="FF0000"/>
              </a:solidFill>
              <a:latin typeface="+mn-lt"/>
            </a:endParaRPr>
          </a:p>
          <a:p>
            <a:pPr>
              <a:defRPr/>
            </a:pPr>
            <a:endParaRPr lang="cs-CZ" sz="2400" dirty="0">
              <a:solidFill>
                <a:srgbClr val="FF0000"/>
              </a:solidFill>
              <a:latin typeface="+mn-lt"/>
            </a:endParaRPr>
          </a:p>
          <a:p>
            <a:pPr>
              <a:defRPr/>
            </a:pPr>
            <a:endParaRPr lang="cs-CZ" sz="2400" dirty="0">
              <a:solidFill>
                <a:srgbClr val="FF0000"/>
              </a:solidFill>
              <a:latin typeface="+mn-lt"/>
            </a:endParaRPr>
          </a:p>
          <a:p>
            <a:pPr>
              <a:defRPr/>
            </a:pPr>
            <a:endParaRPr lang="cs-CZ" sz="2400" dirty="0">
              <a:solidFill>
                <a:srgbClr val="FF0000"/>
              </a:solidFill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Skončila matematická část soutěže a nyní bude následovat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soutěž ve znalostech českého jazyka.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 </a:t>
            </a: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V co nejkratší době vyber ze čtyř slov ta slova, která jsou nesprávně </a:t>
            </a: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pravopisně napsaná, a na ty klikej.</a:t>
            </a: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Klikneš-li na správně napsané slovo, označí se zeleně, ozve se</a:t>
            </a: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signál a tím nezískáš žádný bod.</a:t>
            </a: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Pokud nestačíš v časovém limitu určit nesprávně napsaná slova,</a:t>
            </a: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ozve se jiný signál a také nezískáš žádný bod.   </a:t>
            </a:r>
          </a:p>
          <a:p>
            <a:pPr>
              <a:defRPr/>
            </a:pPr>
            <a:endParaRPr lang="cs-CZ" sz="2400" dirty="0">
              <a:solidFill>
                <a:srgbClr val="FF0000"/>
              </a:solidFill>
              <a:latin typeface="+mn-lt"/>
            </a:endParaRPr>
          </a:p>
          <a:p>
            <a:pPr>
              <a:defRPr/>
            </a:pPr>
            <a:endParaRPr lang="cs-CZ" sz="2400" dirty="0">
              <a:solidFill>
                <a:srgbClr val="FF0000"/>
              </a:solidFill>
              <a:latin typeface="+mn-lt"/>
            </a:endParaRPr>
          </a:p>
          <a:p>
            <a:pPr>
              <a:defRPr/>
            </a:pPr>
            <a:endParaRPr lang="cs-CZ" sz="2400" dirty="0">
              <a:solidFill>
                <a:srgbClr val="FF0000"/>
              </a:solidFill>
              <a:latin typeface="+mn-lt"/>
            </a:endParaRP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endParaRPr lang="cs-CZ" sz="2400" dirty="0">
              <a:solidFill>
                <a:srgbClr val="FF0000"/>
              </a:solidFill>
              <a:latin typeface="+mn-lt"/>
            </a:endParaRPr>
          </a:p>
          <a:p>
            <a:pPr>
              <a:defRPr/>
            </a:pPr>
            <a:endParaRPr lang="cs-CZ" sz="24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088" y="2852738"/>
            <a:ext cx="2305050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err="1"/>
              <a:t>živobití</a:t>
            </a:r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3276600" y="4508500"/>
            <a:ext cx="2303463" cy="8651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err="1"/>
              <a:t>smička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5795963" y="2924175"/>
            <a:ext cx="2305050" cy="8651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pytel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03575" y="1052513"/>
            <a:ext cx="2305050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err="1"/>
              <a:t>líko</a:t>
            </a:r>
            <a:endParaRPr lang="cs-CZ" sz="4000" dirty="0"/>
          </a:p>
        </p:txBody>
      </p:sp>
      <p:pic>
        <p:nvPicPr>
          <p:cNvPr id="13" name="Horn Honk-SoundBible.com-1162546405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Sad_Trombone-Joe_Lamb-665429450.mp3">
            <a:hlinkClick r:id="" action="ppaction://media"/>
          </p:cNvPr>
          <p:cNvPicPr>
            <a:picLocks noRot="1" noChangeAspect="1"/>
          </p:cNvPicPr>
          <p:nvPr>
            <a:audioFile r:link="rId2"/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7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424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2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>
                <p:cTn id="2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588125" y="2708275"/>
            <a:ext cx="2305050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err="1"/>
              <a:t>víheň</a:t>
            </a:r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3276600" y="4508500"/>
            <a:ext cx="2303463" cy="8651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pisk</a:t>
            </a:r>
          </a:p>
        </p:txBody>
      </p:sp>
      <p:sp>
        <p:nvSpPr>
          <p:cNvPr id="4" name="Obdélník 3"/>
          <p:cNvSpPr/>
          <p:nvPr/>
        </p:nvSpPr>
        <p:spPr>
          <a:xfrm>
            <a:off x="827088" y="2852738"/>
            <a:ext cx="2305050" cy="8651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Ruzyně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03575" y="1052513"/>
            <a:ext cx="2305050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sireček</a:t>
            </a:r>
          </a:p>
        </p:txBody>
      </p:sp>
      <p:pic>
        <p:nvPicPr>
          <p:cNvPr id="13" name="Horn Honk-SoundBible.com-1162546405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Sad_Trombone-Joe_Lamb-665429450.mp3">
            <a:hlinkClick r:id="" action="ppaction://media"/>
          </p:cNvPr>
          <p:cNvPicPr>
            <a:picLocks noRot="1" noChangeAspect="1"/>
          </p:cNvPicPr>
          <p:nvPr>
            <a:audioFile r:link="rId2"/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7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424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3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>
                <p:cTn id="3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588125" y="2708275"/>
            <a:ext cx="2305050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err="1"/>
              <a:t>zapoměl</a:t>
            </a:r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323850" y="2997200"/>
            <a:ext cx="2303463" cy="8651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err="1"/>
              <a:t>oběvit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3276600" y="4365625"/>
            <a:ext cx="2305050" cy="8651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měkký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03575" y="1052513"/>
            <a:ext cx="2305050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err="1"/>
              <a:t>uzemění</a:t>
            </a:r>
            <a:endParaRPr lang="cs-CZ" sz="4000" dirty="0"/>
          </a:p>
        </p:txBody>
      </p:sp>
      <p:pic>
        <p:nvPicPr>
          <p:cNvPr id="13" name="Horn Honk-SoundBible.com-1162546405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Sad_Trombone-Joe_Lamb-665429450.mp3">
            <a:hlinkClick r:id="" action="ppaction://media"/>
          </p:cNvPr>
          <p:cNvPicPr>
            <a:picLocks noRot="1" noChangeAspect="1"/>
          </p:cNvPicPr>
          <p:nvPr>
            <a:audioFile r:link="rId2"/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7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424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3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>
                <p:cTn id="3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588125" y="2708275"/>
            <a:ext cx="2305050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err="1"/>
              <a:t>skumavka</a:t>
            </a:r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323850" y="2997200"/>
            <a:ext cx="2303463" cy="8651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err="1"/>
              <a:t>rosypali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3203575" y="1196975"/>
            <a:ext cx="2305050" cy="8651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zpráva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03575" y="4005263"/>
            <a:ext cx="2808288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err="1"/>
              <a:t>bestarostný</a:t>
            </a:r>
            <a:endParaRPr lang="cs-CZ" sz="4000" dirty="0"/>
          </a:p>
        </p:txBody>
      </p:sp>
      <p:pic>
        <p:nvPicPr>
          <p:cNvPr id="13" name="Horn Honk-SoundBible.com-1162546405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Sad_Trombone-Joe_Lamb-665429450.mp3">
            <a:hlinkClick r:id="" action="ppaction://media"/>
          </p:cNvPr>
          <p:cNvPicPr>
            <a:picLocks noRot="1" noChangeAspect="1"/>
          </p:cNvPicPr>
          <p:nvPr>
            <a:audioFile r:link="rId2"/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7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424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3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>
                <p:cTn id="3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867400" y="2708275"/>
            <a:ext cx="3060700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Kapské město</a:t>
            </a:r>
          </a:p>
        </p:txBody>
      </p:sp>
      <p:sp>
        <p:nvSpPr>
          <p:cNvPr id="3" name="Obdélník 2"/>
          <p:cNvSpPr/>
          <p:nvPr/>
        </p:nvSpPr>
        <p:spPr>
          <a:xfrm>
            <a:off x="323850" y="2997200"/>
            <a:ext cx="2303463" cy="8651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err="1"/>
              <a:t>oběm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3203575" y="1196975"/>
            <a:ext cx="2305050" cy="8651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fyzika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03575" y="4005263"/>
            <a:ext cx="3313113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Štýrský </a:t>
            </a:r>
            <a:r>
              <a:rPr lang="cs-CZ" sz="4000" dirty="0" err="1"/>
              <a:t>hradec</a:t>
            </a:r>
            <a:endParaRPr lang="cs-CZ" sz="4000" dirty="0"/>
          </a:p>
        </p:txBody>
      </p:sp>
      <p:pic>
        <p:nvPicPr>
          <p:cNvPr id="13" name="Horn Honk-SoundBible.com-1162546405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Sad_Trombone-Joe_Lamb-665429450.mp3">
            <a:hlinkClick r:id="" action="ppaction://media"/>
          </p:cNvPr>
          <p:cNvPicPr>
            <a:picLocks noRot="1" noChangeAspect="1"/>
          </p:cNvPicPr>
          <p:nvPr>
            <a:audioFile r:link="rId2"/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7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424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3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>
                <p:cTn id="3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32138" y="1412875"/>
            <a:ext cx="3060700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Železná Ruda</a:t>
            </a:r>
          </a:p>
        </p:txBody>
      </p:sp>
      <p:sp>
        <p:nvSpPr>
          <p:cNvPr id="3" name="Obdélník 2"/>
          <p:cNvSpPr/>
          <p:nvPr/>
        </p:nvSpPr>
        <p:spPr>
          <a:xfrm>
            <a:off x="323850" y="2708275"/>
            <a:ext cx="2303463" cy="13684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Malá strana</a:t>
            </a:r>
          </a:p>
        </p:txBody>
      </p:sp>
      <p:sp>
        <p:nvSpPr>
          <p:cNvPr id="4" name="Obdélník 3"/>
          <p:cNvSpPr/>
          <p:nvPr/>
        </p:nvSpPr>
        <p:spPr>
          <a:xfrm>
            <a:off x="6084888" y="2852738"/>
            <a:ext cx="2305050" cy="11525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Jánské lázně</a:t>
            </a:r>
          </a:p>
        </p:txBody>
      </p:sp>
      <p:sp>
        <p:nvSpPr>
          <p:cNvPr id="6" name="Obdélník 5"/>
          <p:cNvSpPr/>
          <p:nvPr/>
        </p:nvSpPr>
        <p:spPr>
          <a:xfrm>
            <a:off x="2916238" y="4581525"/>
            <a:ext cx="3313112" cy="1295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Kralický sněžník</a:t>
            </a:r>
          </a:p>
        </p:txBody>
      </p:sp>
      <p:pic>
        <p:nvPicPr>
          <p:cNvPr id="13" name="Horn Honk-SoundBible.com-1162546405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Sad_Trombone-Joe_Lamb-665429450.mp3">
            <a:hlinkClick r:id="" action="ppaction://media"/>
          </p:cNvPr>
          <p:cNvPicPr>
            <a:picLocks noRot="1" noChangeAspect="1"/>
          </p:cNvPicPr>
          <p:nvPr>
            <a:audioFile r:link="rId2"/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7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424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3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>
                <p:cTn id="3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16238" y="4797425"/>
            <a:ext cx="3060700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objem</a:t>
            </a:r>
          </a:p>
        </p:txBody>
      </p:sp>
      <p:sp>
        <p:nvSpPr>
          <p:cNvPr id="3" name="Obdélník 2"/>
          <p:cNvSpPr/>
          <p:nvPr/>
        </p:nvSpPr>
        <p:spPr>
          <a:xfrm>
            <a:off x="323850" y="2708275"/>
            <a:ext cx="2303463" cy="13684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Náměstí Míru</a:t>
            </a:r>
          </a:p>
        </p:txBody>
      </p:sp>
      <p:sp>
        <p:nvSpPr>
          <p:cNvPr id="4" name="Obdélník 3"/>
          <p:cNvSpPr/>
          <p:nvPr/>
        </p:nvSpPr>
        <p:spPr>
          <a:xfrm>
            <a:off x="6084888" y="2852738"/>
            <a:ext cx="2305050" cy="11525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Karlovy vary</a:t>
            </a:r>
          </a:p>
        </p:txBody>
      </p:sp>
      <p:sp>
        <p:nvSpPr>
          <p:cNvPr id="6" name="Obdélník 5"/>
          <p:cNvSpPr/>
          <p:nvPr/>
        </p:nvSpPr>
        <p:spPr>
          <a:xfrm>
            <a:off x="2771775" y="1268413"/>
            <a:ext cx="3313113" cy="12969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České Středohoří</a:t>
            </a:r>
          </a:p>
        </p:txBody>
      </p:sp>
      <p:pic>
        <p:nvPicPr>
          <p:cNvPr id="13" name="Horn Honk-SoundBible.com-1162546405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Sad_Trombone-Joe_Lamb-665429450.mp3">
            <a:hlinkClick r:id="" action="ppaction://media"/>
          </p:cNvPr>
          <p:cNvPicPr>
            <a:picLocks noRot="1" noChangeAspect="1"/>
          </p:cNvPicPr>
          <p:nvPr>
            <a:audioFile r:link="rId2"/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7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424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3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>
                <p:cTn id="3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16238" y="4797425"/>
            <a:ext cx="3060700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bizoni</a:t>
            </a:r>
          </a:p>
        </p:txBody>
      </p:sp>
      <p:sp>
        <p:nvSpPr>
          <p:cNvPr id="3" name="Obdélník 2"/>
          <p:cNvSpPr/>
          <p:nvPr/>
        </p:nvSpPr>
        <p:spPr>
          <a:xfrm>
            <a:off x="323850" y="2708275"/>
            <a:ext cx="2303463" cy="13684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err="1"/>
              <a:t>zbírka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6084888" y="2852738"/>
            <a:ext cx="2305050" cy="11525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err="1"/>
              <a:t>výkend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2771775" y="1268413"/>
            <a:ext cx="3313113" cy="12969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err="1"/>
              <a:t>obylí</a:t>
            </a:r>
            <a:endParaRPr lang="cs-CZ" sz="4000" dirty="0"/>
          </a:p>
        </p:txBody>
      </p:sp>
      <p:pic>
        <p:nvPicPr>
          <p:cNvPr id="13" name="Horn Honk-SoundBible.com-1162546405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Sad_Trombone-Joe_Lamb-665429450.mp3">
            <a:hlinkClick r:id="" action="ppaction://media"/>
          </p:cNvPr>
          <p:cNvPicPr>
            <a:picLocks noRot="1" noChangeAspect="1"/>
          </p:cNvPicPr>
          <p:nvPr>
            <a:audioFile r:link="rId2"/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7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424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3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>
                <p:cTn id="3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088" y="1700213"/>
            <a:ext cx="7162800" cy="19383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V časovém limitu najděte ve větách pravopisné chyby.</a:t>
            </a: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Kolik chyb najdeš, tolik bodů získáš.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Zazní-li zvukový signál ukončení časového limitu, 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už nepiš počet chyb na papír a odevzdej ho vyučujícímu.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00113" y="1125538"/>
            <a:ext cx="6711950" cy="23082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Dnes jsem se </a:t>
            </a:r>
            <a:r>
              <a:rPr lang="cs-CZ" sz="2400" dirty="0" err="1">
                <a:latin typeface="+mn-lt"/>
              </a:rPr>
              <a:t>vidal</a:t>
            </a:r>
            <a:r>
              <a:rPr lang="cs-CZ" sz="2400" dirty="0">
                <a:latin typeface="+mn-lt"/>
              </a:rPr>
              <a:t> na výlet k Mamutí Skále.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Chtěl jsem objevit </a:t>
            </a:r>
            <a:r>
              <a:rPr lang="cs-CZ" sz="2400" dirty="0" err="1">
                <a:latin typeface="+mn-lt"/>
              </a:rPr>
              <a:t>nejtemější</a:t>
            </a:r>
            <a:r>
              <a:rPr lang="cs-CZ" sz="2400" dirty="0">
                <a:latin typeface="+mn-lt"/>
              </a:rPr>
              <a:t> jeskyni v horách.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Už se </a:t>
            </a:r>
            <a:r>
              <a:rPr lang="cs-CZ" sz="2400" dirty="0" err="1">
                <a:latin typeface="+mn-lt"/>
              </a:rPr>
              <a:t>setmnělo</a:t>
            </a:r>
            <a:r>
              <a:rPr lang="cs-CZ" sz="2400" dirty="0">
                <a:latin typeface="+mn-lt"/>
              </a:rPr>
              <a:t> a začali svítit hvězdy, ale lesem okolo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mamutí skály stále zněl náš </a:t>
            </a:r>
            <a:r>
              <a:rPr lang="cs-CZ" sz="2400" dirty="0" err="1">
                <a:latin typeface="+mn-lt"/>
              </a:rPr>
              <a:t>spěv</a:t>
            </a:r>
            <a:r>
              <a:rPr lang="cs-CZ" sz="2400" dirty="0">
                <a:latin typeface="+mn-lt"/>
              </a:rPr>
              <a:t>.</a:t>
            </a:r>
          </a:p>
        </p:txBody>
      </p:sp>
      <p:pic>
        <p:nvPicPr>
          <p:cNvPr id="3" name="Horn Honk-SoundBible.com-1162546405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971550" y="5805488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2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00113" y="1125538"/>
            <a:ext cx="6711950" cy="23082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Dnes jsem se </a:t>
            </a:r>
            <a:r>
              <a:rPr lang="cs-CZ" sz="2400" dirty="0" err="1">
                <a:latin typeface="+mn-lt"/>
              </a:rPr>
              <a:t>vidal</a:t>
            </a:r>
            <a:r>
              <a:rPr lang="cs-CZ" sz="2400" dirty="0">
                <a:latin typeface="+mn-lt"/>
              </a:rPr>
              <a:t> na výlet k Mamutí Skále.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Chtěl jsem objevit </a:t>
            </a:r>
            <a:r>
              <a:rPr lang="cs-CZ" sz="2400" dirty="0" err="1">
                <a:latin typeface="+mn-lt"/>
              </a:rPr>
              <a:t>nejtemější</a:t>
            </a:r>
            <a:r>
              <a:rPr lang="cs-CZ" sz="2400" dirty="0">
                <a:latin typeface="+mn-lt"/>
              </a:rPr>
              <a:t> jeskyni v horách.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Už se </a:t>
            </a:r>
            <a:r>
              <a:rPr lang="cs-CZ" sz="2400" dirty="0" err="1">
                <a:latin typeface="+mn-lt"/>
              </a:rPr>
              <a:t>setmnělo</a:t>
            </a:r>
            <a:r>
              <a:rPr lang="cs-CZ" sz="2400" dirty="0">
                <a:latin typeface="+mn-lt"/>
              </a:rPr>
              <a:t> a začali svítit hvězdy, ale lesem okolo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mamutí skály stále zněl náš </a:t>
            </a:r>
            <a:r>
              <a:rPr lang="cs-CZ" sz="2400" dirty="0" err="1">
                <a:latin typeface="+mn-lt"/>
              </a:rPr>
              <a:t>spěv</a:t>
            </a:r>
            <a:r>
              <a:rPr lang="cs-CZ" sz="2400" dirty="0">
                <a:latin typeface="+mn-lt"/>
              </a:rPr>
              <a:t>.</a:t>
            </a: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2627313" y="1557338"/>
            <a:ext cx="57626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5580063" y="1557338"/>
            <a:ext cx="72072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3203575" y="2276475"/>
            <a:ext cx="136842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692275" y="2997200"/>
            <a:ext cx="115093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132138" y="2997200"/>
            <a:ext cx="71913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971550" y="3357563"/>
            <a:ext cx="93662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427538" y="3357563"/>
            <a:ext cx="50482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700338" y="4437063"/>
            <a:ext cx="2894012" cy="13239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0" dirty="0">
                <a:latin typeface="+mn-lt"/>
              </a:rPr>
              <a:t>7 chyb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188" y="1196975"/>
            <a:ext cx="7839075" cy="30464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Na konci prázdnin jsme si </a:t>
            </a:r>
            <a:r>
              <a:rPr lang="cs-CZ" sz="2400" dirty="0" err="1">
                <a:latin typeface="+mn-lt"/>
              </a:rPr>
              <a:t>vzpoměli</a:t>
            </a:r>
            <a:r>
              <a:rPr lang="cs-CZ" sz="2400" dirty="0">
                <a:latin typeface="+mn-lt"/>
              </a:rPr>
              <a:t>, že bychom se měly vydat 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na poslední výlet.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Vystoupily jsme na </a:t>
            </a:r>
            <a:r>
              <a:rPr lang="cs-CZ" sz="2400" dirty="0" err="1">
                <a:latin typeface="+mn-lt"/>
              </a:rPr>
              <a:t>Moldavě</a:t>
            </a:r>
            <a:r>
              <a:rPr lang="cs-CZ" sz="2400" dirty="0">
                <a:latin typeface="+mn-lt"/>
              </a:rPr>
              <a:t>, prošli vsí a zanedlouho nás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pohltili Krušnohorské </a:t>
            </a:r>
            <a:r>
              <a:rPr lang="cs-CZ" sz="2400" dirty="0" err="1">
                <a:latin typeface="+mn-lt"/>
              </a:rPr>
              <a:t>lesi</a:t>
            </a:r>
            <a:r>
              <a:rPr lang="cs-CZ" sz="2400" dirty="0">
                <a:latin typeface="+mn-lt"/>
              </a:rPr>
              <a:t>.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Před setměním jsme se utábořili na </a:t>
            </a:r>
            <a:r>
              <a:rPr lang="cs-CZ" sz="2400" dirty="0" err="1">
                <a:latin typeface="+mn-lt"/>
              </a:rPr>
              <a:t>osamnělé</a:t>
            </a:r>
            <a:r>
              <a:rPr lang="cs-CZ" sz="2400" dirty="0">
                <a:latin typeface="+mn-lt"/>
              </a:rPr>
              <a:t> mýtině.</a:t>
            </a:r>
          </a:p>
        </p:txBody>
      </p:sp>
      <p:pic>
        <p:nvPicPr>
          <p:cNvPr id="3" name="Horn Honk-SoundBible.com-1162546405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971550" y="5805488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15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188" y="1196975"/>
            <a:ext cx="7839075" cy="30464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Na konci prázdnin jsme si </a:t>
            </a:r>
            <a:r>
              <a:rPr lang="cs-CZ" sz="2400" dirty="0" err="1">
                <a:latin typeface="+mn-lt"/>
              </a:rPr>
              <a:t>vzpoměli</a:t>
            </a:r>
            <a:r>
              <a:rPr lang="cs-CZ" sz="2400" dirty="0">
                <a:latin typeface="+mn-lt"/>
              </a:rPr>
              <a:t>, že bychom se měly vydat 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na poslední výlet.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Vystoupily jsme na </a:t>
            </a:r>
            <a:r>
              <a:rPr lang="cs-CZ" sz="2400" dirty="0" err="1">
                <a:latin typeface="+mn-lt"/>
              </a:rPr>
              <a:t>Moldavě</a:t>
            </a:r>
            <a:r>
              <a:rPr lang="cs-CZ" sz="2400" dirty="0">
                <a:latin typeface="+mn-lt"/>
              </a:rPr>
              <a:t>, prošli vsí a zanedlouho nás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pohltili Krušnohorské </a:t>
            </a:r>
            <a:r>
              <a:rPr lang="cs-CZ" sz="2400" dirty="0" err="1">
                <a:latin typeface="+mn-lt"/>
              </a:rPr>
              <a:t>lesi</a:t>
            </a:r>
            <a:r>
              <a:rPr lang="cs-CZ" sz="2400" dirty="0">
                <a:latin typeface="+mn-lt"/>
              </a:rPr>
              <a:t>.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Před setměním jsme se utábořili na </a:t>
            </a:r>
            <a:r>
              <a:rPr lang="cs-CZ" sz="2400" dirty="0" err="1">
                <a:latin typeface="+mn-lt"/>
              </a:rPr>
              <a:t>osamnělé</a:t>
            </a:r>
            <a:r>
              <a:rPr lang="cs-CZ" sz="2400" dirty="0">
                <a:latin typeface="+mn-lt"/>
              </a:rPr>
              <a:t> mýtině.</a:t>
            </a: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3851275" y="1628775"/>
            <a:ext cx="115252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6875463" y="1628775"/>
            <a:ext cx="57626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stCxn id="2" idx="1"/>
          </p:cNvCxnSpPr>
          <p:nvPr/>
        </p:nvCxnSpPr>
        <p:spPr>
          <a:xfrm flipV="1">
            <a:off x="611188" y="2708275"/>
            <a:ext cx="1368425" cy="1270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84213" y="3500438"/>
            <a:ext cx="86360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619250" y="3500438"/>
            <a:ext cx="165735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348038" y="3500438"/>
            <a:ext cx="50323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5148263" y="4221163"/>
            <a:ext cx="115252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2700338" y="4652963"/>
            <a:ext cx="2894012" cy="13239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0" dirty="0">
                <a:latin typeface="+mn-lt"/>
              </a:rPr>
              <a:t>7 chyb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088" y="1557338"/>
            <a:ext cx="7653337" cy="19383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Babička podle svého obyčeje </a:t>
            </a:r>
            <a:r>
              <a:rPr lang="cs-CZ" sz="2400" dirty="0" err="1">
                <a:latin typeface="+mn-lt"/>
              </a:rPr>
              <a:t>pobýdla</a:t>
            </a:r>
            <a:r>
              <a:rPr lang="cs-CZ" sz="2400" dirty="0">
                <a:latin typeface="+mn-lt"/>
              </a:rPr>
              <a:t> hosty, aby se posadily.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Ve </a:t>
            </a:r>
            <a:r>
              <a:rPr lang="cs-CZ" sz="2400" dirty="0" err="1">
                <a:latin typeface="+mn-lt"/>
              </a:rPr>
              <a:t>víšce</a:t>
            </a:r>
            <a:r>
              <a:rPr lang="cs-CZ" sz="2400" dirty="0">
                <a:latin typeface="+mn-lt"/>
              </a:rPr>
              <a:t> nad </a:t>
            </a:r>
            <a:r>
              <a:rPr lang="cs-CZ" sz="2400" dirty="0" err="1">
                <a:latin typeface="+mn-lt"/>
              </a:rPr>
              <a:t>vrcholi</a:t>
            </a:r>
            <a:r>
              <a:rPr lang="cs-CZ" sz="2400" dirty="0">
                <a:latin typeface="+mn-lt"/>
              </a:rPr>
              <a:t> stromů kroužily jestřáby.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Na stolku stála váza z </a:t>
            </a:r>
            <a:r>
              <a:rPr lang="cs-CZ" sz="2400" dirty="0" err="1">
                <a:latin typeface="+mn-lt"/>
              </a:rPr>
              <a:t>rozkvetlím</a:t>
            </a:r>
            <a:r>
              <a:rPr lang="cs-CZ" sz="2400" dirty="0">
                <a:latin typeface="+mn-lt"/>
              </a:rPr>
              <a:t>  vřesem.</a:t>
            </a:r>
          </a:p>
        </p:txBody>
      </p:sp>
      <p:pic>
        <p:nvPicPr>
          <p:cNvPr id="3" name="Horn Honk-SoundBible.com-1162546405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971550" y="5805488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15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088" y="1557338"/>
            <a:ext cx="7653337" cy="2678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Babička podle svého obyčeje </a:t>
            </a:r>
            <a:r>
              <a:rPr lang="cs-CZ" sz="2400" dirty="0" err="1">
                <a:latin typeface="+mn-lt"/>
              </a:rPr>
              <a:t>pobýdla</a:t>
            </a:r>
            <a:r>
              <a:rPr lang="cs-CZ" sz="2400" dirty="0">
                <a:latin typeface="+mn-lt"/>
              </a:rPr>
              <a:t> hosty, aby se posadily.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Ve </a:t>
            </a:r>
            <a:r>
              <a:rPr lang="cs-CZ" sz="2400" dirty="0" err="1">
                <a:latin typeface="+mn-lt"/>
              </a:rPr>
              <a:t>víšce</a:t>
            </a:r>
            <a:r>
              <a:rPr lang="cs-CZ" sz="2400" dirty="0">
                <a:latin typeface="+mn-lt"/>
              </a:rPr>
              <a:t> nad </a:t>
            </a:r>
            <a:r>
              <a:rPr lang="cs-CZ" sz="2400" dirty="0" err="1">
                <a:latin typeface="+mn-lt"/>
              </a:rPr>
              <a:t>vrcholi</a:t>
            </a:r>
            <a:r>
              <a:rPr lang="cs-CZ" sz="2400" dirty="0">
                <a:latin typeface="+mn-lt"/>
              </a:rPr>
              <a:t> stromů kroužily jestřáby.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Na stolku stála váza z </a:t>
            </a:r>
            <a:r>
              <a:rPr lang="cs-CZ" sz="2400" dirty="0" err="1">
                <a:latin typeface="+mn-lt"/>
              </a:rPr>
              <a:t>rozkvetlím</a:t>
            </a:r>
            <a:r>
              <a:rPr lang="cs-CZ" sz="2400" dirty="0">
                <a:latin typeface="+mn-lt"/>
              </a:rPr>
              <a:t> vřesem.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endParaRPr lang="cs-CZ" sz="2400" dirty="0">
              <a:latin typeface="+mn-lt"/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4500563" y="1989138"/>
            <a:ext cx="93503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7164388" y="1989138"/>
            <a:ext cx="107950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700338" y="4652963"/>
            <a:ext cx="2894012" cy="13239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0" dirty="0">
                <a:latin typeface="+mn-lt"/>
              </a:rPr>
              <a:t>8 chyb</a:t>
            </a: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1258888" y="2708275"/>
            <a:ext cx="57626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484438" y="2708275"/>
            <a:ext cx="86360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4356100" y="2708275"/>
            <a:ext cx="93662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5435600" y="2708275"/>
            <a:ext cx="100806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H="1">
            <a:off x="3276600" y="3429000"/>
            <a:ext cx="28733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3635375" y="3429000"/>
            <a:ext cx="122396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450" y="1268413"/>
            <a:ext cx="7272338" cy="2678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Poslední dni před přijímacími </a:t>
            </a:r>
            <a:r>
              <a:rPr lang="cs-CZ" sz="2400" dirty="0" err="1">
                <a:latin typeface="+mn-lt"/>
              </a:rPr>
              <a:t>skouškami</a:t>
            </a:r>
            <a:r>
              <a:rPr lang="cs-CZ" sz="2400" dirty="0">
                <a:latin typeface="+mn-lt"/>
              </a:rPr>
              <a:t> utekli jako voda.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Před gymnáziem postávali hloučky zájemců o studium za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doprovodu </a:t>
            </a:r>
            <a:r>
              <a:rPr lang="cs-CZ" sz="2400" dirty="0" err="1">
                <a:latin typeface="+mn-lt"/>
              </a:rPr>
              <a:t>rodiných</a:t>
            </a:r>
            <a:r>
              <a:rPr lang="cs-CZ" sz="2400" dirty="0">
                <a:latin typeface="+mn-lt"/>
              </a:rPr>
              <a:t> příslušníků.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Právě teď </a:t>
            </a:r>
            <a:r>
              <a:rPr lang="cs-CZ" sz="2400" dirty="0" err="1">
                <a:latin typeface="+mn-lt"/>
              </a:rPr>
              <a:t>zápolým</a:t>
            </a:r>
            <a:r>
              <a:rPr lang="cs-CZ" sz="2400" dirty="0">
                <a:latin typeface="+mn-lt"/>
              </a:rPr>
              <a:t> z diktátem.</a:t>
            </a:r>
          </a:p>
        </p:txBody>
      </p:sp>
      <p:pic>
        <p:nvPicPr>
          <p:cNvPr id="4" name="Horn Honk-SoundBible.com-1162546405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971550" y="5805488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15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450" y="1268413"/>
            <a:ext cx="7272338" cy="2678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Poslední dny před přijímacími </a:t>
            </a:r>
            <a:r>
              <a:rPr lang="cs-CZ" sz="2400" dirty="0" err="1">
                <a:latin typeface="+mn-lt"/>
              </a:rPr>
              <a:t>skouškami</a:t>
            </a:r>
            <a:r>
              <a:rPr lang="cs-CZ" sz="2400" dirty="0">
                <a:latin typeface="+mn-lt"/>
              </a:rPr>
              <a:t> utekli jako voda.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Před gymnáziem postávali hloučky zájemců o studium za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doprovodu </a:t>
            </a:r>
            <a:r>
              <a:rPr lang="cs-CZ" sz="2400" dirty="0" err="1">
                <a:latin typeface="+mn-lt"/>
              </a:rPr>
              <a:t>rodiných</a:t>
            </a:r>
            <a:r>
              <a:rPr lang="cs-CZ" sz="2400" dirty="0">
                <a:latin typeface="+mn-lt"/>
              </a:rPr>
              <a:t> příslušníků.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Právě teď </a:t>
            </a:r>
            <a:r>
              <a:rPr lang="cs-CZ" sz="2400" dirty="0" err="1">
                <a:latin typeface="+mn-lt"/>
              </a:rPr>
              <a:t>zápolým</a:t>
            </a:r>
            <a:r>
              <a:rPr lang="cs-CZ" sz="2400" dirty="0">
                <a:latin typeface="+mn-lt"/>
              </a:rPr>
              <a:t> z diktátem.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4932363" y="1700213"/>
            <a:ext cx="129540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6300788" y="1700213"/>
            <a:ext cx="57467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419475" y="2420938"/>
            <a:ext cx="100806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627313" y="3141663"/>
            <a:ext cx="115252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484438" y="3933825"/>
            <a:ext cx="107950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700338" y="4652963"/>
            <a:ext cx="2894012" cy="13239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0" dirty="0">
                <a:latin typeface="+mn-lt"/>
              </a:rPr>
              <a:t>6 chyb</a:t>
            </a:r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3635375" y="3933825"/>
            <a:ext cx="14446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288" y="620713"/>
            <a:ext cx="8520112" cy="19383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Soutěž pokračuje v testování znalostí z fyziky.</a:t>
            </a: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Čtyři</a:t>
            </a:r>
            <a:r>
              <a:rPr lang="cs-CZ" sz="2400" dirty="0">
                <a:latin typeface="+mn-lt"/>
              </a:rPr>
              <a:t> soutěžící budou postupně odpovídat na 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dvě</a:t>
            </a:r>
            <a:r>
              <a:rPr lang="cs-CZ" sz="2400" dirty="0">
                <a:latin typeface="+mn-lt"/>
              </a:rPr>
              <a:t> otázky kliknutím 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na správnou odpověď, která se zabarví </a:t>
            </a:r>
            <a:r>
              <a:rPr lang="cs-CZ" sz="2400" dirty="0">
                <a:solidFill>
                  <a:srgbClr val="00B050"/>
                </a:solidFill>
                <a:latin typeface="+mn-lt"/>
              </a:rPr>
              <a:t>zeleně</a:t>
            </a:r>
            <a:r>
              <a:rPr lang="cs-CZ" sz="2400" dirty="0">
                <a:latin typeface="+mn-lt"/>
              </a:rPr>
              <a:t>.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Nesprávná odpověď se zabarví 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červeně</a:t>
            </a:r>
            <a:r>
              <a:rPr lang="cs-CZ" sz="2400" dirty="0">
                <a:latin typeface="+mn-lt"/>
              </a:rPr>
              <a:t>.</a:t>
            </a: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To vše musí zvládnout v časovém limitu, jinak nezískají 1 bod.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84213" y="333375"/>
            <a:ext cx="1571625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1. soutěžící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971550" y="1268413"/>
            <a:ext cx="7269163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Jak se nazývá první Newtonův zákon?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042988" y="2852738"/>
            <a:ext cx="1846262" cy="8318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Zákon akce a 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reakce</a:t>
            </a:r>
            <a:r>
              <a:rPr lang="cs-CZ" dirty="0"/>
              <a:t>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940425" y="2924175"/>
            <a:ext cx="1695450" cy="8318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Zákon 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setrvačnosti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708400" y="4652963"/>
            <a:ext cx="1397000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Zákon síly</a:t>
            </a:r>
          </a:p>
        </p:txBody>
      </p:sp>
      <p:pic>
        <p:nvPicPr>
          <p:cNvPr id="16" name="Horn Honk-SoundBible.com-1162546405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39750" y="6021388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7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2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84213" y="333375"/>
            <a:ext cx="1571625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1. soutěžící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971550" y="1268413"/>
            <a:ext cx="6267450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Jaká je rychlost světla ve vakuu?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042988" y="2852738"/>
            <a:ext cx="1873250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300 000 km/s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940425" y="2924175"/>
            <a:ext cx="1920875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300 000 km/h</a:t>
            </a:r>
          </a:p>
        </p:txBody>
      </p:sp>
      <p:pic>
        <p:nvPicPr>
          <p:cNvPr id="16" name="Horn Honk-SoundBible.com-1162546405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755650" y="6021388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3708400" y="4652963"/>
            <a:ext cx="1873250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250 000 km/s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7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2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84213" y="333375"/>
            <a:ext cx="1571625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2. soutěžící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971550" y="1268413"/>
            <a:ext cx="7872413" cy="12001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Potápěč se potápí. Čím více klesá, tím na </a:t>
            </a:r>
          </a:p>
          <a:p>
            <a:pPr>
              <a:defRPr/>
            </a:pPr>
            <a:r>
              <a:rPr lang="cs-CZ" sz="3600" dirty="0">
                <a:latin typeface="+mn-lt"/>
              </a:rPr>
              <a:t>něj působí: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042988" y="2852738"/>
            <a:ext cx="1296987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větší tlak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940425" y="2924175"/>
            <a:ext cx="1465263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menší tlak</a:t>
            </a:r>
          </a:p>
        </p:txBody>
      </p:sp>
      <p:pic>
        <p:nvPicPr>
          <p:cNvPr id="16" name="Horn Honk-SoundBible.com-1162546405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755650" y="6021388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3708400" y="4652963"/>
            <a:ext cx="3914775" cy="8318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Působí na něj maximálně ryby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co tam plavou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7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2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84213" y="333375"/>
            <a:ext cx="1571625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2. soutěžící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971550" y="1268413"/>
            <a:ext cx="4457700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Jak se vypočítá dráha?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042988" y="2852738"/>
            <a:ext cx="647700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v : t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940425" y="2924175"/>
            <a:ext cx="646113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t : v</a:t>
            </a:r>
          </a:p>
        </p:txBody>
      </p:sp>
      <p:pic>
        <p:nvPicPr>
          <p:cNvPr id="16" name="Horn Honk-SoundBible.com-1162546405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755650" y="6021388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3708400" y="4652963"/>
            <a:ext cx="641350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v . 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7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2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84213" y="333375"/>
            <a:ext cx="1571625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3. soutěžící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971550" y="1268413"/>
            <a:ext cx="7175500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Jakou značku má veličina el. proudu?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042988" y="2852738"/>
            <a:ext cx="382587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U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940425" y="2924175"/>
            <a:ext cx="261938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I</a:t>
            </a:r>
          </a:p>
        </p:txBody>
      </p:sp>
      <p:pic>
        <p:nvPicPr>
          <p:cNvPr id="16" name="Horn Honk-SoundBible.com-1162546405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755650" y="6021388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3708400" y="4652963"/>
            <a:ext cx="342900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P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7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2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84213" y="333375"/>
            <a:ext cx="1571625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3. soutěžící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971550" y="1268413"/>
            <a:ext cx="7499350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Jak velký proud stačí na zabití člověka?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042988" y="2852738"/>
            <a:ext cx="976312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0,25 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940425" y="2924175"/>
            <a:ext cx="819150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0,3 A</a:t>
            </a:r>
          </a:p>
        </p:txBody>
      </p:sp>
      <p:pic>
        <p:nvPicPr>
          <p:cNvPr id="16" name="Horn Honk-SoundBible.com-1162546405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755650" y="6021388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3708400" y="4652963"/>
            <a:ext cx="974725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0,07 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7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2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84213" y="333375"/>
            <a:ext cx="1571625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4. soutěžící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971550" y="1268413"/>
            <a:ext cx="6159500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Na čem závisí elektrický odpor?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042988" y="2852738"/>
            <a:ext cx="1360487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na napětí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940425" y="2924175"/>
            <a:ext cx="1474788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na proudu</a:t>
            </a:r>
          </a:p>
        </p:txBody>
      </p:sp>
      <p:pic>
        <p:nvPicPr>
          <p:cNvPr id="16" name="Horn Honk-SoundBible.com-1162546405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755650" y="6021388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3708400" y="4652963"/>
            <a:ext cx="4657725" cy="8318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Na délce vodiče,na velikosti průřezu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vodiče a na materiálu vodiče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7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2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2263" y="692150"/>
            <a:ext cx="8821737" cy="23082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Soutěž pokračuje v testování znalostí chemie.</a:t>
            </a: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Čtyři</a:t>
            </a:r>
            <a:r>
              <a:rPr lang="cs-CZ" sz="2400" dirty="0">
                <a:latin typeface="+mn-lt"/>
              </a:rPr>
              <a:t> soutěžící budou postupně odpovídat na 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jednu</a:t>
            </a:r>
            <a:r>
              <a:rPr lang="cs-CZ" sz="2400" dirty="0">
                <a:latin typeface="+mn-lt"/>
              </a:rPr>
              <a:t> otázku kliknutím 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na správnou odpověď, která se zabarví </a:t>
            </a:r>
            <a:r>
              <a:rPr lang="cs-CZ" sz="2400" dirty="0">
                <a:solidFill>
                  <a:srgbClr val="00B050"/>
                </a:solidFill>
                <a:latin typeface="+mn-lt"/>
              </a:rPr>
              <a:t>zeleně</a:t>
            </a:r>
            <a:r>
              <a:rPr lang="cs-CZ" sz="2400" dirty="0">
                <a:latin typeface="+mn-lt"/>
              </a:rPr>
              <a:t>.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Nesprávná odpověď se zabarví 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červeně</a:t>
            </a:r>
            <a:r>
              <a:rPr lang="cs-CZ" sz="2400" dirty="0">
                <a:latin typeface="+mn-lt"/>
              </a:rPr>
              <a:t>.</a:t>
            </a: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Pokud soutěžící napoprvé klikne na správnou odpověď, má 1 bod.</a:t>
            </a: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Klikne-li napoprvé na nesprávnou odpověď, nemá žádný bod.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84213" y="333375"/>
            <a:ext cx="1571625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1. soutěžící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971550" y="1268413"/>
            <a:ext cx="6859588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Kyselina chlorovodíková má vzorec: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971550" y="3860800"/>
            <a:ext cx="1009650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dirty="0">
                <a:latin typeface="+mn-lt"/>
              </a:rPr>
              <a:t> </a:t>
            </a:r>
            <a:r>
              <a:rPr lang="cs-CZ" sz="4000" dirty="0" err="1">
                <a:latin typeface="+mn-lt"/>
              </a:rPr>
              <a:t>HCl</a:t>
            </a:r>
            <a:endParaRPr lang="cs-CZ" sz="4000" dirty="0"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00788" y="4076700"/>
            <a:ext cx="1235075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dirty="0" err="1">
                <a:latin typeface="+mn-lt"/>
              </a:rPr>
              <a:t>HClO</a:t>
            </a:r>
            <a:endParaRPr lang="cs-CZ" sz="4000" dirty="0">
              <a:latin typeface="+mn-lt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708400" y="4581525"/>
            <a:ext cx="1009650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dirty="0">
                <a:latin typeface="+mn-lt"/>
              </a:rPr>
              <a:t>H Cl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995738" y="5013325"/>
            <a:ext cx="314325" cy="4000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dirty="0">
                <a:latin typeface="+mn-lt"/>
              </a:rPr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2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8" grpId="0"/>
      <p:bldP spid="17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84213" y="333375"/>
            <a:ext cx="1571625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2. soutěžící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971550" y="1268413"/>
            <a:ext cx="4067175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Amoniak má vzorec: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187450" y="2997200"/>
            <a:ext cx="1066800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dirty="0">
                <a:latin typeface="+mn-lt"/>
              </a:rPr>
              <a:t> N H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619250" y="3357563"/>
            <a:ext cx="303213" cy="3698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latin typeface="+mn-lt"/>
              </a:rPr>
              <a:t>2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95963" y="3284538"/>
            <a:ext cx="1008062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4000" dirty="0">
                <a:latin typeface="+mn-lt"/>
              </a:rPr>
              <a:t>NH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443663" y="3644900"/>
            <a:ext cx="301625" cy="3698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latin typeface="+mn-lt"/>
              </a:rPr>
              <a:t>3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924300" y="4797425"/>
            <a:ext cx="1277938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dirty="0">
                <a:latin typeface="+mn-lt"/>
              </a:rPr>
              <a:t>H OH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211638" y="5157788"/>
            <a:ext cx="301625" cy="3698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latin typeface="+mn-lt"/>
              </a:rPr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4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1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1" grpId="0"/>
      <p:bldP spid="14" grpId="0"/>
      <p:bldP spid="13" grpId="0"/>
      <p:bldP spid="8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84213" y="333375"/>
            <a:ext cx="1571625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3. soutěžící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971550" y="1268413"/>
            <a:ext cx="5148263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Peroxid vodíku má vzorec: 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268538" y="2276475"/>
            <a:ext cx="252412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900113" y="2636838"/>
            <a:ext cx="1096962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  </a:t>
            </a:r>
            <a:r>
              <a:rPr lang="cs-CZ" sz="4000" dirty="0">
                <a:latin typeface="+mn-lt"/>
              </a:rPr>
              <a:t>H O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763713" y="2997200"/>
            <a:ext cx="287337" cy="368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+mn-lt"/>
              </a:rPr>
              <a:t>3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331913" y="2997200"/>
            <a:ext cx="301625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latin typeface="+mn-lt"/>
              </a:rPr>
              <a:t>3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308850" y="4221163"/>
            <a:ext cx="431800" cy="368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+mn-lt"/>
              </a:rPr>
              <a:t>2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6875463" y="4221163"/>
            <a:ext cx="430212" cy="368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+mn-lt"/>
              </a:rPr>
              <a:t>2</a:t>
            </a:r>
          </a:p>
        </p:txBody>
      </p:sp>
      <p:sp>
        <p:nvSpPr>
          <p:cNvPr id="41997" name="TextovéPole 20"/>
          <p:cNvSpPr txBox="1">
            <a:spLocks noChangeArrowheads="1"/>
          </p:cNvSpPr>
          <p:nvPr/>
        </p:nvSpPr>
        <p:spPr bwMode="auto">
          <a:xfrm>
            <a:off x="6516688" y="3860800"/>
            <a:ext cx="12954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dirty="0"/>
              <a:t> </a:t>
            </a:r>
            <a:r>
              <a:rPr lang="cs-CZ" sz="4000" dirty="0">
                <a:latin typeface="+mn-lt"/>
              </a:rPr>
              <a:t>H O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348038" y="3789363"/>
            <a:ext cx="1800225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4000" dirty="0">
                <a:latin typeface="+mn-lt"/>
              </a:rPr>
              <a:t>     H Cl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211638" y="4149725"/>
            <a:ext cx="301625" cy="3698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>
                <a:latin typeface="+mn-lt"/>
              </a:rPr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19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" dur="500" fill="hold"/>
                                        <p:tgtEl>
                                          <p:spTgt spid="4199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6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8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99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5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4" grpId="0"/>
      <p:bldP spid="18" grpId="0"/>
      <p:bldP spid="19" grpId="0"/>
      <p:bldP spid="22" grpId="0"/>
      <p:bldP spid="23" grpId="0"/>
      <p:bldP spid="41997" grpId="0"/>
      <p:bldP spid="13" grpId="0"/>
      <p:bldP spid="8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4213" y="333375"/>
            <a:ext cx="1573212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4. soutěžící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550" y="1268413"/>
            <a:ext cx="5430838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Chlorid draselný má vzorec: 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851275" y="4724400"/>
            <a:ext cx="822325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dirty="0" err="1">
                <a:latin typeface="+mn-lt"/>
              </a:rPr>
              <a:t>KCl</a:t>
            </a:r>
            <a:endParaRPr lang="cs-CZ" sz="4000" dirty="0">
              <a:latin typeface="+mn-lt"/>
            </a:endParaRP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331913" y="3933825"/>
            <a:ext cx="11525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dirty="0" err="1">
                <a:latin typeface="+mn-lt"/>
              </a:rPr>
              <a:t>NaCl</a:t>
            </a:r>
            <a:endParaRPr lang="cs-CZ" sz="4000" dirty="0">
              <a:latin typeface="+mn-lt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435600" y="2852738"/>
            <a:ext cx="841375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4000" dirty="0" err="1">
                <a:latin typeface="+mn-lt"/>
              </a:rPr>
              <a:t>ClK</a:t>
            </a:r>
            <a:endParaRPr lang="cs-CZ" sz="40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1950" y="692150"/>
            <a:ext cx="8821738" cy="23082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Soutěž pokračuje v testování znalostí biologie a zoologie.</a:t>
            </a: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Čtyři</a:t>
            </a:r>
            <a:r>
              <a:rPr lang="cs-CZ" sz="2400" dirty="0">
                <a:latin typeface="+mn-lt"/>
              </a:rPr>
              <a:t> soutěžící budou postupně odpovídat na 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jednu</a:t>
            </a:r>
            <a:r>
              <a:rPr lang="cs-CZ" sz="2400" dirty="0">
                <a:latin typeface="+mn-lt"/>
              </a:rPr>
              <a:t> otázku kliknutím 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na správnou odpověď, která se zabarví </a:t>
            </a:r>
            <a:r>
              <a:rPr lang="cs-CZ" sz="2400" dirty="0">
                <a:solidFill>
                  <a:srgbClr val="00B050"/>
                </a:solidFill>
                <a:latin typeface="+mn-lt"/>
              </a:rPr>
              <a:t>zeleně</a:t>
            </a:r>
            <a:r>
              <a:rPr lang="cs-CZ" sz="2400" dirty="0">
                <a:latin typeface="+mn-lt"/>
              </a:rPr>
              <a:t>.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Nesprávná odpověď se zabarví 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červeně</a:t>
            </a:r>
            <a:r>
              <a:rPr lang="cs-CZ" sz="2400" dirty="0">
                <a:latin typeface="+mn-lt"/>
              </a:rPr>
              <a:t>.</a:t>
            </a: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Pokud soutěžící napoprvé klikne na správnou odpověď, má 1 bod.</a:t>
            </a: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Klikne-li napoprvé na nesprávnou odpověď, nemá žádný bod.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4213" y="333375"/>
            <a:ext cx="1573212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1. soutěžící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4213" y="836613"/>
            <a:ext cx="5811837" cy="17541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Který vitamín a živočišné tuky </a:t>
            </a:r>
          </a:p>
          <a:p>
            <a:pPr>
              <a:defRPr/>
            </a:pPr>
            <a:r>
              <a:rPr lang="cs-CZ" sz="3600" dirty="0">
                <a:latin typeface="+mn-lt"/>
              </a:rPr>
              <a:t>obsahují mořské ryby?</a:t>
            </a:r>
          </a:p>
          <a:p>
            <a:pPr>
              <a:defRPr/>
            </a:pPr>
            <a:r>
              <a:rPr lang="cs-CZ" sz="3600" dirty="0">
                <a:latin typeface="+mn-lt"/>
              </a:rPr>
              <a:t>Klikej na písmena! </a:t>
            </a:r>
          </a:p>
        </p:txBody>
      </p:sp>
      <p:sp>
        <p:nvSpPr>
          <p:cNvPr id="6" name="Obdélník 5"/>
          <p:cNvSpPr/>
          <p:nvPr/>
        </p:nvSpPr>
        <p:spPr>
          <a:xfrm>
            <a:off x="827088" y="3573463"/>
            <a:ext cx="1728787" cy="1008062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268538" y="2276475"/>
            <a:ext cx="252412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572000" y="2492375"/>
            <a:ext cx="2160588" cy="1081088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916238" y="4221163"/>
            <a:ext cx="2447925" cy="136842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851275" y="4724400"/>
            <a:ext cx="350838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B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331913" y="3933825"/>
            <a:ext cx="3508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D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435600" y="2852738"/>
            <a:ext cx="347663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4213" y="333375"/>
            <a:ext cx="1573212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2. soutěžící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550" y="1341438"/>
            <a:ext cx="4279900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Co je to hemoglobin? 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750" y="2708275"/>
            <a:ext cx="3097213" cy="1008063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268538" y="2276475"/>
            <a:ext cx="252412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572000" y="2492375"/>
            <a:ext cx="3960813" cy="1081088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916238" y="4221163"/>
            <a:ext cx="2447925" cy="136842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132138" y="4724400"/>
            <a:ext cx="1965325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Krevní barvivo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827088" y="2997200"/>
            <a:ext cx="2727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Žluté střevní barvivo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643438" y="2852738"/>
            <a:ext cx="3813175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Barvivo </a:t>
            </a:r>
            <a:r>
              <a:rPr lang="cs-CZ" sz="2400" dirty="0" err="1">
                <a:latin typeface="+mn-lt"/>
              </a:rPr>
              <a:t>hemoglobilních</a:t>
            </a:r>
            <a:r>
              <a:rPr lang="cs-CZ" sz="2400" dirty="0">
                <a:latin typeface="+mn-lt"/>
              </a:rPr>
              <a:t> svalů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4213" y="333375"/>
            <a:ext cx="1573212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3. soutěžící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00113" y="1052513"/>
            <a:ext cx="7515225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Které cévní poranění je středně vážné? 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750" y="2708275"/>
            <a:ext cx="3097213" cy="1008063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268538" y="2276475"/>
            <a:ext cx="252412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572000" y="2492375"/>
            <a:ext cx="3960813" cy="1081088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916238" y="4221163"/>
            <a:ext cx="2447925" cy="136842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635375" y="4652963"/>
            <a:ext cx="1255713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Tepenné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258888" y="2997200"/>
            <a:ext cx="17922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Vlásečnicové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227763" y="2852738"/>
            <a:ext cx="785812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Žilné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4213" y="333375"/>
            <a:ext cx="1573212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4. soutěžící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00113" y="1052513"/>
            <a:ext cx="7912100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Kdo je z těchto ptáků nejlepším pěvcem? 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750" y="2708275"/>
            <a:ext cx="3097213" cy="1008063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268538" y="2276475"/>
            <a:ext cx="252412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572000" y="2492375"/>
            <a:ext cx="3960813" cy="1081088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916238" y="4221163"/>
            <a:ext cx="2447925" cy="136842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635375" y="4652963"/>
            <a:ext cx="889000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Slavík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258888" y="2997200"/>
            <a:ext cx="17843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Skřivan polní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724525" y="2924175"/>
            <a:ext cx="2197100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Pěnkava obecná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1950" y="692150"/>
            <a:ext cx="8821738" cy="23082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Soutěž pokračuje v testování znalostí z astrologie.</a:t>
            </a: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Čtyři</a:t>
            </a:r>
            <a:r>
              <a:rPr lang="cs-CZ" sz="2400" dirty="0">
                <a:latin typeface="+mn-lt"/>
              </a:rPr>
              <a:t> soutěžící budou postupně odpovídat na 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jednu</a:t>
            </a:r>
            <a:r>
              <a:rPr lang="cs-CZ" sz="2400" dirty="0">
                <a:latin typeface="+mn-lt"/>
              </a:rPr>
              <a:t> otázku kliknutím 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na správnou odpověď, která se zabarví </a:t>
            </a:r>
            <a:r>
              <a:rPr lang="cs-CZ" sz="2400" dirty="0">
                <a:solidFill>
                  <a:srgbClr val="00B050"/>
                </a:solidFill>
                <a:latin typeface="+mn-lt"/>
              </a:rPr>
              <a:t>zeleně</a:t>
            </a:r>
            <a:r>
              <a:rPr lang="cs-CZ" sz="2400" dirty="0">
                <a:latin typeface="+mn-lt"/>
              </a:rPr>
              <a:t>.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Nesprávná odpověď se zabarví </a:t>
            </a:r>
            <a:r>
              <a:rPr lang="cs-CZ" sz="2400" dirty="0">
                <a:solidFill>
                  <a:srgbClr val="FF0000"/>
                </a:solidFill>
                <a:latin typeface="+mn-lt"/>
              </a:rPr>
              <a:t>červeně</a:t>
            </a:r>
            <a:r>
              <a:rPr lang="cs-CZ" sz="2400" dirty="0">
                <a:latin typeface="+mn-lt"/>
              </a:rPr>
              <a:t>.</a:t>
            </a: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Pokud soutěžící napoprvé klikne na správnou odpověď má 1 bod.</a:t>
            </a:r>
          </a:p>
          <a:p>
            <a:pPr>
              <a:defRPr/>
            </a:pPr>
            <a:r>
              <a:rPr lang="cs-CZ" sz="2400" dirty="0">
                <a:solidFill>
                  <a:srgbClr val="FF0000"/>
                </a:solidFill>
                <a:latin typeface="+mn-lt"/>
              </a:rPr>
              <a:t>Klikne-li napoprvé na nesprávnou odpověď, nemá žádný bod.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4213" y="333375"/>
            <a:ext cx="1573212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1. soutěžící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850" y="1125538"/>
            <a:ext cx="8489950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Za co dostal Albert Einstein Nobelovu cenu? 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750" y="2708275"/>
            <a:ext cx="3311525" cy="1008063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268538" y="2276475"/>
            <a:ext cx="252412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572000" y="2492375"/>
            <a:ext cx="3960813" cy="1081088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916238" y="4221163"/>
            <a:ext cx="2447925" cy="136842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987675" y="4652963"/>
            <a:ext cx="2384425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Fotoelektrický jev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39750" y="2997200"/>
            <a:ext cx="32178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Obecnou teorii relativity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724525" y="2708275"/>
            <a:ext cx="1911350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Inflační teorie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4213" y="333375"/>
            <a:ext cx="1573212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2. soutěžící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850" y="1125538"/>
            <a:ext cx="7227888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Největší těleso Sluneční soustavy je: 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750" y="2708275"/>
            <a:ext cx="3097213" cy="1008063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268538" y="2276475"/>
            <a:ext cx="252412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572000" y="2492375"/>
            <a:ext cx="3960813" cy="1081088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916238" y="4221163"/>
            <a:ext cx="2447925" cy="136842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635375" y="4724400"/>
            <a:ext cx="1125538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Neptun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547813" y="2997200"/>
            <a:ext cx="1003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Slunce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940425" y="2852738"/>
            <a:ext cx="1036638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Jupiter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4213" y="333375"/>
            <a:ext cx="1573212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3. soutěžící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850" y="1125538"/>
            <a:ext cx="8012113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Kdo vypustil prvního člověka do vesmíru? 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750" y="2708275"/>
            <a:ext cx="3097213" cy="1008063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268538" y="2276475"/>
            <a:ext cx="252412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572000" y="2492375"/>
            <a:ext cx="3960813" cy="1081088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916238" y="4221163"/>
            <a:ext cx="2447925" cy="136842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635375" y="4724400"/>
            <a:ext cx="1090613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Francie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547813" y="2997200"/>
            <a:ext cx="698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USA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940425" y="2852738"/>
            <a:ext cx="774700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SSSR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4213" y="333375"/>
            <a:ext cx="1573212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4. soutěžící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403350" y="1196975"/>
            <a:ext cx="4972050" cy="6461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Slunci nejbližší planeta je: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750" y="2708275"/>
            <a:ext cx="3097213" cy="1008063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268538" y="2276475"/>
            <a:ext cx="252412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572000" y="2492375"/>
            <a:ext cx="3960813" cy="1081088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916238" y="4221163"/>
            <a:ext cx="4679950" cy="1368425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059113" y="4724400"/>
            <a:ext cx="4521200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všechny planety jsou stejně daleko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547813" y="2997200"/>
            <a:ext cx="8778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Země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940425" y="2852738"/>
            <a:ext cx="1112838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Merkur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66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4213" y="908050"/>
            <a:ext cx="8296275" cy="19383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Poslední soutěží je skrývačka, to je postupné odkrývání 6 obrázků 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významných osobností českého národa.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Žáci si určí pořadí, podle něhož budou odkrývat obdélníčky tak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dlouho, až správně určí, kdo je na obrázku. Ten získá 10 bodů.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633" name="Picture 2" descr="File:Charles IV-John Ocko votive picture-fragment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313" y="836613"/>
            <a:ext cx="4032250" cy="5692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908175" y="836613"/>
            <a:ext cx="1295400" cy="9080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03575" y="836613"/>
            <a:ext cx="1296988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00563" y="836613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03575" y="4797425"/>
            <a:ext cx="1296988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795963" y="1628775"/>
            <a:ext cx="1296987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95963" y="836613"/>
            <a:ext cx="1296987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795963" y="4005263"/>
            <a:ext cx="1296987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500563" y="4005263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03575" y="4005263"/>
            <a:ext cx="1296988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908175" y="4005263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908175" y="1628775"/>
            <a:ext cx="12954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03575" y="1628775"/>
            <a:ext cx="1296988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00563" y="1628775"/>
            <a:ext cx="12954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908175" y="3213100"/>
            <a:ext cx="15113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203575" y="3213100"/>
            <a:ext cx="1368425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203575" y="5589588"/>
            <a:ext cx="1296988" cy="9350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500563" y="5661025"/>
            <a:ext cx="1439862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500563" y="4797425"/>
            <a:ext cx="1295400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795963" y="5589588"/>
            <a:ext cx="1296987" cy="9350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500563" y="3213100"/>
            <a:ext cx="12954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908175" y="2420938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203575" y="2420938"/>
            <a:ext cx="1296988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500563" y="2420938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795963" y="2420938"/>
            <a:ext cx="1296987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795963" y="3213100"/>
            <a:ext cx="1296987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908175" y="4797425"/>
            <a:ext cx="12954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795963" y="4797425"/>
            <a:ext cx="1296987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908175" y="5589588"/>
            <a:ext cx="1295400" cy="9350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2339975" y="260350"/>
            <a:ext cx="392113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1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3635375" y="260350"/>
            <a:ext cx="393700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2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4932363" y="260350"/>
            <a:ext cx="392112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3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6227763" y="260350"/>
            <a:ext cx="393700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4</a:t>
            </a:r>
          </a:p>
        </p:txBody>
      </p:sp>
      <p:grpSp>
        <p:nvGrpSpPr>
          <p:cNvPr id="69666" name="Skupina 64"/>
          <p:cNvGrpSpPr>
            <a:grpSpLocks/>
          </p:cNvGrpSpPr>
          <p:nvPr/>
        </p:nvGrpSpPr>
        <p:grpSpPr bwMode="auto">
          <a:xfrm>
            <a:off x="1474788" y="908050"/>
            <a:ext cx="457200" cy="5410200"/>
            <a:chOff x="1619672" y="908720"/>
            <a:chExt cx="457050" cy="5409311"/>
          </a:xfrm>
        </p:grpSpPr>
        <p:sp>
          <p:nvSpPr>
            <p:cNvPr id="36" name="TextovéPole 35"/>
            <p:cNvSpPr txBox="1"/>
            <p:nvPr/>
          </p:nvSpPr>
          <p:spPr>
            <a:xfrm>
              <a:off x="1619672" y="908720"/>
              <a:ext cx="422136" cy="58410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A</a:t>
              </a: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1619672" y="1772178"/>
              <a:ext cx="407853" cy="58569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B</a:t>
              </a: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1619672" y="2564211"/>
              <a:ext cx="404679" cy="58569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C</a:t>
              </a: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1619672" y="3356243"/>
              <a:ext cx="438006" cy="58569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D</a:t>
              </a: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1691086" y="4149862"/>
              <a:ext cx="385636" cy="58410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E</a:t>
              </a: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1691086" y="4941895"/>
              <a:ext cx="374527" cy="58410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F</a:t>
              </a:r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1619672" y="5733927"/>
              <a:ext cx="444354" cy="58410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G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 nodeType="clickPar">
                      <p:stCondLst>
                        <p:cond delay="0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 nodeType="clickPar">
                      <p:stCondLst>
                        <p:cond delay="0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 nodeType="clickPar">
                      <p:stCondLst>
                        <p:cond delay="0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 nodeType="clickPar">
                      <p:stCondLst>
                        <p:cond delay="0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 nodeType="clickPar">
                      <p:stCondLst>
                        <p:cond delay="0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 nodeType="clickPar">
                      <p:stCondLst>
                        <p:cond delay="0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 nodeType="clickPar">
                      <p:stCondLst>
                        <p:cond delay="0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 nodeType="clickPar">
                      <p:stCondLst>
                        <p:cond delay="0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 nodeType="clickPar">
                      <p:stCondLst>
                        <p:cond delay="0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 nodeType="clickPar">
                      <p:stCondLst>
                        <p:cond delay="0"/>
                      </p:stCondLst>
                      <p:childTnLst>
                        <p:par>
                          <p:cTn id="1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 nodeType="clickPar">
                      <p:stCondLst>
                        <p:cond delay="0"/>
                      </p:stCondLst>
                      <p:childTnLst>
                        <p:par>
                          <p:cTn id="1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 nodeType="clickPar">
                      <p:stCondLst>
                        <p:cond delay="0"/>
                      </p:stCondLst>
                      <p:childTnLst>
                        <p:par>
                          <p:cTn id="1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 nodeType="clickPar">
                      <p:stCondLst>
                        <p:cond delay="0"/>
                      </p:stCondLst>
                      <p:childTnLst>
                        <p:par>
                          <p:cTn id="1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657" name="Picture 2" descr="https://upload.wikimedia.org/wikipedia/commons/0/07/Jan_hus_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11413" y="836613"/>
            <a:ext cx="4103687" cy="568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979613" y="836613"/>
            <a:ext cx="1295400" cy="9080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75013" y="836613"/>
            <a:ext cx="1296987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836613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76600" y="4797425"/>
            <a:ext cx="1296988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67400" y="1628775"/>
            <a:ext cx="1296988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867400" y="836613"/>
            <a:ext cx="1296988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867400" y="4005263"/>
            <a:ext cx="1296988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572000" y="4005263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75013" y="4005263"/>
            <a:ext cx="1296987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979613" y="4005263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979613" y="1628775"/>
            <a:ext cx="12954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75013" y="1628775"/>
            <a:ext cx="1296987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72000" y="1628775"/>
            <a:ext cx="12954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1979613" y="3213100"/>
            <a:ext cx="15113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275013" y="3213100"/>
            <a:ext cx="1368425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3276600" y="5589588"/>
            <a:ext cx="1296988" cy="9350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572000" y="5661025"/>
            <a:ext cx="1439863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4572000" y="4797425"/>
            <a:ext cx="1295400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867400" y="5589588"/>
            <a:ext cx="1296988" cy="9350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572000" y="3213100"/>
            <a:ext cx="12954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1979613" y="2420938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3275013" y="2420938"/>
            <a:ext cx="1296987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4572000" y="2420938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5867400" y="2420938"/>
            <a:ext cx="1296988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867400" y="3213100"/>
            <a:ext cx="1296988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1979613" y="4797425"/>
            <a:ext cx="12954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867400" y="4797425"/>
            <a:ext cx="1296988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1979613" y="5589588"/>
            <a:ext cx="1295400" cy="9350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70686" name="Skupina 64"/>
          <p:cNvGrpSpPr>
            <a:grpSpLocks/>
          </p:cNvGrpSpPr>
          <p:nvPr/>
        </p:nvGrpSpPr>
        <p:grpSpPr bwMode="auto">
          <a:xfrm>
            <a:off x="1474788" y="908050"/>
            <a:ext cx="457200" cy="5410200"/>
            <a:chOff x="1619672" y="908720"/>
            <a:chExt cx="457050" cy="5409311"/>
          </a:xfrm>
        </p:grpSpPr>
        <p:sp>
          <p:nvSpPr>
            <p:cNvPr id="58" name="TextovéPole 57"/>
            <p:cNvSpPr txBox="1"/>
            <p:nvPr/>
          </p:nvSpPr>
          <p:spPr>
            <a:xfrm>
              <a:off x="1619672" y="908720"/>
              <a:ext cx="422136" cy="58410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A</a:t>
              </a:r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1619672" y="1772178"/>
              <a:ext cx="407853" cy="58569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B</a:t>
              </a:r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1619672" y="2564211"/>
              <a:ext cx="404679" cy="58569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C</a:t>
              </a:r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1619672" y="3356243"/>
              <a:ext cx="438006" cy="58569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D</a:t>
              </a:r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1691086" y="4149862"/>
              <a:ext cx="385636" cy="58410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E</a:t>
              </a:r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691086" y="4941895"/>
              <a:ext cx="374527" cy="58410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F</a:t>
              </a:r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1619672" y="5733927"/>
              <a:ext cx="444354" cy="58410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G</a:t>
              </a:r>
            </a:p>
          </p:txBody>
        </p:sp>
      </p:grpSp>
      <p:sp>
        <p:nvSpPr>
          <p:cNvPr id="66" name="TextovéPole 65"/>
          <p:cNvSpPr txBox="1"/>
          <p:nvPr/>
        </p:nvSpPr>
        <p:spPr>
          <a:xfrm>
            <a:off x="2339975" y="260350"/>
            <a:ext cx="392113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1</a:t>
            </a:r>
          </a:p>
        </p:txBody>
      </p:sp>
      <p:sp>
        <p:nvSpPr>
          <p:cNvPr id="67" name="TextovéPole 66"/>
          <p:cNvSpPr txBox="1"/>
          <p:nvPr/>
        </p:nvSpPr>
        <p:spPr>
          <a:xfrm>
            <a:off x="3635375" y="260350"/>
            <a:ext cx="393700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2</a:t>
            </a:r>
          </a:p>
        </p:txBody>
      </p:sp>
      <p:sp>
        <p:nvSpPr>
          <p:cNvPr id="68" name="TextovéPole 67"/>
          <p:cNvSpPr txBox="1"/>
          <p:nvPr/>
        </p:nvSpPr>
        <p:spPr>
          <a:xfrm>
            <a:off x="4932363" y="260350"/>
            <a:ext cx="392112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3</a:t>
            </a:r>
          </a:p>
        </p:txBody>
      </p:sp>
      <p:sp>
        <p:nvSpPr>
          <p:cNvPr id="69" name="TextovéPole 68"/>
          <p:cNvSpPr txBox="1"/>
          <p:nvPr/>
        </p:nvSpPr>
        <p:spPr>
          <a:xfrm>
            <a:off x="6227763" y="260350"/>
            <a:ext cx="393700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 nodeType="clickPar">
                      <p:stCondLst>
                        <p:cond delay="0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 nodeType="clickPar">
                      <p:stCondLst>
                        <p:cond delay="0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 nodeType="clickPar">
                      <p:stCondLst>
                        <p:cond delay="0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 nodeType="clickPar">
                      <p:stCondLst>
                        <p:cond delay="0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 nodeType="clickPar">
                      <p:stCondLst>
                        <p:cond delay="0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 nodeType="clickPar">
                      <p:stCondLst>
                        <p:cond delay="0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 nodeType="clickPar">
                      <p:stCondLst>
                        <p:cond delay="0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 nodeType="clickPar">
                      <p:stCondLst>
                        <p:cond delay="0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 nodeType="clickPar">
                      <p:stCondLst>
                        <p:cond delay="0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 nodeType="clickPar">
                      <p:stCondLst>
                        <p:cond delay="0"/>
                      </p:stCondLst>
                      <p:childTnLst>
                        <p:par>
                          <p:cTn id="1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 nodeType="clickPar">
                      <p:stCondLst>
                        <p:cond delay="0"/>
                      </p:stCondLst>
                      <p:childTnLst>
                        <p:par>
                          <p:cTn id="1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 nodeType="clickPar">
                      <p:stCondLst>
                        <p:cond delay="0"/>
                      </p:stCondLst>
                      <p:childTnLst>
                        <p:par>
                          <p:cTn id="1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 nodeType="clickPar">
                      <p:stCondLst>
                        <p:cond delay="0"/>
                      </p:stCondLst>
                      <p:childTnLst>
                        <p:par>
                          <p:cTn id="1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4" grpId="0" animBg="1"/>
      <p:bldP spid="55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81" name="Picture 2" descr="Jan Vilímek: možná podoba Jana Žižky">
            <a:hlinkClick r:id="rId2" tooltip="Jan Vilímek: možná podoba Jana Žižky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55875" y="836613"/>
            <a:ext cx="3960813" cy="568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979613" y="836613"/>
            <a:ext cx="1295400" cy="9080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75013" y="836613"/>
            <a:ext cx="1296987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836613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76600" y="4797425"/>
            <a:ext cx="1296988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67400" y="1628775"/>
            <a:ext cx="1296988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867400" y="836613"/>
            <a:ext cx="1296988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867400" y="4005263"/>
            <a:ext cx="1296988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572000" y="4005263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75013" y="4005263"/>
            <a:ext cx="1296987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979613" y="4005263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979613" y="1628775"/>
            <a:ext cx="12954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75013" y="1628775"/>
            <a:ext cx="1296987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72000" y="1628775"/>
            <a:ext cx="12954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1979613" y="3213100"/>
            <a:ext cx="15113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275013" y="3213100"/>
            <a:ext cx="1368425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3276600" y="5589588"/>
            <a:ext cx="1296988" cy="9350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572000" y="5661025"/>
            <a:ext cx="1439863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4572000" y="4797425"/>
            <a:ext cx="1295400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867400" y="5589588"/>
            <a:ext cx="1296988" cy="9350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572000" y="3213100"/>
            <a:ext cx="12954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1979613" y="2420938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3275013" y="2420938"/>
            <a:ext cx="1296987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4572000" y="2420938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5867400" y="2420938"/>
            <a:ext cx="1296988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867400" y="3213100"/>
            <a:ext cx="1296988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1979613" y="4797425"/>
            <a:ext cx="12954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867400" y="4797425"/>
            <a:ext cx="1296988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1979613" y="5589588"/>
            <a:ext cx="1295400" cy="9350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71710" name="Skupina 64"/>
          <p:cNvGrpSpPr>
            <a:grpSpLocks/>
          </p:cNvGrpSpPr>
          <p:nvPr/>
        </p:nvGrpSpPr>
        <p:grpSpPr bwMode="auto">
          <a:xfrm>
            <a:off x="1474788" y="908050"/>
            <a:ext cx="457200" cy="5410200"/>
            <a:chOff x="1619672" y="908720"/>
            <a:chExt cx="457050" cy="5409311"/>
          </a:xfrm>
        </p:grpSpPr>
        <p:sp>
          <p:nvSpPr>
            <p:cNvPr id="58" name="TextovéPole 57"/>
            <p:cNvSpPr txBox="1"/>
            <p:nvPr/>
          </p:nvSpPr>
          <p:spPr>
            <a:xfrm>
              <a:off x="1619672" y="908720"/>
              <a:ext cx="422136" cy="58410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A</a:t>
              </a:r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1619672" y="1772178"/>
              <a:ext cx="407853" cy="58569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B</a:t>
              </a:r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1619672" y="2564211"/>
              <a:ext cx="404679" cy="58569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C</a:t>
              </a:r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1619672" y="3356243"/>
              <a:ext cx="438006" cy="58569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D</a:t>
              </a:r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1691086" y="4149862"/>
              <a:ext cx="385636" cy="58410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E</a:t>
              </a:r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691086" y="4941895"/>
              <a:ext cx="374527" cy="58410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F</a:t>
              </a:r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1619672" y="5733927"/>
              <a:ext cx="444354" cy="58410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G</a:t>
              </a:r>
            </a:p>
          </p:txBody>
        </p:sp>
      </p:grpSp>
      <p:sp>
        <p:nvSpPr>
          <p:cNvPr id="66" name="TextovéPole 65"/>
          <p:cNvSpPr txBox="1"/>
          <p:nvPr/>
        </p:nvSpPr>
        <p:spPr>
          <a:xfrm>
            <a:off x="2339975" y="260350"/>
            <a:ext cx="392113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1</a:t>
            </a:r>
          </a:p>
        </p:txBody>
      </p:sp>
      <p:sp>
        <p:nvSpPr>
          <p:cNvPr id="67" name="TextovéPole 66"/>
          <p:cNvSpPr txBox="1"/>
          <p:nvPr/>
        </p:nvSpPr>
        <p:spPr>
          <a:xfrm>
            <a:off x="3635375" y="260350"/>
            <a:ext cx="393700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2</a:t>
            </a:r>
          </a:p>
        </p:txBody>
      </p:sp>
      <p:sp>
        <p:nvSpPr>
          <p:cNvPr id="68" name="TextovéPole 67"/>
          <p:cNvSpPr txBox="1"/>
          <p:nvPr/>
        </p:nvSpPr>
        <p:spPr>
          <a:xfrm>
            <a:off x="4932363" y="260350"/>
            <a:ext cx="392112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3</a:t>
            </a:r>
          </a:p>
        </p:txBody>
      </p:sp>
      <p:sp>
        <p:nvSpPr>
          <p:cNvPr id="69" name="TextovéPole 68"/>
          <p:cNvSpPr txBox="1"/>
          <p:nvPr/>
        </p:nvSpPr>
        <p:spPr>
          <a:xfrm>
            <a:off x="6227763" y="260350"/>
            <a:ext cx="393700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 nodeType="clickPar">
                      <p:stCondLst>
                        <p:cond delay="0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 nodeType="clickPar">
                      <p:stCondLst>
                        <p:cond delay="0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 nodeType="clickPar">
                      <p:stCondLst>
                        <p:cond delay="0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 nodeType="clickPar">
                      <p:stCondLst>
                        <p:cond delay="0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 nodeType="clickPar">
                      <p:stCondLst>
                        <p:cond delay="0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 nodeType="clickPar">
                      <p:stCondLst>
                        <p:cond delay="0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 nodeType="clickPar">
                      <p:stCondLst>
                        <p:cond delay="0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 nodeType="clickPar">
                      <p:stCondLst>
                        <p:cond delay="0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 nodeType="clickPar">
                      <p:stCondLst>
                        <p:cond delay="0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 nodeType="clickPar">
                      <p:stCondLst>
                        <p:cond delay="0"/>
                      </p:stCondLst>
                      <p:childTnLst>
                        <p:par>
                          <p:cTn id="1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 nodeType="clickPar">
                      <p:stCondLst>
                        <p:cond delay="0"/>
                      </p:stCondLst>
                      <p:childTnLst>
                        <p:par>
                          <p:cTn id="1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 nodeType="clickPar">
                      <p:stCondLst>
                        <p:cond delay="0"/>
                      </p:stCondLst>
                      <p:childTnLst>
                        <p:par>
                          <p:cTn id="1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 nodeType="clickPar">
                      <p:stCondLst>
                        <p:cond delay="0"/>
                      </p:stCondLst>
                      <p:childTnLst>
                        <p:par>
                          <p:cTn id="1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4" grpId="0" animBg="1"/>
      <p:bldP spid="55" grpId="0" animBg="1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705" name="Picture 2" descr="https://upload.wikimedia.org/wikipedia/commons/c/ce/Johan_amos_comenius_1592-167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4075" y="908050"/>
            <a:ext cx="4840288" cy="547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979613" y="836613"/>
            <a:ext cx="1295400" cy="9080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75013" y="836613"/>
            <a:ext cx="1296987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836613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76600" y="4797425"/>
            <a:ext cx="1296988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67400" y="1628775"/>
            <a:ext cx="1296988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867400" y="836613"/>
            <a:ext cx="1296988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867400" y="4005263"/>
            <a:ext cx="1296988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572000" y="4005263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75013" y="4005263"/>
            <a:ext cx="1296987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979613" y="4005263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979613" y="1628775"/>
            <a:ext cx="12954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75013" y="1628775"/>
            <a:ext cx="1296987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72000" y="1628775"/>
            <a:ext cx="12954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1979613" y="3213100"/>
            <a:ext cx="15113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275013" y="3213100"/>
            <a:ext cx="1368425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3276600" y="5589588"/>
            <a:ext cx="1296988" cy="9350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572000" y="5661025"/>
            <a:ext cx="1439863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4572000" y="4797425"/>
            <a:ext cx="1295400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867400" y="5589588"/>
            <a:ext cx="1296988" cy="9350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572000" y="3213100"/>
            <a:ext cx="12954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1979613" y="2420938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3275013" y="2420938"/>
            <a:ext cx="1296987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4572000" y="2420938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5867400" y="2420938"/>
            <a:ext cx="1296988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867400" y="3213100"/>
            <a:ext cx="1296988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1979613" y="4797425"/>
            <a:ext cx="12954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867400" y="4797425"/>
            <a:ext cx="1296988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1979613" y="5589588"/>
            <a:ext cx="1295400" cy="9350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72734" name="Skupina 64"/>
          <p:cNvGrpSpPr>
            <a:grpSpLocks/>
          </p:cNvGrpSpPr>
          <p:nvPr/>
        </p:nvGrpSpPr>
        <p:grpSpPr bwMode="auto">
          <a:xfrm>
            <a:off x="1474788" y="908050"/>
            <a:ext cx="457200" cy="5410200"/>
            <a:chOff x="1619672" y="908720"/>
            <a:chExt cx="457050" cy="5409311"/>
          </a:xfrm>
        </p:grpSpPr>
        <p:sp>
          <p:nvSpPr>
            <p:cNvPr id="58" name="TextovéPole 57"/>
            <p:cNvSpPr txBox="1"/>
            <p:nvPr/>
          </p:nvSpPr>
          <p:spPr>
            <a:xfrm>
              <a:off x="1619672" y="908720"/>
              <a:ext cx="422136" cy="58410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A</a:t>
              </a:r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1619672" y="1772178"/>
              <a:ext cx="407853" cy="58569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B</a:t>
              </a:r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1619672" y="2564211"/>
              <a:ext cx="404679" cy="58569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C</a:t>
              </a:r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1619672" y="3356243"/>
              <a:ext cx="438006" cy="58569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D</a:t>
              </a:r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1691086" y="4149862"/>
              <a:ext cx="385636" cy="58410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E</a:t>
              </a:r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691086" y="4941895"/>
              <a:ext cx="374527" cy="58410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F</a:t>
              </a:r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1619672" y="5733927"/>
              <a:ext cx="444354" cy="58410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G</a:t>
              </a:r>
            </a:p>
          </p:txBody>
        </p:sp>
      </p:grpSp>
      <p:sp>
        <p:nvSpPr>
          <p:cNvPr id="66" name="TextovéPole 65"/>
          <p:cNvSpPr txBox="1"/>
          <p:nvPr/>
        </p:nvSpPr>
        <p:spPr>
          <a:xfrm>
            <a:off x="2339975" y="260350"/>
            <a:ext cx="392113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1</a:t>
            </a:r>
          </a:p>
        </p:txBody>
      </p:sp>
      <p:sp>
        <p:nvSpPr>
          <p:cNvPr id="67" name="TextovéPole 66"/>
          <p:cNvSpPr txBox="1"/>
          <p:nvPr/>
        </p:nvSpPr>
        <p:spPr>
          <a:xfrm>
            <a:off x="3635375" y="260350"/>
            <a:ext cx="393700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2</a:t>
            </a:r>
          </a:p>
        </p:txBody>
      </p:sp>
      <p:sp>
        <p:nvSpPr>
          <p:cNvPr id="68" name="TextovéPole 67"/>
          <p:cNvSpPr txBox="1"/>
          <p:nvPr/>
        </p:nvSpPr>
        <p:spPr>
          <a:xfrm>
            <a:off x="4932363" y="260350"/>
            <a:ext cx="392112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3</a:t>
            </a:r>
          </a:p>
        </p:txBody>
      </p:sp>
      <p:sp>
        <p:nvSpPr>
          <p:cNvPr id="69" name="TextovéPole 68"/>
          <p:cNvSpPr txBox="1"/>
          <p:nvPr/>
        </p:nvSpPr>
        <p:spPr>
          <a:xfrm>
            <a:off x="6227763" y="260350"/>
            <a:ext cx="393700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 nodeType="clickPar">
                      <p:stCondLst>
                        <p:cond delay="0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 nodeType="clickPar">
                      <p:stCondLst>
                        <p:cond delay="0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 nodeType="clickPar">
                      <p:stCondLst>
                        <p:cond delay="0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 nodeType="clickPar">
                      <p:stCondLst>
                        <p:cond delay="0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 nodeType="clickPar">
                      <p:stCondLst>
                        <p:cond delay="0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 nodeType="clickPar">
                      <p:stCondLst>
                        <p:cond delay="0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 nodeType="clickPar">
                      <p:stCondLst>
                        <p:cond delay="0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 nodeType="clickPar">
                      <p:stCondLst>
                        <p:cond delay="0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 nodeType="clickPar">
                      <p:stCondLst>
                        <p:cond delay="0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 nodeType="clickPar">
                      <p:stCondLst>
                        <p:cond delay="0"/>
                      </p:stCondLst>
                      <p:childTnLst>
                        <p:par>
                          <p:cTn id="1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 nodeType="clickPar">
                      <p:stCondLst>
                        <p:cond delay="0"/>
                      </p:stCondLst>
                      <p:childTnLst>
                        <p:par>
                          <p:cTn id="1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 nodeType="clickPar">
                      <p:stCondLst>
                        <p:cond delay="0"/>
                      </p:stCondLst>
                      <p:childTnLst>
                        <p:par>
                          <p:cTn id="1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 nodeType="clickPar">
                      <p:stCondLst>
                        <p:cond delay="0"/>
                      </p:stCondLst>
                      <p:childTnLst>
                        <p:par>
                          <p:cTn id="1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4" grpId="0" animBg="1"/>
      <p:bldP spid="55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729" name="Picture 2" descr="https://upload.wikimedia.org/wikipedia/commons/6/6c/Tom%C3%A1%C5%A1_Garrigue_Masaryk_1925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11413" y="836613"/>
            <a:ext cx="3889375" cy="561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979613" y="836613"/>
            <a:ext cx="1295400" cy="9080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75013" y="836613"/>
            <a:ext cx="1296987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836613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76600" y="4797425"/>
            <a:ext cx="1296988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67400" y="1628775"/>
            <a:ext cx="1296988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867400" y="836613"/>
            <a:ext cx="1296988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867400" y="4005263"/>
            <a:ext cx="1296988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572000" y="4005263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75013" y="4005263"/>
            <a:ext cx="1296987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979613" y="4005263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979613" y="1628775"/>
            <a:ext cx="12954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75013" y="1628775"/>
            <a:ext cx="1296987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72000" y="1628775"/>
            <a:ext cx="12954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1979613" y="3213100"/>
            <a:ext cx="15113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275013" y="3213100"/>
            <a:ext cx="1368425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3276600" y="5589588"/>
            <a:ext cx="1296988" cy="9350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572000" y="5661025"/>
            <a:ext cx="1439863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4572000" y="4797425"/>
            <a:ext cx="1295400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867400" y="5589588"/>
            <a:ext cx="1296988" cy="9350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572000" y="3213100"/>
            <a:ext cx="12954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1979613" y="2420938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3275013" y="2420938"/>
            <a:ext cx="1296987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4572000" y="2420938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5867400" y="2420938"/>
            <a:ext cx="1296988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867400" y="3213100"/>
            <a:ext cx="1296988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1979613" y="4797425"/>
            <a:ext cx="12954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867400" y="4797425"/>
            <a:ext cx="1296988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1979613" y="5589588"/>
            <a:ext cx="1295400" cy="9350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73758" name="Skupina 64"/>
          <p:cNvGrpSpPr>
            <a:grpSpLocks/>
          </p:cNvGrpSpPr>
          <p:nvPr/>
        </p:nvGrpSpPr>
        <p:grpSpPr bwMode="auto">
          <a:xfrm>
            <a:off x="1474788" y="908050"/>
            <a:ext cx="457200" cy="5410200"/>
            <a:chOff x="1619672" y="908720"/>
            <a:chExt cx="457050" cy="5409311"/>
          </a:xfrm>
        </p:grpSpPr>
        <p:sp>
          <p:nvSpPr>
            <p:cNvPr id="58" name="TextovéPole 57"/>
            <p:cNvSpPr txBox="1"/>
            <p:nvPr/>
          </p:nvSpPr>
          <p:spPr>
            <a:xfrm>
              <a:off x="1619672" y="908720"/>
              <a:ext cx="422136" cy="58410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A</a:t>
              </a:r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1619672" y="1772178"/>
              <a:ext cx="407853" cy="58569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B</a:t>
              </a:r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1619672" y="2564211"/>
              <a:ext cx="404679" cy="58569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C</a:t>
              </a:r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1619672" y="3356243"/>
              <a:ext cx="438006" cy="58569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D</a:t>
              </a:r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1691086" y="4149862"/>
              <a:ext cx="385636" cy="58410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E</a:t>
              </a:r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691086" y="4941895"/>
              <a:ext cx="374527" cy="58410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F</a:t>
              </a:r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1619672" y="5733927"/>
              <a:ext cx="444354" cy="58410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G</a:t>
              </a:r>
            </a:p>
          </p:txBody>
        </p:sp>
      </p:grpSp>
      <p:sp>
        <p:nvSpPr>
          <p:cNvPr id="66" name="TextovéPole 65"/>
          <p:cNvSpPr txBox="1"/>
          <p:nvPr/>
        </p:nvSpPr>
        <p:spPr>
          <a:xfrm>
            <a:off x="2339975" y="260350"/>
            <a:ext cx="392113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1</a:t>
            </a:r>
          </a:p>
        </p:txBody>
      </p:sp>
      <p:sp>
        <p:nvSpPr>
          <p:cNvPr id="67" name="TextovéPole 66"/>
          <p:cNvSpPr txBox="1"/>
          <p:nvPr/>
        </p:nvSpPr>
        <p:spPr>
          <a:xfrm>
            <a:off x="3635375" y="260350"/>
            <a:ext cx="393700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2</a:t>
            </a:r>
          </a:p>
        </p:txBody>
      </p:sp>
      <p:sp>
        <p:nvSpPr>
          <p:cNvPr id="68" name="TextovéPole 67"/>
          <p:cNvSpPr txBox="1"/>
          <p:nvPr/>
        </p:nvSpPr>
        <p:spPr>
          <a:xfrm>
            <a:off x="4932363" y="260350"/>
            <a:ext cx="392112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3</a:t>
            </a:r>
          </a:p>
        </p:txBody>
      </p:sp>
      <p:sp>
        <p:nvSpPr>
          <p:cNvPr id="69" name="TextovéPole 68"/>
          <p:cNvSpPr txBox="1"/>
          <p:nvPr/>
        </p:nvSpPr>
        <p:spPr>
          <a:xfrm>
            <a:off x="6227763" y="260350"/>
            <a:ext cx="393700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 nodeType="clickPar">
                      <p:stCondLst>
                        <p:cond delay="0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 nodeType="clickPar">
                      <p:stCondLst>
                        <p:cond delay="0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 nodeType="clickPar">
                      <p:stCondLst>
                        <p:cond delay="0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 nodeType="clickPar">
                      <p:stCondLst>
                        <p:cond delay="0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 nodeType="clickPar">
                      <p:stCondLst>
                        <p:cond delay="0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 nodeType="clickPar">
                      <p:stCondLst>
                        <p:cond delay="0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 nodeType="clickPar">
                      <p:stCondLst>
                        <p:cond delay="0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 nodeType="clickPar">
                      <p:stCondLst>
                        <p:cond delay="0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 nodeType="clickPar">
                      <p:stCondLst>
                        <p:cond delay="0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 nodeType="clickPar">
                      <p:stCondLst>
                        <p:cond delay="0"/>
                      </p:stCondLst>
                      <p:childTnLst>
                        <p:par>
                          <p:cTn id="1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 nodeType="clickPar">
                      <p:stCondLst>
                        <p:cond delay="0"/>
                      </p:stCondLst>
                      <p:childTnLst>
                        <p:par>
                          <p:cTn id="1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 nodeType="clickPar">
                      <p:stCondLst>
                        <p:cond delay="0"/>
                      </p:stCondLst>
                      <p:childTnLst>
                        <p:par>
                          <p:cTn id="1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 nodeType="clickPar">
                      <p:stCondLst>
                        <p:cond delay="0"/>
                      </p:stCondLst>
                      <p:childTnLst>
                        <p:par>
                          <p:cTn id="1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4" grpId="0" animBg="1"/>
      <p:bldP spid="55" grpId="0" animBg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753" name="Picture 2" descr="File:Václav Havel 2008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11413" y="836613"/>
            <a:ext cx="3959225" cy="575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979613" y="836613"/>
            <a:ext cx="1295400" cy="9080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75013" y="836613"/>
            <a:ext cx="1296987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836613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76600" y="4797425"/>
            <a:ext cx="1296988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67400" y="1628775"/>
            <a:ext cx="1296988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867400" y="836613"/>
            <a:ext cx="1296988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867400" y="4005263"/>
            <a:ext cx="1296988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572000" y="4005263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75013" y="4005263"/>
            <a:ext cx="1296987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979613" y="4005263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979613" y="1628775"/>
            <a:ext cx="12954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75013" y="1628775"/>
            <a:ext cx="1296987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72000" y="1628775"/>
            <a:ext cx="12954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1979613" y="3213100"/>
            <a:ext cx="15113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275013" y="3213100"/>
            <a:ext cx="1368425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3276600" y="5589588"/>
            <a:ext cx="1296988" cy="10080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572000" y="5661025"/>
            <a:ext cx="1439863" cy="936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4572000" y="4797425"/>
            <a:ext cx="1295400" cy="863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867400" y="5589588"/>
            <a:ext cx="1296988" cy="10080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572000" y="3213100"/>
            <a:ext cx="12954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1979613" y="2420938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3275013" y="2420938"/>
            <a:ext cx="1296987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4572000" y="2420938"/>
            <a:ext cx="1295400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5867400" y="2420938"/>
            <a:ext cx="1296988" cy="836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867400" y="3213100"/>
            <a:ext cx="1296988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1979613" y="4797425"/>
            <a:ext cx="1295400" cy="836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867400" y="4797425"/>
            <a:ext cx="1296988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1979613" y="5589588"/>
            <a:ext cx="1295400" cy="10080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74782" name="Skupina 64"/>
          <p:cNvGrpSpPr>
            <a:grpSpLocks/>
          </p:cNvGrpSpPr>
          <p:nvPr/>
        </p:nvGrpSpPr>
        <p:grpSpPr bwMode="auto">
          <a:xfrm>
            <a:off x="1474788" y="908050"/>
            <a:ext cx="457200" cy="5410200"/>
            <a:chOff x="1619672" y="908720"/>
            <a:chExt cx="457050" cy="5409311"/>
          </a:xfrm>
        </p:grpSpPr>
        <p:sp>
          <p:nvSpPr>
            <p:cNvPr id="58" name="TextovéPole 57"/>
            <p:cNvSpPr txBox="1"/>
            <p:nvPr/>
          </p:nvSpPr>
          <p:spPr>
            <a:xfrm>
              <a:off x="1619672" y="908720"/>
              <a:ext cx="422136" cy="58410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A</a:t>
              </a:r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1619672" y="1772178"/>
              <a:ext cx="407853" cy="58569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B</a:t>
              </a:r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1619672" y="2564211"/>
              <a:ext cx="404679" cy="58569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C</a:t>
              </a:r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1619672" y="3356243"/>
              <a:ext cx="438006" cy="58569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D</a:t>
              </a:r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1691086" y="4149862"/>
              <a:ext cx="385636" cy="58410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E</a:t>
              </a:r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691086" y="4941895"/>
              <a:ext cx="374527" cy="58410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F</a:t>
              </a:r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1619672" y="5733927"/>
              <a:ext cx="444354" cy="58410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3200" dirty="0">
                  <a:latin typeface="+mn-lt"/>
                </a:rPr>
                <a:t>G</a:t>
              </a:r>
            </a:p>
          </p:txBody>
        </p:sp>
      </p:grpSp>
      <p:sp>
        <p:nvSpPr>
          <p:cNvPr id="66" name="TextovéPole 65"/>
          <p:cNvSpPr txBox="1"/>
          <p:nvPr/>
        </p:nvSpPr>
        <p:spPr>
          <a:xfrm>
            <a:off x="2339975" y="260350"/>
            <a:ext cx="392113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1</a:t>
            </a:r>
          </a:p>
        </p:txBody>
      </p:sp>
      <p:sp>
        <p:nvSpPr>
          <p:cNvPr id="67" name="TextovéPole 66"/>
          <p:cNvSpPr txBox="1"/>
          <p:nvPr/>
        </p:nvSpPr>
        <p:spPr>
          <a:xfrm>
            <a:off x="3635375" y="260350"/>
            <a:ext cx="393700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2</a:t>
            </a:r>
          </a:p>
        </p:txBody>
      </p:sp>
      <p:sp>
        <p:nvSpPr>
          <p:cNvPr id="68" name="TextovéPole 67"/>
          <p:cNvSpPr txBox="1"/>
          <p:nvPr/>
        </p:nvSpPr>
        <p:spPr>
          <a:xfrm>
            <a:off x="4932363" y="260350"/>
            <a:ext cx="392112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3</a:t>
            </a:r>
          </a:p>
        </p:txBody>
      </p:sp>
      <p:sp>
        <p:nvSpPr>
          <p:cNvPr id="69" name="TextovéPole 68"/>
          <p:cNvSpPr txBox="1"/>
          <p:nvPr/>
        </p:nvSpPr>
        <p:spPr>
          <a:xfrm>
            <a:off x="6227763" y="260350"/>
            <a:ext cx="393700" cy="5857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 nodeType="clickPar">
                      <p:stCondLst>
                        <p:cond delay="0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 nodeType="clickPar">
                      <p:stCondLst>
                        <p:cond delay="0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 nodeType="clickPar">
                      <p:stCondLst>
                        <p:cond delay="0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 nodeType="clickPar">
                      <p:stCondLst>
                        <p:cond delay="0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 nodeType="clickPar">
                      <p:stCondLst>
                        <p:cond delay="0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 nodeType="clickPar">
                      <p:stCondLst>
                        <p:cond delay="0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 nodeType="clickPar">
                      <p:stCondLst>
                        <p:cond delay="0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 nodeType="clickPar">
                      <p:stCondLst>
                        <p:cond delay="0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 nodeType="clickPar">
                      <p:stCondLst>
                        <p:cond delay="0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 nodeType="clickPar">
                      <p:stCondLst>
                        <p:cond delay="0"/>
                      </p:stCondLst>
                      <p:childTnLst>
                        <p:par>
                          <p:cTn id="1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 nodeType="clickPar">
                      <p:stCondLst>
                        <p:cond delay="0"/>
                      </p:stCondLst>
                      <p:childTnLst>
                        <p:par>
                          <p:cTn id="1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 nodeType="clickPar">
                      <p:stCondLst>
                        <p:cond delay="0"/>
                      </p:stCondLst>
                      <p:childTnLst>
                        <p:par>
                          <p:cTn id="1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 nodeType="clickPar">
                      <p:stCondLst>
                        <p:cond delay="0"/>
                      </p:stCondLst>
                      <p:childTnLst>
                        <p:par>
                          <p:cTn id="1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4" grpId="0" animBg="1"/>
      <p:bldP spid="55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Obdélník 1"/>
          <p:cNvSpPr>
            <a:spLocks noChangeArrowheads="1"/>
          </p:cNvSpPr>
          <p:nvPr/>
        </p:nvSpPr>
        <p:spPr bwMode="auto">
          <a:xfrm>
            <a:off x="539750" y="1700213"/>
            <a:ext cx="53451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  <a:hlinkClick r:id="rId2" action="ppaction://hlinkfile"/>
              </a:rPr>
              <a:t>http://www.</a:t>
            </a:r>
            <a:r>
              <a:rPr lang="cs-CZ" sz="2400" dirty="0" err="1">
                <a:latin typeface="+mn-lt"/>
                <a:hlinkClick r:id="rId2" action="ppaction://hlinkfile"/>
              </a:rPr>
              <a:t>clker.com</a:t>
            </a:r>
            <a:r>
              <a:rPr lang="cs-CZ" sz="2400" dirty="0">
                <a:latin typeface="+mn-lt"/>
                <a:hlinkClick r:id="rId2" action="ppaction://hlinkfile"/>
              </a:rPr>
              <a:t>/</a:t>
            </a:r>
            <a:r>
              <a:rPr lang="cs-CZ" sz="2400" dirty="0" err="1">
                <a:latin typeface="+mn-lt"/>
                <a:hlinkClick r:id="rId2" action="ppaction://hlinkfile"/>
              </a:rPr>
              <a:t>clipart</a:t>
            </a:r>
            <a:r>
              <a:rPr lang="cs-CZ" sz="2400" dirty="0">
                <a:latin typeface="+mn-lt"/>
                <a:hlinkClick r:id="rId2" action="ppaction://hlinkfile"/>
              </a:rPr>
              <a:t>-28167.html</a:t>
            </a:r>
            <a:endParaRPr lang="cs-CZ" sz="2400" dirty="0">
              <a:latin typeface="+mn-lt"/>
            </a:endParaRPr>
          </a:p>
        </p:txBody>
      </p:sp>
      <p:sp>
        <p:nvSpPr>
          <p:cNvPr id="61443" name="Obdélník 2"/>
          <p:cNvSpPr>
            <a:spLocks noChangeArrowheads="1"/>
          </p:cNvSpPr>
          <p:nvPr/>
        </p:nvSpPr>
        <p:spPr bwMode="auto">
          <a:xfrm>
            <a:off x="539750" y="2205038"/>
            <a:ext cx="55245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  <a:hlinkClick r:id="rId2" action="ppaction://hlinkfile"/>
              </a:rPr>
              <a:t>http://www.</a:t>
            </a:r>
            <a:r>
              <a:rPr lang="cs-CZ" sz="2400" dirty="0" err="1">
                <a:latin typeface="+mn-lt"/>
                <a:hlinkClick r:id="rId2" action="ppaction://hlinkfile"/>
              </a:rPr>
              <a:t>clker.com</a:t>
            </a:r>
            <a:r>
              <a:rPr lang="cs-CZ" sz="2400" dirty="0">
                <a:latin typeface="+mn-lt"/>
                <a:hlinkClick r:id="rId2" action="ppaction://hlinkfile"/>
              </a:rPr>
              <a:t>/</a:t>
            </a:r>
            <a:r>
              <a:rPr lang="cs-CZ" sz="2400" dirty="0" err="1">
                <a:latin typeface="+mn-lt"/>
                <a:hlinkClick r:id="rId2" action="ppaction://hlinkfile"/>
              </a:rPr>
              <a:t>clipart</a:t>
            </a:r>
            <a:r>
              <a:rPr lang="cs-CZ" sz="2400" dirty="0">
                <a:latin typeface="+mn-lt"/>
                <a:hlinkClick r:id="rId2" action="ppaction://hlinkfile"/>
              </a:rPr>
              <a:t>-10739.html</a:t>
            </a:r>
            <a:endParaRPr lang="cs-CZ" sz="2400" dirty="0">
              <a:latin typeface="+mn-lt"/>
            </a:endParaRPr>
          </a:p>
        </p:txBody>
      </p:sp>
      <p:sp>
        <p:nvSpPr>
          <p:cNvPr id="61444" name="Obdélník 3"/>
          <p:cNvSpPr>
            <a:spLocks noChangeArrowheads="1"/>
          </p:cNvSpPr>
          <p:nvPr/>
        </p:nvSpPr>
        <p:spPr bwMode="auto">
          <a:xfrm>
            <a:off x="468313" y="3141663"/>
            <a:ext cx="84248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  <a:hlinkClick r:id="rId2" action="ppaction://hlinkfile"/>
              </a:rPr>
              <a:t>https://cs.wikipedia.org/wiki/Jan_Hus#/media/File:Jan_hus_1.jpg</a:t>
            </a:r>
            <a:endParaRPr lang="cs-CZ" sz="2400" dirty="0">
              <a:latin typeface="+mn-lt"/>
            </a:endParaRPr>
          </a:p>
        </p:txBody>
      </p:sp>
      <p:sp>
        <p:nvSpPr>
          <p:cNvPr id="61445" name="Obdélník 4"/>
          <p:cNvSpPr>
            <a:spLocks noChangeArrowheads="1"/>
          </p:cNvSpPr>
          <p:nvPr/>
        </p:nvSpPr>
        <p:spPr bwMode="auto">
          <a:xfrm>
            <a:off x="468313" y="4149725"/>
            <a:ext cx="748982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  <a:hlinkClick r:id="rId3" action="ppaction://hlinkfile"/>
              </a:rPr>
              <a:t>https://commons.wikimedia.org/wiki/File:Charles_IV-John_Ocko_votive_picture-fragment.jpg?uselang=cs</a:t>
            </a:r>
            <a:endParaRPr lang="cs-CZ" sz="2400" dirty="0">
              <a:latin typeface="+mn-lt"/>
            </a:endParaRPr>
          </a:p>
        </p:txBody>
      </p:sp>
      <p:sp>
        <p:nvSpPr>
          <p:cNvPr id="61447" name="Obdélník 6"/>
          <p:cNvSpPr>
            <a:spLocks noChangeArrowheads="1"/>
          </p:cNvSpPr>
          <p:nvPr/>
        </p:nvSpPr>
        <p:spPr bwMode="auto">
          <a:xfrm>
            <a:off x="539750" y="5445125"/>
            <a:ext cx="76327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  <a:hlinkClick r:id="rId4" action="ppaction://hlinkpres?slideindex=1&amp;slidetitle="/>
              </a:rPr>
              <a:t>https://cs.wikipedia.org/wiki/Jan_Amos_Komensk%C3%BD#/media/File:Johan_amos_comenius_1592-1671.jpg</a:t>
            </a:r>
            <a:endParaRPr lang="cs-CZ" sz="2400" dirty="0">
              <a:latin typeface="+mn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750" y="2708275"/>
            <a:ext cx="8145463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[ cit.2016-01-23].Dostupné pod licencí Public </a:t>
            </a:r>
            <a:r>
              <a:rPr lang="cs-CZ" sz="2400" dirty="0" err="1">
                <a:latin typeface="+mn-lt"/>
              </a:rPr>
              <a:t>domain</a:t>
            </a:r>
            <a:r>
              <a:rPr lang="cs-CZ" sz="2400" dirty="0">
                <a:latin typeface="+mn-lt"/>
              </a:rPr>
              <a:t> na WWW: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39750" y="3716338"/>
            <a:ext cx="8213725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[ cit.2016-01-23]. Dostupné pod licencí Public </a:t>
            </a:r>
            <a:r>
              <a:rPr lang="cs-CZ" sz="2400" dirty="0" err="1">
                <a:latin typeface="+mn-lt"/>
              </a:rPr>
              <a:t>domain</a:t>
            </a:r>
            <a:r>
              <a:rPr lang="cs-CZ" sz="2400" dirty="0">
                <a:latin typeface="+mn-lt"/>
              </a:rPr>
              <a:t> na WWW: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39750" y="5084763"/>
            <a:ext cx="8272463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[ cit.2016-01_23].Dostupné pod licencí Public </a:t>
            </a:r>
            <a:r>
              <a:rPr lang="cs-CZ" sz="2400" dirty="0" err="1">
                <a:latin typeface="+mn-lt"/>
              </a:rPr>
              <a:t>domain</a:t>
            </a:r>
            <a:r>
              <a:rPr lang="cs-CZ" sz="2400" dirty="0">
                <a:latin typeface="+mn-lt"/>
              </a:rPr>
              <a:t> na WWW: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84213" y="765175"/>
            <a:ext cx="2125662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Zdroje obrázků: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11188" y="1196975"/>
            <a:ext cx="8213725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[ cit.2016-01-23]. Dostupné pod licencí Public </a:t>
            </a:r>
            <a:r>
              <a:rPr lang="cs-CZ" sz="2400" dirty="0" err="1">
                <a:latin typeface="+mn-lt"/>
              </a:rPr>
              <a:t>domain</a:t>
            </a:r>
            <a:r>
              <a:rPr lang="cs-CZ" sz="2400" dirty="0">
                <a:latin typeface="+mn-lt"/>
              </a:rPr>
              <a:t> na WWW: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50825" y="5445125"/>
            <a:ext cx="339725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&lt;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50825" y="4149725"/>
            <a:ext cx="339725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&lt;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50825" y="3141663"/>
            <a:ext cx="339725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&lt;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50825" y="2205038"/>
            <a:ext cx="339725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&lt;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50825" y="1700213"/>
            <a:ext cx="339725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&lt;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7019925" y="5805488"/>
            <a:ext cx="338138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&gt;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7092950" y="4508500"/>
            <a:ext cx="338138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&gt;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8532813" y="3141663"/>
            <a:ext cx="338137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&gt;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724525" y="2205038"/>
            <a:ext cx="338138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&gt;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724525" y="1700213"/>
            <a:ext cx="338138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8313" y="404813"/>
            <a:ext cx="8331200" cy="8302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Jan Vilímek[ cit.2016-01-23]. Dostupné pod licencí Public </a:t>
            </a:r>
            <a:r>
              <a:rPr lang="cs-CZ" sz="2400" dirty="0" err="1">
                <a:latin typeface="+mn-lt"/>
              </a:rPr>
              <a:t>domain</a:t>
            </a:r>
            <a:r>
              <a:rPr lang="cs-CZ" sz="2400" dirty="0">
                <a:latin typeface="+mn-lt"/>
              </a:rPr>
              <a:t> 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na WWW: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750" y="1196975"/>
            <a:ext cx="7993063" cy="120015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  <a:hlinkClick r:id="rId2" action="ppaction://hlinkfile"/>
              </a:rPr>
              <a:t>https://upload.wikimedia.org/wikipedia/commons/0/05/Jan_Vil%C3%ADmek_-_Jan_%C5%BDi%C5%BEka_z_Trocnova.jpg?uselang=cs</a:t>
            </a:r>
            <a:endParaRPr lang="cs-CZ" sz="2400" dirty="0">
              <a:latin typeface="+mn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750" y="2924175"/>
            <a:ext cx="7488238" cy="83185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  <a:hlinkClick r:id="rId3" action="ppaction://hlinkfile"/>
              </a:rPr>
              <a:t>https://commons.wikimedia.org/wiki/File:Tom%C3%A1%C5%A1_Garrigue_Masaryk_1925.PNG?uselang=cs</a:t>
            </a:r>
            <a:endParaRPr lang="cs-CZ" sz="24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750" y="2492375"/>
            <a:ext cx="8213725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[ cit.2016-01-23]. Dostupné pod licencí Public </a:t>
            </a:r>
            <a:r>
              <a:rPr lang="cs-CZ" sz="2400" dirty="0" err="1">
                <a:latin typeface="+mn-lt"/>
              </a:rPr>
              <a:t>domain</a:t>
            </a:r>
            <a:r>
              <a:rPr lang="cs-CZ" sz="2400" dirty="0">
                <a:latin typeface="+mn-lt"/>
              </a:rPr>
              <a:t> na WWW: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750" y="4724400"/>
            <a:ext cx="7345363" cy="83185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  <a:hlinkClick r:id="rId4" action="ppaction://hlinkfile"/>
              </a:rPr>
              <a:t>https://commons.wikimedia.org/wiki/File:V%C3%A1clav_Havel_(2008)_(cropped).jpg?uselang=cs</a:t>
            </a:r>
            <a:endParaRPr lang="cs-CZ" sz="2400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750" y="3933825"/>
            <a:ext cx="8278813" cy="8302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David Sedlecký[ cit.2016-01-23]. Dostupné na </a:t>
            </a:r>
            <a:r>
              <a:rPr lang="cs-CZ" sz="2400" dirty="0" err="1">
                <a:latin typeface="+mn-lt"/>
              </a:rPr>
              <a:t>Creative</a:t>
            </a:r>
            <a:r>
              <a:rPr lang="cs-CZ" sz="2400" dirty="0">
                <a:latin typeface="+mn-lt"/>
              </a:rPr>
              <a:t> </a:t>
            </a:r>
            <a:r>
              <a:rPr lang="cs-CZ" sz="2400" dirty="0" err="1">
                <a:latin typeface="+mn-lt"/>
              </a:rPr>
              <a:t>Commons</a:t>
            </a:r>
            <a:endParaRPr lang="cs-CZ" sz="2400" dirty="0">
              <a:latin typeface="+mn-lt"/>
            </a:endParaRPr>
          </a:p>
          <a:p>
            <a:pPr>
              <a:defRPr/>
            </a:pPr>
            <a:r>
              <a:rPr lang="cs-CZ" sz="2400" dirty="0">
                <a:latin typeface="+mn-lt"/>
              </a:rPr>
              <a:t>Licence 3.é </a:t>
            </a:r>
            <a:r>
              <a:rPr lang="cs-CZ" sz="2400" dirty="0" err="1">
                <a:latin typeface="+mn-lt"/>
              </a:rPr>
              <a:t>Unported</a:t>
            </a:r>
            <a:r>
              <a:rPr lang="cs-CZ" sz="2400" dirty="0">
                <a:latin typeface="+mn-lt"/>
              </a:rPr>
              <a:t> na WWW: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23850" y="4724400"/>
            <a:ext cx="338138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&lt;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651500" y="5084763"/>
            <a:ext cx="339725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latin typeface="+mn-lt"/>
              </a:rPr>
              <a:t>&gt;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659563" y="3284538"/>
            <a:ext cx="339725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latin typeface="+mn-lt"/>
              </a:rPr>
              <a:t>&gt;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380288" y="1916113"/>
            <a:ext cx="338137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latin typeface="+mn-lt"/>
              </a:rPr>
              <a:t>&gt;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50825" y="2924175"/>
            <a:ext cx="339725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&lt;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50825" y="1196975"/>
            <a:ext cx="339725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&lt;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8313" y="692150"/>
            <a:ext cx="8450262" cy="12001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Zdroj zvuků – </a:t>
            </a:r>
            <a:r>
              <a:rPr lang="cs-CZ" sz="2400" dirty="0" err="1">
                <a:latin typeface="+mn-lt"/>
              </a:rPr>
              <a:t>SoundBible.com</a:t>
            </a:r>
            <a:endParaRPr lang="cs-CZ" sz="2400" dirty="0">
              <a:latin typeface="+mn-lt"/>
            </a:endParaRPr>
          </a:p>
          <a:p>
            <a:pPr>
              <a:defRPr/>
            </a:pPr>
            <a:r>
              <a:rPr lang="cs-CZ" sz="2400" dirty="0" err="1">
                <a:latin typeface="+mn-lt"/>
              </a:rPr>
              <a:t>Mike</a:t>
            </a:r>
            <a:r>
              <a:rPr lang="cs-CZ" sz="2400" dirty="0">
                <a:latin typeface="+mn-lt"/>
              </a:rPr>
              <a:t> </a:t>
            </a:r>
            <a:r>
              <a:rPr lang="cs-CZ" sz="2400" dirty="0" err="1">
                <a:latin typeface="+mn-lt"/>
              </a:rPr>
              <a:t>Koenig</a:t>
            </a:r>
            <a:r>
              <a:rPr lang="cs-CZ" sz="2400" dirty="0">
                <a:latin typeface="+mn-lt"/>
              </a:rPr>
              <a:t> [cit.2016-01-23]. Dostupné pod licencí </a:t>
            </a:r>
            <a:r>
              <a:rPr lang="cs-CZ" sz="2400" dirty="0" err="1">
                <a:latin typeface="+mn-lt"/>
              </a:rPr>
              <a:t>Attribution</a:t>
            </a:r>
            <a:r>
              <a:rPr lang="cs-CZ" sz="2400" dirty="0">
                <a:latin typeface="+mn-lt"/>
              </a:rPr>
              <a:t> 3.0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na WWW: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750" y="1844675"/>
            <a:ext cx="5957888" cy="46196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  <a:hlinkClick r:id="rId2" action="ppaction://hlinkfile"/>
              </a:rPr>
              <a:t>http://soundbible.com/1048-Horn-Honk.html</a:t>
            </a:r>
            <a:endParaRPr lang="cs-CZ" sz="2400" dirty="0">
              <a:latin typeface="+mn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750" y="2997200"/>
            <a:ext cx="6624638" cy="46196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  <a:hlinkClick r:id="rId2" action="ppaction://hlinkfile"/>
              </a:rPr>
              <a:t>http://soundbible.com/1830-Sad-Trombone.html</a:t>
            </a:r>
            <a:endParaRPr lang="cs-CZ" sz="24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750" y="2276475"/>
            <a:ext cx="8302625" cy="12001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 err="1">
                <a:latin typeface="+mn-lt"/>
              </a:rPr>
              <a:t>Joe</a:t>
            </a:r>
            <a:r>
              <a:rPr lang="cs-CZ" sz="2400" dirty="0">
                <a:latin typeface="+mn-lt"/>
              </a:rPr>
              <a:t> </a:t>
            </a:r>
            <a:r>
              <a:rPr lang="cs-CZ" sz="2400" dirty="0" err="1">
                <a:latin typeface="+mn-lt"/>
              </a:rPr>
              <a:t>Lamb</a:t>
            </a:r>
            <a:r>
              <a:rPr lang="cs-CZ" sz="2400" dirty="0">
                <a:latin typeface="+mn-lt"/>
              </a:rPr>
              <a:t> [cit.2016-01-23].Dostupné pod licencí </a:t>
            </a:r>
            <a:r>
              <a:rPr lang="cs-CZ" sz="2400" dirty="0" err="1">
                <a:latin typeface="+mn-lt"/>
              </a:rPr>
              <a:t>Attribition</a:t>
            </a:r>
            <a:r>
              <a:rPr lang="cs-CZ" sz="2400" dirty="0">
                <a:latin typeface="+mn-lt"/>
              </a:rPr>
              <a:t> 3.0 na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WWW:</a:t>
            </a:r>
          </a:p>
          <a:p>
            <a:pPr>
              <a:defRPr/>
            </a:pPr>
            <a:endParaRPr lang="cs-CZ" sz="2400" dirty="0"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0825" y="2997200"/>
            <a:ext cx="339725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&lt;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50825" y="1844675"/>
            <a:ext cx="339725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&lt;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804025" y="2997200"/>
            <a:ext cx="338138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&gt;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372225" y="1844675"/>
            <a:ext cx="338138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latin typeface="+mn-lt"/>
              </a:rPr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2254</TotalTime>
  <Words>1484</Words>
  <Application>Microsoft Office PowerPoint</Application>
  <PresentationFormat>On-screen Show (4:3)</PresentationFormat>
  <Paragraphs>510</Paragraphs>
  <Slides>64</Slides>
  <Notes>0</Notes>
  <HiddenSlides>0</HiddenSlides>
  <MMClips>27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64</vt:i4>
      </vt:variant>
    </vt:vector>
  </HeadingPairs>
  <TitlesOfParts>
    <vt:vector size="67" baseType="lpstr">
      <vt:lpstr>Arial</vt:lpstr>
      <vt:lpstr>Calibri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Snímek 43</vt:lpstr>
      <vt:lpstr>Snímek 44</vt:lpstr>
      <vt:lpstr>Snímek 45</vt:lpstr>
      <vt:lpstr>Snímek 46</vt:lpstr>
      <vt:lpstr>Snímek 47</vt:lpstr>
      <vt:lpstr>Snímek 48</vt:lpstr>
      <vt:lpstr>Snímek 49</vt:lpstr>
      <vt:lpstr>Snímek 50</vt:lpstr>
      <vt:lpstr>Snímek 51</vt:lpstr>
      <vt:lpstr>Snímek 52</vt:lpstr>
      <vt:lpstr>Snímek 53</vt:lpstr>
      <vt:lpstr>Snímek 54</vt:lpstr>
      <vt:lpstr>Snímek 55</vt:lpstr>
      <vt:lpstr>Snímek 56</vt:lpstr>
      <vt:lpstr>Snímek 57</vt:lpstr>
      <vt:lpstr>Snímek 58</vt:lpstr>
      <vt:lpstr>Snímek 59</vt:lpstr>
      <vt:lpstr>Snímek 60</vt:lpstr>
      <vt:lpstr>Snímek 61</vt:lpstr>
      <vt:lpstr>Snímek 62</vt:lpstr>
      <vt:lpstr>Snímek 63</vt:lpstr>
      <vt:lpstr>Snímek 64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alena - tucimova</cp:lastModifiedBy>
  <cp:revision>222</cp:revision>
  <dcterms:created xsi:type="dcterms:W3CDTF">2016-01-11T14:19:07Z</dcterms:created>
  <dcterms:modified xsi:type="dcterms:W3CDTF">2020-04-20T15:16:31Z</dcterms:modified>
</cp:coreProperties>
</file>