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</p:sldIdLst>
  <p:sldSz cx="12192000" cy="6858000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-390" y="-11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35498C-AE6E-484E-AE1B-513FF895DB4C}" type="datetimeFigureOut">
              <a:rPr lang="cs-CZ"/>
              <a:pPr>
                <a:defRPr/>
              </a:pPr>
              <a:t>02.08.2020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1A92E7-459D-4D68-9D1B-832EA8B9F75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AA3730-731F-4D98-B3BF-1B5C5ABCB862}" type="datetimeFigureOut">
              <a:rPr lang="cs-CZ"/>
              <a:pPr>
                <a:defRPr/>
              </a:pPr>
              <a:t>02.08.2020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2FBF76-3FF2-4436-ACC1-383945BA3CA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906F34-D59C-455E-A1D6-6F594B290A9D}" type="datetimeFigureOut">
              <a:rPr lang="cs-CZ"/>
              <a:pPr>
                <a:defRPr/>
              </a:pPr>
              <a:t>02.08.2020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67CC44-7583-4C0C-851A-28110BE22DE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2A1A28-F107-44C9-93EC-22EB62CBB970}" type="datetimeFigureOut">
              <a:rPr lang="cs-CZ"/>
              <a:pPr>
                <a:defRPr/>
              </a:pPr>
              <a:t>02.08.2020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2F9D13-A532-4D37-98E4-B52FD50CDE3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02D07E-2F4F-4BA4-9071-A0DB423E3485}" type="datetimeFigureOut">
              <a:rPr lang="cs-CZ"/>
              <a:pPr>
                <a:defRPr/>
              </a:pPr>
              <a:t>02.08.2020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2EB885-3D9C-4B22-AC4E-F6B6FCB2B83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3D916F-2716-4258-9410-4E1B7E8E98C3}" type="datetimeFigureOut">
              <a:rPr lang="cs-CZ"/>
              <a:pPr>
                <a:defRPr/>
              </a:pPr>
              <a:t>02.08.2020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5EBF706-74A5-423B-BE54-C827CA51750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3845AB-B9A3-47F2-A936-12ABF1647690}" type="datetimeFigureOut">
              <a:rPr lang="cs-CZ"/>
              <a:pPr>
                <a:defRPr/>
              </a:pPr>
              <a:t>02.08.2020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FF1C67-019B-45D2-9E85-B1D996EFF27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79A167-9FEC-4058-B513-E8B55694CB3E}" type="datetimeFigureOut">
              <a:rPr lang="cs-CZ"/>
              <a:pPr>
                <a:defRPr/>
              </a:pPr>
              <a:t>02.08.2020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853B2A-BB88-4FDA-918C-C8287E352D5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FBA08A-D589-4B8F-A9FB-052254685710}" type="datetimeFigureOut">
              <a:rPr lang="cs-CZ"/>
              <a:pPr>
                <a:defRPr/>
              </a:pPr>
              <a:t>02.08.2020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037DF3-A77F-49EC-8148-DA63F087D96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339424-060D-4D2B-BB25-FD3A9D753B84}" type="datetimeFigureOut">
              <a:rPr lang="cs-CZ"/>
              <a:pPr>
                <a:defRPr/>
              </a:pPr>
              <a:t>02.08.2020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4E986AE-DA18-404C-9C0C-051E1108251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6BFEEB-B421-4698-BFEF-957F7A34BF77}" type="datetimeFigureOut">
              <a:rPr lang="cs-CZ"/>
              <a:pPr>
                <a:defRPr/>
              </a:pPr>
              <a:t>02.08.2020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F92A5F0-E320-48A2-9001-3A4D6A1CDF7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nadpis 1"/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text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Po kliknutí můžete upravovat styly textu v předloze.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67CD538-CB73-4053-930A-9E6E21E1CE5D}" type="datetimeFigureOut">
              <a:rPr lang="cs-CZ"/>
              <a:pPr>
                <a:defRPr/>
              </a:pPr>
              <a:t>02.08.2020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fld id="{803CC745-078A-4EFA-9031-C1071411236F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9pPr>
    </p:titleStyle>
    <p:bodyStyle>
      <a:lvl1pPr marL="228600" indent="-228600" algn="l" rtl="0" fontAlgn="base">
        <a:lnSpc>
          <a:spcPct val="90000"/>
        </a:lnSpc>
        <a:spcBef>
          <a:spcPts val="1000"/>
        </a:spcBef>
        <a:spcAft>
          <a:spcPct val="0"/>
        </a:spcAft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lker.com/clipart-restaurant-10.html" TargetMode="External"/><Relationship Id="rId13" Type="http://schemas.openxmlformats.org/officeDocument/2006/relationships/hyperlink" Target="http://www.clker.com/clipart-25988.html" TargetMode="External"/><Relationship Id="rId3" Type="http://schemas.openxmlformats.org/officeDocument/2006/relationships/hyperlink" Target="http://www.clker.com/clipart-student-desk-1.html" TargetMode="External"/><Relationship Id="rId7" Type="http://schemas.openxmlformats.org/officeDocument/2006/relationships/hyperlink" Target="http://www.clker.com/clipart-dice.html" TargetMode="External"/><Relationship Id="rId12" Type="http://schemas.openxmlformats.org/officeDocument/2006/relationships/hyperlink" Target="http://www.clker.com/clipart-engineer-1.html" TargetMode="External"/><Relationship Id="rId2" Type="http://schemas.openxmlformats.org/officeDocument/2006/relationships/hyperlink" Target="http://www.clker.com/clipart-female-student.html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clker.com/clipart-six-sided-dice-2.html" TargetMode="External"/><Relationship Id="rId11" Type="http://schemas.openxmlformats.org/officeDocument/2006/relationships/hyperlink" Target="http://www.clker.com/clipart-map-symbols-metro-access-white.html" TargetMode="External"/><Relationship Id="rId5" Type="http://schemas.openxmlformats.org/officeDocument/2006/relationships/hyperlink" Target="http://www.clker.com/clipart-29823.html" TargetMode="External"/><Relationship Id="rId10" Type="http://schemas.openxmlformats.org/officeDocument/2006/relationships/hyperlink" Target="http://www.clker.com/clipart-metro-train-yellow-1.html" TargetMode="External"/><Relationship Id="rId4" Type="http://schemas.openxmlformats.org/officeDocument/2006/relationships/hyperlink" Target="http://creativecommons.org/licenses/by-sa/4.0/deed.cs" TargetMode="External"/><Relationship Id="rId9" Type="http://schemas.openxmlformats.org/officeDocument/2006/relationships/hyperlink" Target="http://www.clker.com/clipart-school-boy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7030A0"/>
            </a:gs>
            <a:gs pos="63000">
              <a:srgbClr val="7030A0"/>
            </a:gs>
            <a:gs pos="83000">
              <a:srgbClr val="ABC0E4"/>
            </a:gs>
            <a:gs pos="100000">
              <a:srgbClr val="C7D5ED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072188" y="3640138"/>
            <a:ext cx="5319712" cy="2076450"/>
          </a:xfrm>
          <a:prstGeom prst="rect">
            <a:avLst/>
          </a:prstGeom>
        </p:spPr>
        <p:txBody>
          <a:bodyPr>
            <a:normAutofit/>
          </a:bodyPr>
          <a:lstStyle/>
          <a:p>
            <a:pPr eaLnBrk="1" fontAlgn="auto" hangingPunct="1">
              <a:lnSpc>
                <a:spcPct val="90000"/>
              </a:lnSpc>
              <a:spcAft>
                <a:spcPts val="600"/>
              </a:spcAft>
              <a:defRPr/>
            </a:pPr>
            <a:r>
              <a:rPr lang="en-US" sz="4800">
                <a:latin typeface="+mj-lt"/>
                <a:ea typeface="+mj-ea"/>
                <a:cs typeface="+mj-cs"/>
              </a:rPr>
              <a:t>Slovní úlohy </a:t>
            </a:r>
          </a:p>
          <a:p>
            <a:pPr eaLnBrk="1" fontAlgn="auto" hangingPunct="1">
              <a:lnSpc>
                <a:spcPct val="90000"/>
              </a:lnSpc>
              <a:spcAft>
                <a:spcPts val="600"/>
              </a:spcAft>
              <a:defRPr/>
            </a:pPr>
            <a:r>
              <a:rPr lang="en-US" sz="4800">
                <a:latin typeface="+mj-lt"/>
                <a:ea typeface="+mj-ea"/>
                <a:cs typeface="+mj-cs"/>
              </a:rPr>
              <a:t>pro 2. a 3. ročník IV</a:t>
            </a:r>
          </a:p>
        </p:txBody>
      </p:sp>
      <p:sp>
        <p:nvSpPr>
          <p:cNvPr id="135" name="Freeform: Shape 134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flipV="1">
            <a:off x="0" y="0"/>
            <a:ext cx="5389563" cy="6373813"/>
          </a:xfrm>
          <a:custGeom>
            <a:avLst/>
            <a:gdLst>
              <a:gd name="connsiteX0" fmla="*/ 620377 w 5389868"/>
              <a:gd name="connsiteY0" fmla="*/ 6374535 h 6374535"/>
              <a:gd name="connsiteX1" fmla="*/ 3459520 w 5389868"/>
              <a:gd name="connsiteY1" fmla="*/ 6374535 h 6374535"/>
              <a:gd name="connsiteX2" fmla="*/ 3638761 w 5389868"/>
              <a:gd name="connsiteY2" fmla="*/ 6288190 h 6374535"/>
              <a:gd name="connsiteX3" fmla="*/ 5389868 w 5389868"/>
              <a:gd name="connsiteY3" fmla="*/ 3346018 h 6374535"/>
              <a:gd name="connsiteX4" fmla="*/ 2043850 w 5389868"/>
              <a:gd name="connsiteY4" fmla="*/ 0 h 6374535"/>
              <a:gd name="connsiteX5" fmla="*/ 139826 w 5389868"/>
              <a:gd name="connsiteY5" fmla="*/ 594192 h 6374535"/>
              <a:gd name="connsiteX6" fmla="*/ 0 w 5389868"/>
              <a:gd name="connsiteY6" fmla="*/ 700065 h 6374535"/>
              <a:gd name="connsiteX7" fmla="*/ 0 w 5389868"/>
              <a:gd name="connsiteY7" fmla="*/ 5991971 h 6374535"/>
              <a:gd name="connsiteX8" fmla="*/ 139827 w 5389868"/>
              <a:gd name="connsiteY8" fmla="*/ 6097845 h 6374535"/>
              <a:gd name="connsiteX9" fmla="*/ 378347 w 5389868"/>
              <a:gd name="connsiteY9" fmla="*/ 6248727 h 63745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389868" h="6374535">
                <a:moveTo>
                  <a:pt x="620377" y="6374535"/>
                </a:moveTo>
                <a:lnTo>
                  <a:pt x="3459520" y="6374535"/>
                </a:lnTo>
                <a:lnTo>
                  <a:pt x="3638761" y="6288190"/>
                </a:lnTo>
                <a:cubicBezTo>
                  <a:pt x="4681799" y="5721578"/>
                  <a:pt x="5389868" y="4616487"/>
                  <a:pt x="5389868" y="3346018"/>
                </a:cubicBezTo>
                <a:cubicBezTo>
                  <a:pt x="5389868" y="1498063"/>
                  <a:pt x="3891805" y="0"/>
                  <a:pt x="2043850" y="0"/>
                </a:cubicBezTo>
                <a:cubicBezTo>
                  <a:pt x="1336430" y="0"/>
                  <a:pt x="680285" y="219535"/>
                  <a:pt x="139826" y="594192"/>
                </a:cubicBezTo>
                <a:lnTo>
                  <a:pt x="0" y="700065"/>
                </a:lnTo>
                <a:lnTo>
                  <a:pt x="0" y="5991971"/>
                </a:lnTo>
                <a:lnTo>
                  <a:pt x="139827" y="6097845"/>
                </a:lnTo>
                <a:cubicBezTo>
                  <a:pt x="217035" y="6151367"/>
                  <a:pt x="296605" y="6201724"/>
                  <a:pt x="378347" y="6248727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pic>
        <p:nvPicPr>
          <p:cNvPr id="1026" name="Picture 2" descr="Female Student Clip Art"/>
          <p:cNvPicPr>
            <a:picLocks noChangeAspect="1" noChangeArrowheads="1"/>
          </p:cNvPicPr>
          <p:nvPr/>
        </p:nvPicPr>
        <p:blipFill rotWithShape="1">
          <a:blip r:embed="rId2" cstate="print"/>
          <a:srcRect t="7335" r="-2" b="10797"/>
          <a:stretch/>
        </p:blipFill>
        <p:spPr bwMode="auto">
          <a:xfrm>
            <a:off x="20" y="10"/>
            <a:ext cx="5234499" cy="6210619"/>
          </a:xfrm>
          <a:custGeom>
            <a:avLst/>
            <a:gdLst/>
            <a:ahLst/>
            <a:cxnLst/>
            <a:rect l="l" t="t" r="r" b="b"/>
            <a:pathLst>
              <a:path w="5234519" h="6210629">
                <a:moveTo>
                  <a:pt x="1082595" y="0"/>
                </a:moveTo>
                <a:lnTo>
                  <a:pt x="3027450" y="0"/>
                </a:lnTo>
                <a:lnTo>
                  <a:pt x="3291029" y="96471"/>
                </a:lnTo>
                <a:cubicBezTo>
                  <a:pt x="4433137" y="579542"/>
                  <a:pt x="5234519" y="1710443"/>
                  <a:pt x="5234519" y="3028517"/>
                </a:cubicBezTo>
                <a:cubicBezTo>
                  <a:pt x="5234519" y="4785949"/>
                  <a:pt x="3809839" y="6210629"/>
                  <a:pt x="2052407" y="6210629"/>
                </a:cubicBezTo>
                <a:cubicBezTo>
                  <a:pt x="1283531" y="6210629"/>
                  <a:pt x="578345" y="5937936"/>
                  <a:pt x="28288" y="5483989"/>
                </a:cubicBezTo>
                <a:lnTo>
                  <a:pt x="0" y="5458279"/>
                </a:lnTo>
                <a:lnTo>
                  <a:pt x="0" y="598754"/>
                </a:lnTo>
                <a:lnTo>
                  <a:pt x="28288" y="573044"/>
                </a:lnTo>
                <a:cubicBezTo>
                  <a:pt x="303317" y="346070"/>
                  <a:pt x="617127" y="164410"/>
                  <a:pt x="958290" y="39494"/>
                </a:cubicBezTo>
                <a:close/>
              </a:path>
            </a:pathLst>
          </a:custGeom>
          <a:noFill/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Female Student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488" y="423863"/>
            <a:ext cx="1971675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2849563" y="596900"/>
            <a:ext cx="4479925" cy="19383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457200" indent="-457200" eaLnBrk="1" fontAlgn="auto" hangingPunct="1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400" dirty="0">
                <a:latin typeface="+mn-lt"/>
              </a:rPr>
              <a:t>Žáci ve 3.třídě </a:t>
            </a:r>
            <a:r>
              <a:rPr lang="cs-CZ" sz="2400" dirty="0" smtClean="0">
                <a:latin typeface="+mn-lt"/>
              </a:rPr>
              <a:t>obsadili </a:t>
            </a:r>
            <a:r>
              <a:rPr lang="cs-CZ" sz="2400" dirty="0">
                <a:latin typeface="+mn-lt"/>
              </a:rPr>
              <a:t>9 lavic. </a:t>
            </a:r>
            <a:endParaRPr lang="cs-CZ" sz="2400" dirty="0">
              <a:latin typeface="+mn-lt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</a:rPr>
              <a:t>       V lavicích sedí vždy po dvou.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</a:rPr>
              <a:t>       Kolik bylo ve třídě žáků?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</a:rPr>
              <a:t>       9 . 2 = 18 žáků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</a:rPr>
              <a:t>       Ve 3. třídě bylo 18 žáků.</a:t>
            </a:r>
          </a:p>
        </p:txBody>
      </p:sp>
      <p:grpSp>
        <p:nvGrpSpPr>
          <p:cNvPr id="3076" name="Skupina 3"/>
          <p:cNvGrpSpPr>
            <a:grpSpLocks/>
          </p:cNvGrpSpPr>
          <p:nvPr/>
        </p:nvGrpSpPr>
        <p:grpSpPr bwMode="auto">
          <a:xfrm>
            <a:off x="8883650" y="287338"/>
            <a:ext cx="2490788" cy="1992312"/>
            <a:chOff x="4810125" y="2009775"/>
            <a:chExt cx="3678306" cy="2977598"/>
          </a:xfrm>
        </p:grpSpPr>
        <p:pic>
          <p:nvPicPr>
            <p:cNvPr id="3081" name="Picture 6" descr="Student Desk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810125" y="2009775"/>
              <a:ext cx="2571750" cy="28384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082" name="Picture 6" descr="Student Desk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5916681" y="2148923"/>
              <a:ext cx="2571750" cy="28384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5" name="Obdélník 4"/>
          <p:cNvSpPr/>
          <p:nvPr/>
        </p:nvSpPr>
        <p:spPr>
          <a:xfrm>
            <a:off x="3308350" y="1709738"/>
            <a:ext cx="3092450" cy="82073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78" name="TextovéPole 6"/>
          <p:cNvSpPr txBox="1">
            <a:spLocks noChangeArrowheads="1"/>
          </p:cNvSpPr>
          <p:nvPr/>
        </p:nvSpPr>
        <p:spPr bwMode="auto">
          <a:xfrm>
            <a:off x="471488" y="3702050"/>
            <a:ext cx="5892800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sz="2400"/>
              <a:t>2. Trenér rozdělil 10 hokejistů do dvou skupin.</a:t>
            </a:r>
          </a:p>
          <a:p>
            <a:pPr eaLnBrk="1" hangingPunct="1"/>
            <a:r>
              <a:rPr lang="cs-CZ" sz="2400"/>
              <a:t>    Kolik hráčů bylo v jedné skupině?</a:t>
            </a:r>
          </a:p>
          <a:p>
            <a:pPr eaLnBrk="1" hangingPunct="1"/>
            <a:endParaRPr lang="cs-CZ" sz="2400"/>
          </a:p>
          <a:p>
            <a:pPr eaLnBrk="1" hangingPunct="1"/>
            <a:r>
              <a:rPr lang="cs-CZ" sz="2400"/>
              <a:t>   10 : 2 = 5  V jedné skupině  bylo 5 hráčů.</a:t>
            </a:r>
          </a:p>
        </p:txBody>
      </p:sp>
      <p:pic>
        <p:nvPicPr>
          <p:cNvPr id="3079" name="Picture 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72313" y="2968625"/>
            <a:ext cx="4762500" cy="357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614363" y="4767263"/>
            <a:ext cx="5481637" cy="59848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Female Student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25025" y="247650"/>
            <a:ext cx="1971675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099" name="TextovéPole 3"/>
          <p:cNvSpPr txBox="1">
            <a:spLocks noChangeArrowheads="1"/>
          </p:cNvSpPr>
          <p:nvPr/>
        </p:nvSpPr>
        <p:spPr bwMode="auto">
          <a:xfrm>
            <a:off x="2862263" y="688975"/>
            <a:ext cx="7167562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sz="2400"/>
              <a:t>3. Na záhonu je vysázeno 21 sazenic jahod ve 3 řadách.</a:t>
            </a:r>
          </a:p>
          <a:p>
            <a:pPr eaLnBrk="1" hangingPunct="1"/>
            <a:r>
              <a:rPr lang="cs-CZ" sz="2400"/>
              <a:t>    Kolik sazenic je v jedné řadě?</a:t>
            </a:r>
          </a:p>
          <a:p>
            <a:pPr eaLnBrk="1" hangingPunct="1"/>
            <a:r>
              <a:rPr lang="cs-CZ" sz="2400"/>
              <a:t>    21 : 3 = 7  V jedné řadě bylo vysázeno 7 sazenic jahod.</a:t>
            </a:r>
          </a:p>
        </p:txBody>
      </p:sp>
      <p:pic>
        <p:nvPicPr>
          <p:cNvPr id="4100" name="Picture 2" descr="Strawberry Flower Jh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9563" y="515938"/>
            <a:ext cx="2857500" cy="2009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3167063" y="1471613"/>
            <a:ext cx="6811962" cy="42386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02" name="TextovéPole 5"/>
          <p:cNvSpPr txBox="1">
            <a:spLocks noChangeArrowheads="1"/>
          </p:cNvSpPr>
          <p:nvPr/>
        </p:nvSpPr>
        <p:spPr bwMode="auto">
          <a:xfrm>
            <a:off x="523875" y="2773363"/>
            <a:ext cx="7300913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sz="2400"/>
              <a:t>4. Lucka s Adamem hráli Člověče nezlob se.</a:t>
            </a:r>
          </a:p>
          <a:p>
            <a:pPr eaLnBrk="1" hangingPunct="1"/>
            <a:r>
              <a:rPr lang="cs-CZ" sz="2400"/>
              <a:t>    Lucka hodila:                                                 Adam hodil:</a:t>
            </a:r>
          </a:p>
        </p:txBody>
      </p:sp>
      <p:pic>
        <p:nvPicPr>
          <p:cNvPr id="4103" name="Picture 4" descr="Six Sided Dice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5338" y="3846513"/>
            <a:ext cx="1149350" cy="1271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4" name="Picture 6" descr="Dice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3325" y="3754438"/>
            <a:ext cx="1147763" cy="1208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5" name="Picture 4" descr="Six Sided Dice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70100" y="3532188"/>
            <a:ext cx="1149350" cy="1271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6" name="Picture 4" descr="Six Sided Dice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0913" y="3603625"/>
            <a:ext cx="1147762" cy="1273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7" name="Picture 6" descr="Dice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883650" y="4481513"/>
            <a:ext cx="1147763" cy="120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8" name="Picture 6" descr="Dice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213975" y="3532188"/>
            <a:ext cx="1147763" cy="120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9" name="TextovéPole 12"/>
          <p:cNvSpPr txBox="1">
            <a:spLocks noChangeArrowheads="1"/>
          </p:cNvSpPr>
          <p:nvPr/>
        </p:nvSpPr>
        <p:spPr bwMode="auto">
          <a:xfrm>
            <a:off x="795338" y="5441950"/>
            <a:ext cx="60642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sz="2400"/>
              <a:t>O kolik hodila Lucka víc než Adam?</a:t>
            </a:r>
          </a:p>
          <a:p>
            <a:pPr eaLnBrk="1" hangingPunct="1"/>
            <a:r>
              <a:rPr lang="cs-CZ" sz="2400"/>
              <a:t>Lucka – 3 . 6 = 18       Adam – 3 . 5 = 15   18 &gt; 15</a:t>
            </a:r>
          </a:p>
          <a:p>
            <a:pPr eaLnBrk="1" hangingPunct="1"/>
            <a:r>
              <a:rPr lang="cs-CZ" sz="2400"/>
              <a:t>Lucka hodila o 3 více. 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674688" y="5830888"/>
            <a:ext cx="6296025" cy="8318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5" grpId="0" animBg="1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Female Student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25025" y="247650"/>
            <a:ext cx="1971675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3" name="TextovéPole 3"/>
          <p:cNvSpPr txBox="1">
            <a:spLocks noChangeArrowheads="1"/>
          </p:cNvSpPr>
          <p:nvPr/>
        </p:nvSpPr>
        <p:spPr bwMode="auto">
          <a:xfrm>
            <a:off x="741363" y="450850"/>
            <a:ext cx="879157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sz="2400"/>
              <a:t>5. Ve školní družině bylo 28 dětí. Vychovatelka je rozdělila po čtyřech.</a:t>
            </a:r>
          </a:p>
          <a:p>
            <a:pPr eaLnBrk="1" hangingPunct="1"/>
            <a:r>
              <a:rPr lang="cs-CZ" sz="2400"/>
              <a:t>    Kolik vytvořila skupin?</a:t>
            </a:r>
          </a:p>
          <a:p>
            <a:pPr eaLnBrk="1" hangingPunct="1"/>
            <a:r>
              <a:rPr lang="cs-CZ" sz="2400"/>
              <a:t>    Vychovatelka vytvořila 7 skupin.</a:t>
            </a:r>
          </a:p>
        </p:txBody>
      </p:sp>
      <p:sp>
        <p:nvSpPr>
          <p:cNvPr id="5" name="Obdélník 4"/>
          <p:cNvSpPr/>
          <p:nvPr/>
        </p:nvSpPr>
        <p:spPr>
          <a:xfrm>
            <a:off x="1073150" y="1219200"/>
            <a:ext cx="4068763" cy="35718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125" name="TextovéPole 5"/>
          <p:cNvSpPr txBox="1">
            <a:spLocks noChangeArrowheads="1"/>
          </p:cNvSpPr>
          <p:nvPr/>
        </p:nvSpPr>
        <p:spPr bwMode="auto">
          <a:xfrm>
            <a:off x="741363" y="1993900"/>
            <a:ext cx="6715428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sz="2400" dirty="0"/>
              <a:t>6. Dělenec je 36, dělitel je 4. </a:t>
            </a:r>
            <a:r>
              <a:rPr lang="cs-CZ" sz="2400" dirty="0" smtClean="0"/>
              <a:t>Vypočítej, </a:t>
            </a:r>
            <a:r>
              <a:rPr lang="cs-CZ" sz="2400" dirty="0"/>
              <a:t>kolik je podíl.</a:t>
            </a:r>
          </a:p>
          <a:p>
            <a:pPr eaLnBrk="1" hangingPunct="1"/>
            <a:r>
              <a:rPr lang="cs-CZ" sz="2400" dirty="0"/>
              <a:t>    Podíl je: 36 : 4 = 9     Podíl je 9</a:t>
            </a:r>
          </a:p>
        </p:txBody>
      </p:sp>
      <p:sp>
        <p:nvSpPr>
          <p:cNvPr id="7" name="Obdélník 6"/>
          <p:cNvSpPr/>
          <p:nvPr/>
        </p:nvSpPr>
        <p:spPr>
          <a:xfrm>
            <a:off x="1073150" y="2398713"/>
            <a:ext cx="3873500" cy="4254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127" name="TextovéPole 7"/>
          <p:cNvSpPr txBox="1">
            <a:spLocks noChangeArrowheads="1"/>
          </p:cNvSpPr>
          <p:nvPr/>
        </p:nvSpPr>
        <p:spPr bwMode="auto">
          <a:xfrm>
            <a:off x="741363" y="3429000"/>
            <a:ext cx="10283825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sz="2400"/>
              <a:t>7. V restauraci bylo 6 stolů se 4 židlemi, 4 stoly se 3 židlemi a 5 stolů se 2 židlemi.</a:t>
            </a:r>
          </a:p>
          <a:p>
            <a:pPr eaLnBrk="1" hangingPunct="1"/>
            <a:r>
              <a:rPr lang="cs-CZ" sz="2400"/>
              <a:t>    Kolik stolů bylo v restauraci?  6 + 4 + 5 = 15 stolů  V restauraci bylo 15 stolů.</a:t>
            </a:r>
          </a:p>
        </p:txBody>
      </p:sp>
      <p:sp>
        <p:nvSpPr>
          <p:cNvPr id="9" name="Obdélník 8"/>
          <p:cNvSpPr/>
          <p:nvPr/>
        </p:nvSpPr>
        <p:spPr>
          <a:xfrm>
            <a:off x="4614863" y="3873500"/>
            <a:ext cx="5967412" cy="3857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129" name="TextovéPole 9"/>
          <p:cNvSpPr txBox="1">
            <a:spLocks noChangeArrowheads="1"/>
          </p:cNvSpPr>
          <p:nvPr/>
        </p:nvSpPr>
        <p:spPr bwMode="auto">
          <a:xfrm>
            <a:off x="1073150" y="4306888"/>
            <a:ext cx="45513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sz="2400"/>
              <a:t>Kolik židlí bylo celkem v restauraci?</a:t>
            </a:r>
          </a:p>
        </p:txBody>
      </p:sp>
      <p:pic>
        <p:nvPicPr>
          <p:cNvPr id="5130" name="Picture 2" descr="Restaurant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685213" y="4348163"/>
            <a:ext cx="2857500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31" name="TextovéPole 10"/>
          <p:cNvSpPr txBox="1">
            <a:spLocks noChangeArrowheads="1"/>
          </p:cNvSpPr>
          <p:nvPr/>
        </p:nvSpPr>
        <p:spPr bwMode="auto">
          <a:xfrm>
            <a:off x="1073150" y="5111750"/>
            <a:ext cx="4484688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sz="2400"/>
              <a:t>( 6 . 4 ) + ( 4 . 3 ) + ( 5 . 2 ) = 46 židlí</a:t>
            </a:r>
          </a:p>
          <a:p>
            <a:pPr eaLnBrk="1" hangingPunct="1"/>
            <a:r>
              <a:rPr lang="cs-CZ" sz="2400"/>
              <a:t>V restauraci bylo 46 židlí.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073150" y="5081588"/>
            <a:ext cx="4551363" cy="95726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9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Female Student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7363" y="274638"/>
            <a:ext cx="1971675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47" name="TextovéPole 3"/>
          <p:cNvSpPr txBox="1">
            <a:spLocks noChangeArrowheads="1"/>
          </p:cNvSpPr>
          <p:nvPr/>
        </p:nvSpPr>
        <p:spPr bwMode="auto">
          <a:xfrm>
            <a:off x="2698750" y="85725"/>
            <a:ext cx="6794500" cy="341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sz="2400"/>
              <a:t>8. Lukáš dostal za domácí úkol vypočítat 2 cvičení.</a:t>
            </a:r>
          </a:p>
          <a:p>
            <a:pPr eaLnBrk="1" hangingPunct="1"/>
            <a:r>
              <a:rPr lang="cs-CZ" sz="2400"/>
              <a:t>    V prvním cvičení byly 4 sloupečky po 6 příkladech.</a:t>
            </a:r>
          </a:p>
          <a:p>
            <a:pPr eaLnBrk="1" hangingPunct="1"/>
            <a:r>
              <a:rPr lang="cs-CZ" sz="2400"/>
              <a:t>    Ve druhém cvičení musel vypočítat 3 sloupečky po </a:t>
            </a:r>
          </a:p>
          <a:p>
            <a:pPr eaLnBrk="1" hangingPunct="1"/>
            <a:r>
              <a:rPr lang="cs-CZ" sz="2400"/>
              <a:t>    4 příkladech.</a:t>
            </a:r>
          </a:p>
          <a:p>
            <a:pPr eaLnBrk="1" hangingPunct="1"/>
            <a:r>
              <a:rPr lang="cs-CZ" sz="2400"/>
              <a:t>    Kolik příkladů dostal Lukáš vypočítat?</a:t>
            </a:r>
          </a:p>
          <a:p>
            <a:pPr eaLnBrk="1" hangingPunct="1"/>
            <a:r>
              <a:rPr lang="cs-CZ" sz="2400"/>
              <a:t>    1. cvičení -   4 . 6 = 24 příkladů</a:t>
            </a:r>
          </a:p>
          <a:p>
            <a:pPr eaLnBrk="1" hangingPunct="1"/>
            <a:r>
              <a:rPr lang="cs-CZ" sz="2400"/>
              <a:t>    2. cvičení -   3 . 4 = 12 příkladů</a:t>
            </a:r>
          </a:p>
          <a:p>
            <a:pPr eaLnBrk="1" hangingPunct="1"/>
            <a:r>
              <a:rPr lang="cs-CZ" sz="2400"/>
              <a:t>    Celkem -  24 + 12 = 36 příkladů.</a:t>
            </a:r>
          </a:p>
          <a:p>
            <a:pPr eaLnBrk="1" hangingPunct="1"/>
            <a:r>
              <a:rPr lang="cs-CZ" sz="2400"/>
              <a:t>    Lukáš musel vypočítat 36 příkladů</a:t>
            </a:r>
          </a:p>
        </p:txBody>
      </p:sp>
      <p:pic>
        <p:nvPicPr>
          <p:cNvPr id="6148" name="Picture 2" descr="School Boy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350375" y="293688"/>
            <a:ext cx="2714625" cy="283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968625" y="1960563"/>
            <a:ext cx="4452938" cy="15652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150" name="TextovéPole 5"/>
          <p:cNvSpPr txBox="1">
            <a:spLocks noChangeArrowheads="1"/>
          </p:cNvSpPr>
          <p:nvPr/>
        </p:nvSpPr>
        <p:spPr bwMode="auto">
          <a:xfrm>
            <a:off x="487363" y="3941763"/>
            <a:ext cx="7862887" cy="193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sz="2400"/>
              <a:t>9. Vlaky v pražském metru jezdí v pětiminutových intervalech.</a:t>
            </a:r>
          </a:p>
          <a:p>
            <a:pPr eaLnBrk="1" hangingPunct="1"/>
            <a:r>
              <a:rPr lang="cs-CZ" sz="2400"/>
              <a:t>    Kolik vlaků přijede za půl hodiny? </a:t>
            </a:r>
          </a:p>
          <a:p>
            <a:pPr eaLnBrk="1" hangingPunct="1"/>
            <a:endParaRPr lang="cs-CZ" sz="2400"/>
          </a:p>
          <a:p>
            <a:pPr eaLnBrk="1" hangingPunct="1"/>
            <a:r>
              <a:rPr lang="cs-CZ" sz="2400"/>
              <a:t>Půl hodina – 30 minut    30 : 5  = 6</a:t>
            </a:r>
          </a:p>
          <a:p>
            <a:pPr eaLnBrk="1" hangingPunct="1"/>
            <a:r>
              <a:rPr lang="cs-CZ" sz="2400"/>
              <a:t>Za půl hodiny přijede 6 souprav metra.</a:t>
            </a:r>
          </a:p>
        </p:txBody>
      </p:sp>
      <p:pic>
        <p:nvPicPr>
          <p:cNvPr id="6151" name="Picture 4" descr="Metro Train Yellow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753475" y="3706813"/>
            <a:ext cx="26289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2" name="Picture 6" descr="Metro Access White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825038" y="5224463"/>
            <a:ext cx="485775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vál 7"/>
          <p:cNvSpPr/>
          <p:nvPr/>
        </p:nvSpPr>
        <p:spPr>
          <a:xfrm>
            <a:off x="9193213" y="5341938"/>
            <a:ext cx="485775" cy="3683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rgbClr val="FFFF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10458450" y="5341938"/>
            <a:ext cx="485775" cy="3683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rgbClr val="FFFF00"/>
              </a:solidFill>
            </a:endParaRPr>
          </a:p>
        </p:txBody>
      </p:sp>
      <p:sp>
        <p:nvSpPr>
          <p:cNvPr id="10" name="Obdélník: se zakulacenými rohy 9"/>
          <p:cNvSpPr/>
          <p:nvPr/>
        </p:nvSpPr>
        <p:spPr>
          <a:xfrm>
            <a:off x="9759950" y="3798888"/>
            <a:ext cx="617538" cy="22701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6156" name="Skupina 12"/>
          <p:cNvGrpSpPr>
            <a:grpSpLocks/>
          </p:cNvGrpSpPr>
          <p:nvPr/>
        </p:nvGrpSpPr>
        <p:grpSpPr bwMode="auto">
          <a:xfrm>
            <a:off x="9594850" y="4252913"/>
            <a:ext cx="965200" cy="849312"/>
            <a:chOff x="6095999" y="4374685"/>
            <a:chExt cx="1084290" cy="966792"/>
          </a:xfrm>
        </p:grpSpPr>
        <p:pic>
          <p:nvPicPr>
            <p:cNvPr id="6159" name="Picture 8" descr="Engineer Clip Art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6095999" y="4374685"/>
              <a:ext cx="1048069" cy="8833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1" name="Obdélník 10"/>
            <p:cNvSpPr/>
            <p:nvPr/>
          </p:nvSpPr>
          <p:spPr>
            <a:xfrm>
              <a:off x="6095999" y="4951146"/>
              <a:ext cx="1084290" cy="39033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6157" name="TextovéPole 6"/>
          <p:cNvSpPr txBox="1">
            <a:spLocks noChangeArrowheads="1"/>
          </p:cNvSpPr>
          <p:nvPr/>
        </p:nvSpPr>
        <p:spPr bwMode="auto">
          <a:xfrm>
            <a:off x="9436100" y="4765675"/>
            <a:ext cx="1265238" cy="369888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/>
              <a:t>Hradčanská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487363" y="5029200"/>
            <a:ext cx="5734050" cy="102711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5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Female Student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1288" y="190500"/>
            <a:ext cx="1971675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1" name="TextovéPole 3"/>
          <p:cNvSpPr txBox="1">
            <a:spLocks noChangeArrowheads="1"/>
          </p:cNvSpPr>
          <p:nvPr/>
        </p:nvSpPr>
        <p:spPr bwMode="auto">
          <a:xfrm>
            <a:off x="2968625" y="157163"/>
            <a:ext cx="5439438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sz="2400" dirty="0"/>
              <a:t>10. </a:t>
            </a:r>
            <a:r>
              <a:rPr lang="cs-CZ" sz="2400" dirty="0" smtClean="0"/>
              <a:t>Vypočítej, </a:t>
            </a:r>
            <a:r>
              <a:rPr lang="cs-CZ" sz="2400" dirty="0"/>
              <a:t>kolik korun stál jeden rohlík.</a:t>
            </a:r>
          </a:p>
          <a:p>
            <a:pPr eaLnBrk="1" hangingPunct="1"/>
            <a:r>
              <a:rPr lang="cs-CZ" sz="2400" dirty="0"/>
              <a:t>       Jeden rohlík stál 3 </a:t>
            </a:r>
            <a:r>
              <a:rPr lang="cs-CZ" sz="2400" dirty="0" err="1"/>
              <a:t>kč</a:t>
            </a:r>
            <a:r>
              <a:rPr lang="cs-CZ" sz="2400" dirty="0"/>
              <a:t>.</a:t>
            </a:r>
          </a:p>
        </p:txBody>
      </p:sp>
      <p:pic>
        <p:nvPicPr>
          <p:cNvPr id="7172" name="Picture 2" descr="Bakery Croissant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83125" y="3209925"/>
            <a:ext cx="2271713" cy="2066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3" name="Picture 2" descr="Bakery Croissant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38625" y="1273175"/>
            <a:ext cx="2271713" cy="2066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4" name="Picture 2" descr="Bakery Croissant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41563" y="3275013"/>
            <a:ext cx="2271712" cy="2066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Oblouk 12"/>
          <p:cNvSpPr/>
          <p:nvPr/>
        </p:nvSpPr>
        <p:spPr>
          <a:xfrm>
            <a:off x="8575675" y="1168400"/>
            <a:ext cx="750888" cy="171450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7176" name="Skupina 15"/>
          <p:cNvGrpSpPr>
            <a:grpSpLocks/>
          </p:cNvGrpSpPr>
          <p:nvPr/>
        </p:nvGrpSpPr>
        <p:grpSpPr bwMode="auto">
          <a:xfrm>
            <a:off x="8636000" y="1071563"/>
            <a:ext cx="3032125" cy="2654300"/>
            <a:chOff x="8635830" y="1072156"/>
            <a:chExt cx="3032345" cy="2653164"/>
          </a:xfrm>
        </p:grpSpPr>
        <p:pic>
          <p:nvPicPr>
            <p:cNvPr id="7186" name="Picture 4" descr="Bakery Buns Clip Art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8810675" y="1305970"/>
              <a:ext cx="2857500" cy="24193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4" name="Volný tvar: obrazec 13"/>
            <p:cNvSpPr/>
            <p:nvPr/>
          </p:nvSpPr>
          <p:spPr>
            <a:xfrm>
              <a:off x="8635830" y="1072156"/>
              <a:ext cx="2244888" cy="1975591"/>
            </a:xfrm>
            <a:custGeom>
              <a:avLst/>
              <a:gdLst>
                <a:gd name="connsiteX0" fmla="*/ 123857 w 2244205"/>
                <a:gd name="connsiteY0" fmla="*/ 67531 h 1975844"/>
                <a:gd name="connsiteX1" fmla="*/ 216622 w 2244205"/>
                <a:gd name="connsiteY1" fmla="*/ 54279 h 1975844"/>
                <a:gd name="connsiteX2" fmla="*/ 282883 w 2244205"/>
                <a:gd name="connsiteY2" fmla="*/ 41027 h 1975844"/>
                <a:gd name="connsiteX3" fmla="*/ 494918 w 2244205"/>
                <a:gd name="connsiteY3" fmla="*/ 27774 h 1975844"/>
                <a:gd name="connsiteX4" fmla="*/ 1117770 w 2244205"/>
                <a:gd name="connsiteY4" fmla="*/ 27774 h 1975844"/>
                <a:gd name="connsiteX5" fmla="*/ 1197283 w 2244205"/>
                <a:gd name="connsiteY5" fmla="*/ 67531 h 1975844"/>
                <a:gd name="connsiteX6" fmla="*/ 1316553 w 2244205"/>
                <a:gd name="connsiteY6" fmla="*/ 107287 h 1975844"/>
                <a:gd name="connsiteX7" fmla="*/ 1462327 w 2244205"/>
                <a:gd name="connsiteY7" fmla="*/ 147044 h 1975844"/>
                <a:gd name="connsiteX8" fmla="*/ 1528587 w 2244205"/>
                <a:gd name="connsiteY8" fmla="*/ 160296 h 1975844"/>
                <a:gd name="connsiteX9" fmla="*/ 1634605 w 2244205"/>
                <a:gd name="connsiteY9" fmla="*/ 186801 h 1975844"/>
                <a:gd name="connsiteX10" fmla="*/ 1714118 w 2244205"/>
                <a:gd name="connsiteY10" fmla="*/ 213305 h 1975844"/>
                <a:gd name="connsiteX11" fmla="*/ 1727370 w 2244205"/>
                <a:gd name="connsiteY11" fmla="*/ 253061 h 1975844"/>
                <a:gd name="connsiteX12" fmla="*/ 1806883 w 2244205"/>
                <a:gd name="connsiteY12" fmla="*/ 306070 h 1975844"/>
                <a:gd name="connsiteX13" fmla="*/ 1820135 w 2244205"/>
                <a:gd name="connsiteY13" fmla="*/ 345827 h 1975844"/>
                <a:gd name="connsiteX14" fmla="*/ 1846640 w 2244205"/>
                <a:gd name="connsiteY14" fmla="*/ 372331 h 1975844"/>
                <a:gd name="connsiteX15" fmla="*/ 1926153 w 2244205"/>
                <a:gd name="connsiteY15" fmla="*/ 465096 h 1975844"/>
                <a:gd name="connsiteX16" fmla="*/ 1952657 w 2244205"/>
                <a:gd name="connsiteY16" fmla="*/ 491601 h 1975844"/>
                <a:gd name="connsiteX17" fmla="*/ 2032170 w 2244205"/>
                <a:gd name="connsiteY17" fmla="*/ 557861 h 1975844"/>
                <a:gd name="connsiteX18" fmla="*/ 2151440 w 2244205"/>
                <a:gd name="connsiteY18" fmla="*/ 624122 h 1975844"/>
                <a:gd name="connsiteX19" fmla="*/ 2204448 w 2244205"/>
                <a:gd name="connsiteY19" fmla="*/ 690383 h 1975844"/>
                <a:gd name="connsiteX20" fmla="*/ 2230953 w 2244205"/>
                <a:gd name="connsiteY20" fmla="*/ 716887 h 1975844"/>
                <a:gd name="connsiteX21" fmla="*/ 2244205 w 2244205"/>
                <a:gd name="connsiteY21" fmla="*/ 756644 h 1975844"/>
                <a:gd name="connsiteX22" fmla="*/ 2191196 w 2244205"/>
                <a:gd name="connsiteY22" fmla="*/ 862661 h 1975844"/>
                <a:gd name="connsiteX23" fmla="*/ 2138187 w 2244205"/>
                <a:gd name="connsiteY23" fmla="*/ 902418 h 1975844"/>
                <a:gd name="connsiteX24" fmla="*/ 1992413 w 2244205"/>
                <a:gd name="connsiteY24" fmla="*/ 915670 h 1975844"/>
                <a:gd name="connsiteX25" fmla="*/ 1926153 w 2244205"/>
                <a:gd name="connsiteY25" fmla="*/ 928922 h 1975844"/>
                <a:gd name="connsiteX26" fmla="*/ 1859892 w 2244205"/>
                <a:gd name="connsiteY26" fmla="*/ 968679 h 1975844"/>
                <a:gd name="connsiteX27" fmla="*/ 1740622 w 2244205"/>
                <a:gd name="connsiteY27" fmla="*/ 981931 h 1975844"/>
                <a:gd name="connsiteX28" fmla="*/ 1568344 w 2244205"/>
                <a:gd name="connsiteY28" fmla="*/ 1021687 h 1975844"/>
                <a:gd name="connsiteX29" fmla="*/ 1528587 w 2244205"/>
                <a:gd name="connsiteY29" fmla="*/ 1034940 h 1975844"/>
                <a:gd name="connsiteX30" fmla="*/ 1435822 w 2244205"/>
                <a:gd name="connsiteY30" fmla="*/ 1061444 h 1975844"/>
                <a:gd name="connsiteX31" fmla="*/ 1369561 w 2244205"/>
                <a:gd name="connsiteY31" fmla="*/ 1101201 h 1975844"/>
                <a:gd name="connsiteX32" fmla="*/ 1316553 w 2244205"/>
                <a:gd name="connsiteY32" fmla="*/ 1127705 h 1975844"/>
                <a:gd name="connsiteX33" fmla="*/ 1290048 w 2244205"/>
                <a:gd name="connsiteY33" fmla="*/ 1167461 h 1975844"/>
                <a:gd name="connsiteX34" fmla="*/ 1276796 w 2244205"/>
                <a:gd name="connsiteY34" fmla="*/ 1207218 h 1975844"/>
                <a:gd name="connsiteX35" fmla="*/ 1237040 w 2244205"/>
                <a:gd name="connsiteY35" fmla="*/ 1220470 h 1975844"/>
                <a:gd name="connsiteX36" fmla="*/ 1223787 w 2244205"/>
                <a:gd name="connsiteY36" fmla="*/ 1260227 h 1975844"/>
                <a:gd name="connsiteX37" fmla="*/ 1170779 w 2244205"/>
                <a:gd name="connsiteY37" fmla="*/ 1339740 h 1975844"/>
                <a:gd name="connsiteX38" fmla="*/ 1144274 w 2244205"/>
                <a:gd name="connsiteY38" fmla="*/ 1379496 h 1975844"/>
                <a:gd name="connsiteX39" fmla="*/ 1051509 w 2244205"/>
                <a:gd name="connsiteY39" fmla="*/ 1538522 h 1975844"/>
                <a:gd name="connsiteX40" fmla="*/ 971996 w 2244205"/>
                <a:gd name="connsiteY40" fmla="*/ 1777061 h 1975844"/>
                <a:gd name="connsiteX41" fmla="*/ 945492 w 2244205"/>
                <a:gd name="connsiteY41" fmla="*/ 1856574 h 1975844"/>
                <a:gd name="connsiteX42" fmla="*/ 932240 w 2244205"/>
                <a:gd name="connsiteY42" fmla="*/ 1896331 h 1975844"/>
                <a:gd name="connsiteX43" fmla="*/ 879231 w 2244205"/>
                <a:gd name="connsiteY43" fmla="*/ 1949340 h 1975844"/>
                <a:gd name="connsiteX44" fmla="*/ 759961 w 2244205"/>
                <a:gd name="connsiteY44" fmla="*/ 1975844 h 1975844"/>
                <a:gd name="connsiteX45" fmla="*/ 309387 w 2244205"/>
                <a:gd name="connsiteY45" fmla="*/ 1962592 h 1975844"/>
                <a:gd name="connsiteX46" fmla="*/ 269631 w 2244205"/>
                <a:gd name="connsiteY46" fmla="*/ 1949340 h 1975844"/>
                <a:gd name="connsiteX47" fmla="*/ 256379 w 2244205"/>
                <a:gd name="connsiteY47" fmla="*/ 1909583 h 1975844"/>
                <a:gd name="connsiteX48" fmla="*/ 216622 w 2244205"/>
                <a:gd name="connsiteY48" fmla="*/ 1883079 h 1975844"/>
                <a:gd name="connsiteX49" fmla="*/ 190118 w 2244205"/>
                <a:gd name="connsiteY49" fmla="*/ 1856574 h 1975844"/>
                <a:gd name="connsiteX50" fmla="*/ 150361 w 2244205"/>
                <a:gd name="connsiteY50" fmla="*/ 1737305 h 1975844"/>
                <a:gd name="connsiteX51" fmla="*/ 123857 w 2244205"/>
                <a:gd name="connsiteY51" fmla="*/ 1538522 h 1975844"/>
                <a:gd name="connsiteX52" fmla="*/ 110605 w 2244205"/>
                <a:gd name="connsiteY52" fmla="*/ 1498766 h 1975844"/>
                <a:gd name="connsiteX53" fmla="*/ 84100 w 2244205"/>
                <a:gd name="connsiteY53" fmla="*/ 1352992 h 1975844"/>
                <a:gd name="connsiteX54" fmla="*/ 57596 w 2244205"/>
                <a:gd name="connsiteY54" fmla="*/ 1074696 h 1975844"/>
                <a:gd name="connsiteX55" fmla="*/ 31092 w 2244205"/>
                <a:gd name="connsiteY55" fmla="*/ 995183 h 1975844"/>
                <a:gd name="connsiteX56" fmla="*/ 4587 w 2244205"/>
                <a:gd name="connsiteY56" fmla="*/ 862661 h 1975844"/>
                <a:gd name="connsiteX57" fmla="*/ 31092 w 2244205"/>
                <a:gd name="connsiteY57" fmla="*/ 319322 h 1975844"/>
                <a:gd name="connsiteX58" fmla="*/ 84100 w 2244205"/>
                <a:gd name="connsiteY58" fmla="*/ 200053 h 1975844"/>
                <a:gd name="connsiteX59" fmla="*/ 123857 w 2244205"/>
                <a:gd name="connsiteY59" fmla="*/ 133792 h 1975844"/>
                <a:gd name="connsiteX60" fmla="*/ 123857 w 2244205"/>
                <a:gd name="connsiteY60" fmla="*/ 67531 h 1975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</a:cxnLst>
              <a:rect l="l" t="t" r="r" b="b"/>
              <a:pathLst>
                <a:path w="2244205" h="1975844">
                  <a:moveTo>
                    <a:pt x="123857" y="67531"/>
                  </a:moveTo>
                  <a:cubicBezTo>
                    <a:pt x="139318" y="54279"/>
                    <a:pt x="185811" y="59414"/>
                    <a:pt x="216622" y="54279"/>
                  </a:cubicBezTo>
                  <a:cubicBezTo>
                    <a:pt x="238840" y="50576"/>
                    <a:pt x="260460" y="43163"/>
                    <a:pt x="282883" y="41027"/>
                  </a:cubicBezTo>
                  <a:cubicBezTo>
                    <a:pt x="353380" y="34313"/>
                    <a:pt x="424240" y="32192"/>
                    <a:pt x="494918" y="27774"/>
                  </a:cubicBezTo>
                  <a:cubicBezTo>
                    <a:pt x="737224" y="-20687"/>
                    <a:pt x="587550" y="4208"/>
                    <a:pt x="1117770" y="27774"/>
                  </a:cubicBezTo>
                  <a:cubicBezTo>
                    <a:pt x="1158044" y="29564"/>
                    <a:pt x="1162541" y="52090"/>
                    <a:pt x="1197283" y="67531"/>
                  </a:cubicBezTo>
                  <a:cubicBezTo>
                    <a:pt x="1197293" y="67535"/>
                    <a:pt x="1296670" y="100659"/>
                    <a:pt x="1316553" y="107287"/>
                  </a:cubicBezTo>
                  <a:cubicBezTo>
                    <a:pt x="1373684" y="126331"/>
                    <a:pt x="1387564" y="132091"/>
                    <a:pt x="1462327" y="147044"/>
                  </a:cubicBezTo>
                  <a:cubicBezTo>
                    <a:pt x="1484414" y="151461"/>
                    <a:pt x="1506640" y="155231"/>
                    <a:pt x="1528587" y="160296"/>
                  </a:cubicBezTo>
                  <a:cubicBezTo>
                    <a:pt x="1564081" y="168487"/>
                    <a:pt x="1600047" y="175282"/>
                    <a:pt x="1634605" y="186801"/>
                  </a:cubicBezTo>
                  <a:lnTo>
                    <a:pt x="1714118" y="213305"/>
                  </a:lnTo>
                  <a:cubicBezTo>
                    <a:pt x="1718535" y="226557"/>
                    <a:pt x="1717493" y="243184"/>
                    <a:pt x="1727370" y="253061"/>
                  </a:cubicBezTo>
                  <a:cubicBezTo>
                    <a:pt x="1749894" y="275585"/>
                    <a:pt x="1806883" y="306070"/>
                    <a:pt x="1806883" y="306070"/>
                  </a:cubicBezTo>
                  <a:cubicBezTo>
                    <a:pt x="1811300" y="319322"/>
                    <a:pt x="1812948" y="333849"/>
                    <a:pt x="1820135" y="345827"/>
                  </a:cubicBezTo>
                  <a:cubicBezTo>
                    <a:pt x="1826563" y="356541"/>
                    <a:pt x="1838835" y="362575"/>
                    <a:pt x="1846640" y="372331"/>
                  </a:cubicBezTo>
                  <a:cubicBezTo>
                    <a:pt x="1927382" y="473257"/>
                    <a:pt x="1798532" y="337474"/>
                    <a:pt x="1926153" y="465096"/>
                  </a:cubicBezTo>
                  <a:lnTo>
                    <a:pt x="1952657" y="491601"/>
                  </a:lnTo>
                  <a:cubicBezTo>
                    <a:pt x="1981967" y="520911"/>
                    <a:pt x="1995268" y="539410"/>
                    <a:pt x="2032170" y="557861"/>
                  </a:cubicBezTo>
                  <a:cubicBezTo>
                    <a:pt x="2098822" y="591187"/>
                    <a:pt x="2067885" y="540564"/>
                    <a:pt x="2151440" y="624122"/>
                  </a:cubicBezTo>
                  <a:cubicBezTo>
                    <a:pt x="2215443" y="688128"/>
                    <a:pt x="2137567" y="606784"/>
                    <a:pt x="2204448" y="690383"/>
                  </a:cubicBezTo>
                  <a:cubicBezTo>
                    <a:pt x="2212253" y="700139"/>
                    <a:pt x="2222118" y="708052"/>
                    <a:pt x="2230953" y="716887"/>
                  </a:cubicBezTo>
                  <a:cubicBezTo>
                    <a:pt x="2235370" y="730139"/>
                    <a:pt x="2244205" y="742675"/>
                    <a:pt x="2244205" y="756644"/>
                  </a:cubicBezTo>
                  <a:cubicBezTo>
                    <a:pt x="2244205" y="817214"/>
                    <a:pt x="2232796" y="827004"/>
                    <a:pt x="2191196" y="862661"/>
                  </a:cubicBezTo>
                  <a:cubicBezTo>
                    <a:pt x="2174426" y="877035"/>
                    <a:pt x="2159528" y="896727"/>
                    <a:pt x="2138187" y="902418"/>
                  </a:cubicBezTo>
                  <a:cubicBezTo>
                    <a:pt x="2091043" y="914990"/>
                    <a:pt x="2041004" y="911253"/>
                    <a:pt x="1992413" y="915670"/>
                  </a:cubicBezTo>
                  <a:cubicBezTo>
                    <a:pt x="1970326" y="920087"/>
                    <a:pt x="1946856" y="920049"/>
                    <a:pt x="1926153" y="928922"/>
                  </a:cubicBezTo>
                  <a:cubicBezTo>
                    <a:pt x="1839770" y="965944"/>
                    <a:pt x="1967402" y="950761"/>
                    <a:pt x="1859892" y="968679"/>
                  </a:cubicBezTo>
                  <a:cubicBezTo>
                    <a:pt x="1820435" y="975255"/>
                    <a:pt x="1780379" y="977514"/>
                    <a:pt x="1740622" y="981931"/>
                  </a:cubicBezTo>
                  <a:cubicBezTo>
                    <a:pt x="1631476" y="1018312"/>
                    <a:pt x="1688766" y="1004484"/>
                    <a:pt x="1568344" y="1021687"/>
                  </a:cubicBezTo>
                  <a:cubicBezTo>
                    <a:pt x="1555092" y="1026105"/>
                    <a:pt x="1541967" y="1030926"/>
                    <a:pt x="1528587" y="1034940"/>
                  </a:cubicBezTo>
                  <a:cubicBezTo>
                    <a:pt x="1497784" y="1044181"/>
                    <a:pt x="1465507" y="1049075"/>
                    <a:pt x="1435822" y="1061444"/>
                  </a:cubicBezTo>
                  <a:cubicBezTo>
                    <a:pt x="1412046" y="1071351"/>
                    <a:pt x="1392077" y="1088692"/>
                    <a:pt x="1369561" y="1101201"/>
                  </a:cubicBezTo>
                  <a:cubicBezTo>
                    <a:pt x="1352292" y="1110795"/>
                    <a:pt x="1334222" y="1118870"/>
                    <a:pt x="1316553" y="1127705"/>
                  </a:cubicBezTo>
                  <a:cubicBezTo>
                    <a:pt x="1307718" y="1140957"/>
                    <a:pt x="1297171" y="1153215"/>
                    <a:pt x="1290048" y="1167461"/>
                  </a:cubicBezTo>
                  <a:cubicBezTo>
                    <a:pt x="1283801" y="1179955"/>
                    <a:pt x="1286674" y="1197340"/>
                    <a:pt x="1276796" y="1207218"/>
                  </a:cubicBezTo>
                  <a:cubicBezTo>
                    <a:pt x="1266919" y="1217096"/>
                    <a:pt x="1250292" y="1216053"/>
                    <a:pt x="1237040" y="1220470"/>
                  </a:cubicBezTo>
                  <a:cubicBezTo>
                    <a:pt x="1232622" y="1233722"/>
                    <a:pt x="1230571" y="1248016"/>
                    <a:pt x="1223787" y="1260227"/>
                  </a:cubicBezTo>
                  <a:cubicBezTo>
                    <a:pt x="1208317" y="1288073"/>
                    <a:pt x="1188449" y="1313236"/>
                    <a:pt x="1170779" y="1339740"/>
                  </a:cubicBezTo>
                  <a:cubicBezTo>
                    <a:pt x="1161944" y="1352992"/>
                    <a:pt x="1151397" y="1365250"/>
                    <a:pt x="1144274" y="1379496"/>
                  </a:cubicBezTo>
                  <a:cubicBezTo>
                    <a:pt x="1081389" y="1505269"/>
                    <a:pt x="1114973" y="1453906"/>
                    <a:pt x="1051509" y="1538522"/>
                  </a:cubicBezTo>
                  <a:lnTo>
                    <a:pt x="971996" y="1777061"/>
                  </a:lnTo>
                  <a:lnTo>
                    <a:pt x="945492" y="1856574"/>
                  </a:lnTo>
                  <a:cubicBezTo>
                    <a:pt x="941075" y="1869826"/>
                    <a:pt x="942118" y="1886453"/>
                    <a:pt x="932240" y="1896331"/>
                  </a:cubicBezTo>
                  <a:cubicBezTo>
                    <a:pt x="914570" y="1914001"/>
                    <a:pt x="899565" y="1934816"/>
                    <a:pt x="879231" y="1949340"/>
                  </a:cubicBezTo>
                  <a:cubicBezTo>
                    <a:pt x="859374" y="1963524"/>
                    <a:pt x="765943" y="1974847"/>
                    <a:pt x="759961" y="1975844"/>
                  </a:cubicBezTo>
                  <a:cubicBezTo>
                    <a:pt x="609770" y="1971427"/>
                    <a:pt x="459424" y="1970702"/>
                    <a:pt x="309387" y="1962592"/>
                  </a:cubicBezTo>
                  <a:cubicBezTo>
                    <a:pt x="295439" y="1961838"/>
                    <a:pt x="279508" y="1959218"/>
                    <a:pt x="269631" y="1949340"/>
                  </a:cubicBezTo>
                  <a:cubicBezTo>
                    <a:pt x="259753" y="1939462"/>
                    <a:pt x="265105" y="1920491"/>
                    <a:pt x="256379" y="1909583"/>
                  </a:cubicBezTo>
                  <a:cubicBezTo>
                    <a:pt x="246429" y="1897146"/>
                    <a:pt x="229059" y="1893029"/>
                    <a:pt x="216622" y="1883079"/>
                  </a:cubicBezTo>
                  <a:cubicBezTo>
                    <a:pt x="206866" y="1875274"/>
                    <a:pt x="198953" y="1865409"/>
                    <a:pt x="190118" y="1856574"/>
                  </a:cubicBezTo>
                  <a:cubicBezTo>
                    <a:pt x="176866" y="1816818"/>
                    <a:pt x="155559" y="1778888"/>
                    <a:pt x="150361" y="1737305"/>
                  </a:cubicBezTo>
                  <a:cubicBezTo>
                    <a:pt x="147136" y="1711505"/>
                    <a:pt x="129953" y="1569004"/>
                    <a:pt x="123857" y="1538522"/>
                  </a:cubicBezTo>
                  <a:cubicBezTo>
                    <a:pt x="121118" y="1524824"/>
                    <a:pt x="113532" y="1512425"/>
                    <a:pt x="110605" y="1498766"/>
                  </a:cubicBezTo>
                  <a:cubicBezTo>
                    <a:pt x="100257" y="1450474"/>
                    <a:pt x="90226" y="1401999"/>
                    <a:pt x="84100" y="1352992"/>
                  </a:cubicBezTo>
                  <a:cubicBezTo>
                    <a:pt x="72542" y="1260527"/>
                    <a:pt x="87063" y="1163099"/>
                    <a:pt x="57596" y="1074696"/>
                  </a:cubicBezTo>
                  <a:cubicBezTo>
                    <a:pt x="48761" y="1048192"/>
                    <a:pt x="36571" y="1022578"/>
                    <a:pt x="31092" y="995183"/>
                  </a:cubicBezTo>
                  <a:lnTo>
                    <a:pt x="4587" y="862661"/>
                  </a:lnTo>
                  <a:cubicBezTo>
                    <a:pt x="8926" y="702120"/>
                    <a:pt x="-20767" y="492187"/>
                    <a:pt x="31092" y="319322"/>
                  </a:cubicBezTo>
                  <a:cubicBezTo>
                    <a:pt x="60817" y="220237"/>
                    <a:pt x="43134" y="265599"/>
                    <a:pt x="84100" y="200053"/>
                  </a:cubicBezTo>
                  <a:cubicBezTo>
                    <a:pt x="97752" y="178211"/>
                    <a:pt x="112338" y="156830"/>
                    <a:pt x="123857" y="133792"/>
                  </a:cubicBezTo>
                  <a:cubicBezTo>
                    <a:pt x="130104" y="121298"/>
                    <a:pt x="108396" y="80783"/>
                    <a:pt x="123857" y="6753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7177" name="Skupina 19"/>
          <p:cNvGrpSpPr>
            <a:grpSpLocks/>
          </p:cNvGrpSpPr>
          <p:nvPr/>
        </p:nvGrpSpPr>
        <p:grpSpPr bwMode="auto">
          <a:xfrm>
            <a:off x="8789988" y="3725863"/>
            <a:ext cx="3032125" cy="2652712"/>
            <a:chOff x="8635830" y="1072156"/>
            <a:chExt cx="3032345" cy="2653164"/>
          </a:xfrm>
        </p:grpSpPr>
        <p:pic>
          <p:nvPicPr>
            <p:cNvPr id="7184" name="Picture 4" descr="Bakery Buns Clip Art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8810675" y="1305970"/>
              <a:ext cx="2857500" cy="24193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2" name="Volný tvar: obrazec 21"/>
            <p:cNvSpPr/>
            <p:nvPr/>
          </p:nvSpPr>
          <p:spPr>
            <a:xfrm>
              <a:off x="8635830" y="1072156"/>
              <a:ext cx="2244888" cy="1975186"/>
            </a:xfrm>
            <a:custGeom>
              <a:avLst/>
              <a:gdLst>
                <a:gd name="connsiteX0" fmla="*/ 123857 w 2244205"/>
                <a:gd name="connsiteY0" fmla="*/ 67531 h 1975844"/>
                <a:gd name="connsiteX1" fmla="*/ 216622 w 2244205"/>
                <a:gd name="connsiteY1" fmla="*/ 54279 h 1975844"/>
                <a:gd name="connsiteX2" fmla="*/ 282883 w 2244205"/>
                <a:gd name="connsiteY2" fmla="*/ 41027 h 1975844"/>
                <a:gd name="connsiteX3" fmla="*/ 494918 w 2244205"/>
                <a:gd name="connsiteY3" fmla="*/ 27774 h 1975844"/>
                <a:gd name="connsiteX4" fmla="*/ 1117770 w 2244205"/>
                <a:gd name="connsiteY4" fmla="*/ 27774 h 1975844"/>
                <a:gd name="connsiteX5" fmla="*/ 1197283 w 2244205"/>
                <a:gd name="connsiteY5" fmla="*/ 67531 h 1975844"/>
                <a:gd name="connsiteX6" fmla="*/ 1316553 w 2244205"/>
                <a:gd name="connsiteY6" fmla="*/ 107287 h 1975844"/>
                <a:gd name="connsiteX7" fmla="*/ 1462327 w 2244205"/>
                <a:gd name="connsiteY7" fmla="*/ 147044 h 1975844"/>
                <a:gd name="connsiteX8" fmla="*/ 1528587 w 2244205"/>
                <a:gd name="connsiteY8" fmla="*/ 160296 h 1975844"/>
                <a:gd name="connsiteX9" fmla="*/ 1634605 w 2244205"/>
                <a:gd name="connsiteY9" fmla="*/ 186801 h 1975844"/>
                <a:gd name="connsiteX10" fmla="*/ 1714118 w 2244205"/>
                <a:gd name="connsiteY10" fmla="*/ 213305 h 1975844"/>
                <a:gd name="connsiteX11" fmla="*/ 1727370 w 2244205"/>
                <a:gd name="connsiteY11" fmla="*/ 253061 h 1975844"/>
                <a:gd name="connsiteX12" fmla="*/ 1806883 w 2244205"/>
                <a:gd name="connsiteY12" fmla="*/ 306070 h 1975844"/>
                <a:gd name="connsiteX13" fmla="*/ 1820135 w 2244205"/>
                <a:gd name="connsiteY13" fmla="*/ 345827 h 1975844"/>
                <a:gd name="connsiteX14" fmla="*/ 1846640 w 2244205"/>
                <a:gd name="connsiteY14" fmla="*/ 372331 h 1975844"/>
                <a:gd name="connsiteX15" fmla="*/ 1926153 w 2244205"/>
                <a:gd name="connsiteY15" fmla="*/ 465096 h 1975844"/>
                <a:gd name="connsiteX16" fmla="*/ 1952657 w 2244205"/>
                <a:gd name="connsiteY16" fmla="*/ 491601 h 1975844"/>
                <a:gd name="connsiteX17" fmla="*/ 2032170 w 2244205"/>
                <a:gd name="connsiteY17" fmla="*/ 557861 h 1975844"/>
                <a:gd name="connsiteX18" fmla="*/ 2151440 w 2244205"/>
                <a:gd name="connsiteY18" fmla="*/ 624122 h 1975844"/>
                <a:gd name="connsiteX19" fmla="*/ 2204448 w 2244205"/>
                <a:gd name="connsiteY19" fmla="*/ 690383 h 1975844"/>
                <a:gd name="connsiteX20" fmla="*/ 2230953 w 2244205"/>
                <a:gd name="connsiteY20" fmla="*/ 716887 h 1975844"/>
                <a:gd name="connsiteX21" fmla="*/ 2244205 w 2244205"/>
                <a:gd name="connsiteY21" fmla="*/ 756644 h 1975844"/>
                <a:gd name="connsiteX22" fmla="*/ 2191196 w 2244205"/>
                <a:gd name="connsiteY22" fmla="*/ 862661 h 1975844"/>
                <a:gd name="connsiteX23" fmla="*/ 2138187 w 2244205"/>
                <a:gd name="connsiteY23" fmla="*/ 902418 h 1975844"/>
                <a:gd name="connsiteX24" fmla="*/ 1992413 w 2244205"/>
                <a:gd name="connsiteY24" fmla="*/ 915670 h 1975844"/>
                <a:gd name="connsiteX25" fmla="*/ 1926153 w 2244205"/>
                <a:gd name="connsiteY25" fmla="*/ 928922 h 1975844"/>
                <a:gd name="connsiteX26" fmla="*/ 1859892 w 2244205"/>
                <a:gd name="connsiteY26" fmla="*/ 968679 h 1975844"/>
                <a:gd name="connsiteX27" fmla="*/ 1740622 w 2244205"/>
                <a:gd name="connsiteY27" fmla="*/ 981931 h 1975844"/>
                <a:gd name="connsiteX28" fmla="*/ 1568344 w 2244205"/>
                <a:gd name="connsiteY28" fmla="*/ 1021687 h 1975844"/>
                <a:gd name="connsiteX29" fmla="*/ 1528587 w 2244205"/>
                <a:gd name="connsiteY29" fmla="*/ 1034940 h 1975844"/>
                <a:gd name="connsiteX30" fmla="*/ 1435822 w 2244205"/>
                <a:gd name="connsiteY30" fmla="*/ 1061444 h 1975844"/>
                <a:gd name="connsiteX31" fmla="*/ 1369561 w 2244205"/>
                <a:gd name="connsiteY31" fmla="*/ 1101201 h 1975844"/>
                <a:gd name="connsiteX32" fmla="*/ 1316553 w 2244205"/>
                <a:gd name="connsiteY32" fmla="*/ 1127705 h 1975844"/>
                <a:gd name="connsiteX33" fmla="*/ 1290048 w 2244205"/>
                <a:gd name="connsiteY33" fmla="*/ 1167461 h 1975844"/>
                <a:gd name="connsiteX34" fmla="*/ 1276796 w 2244205"/>
                <a:gd name="connsiteY34" fmla="*/ 1207218 h 1975844"/>
                <a:gd name="connsiteX35" fmla="*/ 1237040 w 2244205"/>
                <a:gd name="connsiteY35" fmla="*/ 1220470 h 1975844"/>
                <a:gd name="connsiteX36" fmla="*/ 1223787 w 2244205"/>
                <a:gd name="connsiteY36" fmla="*/ 1260227 h 1975844"/>
                <a:gd name="connsiteX37" fmla="*/ 1170779 w 2244205"/>
                <a:gd name="connsiteY37" fmla="*/ 1339740 h 1975844"/>
                <a:gd name="connsiteX38" fmla="*/ 1144274 w 2244205"/>
                <a:gd name="connsiteY38" fmla="*/ 1379496 h 1975844"/>
                <a:gd name="connsiteX39" fmla="*/ 1051509 w 2244205"/>
                <a:gd name="connsiteY39" fmla="*/ 1538522 h 1975844"/>
                <a:gd name="connsiteX40" fmla="*/ 971996 w 2244205"/>
                <a:gd name="connsiteY40" fmla="*/ 1777061 h 1975844"/>
                <a:gd name="connsiteX41" fmla="*/ 945492 w 2244205"/>
                <a:gd name="connsiteY41" fmla="*/ 1856574 h 1975844"/>
                <a:gd name="connsiteX42" fmla="*/ 932240 w 2244205"/>
                <a:gd name="connsiteY42" fmla="*/ 1896331 h 1975844"/>
                <a:gd name="connsiteX43" fmla="*/ 879231 w 2244205"/>
                <a:gd name="connsiteY43" fmla="*/ 1949340 h 1975844"/>
                <a:gd name="connsiteX44" fmla="*/ 759961 w 2244205"/>
                <a:gd name="connsiteY44" fmla="*/ 1975844 h 1975844"/>
                <a:gd name="connsiteX45" fmla="*/ 309387 w 2244205"/>
                <a:gd name="connsiteY45" fmla="*/ 1962592 h 1975844"/>
                <a:gd name="connsiteX46" fmla="*/ 269631 w 2244205"/>
                <a:gd name="connsiteY46" fmla="*/ 1949340 h 1975844"/>
                <a:gd name="connsiteX47" fmla="*/ 256379 w 2244205"/>
                <a:gd name="connsiteY47" fmla="*/ 1909583 h 1975844"/>
                <a:gd name="connsiteX48" fmla="*/ 216622 w 2244205"/>
                <a:gd name="connsiteY48" fmla="*/ 1883079 h 1975844"/>
                <a:gd name="connsiteX49" fmla="*/ 190118 w 2244205"/>
                <a:gd name="connsiteY49" fmla="*/ 1856574 h 1975844"/>
                <a:gd name="connsiteX50" fmla="*/ 150361 w 2244205"/>
                <a:gd name="connsiteY50" fmla="*/ 1737305 h 1975844"/>
                <a:gd name="connsiteX51" fmla="*/ 123857 w 2244205"/>
                <a:gd name="connsiteY51" fmla="*/ 1538522 h 1975844"/>
                <a:gd name="connsiteX52" fmla="*/ 110605 w 2244205"/>
                <a:gd name="connsiteY52" fmla="*/ 1498766 h 1975844"/>
                <a:gd name="connsiteX53" fmla="*/ 84100 w 2244205"/>
                <a:gd name="connsiteY53" fmla="*/ 1352992 h 1975844"/>
                <a:gd name="connsiteX54" fmla="*/ 57596 w 2244205"/>
                <a:gd name="connsiteY54" fmla="*/ 1074696 h 1975844"/>
                <a:gd name="connsiteX55" fmla="*/ 31092 w 2244205"/>
                <a:gd name="connsiteY55" fmla="*/ 995183 h 1975844"/>
                <a:gd name="connsiteX56" fmla="*/ 4587 w 2244205"/>
                <a:gd name="connsiteY56" fmla="*/ 862661 h 1975844"/>
                <a:gd name="connsiteX57" fmla="*/ 31092 w 2244205"/>
                <a:gd name="connsiteY57" fmla="*/ 319322 h 1975844"/>
                <a:gd name="connsiteX58" fmla="*/ 84100 w 2244205"/>
                <a:gd name="connsiteY58" fmla="*/ 200053 h 1975844"/>
                <a:gd name="connsiteX59" fmla="*/ 123857 w 2244205"/>
                <a:gd name="connsiteY59" fmla="*/ 133792 h 1975844"/>
                <a:gd name="connsiteX60" fmla="*/ 123857 w 2244205"/>
                <a:gd name="connsiteY60" fmla="*/ 67531 h 1975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</a:cxnLst>
              <a:rect l="l" t="t" r="r" b="b"/>
              <a:pathLst>
                <a:path w="2244205" h="1975844">
                  <a:moveTo>
                    <a:pt x="123857" y="67531"/>
                  </a:moveTo>
                  <a:cubicBezTo>
                    <a:pt x="139318" y="54279"/>
                    <a:pt x="185811" y="59414"/>
                    <a:pt x="216622" y="54279"/>
                  </a:cubicBezTo>
                  <a:cubicBezTo>
                    <a:pt x="238840" y="50576"/>
                    <a:pt x="260460" y="43163"/>
                    <a:pt x="282883" y="41027"/>
                  </a:cubicBezTo>
                  <a:cubicBezTo>
                    <a:pt x="353380" y="34313"/>
                    <a:pt x="424240" y="32192"/>
                    <a:pt x="494918" y="27774"/>
                  </a:cubicBezTo>
                  <a:cubicBezTo>
                    <a:pt x="737224" y="-20687"/>
                    <a:pt x="587550" y="4208"/>
                    <a:pt x="1117770" y="27774"/>
                  </a:cubicBezTo>
                  <a:cubicBezTo>
                    <a:pt x="1158044" y="29564"/>
                    <a:pt x="1162541" y="52090"/>
                    <a:pt x="1197283" y="67531"/>
                  </a:cubicBezTo>
                  <a:cubicBezTo>
                    <a:pt x="1197293" y="67535"/>
                    <a:pt x="1296670" y="100659"/>
                    <a:pt x="1316553" y="107287"/>
                  </a:cubicBezTo>
                  <a:cubicBezTo>
                    <a:pt x="1373684" y="126331"/>
                    <a:pt x="1387564" y="132091"/>
                    <a:pt x="1462327" y="147044"/>
                  </a:cubicBezTo>
                  <a:cubicBezTo>
                    <a:pt x="1484414" y="151461"/>
                    <a:pt x="1506640" y="155231"/>
                    <a:pt x="1528587" y="160296"/>
                  </a:cubicBezTo>
                  <a:cubicBezTo>
                    <a:pt x="1564081" y="168487"/>
                    <a:pt x="1600047" y="175282"/>
                    <a:pt x="1634605" y="186801"/>
                  </a:cubicBezTo>
                  <a:lnTo>
                    <a:pt x="1714118" y="213305"/>
                  </a:lnTo>
                  <a:cubicBezTo>
                    <a:pt x="1718535" y="226557"/>
                    <a:pt x="1717493" y="243184"/>
                    <a:pt x="1727370" y="253061"/>
                  </a:cubicBezTo>
                  <a:cubicBezTo>
                    <a:pt x="1749894" y="275585"/>
                    <a:pt x="1806883" y="306070"/>
                    <a:pt x="1806883" y="306070"/>
                  </a:cubicBezTo>
                  <a:cubicBezTo>
                    <a:pt x="1811300" y="319322"/>
                    <a:pt x="1812948" y="333849"/>
                    <a:pt x="1820135" y="345827"/>
                  </a:cubicBezTo>
                  <a:cubicBezTo>
                    <a:pt x="1826563" y="356541"/>
                    <a:pt x="1838835" y="362575"/>
                    <a:pt x="1846640" y="372331"/>
                  </a:cubicBezTo>
                  <a:cubicBezTo>
                    <a:pt x="1927382" y="473257"/>
                    <a:pt x="1798532" y="337474"/>
                    <a:pt x="1926153" y="465096"/>
                  </a:cubicBezTo>
                  <a:lnTo>
                    <a:pt x="1952657" y="491601"/>
                  </a:lnTo>
                  <a:cubicBezTo>
                    <a:pt x="1981967" y="520911"/>
                    <a:pt x="1995268" y="539410"/>
                    <a:pt x="2032170" y="557861"/>
                  </a:cubicBezTo>
                  <a:cubicBezTo>
                    <a:pt x="2098822" y="591187"/>
                    <a:pt x="2067885" y="540564"/>
                    <a:pt x="2151440" y="624122"/>
                  </a:cubicBezTo>
                  <a:cubicBezTo>
                    <a:pt x="2215443" y="688128"/>
                    <a:pt x="2137567" y="606784"/>
                    <a:pt x="2204448" y="690383"/>
                  </a:cubicBezTo>
                  <a:cubicBezTo>
                    <a:pt x="2212253" y="700139"/>
                    <a:pt x="2222118" y="708052"/>
                    <a:pt x="2230953" y="716887"/>
                  </a:cubicBezTo>
                  <a:cubicBezTo>
                    <a:pt x="2235370" y="730139"/>
                    <a:pt x="2244205" y="742675"/>
                    <a:pt x="2244205" y="756644"/>
                  </a:cubicBezTo>
                  <a:cubicBezTo>
                    <a:pt x="2244205" y="817214"/>
                    <a:pt x="2232796" y="827004"/>
                    <a:pt x="2191196" y="862661"/>
                  </a:cubicBezTo>
                  <a:cubicBezTo>
                    <a:pt x="2174426" y="877035"/>
                    <a:pt x="2159528" y="896727"/>
                    <a:pt x="2138187" y="902418"/>
                  </a:cubicBezTo>
                  <a:cubicBezTo>
                    <a:pt x="2091043" y="914990"/>
                    <a:pt x="2041004" y="911253"/>
                    <a:pt x="1992413" y="915670"/>
                  </a:cubicBezTo>
                  <a:cubicBezTo>
                    <a:pt x="1970326" y="920087"/>
                    <a:pt x="1946856" y="920049"/>
                    <a:pt x="1926153" y="928922"/>
                  </a:cubicBezTo>
                  <a:cubicBezTo>
                    <a:pt x="1839770" y="965944"/>
                    <a:pt x="1967402" y="950761"/>
                    <a:pt x="1859892" y="968679"/>
                  </a:cubicBezTo>
                  <a:cubicBezTo>
                    <a:pt x="1820435" y="975255"/>
                    <a:pt x="1780379" y="977514"/>
                    <a:pt x="1740622" y="981931"/>
                  </a:cubicBezTo>
                  <a:cubicBezTo>
                    <a:pt x="1631476" y="1018312"/>
                    <a:pt x="1688766" y="1004484"/>
                    <a:pt x="1568344" y="1021687"/>
                  </a:cubicBezTo>
                  <a:cubicBezTo>
                    <a:pt x="1555092" y="1026105"/>
                    <a:pt x="1541967" y="1030926"/>
                    <a:pt x="1528587" y="1034940"/>
                  </a:cubicBezTo>
                  <a:cubicBezTo>
                    <a:pt x="1497784" y="1044181"/>
                    <a:pt x="1465507" y="1049075"/>
                    <a:pt x="1435822" y="1061444"/>
                  </a:cubicBezTo>
                  <a:cubicBezTo>
                    <a:pt x="1412046" y="1071351"/>
                    <a:pt x="1392077" y="1088692"/>
                    <a:pt x="1369561" y="1101201"/>
                  </a:cubicBezTo>
                  <a:cubicBezTo>
                    <a:pt x="1352292" y="1110795"/>
                    <a:pt x="1334222" y="1118870"/>
                    <a:pt x="1316553" y="1127705"/>
                  </a:cubicBezTo>
                  <a:cubicBezTo>
                    <a:pt x="1307718" y="1140957"/>
                    <a:pt x="1297171" y="1153215"/>
                    <a:pt x="1290048" y="1167461"/>
                  </a:cubicBezTo>
                  <a:cubicBezTo>
                    <a:pt x="1283801" y="1179955"/>
                    <a:pt x="1286674" y="1197340"/>
                    <a:pt x="1276796" y="1207218"/>
                  </a:cubicBezTo>
                  <a:cubicBezTo>
                    <a:pt x="1266919" y="1217096"/>
                    <a:pt x="1250292" y="1216053"/>
                    <a:pt x="1237040" y="1220470"/>
                  </a:cubicBezTo>
                  <a:cubicBezTo>
                    <a:pt x="1232622" y="1233722"/>
                    <a:pt x="1230571" y="1248016"/>
                    <a:pt x="1223787" y="1260227"/>
                  </a:cubicBezTo>
                  <a:cubicBezTo>
                    <a:pt x="1208317" y="1288073"/>
                    <a:pt x="1188449" y="1313236"/>
                    <a:pt x="1170779" y="1339740"/>
                  </a:cubicBezTo>
                  <a:cubicBezTo>
                    <a:pt x="1161944" y="1352992"/>
                    <a:pt x="1151397" y="1365250"/>
                    <a:pt x="1144274" y="1379496"/>
                  </a:cubicBezTo>
                  <a:cubicBezTo>
                    <a:pt x="1081389" y="1505269"/>
                    <a:pt x="1114973" y="1453906"/>
                    <a:pt x="1051509" y="1538522"/>
                  </a:cubicBezTo>
                  <a:lnTo>
                    <a:pt x="971996" y="1777061"/>
                  </a:lnTo>
                  <a:lnTo>
                    <a:pt x="945492" y="1856574"/>
                  </a:lnTo>
                  <a:cubicBezTo>
                    <a:pt x="941075" y="1869826"/>
                    <a:pt x="942118" y="1886453"/>
                    <a:pt x="932240" y="1896331"/>
                  </a:cubicBezTo>
                  <a:cubicBezTo>
                    <a:pt x="914570" y="1914001"/>
                    <a:pt x="899565" y="1934816"/>
                    <a:pt x="879231" y="1949340"/>
                  </a:cubicBezTo>
                  <a:cubicBezTo>
                    <a:pt x="859374" y="1963524"/>
                    <a:pt x="765943" y="1974847"/>
                    <a:pt x="759961" y="1975844"/>
                  </a:cubicBezTo>
                  <a:cubicBezTo>
                    <a:pt x="609770" y="1971427"/>
                    <a:pt x="459424" y="1970702"/>
                    <a:pt x="309387" y="1962592"/>
                  </a:cubicBezTo>
                  <a:cubicBezTo>
                    <a:pt x="295439" y="1961838"/>
                    <a:pt x="279508" y="1959218"/>
                    <a:pt x="269631" y="1949340"/>
                  </a:cubicBezTo>
                  <a:cubicBezTo>
                    <a:pt x="259753" y="1939462"/>
                    <a:pt x="265105" y="1920491"/>
                    <a:pt x="256379" y="1909583"/>
                  </a:cubicBezTo>
                  <a:cubicBezTo>
                    <a:pt x="246429" y="1897146"/>
                    <a:pt x="229059" y="1893029"/>
                    <a:pt x="216622" y="1883079"/>
                  </a:cubicBezTo>
                  <a:cubicBezTo>
                    <a:pt x="206866" y="1875274"/>
                    <a:pt x="198953" y="1865409"/>
                    <a:pt x="190118" y="1856574"/>
                  </a:cubicBezTo>
                  <a:cubicBezTo>
                    <a:pt x="176866" y="1816818"/>
                    <a:pt x="155559" y="1778888"/>
                    <a:pt x="150361" y="1737305"/>
                  </a:cubicBezTo>
                  <a:cubicBezTo>
                    <a:pt x="147136" y="1711505"/>
                    <a:pt x="129953" y="1569004"/>
                    <a:pt x="123857" y="1538522"/>
                  </a:cubicBezTo>
                  <a:cubicBezTo>
                    <a:pt x="121118" y="1524824"/>
                    <a:pt x="113532" y="1512425"/>
                    <a:pt x="110605" y="1498766"/>
                  </a:cubicBezTo>
                  <a:cubicBezTo>
                    <a:pt x="100257" y="1450474"/>
                    <a:pt x="90226" y="1401999"/>
                    <a:pt x="84100" y="1352992"/>
                  </a:cubicBezTo>
                  <a:cubicBezTo>
                    <a:pt x="72542" y="1260527"/>
                    <a:pt x="87063" y="1163099"/>
                    <a:pt x="57596" y="1074696"/>
                  </a:cubicBezTo>
                  <a:cubicBezTo>
                    <a:pt x="48761" y="1048192"/>
                    <a:pt x="36571" y="1022578"/>
                    <a:pt x="31092" y="995183"/>
                  </a:cubicBezTo>
                  <a:lnTo>
                    <a:pt x="4587" y="862661"/>
                  </a:lnTo>
                  <a:cubicBezTo>
                    <a:pt x="8926" y="702120"/>
                    <a:pt x="-20767" y="492187"/>
                    <a:pt x="31092" y="319322"/>
                  </a:cubicBezTo>
                  <a:cubicBezTo>
                    <a:pt x="60817" y="220237"/>
                    <a:pt x="43134" y="265599"/>
                    <a:pt x="84100" y="200053"/>
                  </a:cubicBezTo>
                  <a:cubicBezTo>
                    <a:pt x="97752" y="178211"/>
                    <a:pt x="112338" y="156830"/>
                    <a:pt x="123857" y="133792"/>
                  </a:cubicBezTo>
                  <a:cubicBezTo>
                    <a:pt x="130104" y="121298"/>
                    <a:pt x="108396" y="80783"/>
                    <a:pt x="123857" y="6753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7178" name="TextovéPole 17"/>
          <p:cNvSpPr txBox="1">
            <a:spLocks noChangeArrowheads="1"/>
          </p:cNvSpPr>
          <p:nvPr/>
        </p:nvSpPr>
        <p:spPr bwMode="auto">
          <a:xfrm>
            <a:off x="8575675" y="5475288"/>
            <a:ext cx="9969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sz="4000"/>
              <a:t>5 kč</a:t>
            </a:r>
          </a:p>
        </p:txBody>
      </p:sp>
      <p:sp>
        <p:nvSpPr>
          <p:cNvPr id="7179" name="TextovéPole 18"/>
          <p:cNvSpPr txBox="1">
            <a:spLocks noChangeArrowheads="1"/>
          </p:cNvSpPr>
          <p:nvPr/>
        </p:nvSpPr>
        <p:spPr bwMode="auto">
          <a:xfrm>
            <a:off x="2862263" y="5848350"/>
            <a:ext cx="5199062" cy="70802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sz="4000"/>
              <a:t>Zaplaceno celkem  25 kč</a:t>
            </a:r>
          </a:p>
        </p:txBody>
      </p:sp>
      <p:pic>
        <p:nvPicPr>
          <p:cNvPr id="7180" name="Picture 2" descr="Bakery Croissant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32625" y="1557338"/>
            <a:ext cx="2270125" cy="2066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81" name="Picture 2" descr="Bakery Croissant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00938" y="3559175"/>
            <a:ext cx="2270125" cy="2066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" name="Obdélník 22"/>
          <p:cNvSpPr/>
          <p:nvPr/>
        </p:nvSpPr>
        <p:spPr>
          <a:xfrm>
            <a:off x="2112963" y="1071563"/>
            <a:ext cx="9937750" cy="559593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452813" y="530225"/>
            <a:ext cx="2765425" cy="5000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2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Obdélník 1"/>
          <p:cNvSpPr>
            <a:spLocks noChangeArrowheads="1"/>
          </p:cNvSpPr>
          <p:nvPr/>
        </p:nvSpPr>
        <p:spPr bwMode="auto">
          <a:xfrm>
            <a:off x="3494088" y="1296988"/>
            <a:ext cx="49133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>
                <a:hlinkClick r:id="rId2"/>
              </a:rPr>
              <a:t>http://www.clker.com/clipart-female-student.html</a:t>
            </a:r>
            <a:endParaRPr lang="cs-CZ"/>
          </a:p>
        </p:txBody>
      </p:sp>
      <p:sp>
        <p:nvSpPr>
          <p:cNvPr id="8195" name="Obdélník 3"/>
          <p:cNvSpPr>
            <a:spLocks noChangeArrowheads="1"/>
          </p:cNvSpPr>
          <p:nvPr/>
        </p:nvSpPr>
        <p:spPr bwMode="auto">
          <a:xfrm>
            <a:off x="3517900" y="1665288"/>
            <a:ext cx="48895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>
                <a:hlinkClick r:id="rId3"/>
              </a:rPr>
              <a:t>http://www.clker.com/clipart-student-desk-1.html</a:t>
            </a:r>
            <a:endParaRPr lang="cs-CZ"/>
          </a:p>
        </p:txBody>
      </p:sp>
      <p:sp>
        <p:nvSpPr>
          <p:cNvPr id="8196" name="Obdélník 4"/>
          <p:cNvSpPr>
            <a:spLocks noChangeArrowheads="1"/>
          </p:cNvSpPr>
          <p:nvPr/>
        </p:nvSpPr>
        <p:spPr bwMode="auto">
          <a:xfrm>
            <a:off x="3494088" y="2035175"/>
            <a:ext cx="60960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>
                <a:solidFill>
                  <a:srgbClr val="323D4F"/>
                </a:solidFill>
                <a:latin typeface="Arial" charset="0"/>
              </a:rPr>
              <a:t>Marie. flickr.com: </a:t>
            </a:r>
            <a:r>
              <a:rPr lang="cs-CZ" i="1">
                <a:solidFill>
                  <a:srgbClr val="323D4F"/>
                </a:solidFill>
                <a:latin typeface="Arial" charset="0"/>
              </a:rPr>
              <a:t>Hockey</a:t>
            </a:r>
            <a:r>
              <a:rPr lang="cs-CZ">
                <a:solidFill>
                  <a:srgbClr val="323D4F"/>
                </a:solidFill>
                <a:latin typeface="Arial" charset="0"/>
              </a:rPr>
              <a:t> [online]. 2015-04-10 [cit. 2020-08-02]. Dostupný pod licencí </a:t>
            </a:r>
            <a:r>
              <a:rPr lang="cs-CZ">
                <a:solidFill>
                  <a:srgbClr val="4A6484"/>
                </a:solidFill>
                <a:latin typeface="Arial" charset="0"/>
                <a:hlinkClick r:id="rId4"/>
              </a:rPr>
              <a:t>CC-BY-SA</a:t>
            </a:r>
            <a:r>
              <a:rPr lang="cs-CZ">
                <a:solidFill>
                  <a:srgbClr val="323D4F"/>
                </a:solidFill>
                <a:latin typeface="Arial" charset="0"/>
              </a:rPr>
              <a:t> na WWW: &lt;https://www.flickr.com/photos/knittymarie/17068392836/&gt;.</a:t>
            </a:r>
            <a:endParaRPr lang="cs-CZ"/>
          </a:p>
        </p:txBody>
      </p:sp>
      <p:sp>
        <p:nvSpPr>
          <p:cNvPr id="8197" name="Obdélník 5"/>
          <p:cNvSpPr>
            <a:spLocks noChangeArrowheads="1"/>
          </p:cNvSpPr>
          <p:nvPr/>
        </p:nvSpPr>
        <p:spPr bwMode="auto">
          <a:xfrm>
            <a:off x="3517900" y="2865438"/>
            <a:ext cx="40655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>
                <a:hlinkClick r:id="rId5"/>
              </a:rPr>
              <a:t>http://www.clker.com/clipart-29823.html</a:t>
            </a:r>
            <a:endParaRPr lang="cs-CZ"/>
          </a:p>
        </p:txBody>
      </p:sp>
      <p:sp>
        <p:nvSpPr>
          <p:cNvPr id="8198" name="Obdélník 6"/>
          <p:cNvSpPr>
            <a:spLocks noChangeArrowheads="1"/>
          </p:cNvSpPr>
          <p:nvPr/>
        </p:nvSpPr>
        <p:spPr bwMode="auto">
          <a:xfrm>
            <a:off x="3517900" y="3235325"/>
            <a:ext cx="49403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>
                <a:hlinkClick r:id="rId6"/>
              </a:rPr>
              <a:t>http://www.clker.com/clipart-six-sided-dice-2.html</a:t>
            </a:r>
            <a:endParaRPr lang="cs-CZ"/>
          </a:p>
        </p:txBody>
      </p:sp>
      <p:sp>
        <p:nvSpPr>
          <p:cNvPr id="8199" name="Obdélník 7"/>
          <p:cNvSpPr>
            <a:spLocks noChangeArrowheads="1"/>
          </p:cNvSpPr>
          <p:nvPr/>
        </p:nvSpPr>
        <p:spPr bwMode="auto">
          <a:xfrm>
            <a:off x="3517900" y="3605213"/>
            <a:ext cx="38671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>
                <a:hlinkClick r:id="rId7"/>
              </a:rPr>
              <a:t>http://www.clker.com/clipart-dice.html</a:t>
            </a:r>
            <a:endParaRPr lang="cs-CZ"/>
          </a:p>
        </p:txBody>
      </p:sp>
      <p:sp>
        <p:nvSpPr>
          <p:cNvPr id="8200" name="Obdélník 8"/>
          <p:cNvSpPr>
            <a:spLocks noChangeArrowheads="1"/>
          </p:cNvSpPr>
          <p:nvPr/>
        </p:nvSpPr>
        <p:spPr bwMode="auto">
          <a:xfrm>
            <a:off x="3517900" y="3973513"/>
            <a:ext cx="47529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>
                <a:hlinkClick r:id="rId8"/>
              </a:rPr>
              <a:t>http://www.clker.com/clipart-restaurant-10.html</a:t>
            </a:r>
            <a:endParaRPr lang="cs-CZ"/>
          </a:p>
        </p:txBody>
      </p:sp>
      <p:sp>
        <p:nvSpPr>
          <p:cNvPr id="8201" name="Obdélník 9"/>
          <p:cNvSpPr>
            <a:spLocks noChangeArrowheads="1"/>
          </p:cNvSpPr>
          <p:nvPr/>
        </p:nvSpPr>
        <p:spPr bwMode="auto">
          <a:xfrm>
            <a:off x="3517900" y="4343400"/>
            <a:ext cx="44878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>
                <a:hlinkClick r:id="rId9"/>
              </a:rPr>
              <a:t>http://www.clker.com/clipart-school-boy.html</a:t>
            </a:r>
            <a:endParaRPr lang="cs-CZ"/>
          </a:p>
        </p:txBody>
      </p:sp>
      <p:sp>
        <p:nvSpPr>
          <p:cNvPr id="8202" name="Obdélník 10"/>
          <p:cNvSpPr>
            <a:spLocks noChangeArrowheads="1"/>
          </p:cNvSpPr>
          <p:nvPr/>
        </p:nvSpPr>
        <p:spPr bwMode="auto">
          <a:xfrm>
            <a:off x="3517900" y="4713288"/>
            <a:ext cx="54276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>
                <a:hlinkClick r:id="rId10"/>
              </a:rPr>
              <a:t>http://www.clker.com/clipart-metro-train-yellow-1.html</a:t>
            </a:r>
            <a:endParaRPr lang="cs-CZ"/>
          </a:p>
        </p:txBody>
      </p:sp>
      <p:sp>
        <p:nvSpPr>
          <p:cNvPr id="8203" name="Obdélník 11"/>
          <p:cNvSpPr>
            <a:spLocks noChangeArrowheads="1"/>
          </p:cNvSpPr>
          <p:nvPr/>
        </p:nvSpPr>
        <p:spPr bwMode="auto">
          <a:xfrm>
            <a:off x="3494088" y="5081588"/>
            <a:ext cx="78232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>
                <a:hlinkClick r:id="rId11"/>
              </a:rPr>
              <a:t>http://www.clker.com/clipart-map-symbols-metro-access-white.html</a:t>
            </a:r>
            <a:endParaRPr lang="cs-CZ"/>
          </a:p>
        </p:txBody>
      </p:sp>
      <p:sp>
        <p:nvSpPr>
          <p:cNvPr id="8204" name="Obdélník 12"/>
          <p:cNvSpPr>
            <a:spLocks noChangeArrowheads="1"/>
          </p:cNvSpPr>
          <p:nvPr/>
        </p:nvSpPr>
        <p:spPr bwMode="auto">
          <a:xfrm>
            <a:off x="3517900" y="5451475"/>
            <a:ext cx="44989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>
                <a:hlinkClick r:id="rId12"/>
              </a:rPr>
              <a:t>http://www.clker.com/clipart-engineer-1.html</a:t>
            </a:r>
            <a:endParaRPr lang="cs-CZ"/>
          </a:p>
        </p:txBody>
      </p:sp>
      <p:sp>
        <p:nvSpPr>
          <p:cNvPr id="8205" name="Obdélník 13"/>
          <p:cNvSpPr>
            <a:spLocks noChangeArrowheads="1"/>
          </p:cNvSpPr>
          <p:nvPr/>
        </p:nvSpPr>
        <p:spPr bwMode="auto">
          <a:xfrm>
            <a:off x="3517900" y="5821363"/>
            <a:ext cx="40655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>
                <a:hlinkClick r:id="rId13"/>
              </a:rPr>
              <a:t>http://www.clker.com/clipart-25988.html</a:t>
            </a:r>
            <a:endParaRPr lang="cs-CZ"/>
          </a:p>
        </p:txBody>
      </p:sp>
      <p:sp>
        <p:nvSpPr>
          <p:cNvPr id="8206" name="TextovéPole 14"/>
          <p:cNvSpPr txBox="1">
            <a:spLocks noChangeArrowheads="1"/>
          </p:cNvSpPr>
          <p:nvPr/>
        </p:nvSpPr>
        <p:spPr bwMode="auto">
          <a:xfrm>
            <a:off x="3517900" y="557213"/>
            <a:ext cx="65706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/>
              <a:t>Zdroje obrázků:</a:t>
            </a:r>
          </a:p>
          <a:p>
            <a:pPr eaLnBrk="1" hangingPunct="1"/>
            <a:r>
              <a:rPr lang="cs-CZ"/>
              <a:t>[ cit. 2020 – 08 – 02 ]. Dostupné pod licencí Public domain na WWW:</a:t>
            </a:r>
          </a:p>
        </p:txBody>
      </p:sp>
      <p:sp>
        <p:nvSpPr>
          <p:cNvPr id="8207" name="TextovéPole 15"/>
          <p:cNvSpPr txBox="1">
            <a:spLocks noChangeArrowheads="1"/>
          </p:cNvSpPr>
          <p:nvPr/>
        </p:nvSpPr>
        <p:spPr bwMode="auto">
          <a:xfrm>
            <a:off x="3314700" y="3235325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/>
              <a:t>&lt;</a:t>
            </a:r>
          </a:p>
        </p:txBody>
      </p:sp>
      <p:sp>
        <p:nvSpPr>
          <p:cNvPr id="8208" name="TextovéPole 17"/>
          <p:cNvSpPr txBox="1">
            <a:spLocks noChangeArrowheads="1"/>
          </p:cNvSpPr>
          <p:nvPr/>
        </p:nvSpPr>
        <p:spPr bwMode="auto">
          <a:xfrm>
            <a:off x="3298825" y="3617913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/>
              <a:t>&lt;</a:t>
            </a:r>
          </a:p>
        </p:txBody>
      </p:sp>
      <p:sp>
        <p:nvSpPr>
          <p:cNvPr id="8209" name="TextovéPole 19"/>
          <p:cNvSpPr txBox="1">
            <a:spLocks noChangeArrowheads="1"/>
          </p:cNvSpPr>
          <p:nvPr/>
        </p:nvSpPr>
        <p:spPr bwMode="auto">
          <a:xfrm>
            <a:off x="3314700" y="3975100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/>
              <a:t>&lt;</a:t>
            </a:r>
          </a:p>
        </p:txBody>
      </p:sp>
      <p:sp>
        <p:nvSpPr>
          <p:cNvPr id="8210" name="TextovéPole 21"/>
          <p:cNvSpPr txBox="1">
            <a:spLocks noChangeArrowheads="1"/>
          </p:cNvSpPr>
          <p:nvPr/>
        </p:nvSpPr>
        <p:spPr bwMode="auto">
          <a:xfrm>
            <a:off x="3343275" y="4340225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/>
              <a:t>&lt;</a:t>
            </a:r>
          </a:p>
        </p:txBody>
      </p:sp>
      <p:sp>
        <p:nvSpPr>
          <p:cNvPr id="8211" name="TextovéPole 23"/>
          <p:cNvSpPr txBox="1">
            <a:spLocks noChangeArrowheads="1"/>
          </p:cNvSpPr>
          <p:nvPr/>
        </p:nvSpPr>
        <p:spPr bwMode="auto">
          <a:xfrm>
            <a:off x="3343275" y="4719638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/>
              <a:t>&lt;</a:t>
            </a:r>
          </a:p>
        </p:txBody>
      </p:sp>
      <p:sp>
        <p:nvSpPr>
          <p:cNvPr id="8212" name="TextovéPole 25"/>
          <p:cNvSpPr txBox="1">
            <a:spLocks noChangeArrowheads="1"/>
          </p:cNvSpPr>
          <p:nvPr/>
        </p:nvSpPr>
        <p:spPr bwMode="auto">
          <a:xfrm>
            <a:off x="3335338" y="509428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/>
              <a:t>&lt;</a:t>
            </a:r>
          </a:p>
        </p:txBody>
      </p:sp>
      <p:sp>
        <p:nvSpPr>
          <p:cNvPr id="8213" name="TextovéPole 27"/>
          <p:cNvSpPr txBox="1">
            <a:spLocks noChangeArrowheads="1"/>
          </p:cNvSpPr>
          <p:nvPr/>
        </p:nvSpPr>
        <p:spPr bwMode="auto">
          <a:xfrm>
            <a:off x="3338513" y="5438775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/>
              <a:t>&lt;</a:t>
            </a:r>
          </a:p>
        </p:txBody>
      </p:sp>
      <p:sp>
        <p:nvSpPr>
          <p:cNvPr id="8214" name="TextovéPole 29"/>
          <p:cNvSpPr txBox="1">
            <a:spLocks noChangeArrowheads="1"/>
          </p:cNvSpPr>
          <p:nvPr/>
        </p:nvSpPr>
        <p:spPr bwMode="auto">
          <a:xfrm>
            <a:off x="3338513" y="5821363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/>
              <a:t>&lt;</a:t>
            </a:r>
          </a:p>
        </p:txBody>
      </p:sp>
      <p:sp>
        <p:nvSpPr>
          <p:cNvPr id="8215" name="TextovéPole 31"/>
          <p:cNvSpPr txBox="1">
            <a:spLocks noChangeArrowheads="1"/>
          </p:cNvSpPr>
          <p:nvPr/>
        </p:nvSpPr>
        <p:spPr bwMode="auto">
          <a:xfrm>
            <a:off x="3343275" y="285273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/>
              <a:t>&lt;</a:t>
            </a:r>
          </a:p>
        </p:txBody>
      </p:sp>
      <p:sp>
        <p:nvSpPr>
          <p:cNvPr id="8216" name="TextovéPole 33"/>
          <p:cNvSpPr txBox="1">
            <a:spLocks noChangeArrowheads="1"/>
          </p:cNvSpPr>
          <p:nvPr/>
        </p:nvSpPr>
        <p:spPr bwMode="auto">
          <a:xfrm>
            <a:off x="3232150" y="165258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/>
              <a:t>&lt;</a:t>
            </a:r>
          </a:p>
        </p:txBody>
      </p:sp>
      <p:sp>
        <p:nvSpPr>
          <p:cNvPr id="8217" name="TextovéPole 35"/>
          <p:cNvSpPr txBox="1">
            <a:spLocks noChangeArrowheads="1"/>
          </p:cNvSpPr>
          <p:nvPr/>
        </p:nvSpPr>
        <p:spPr bwMode="auto">
          <a:xfrm>
            <a:off x="3246438" y="1309688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/>
              <a:t>&lt;</a:t>
            </a:r>
          </a:p>
        </p:txBody>
      </p:sp>
      <p:sp>
        <p:nvSpPr>
          <p:cNvPr id="8218" name="TextovéPole 38"/>
          <p:cNvSpPr txBox="1">
            <a:spLocks noChangeArrowheads="1"/>
          </p:cNvSpPr>
          <p:nvPr/>
        </p:nvSpPr>
        <p:spPr bwMode="auto">
          <a:xfrm>
            <a:off x="8278813" y="1279525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/>
              <a:t>&gt;</a:t>
            </a:r>
          </a:p>
        </p:txBody>
      </p:sp>
      <p:sp>
        <p:nvSpPr>
          <p:cNvPr id="8219" name="TextovéPole 40"/>
          <p:cNvSpPr txBox="1">
            <a:spLocks noChangeArrowheads="1"/>
          </p:cNvSpPr>
          <p:nvPr/>
        </p:nvSpPr>
        <p:spPr bwMode="auto">
          <a:xfrm>
            <a:off x="8281988" y="1658938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/>
              <a:t>&gt;</a:t>
            </a:r>
          </a:p>
        </p:txBody>
      </p:sp>
      <p:sp>
        <p:nvSpPr>
          <p:cNvPr id="8220" name="TextovéPole 42"/>
          <p:cNvSpPr txBox="1">
            <a:spLocks noChangeArrowheads="1"/>
          </p:cNvSpPr>
          <p:nvPr/>
        </p:nvSpPr>
        <p:spPr bwMode="auto">
          <a:xfrm>
            <a:off x="7456488" y="2881313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/>
              <a:t>&gt;</a:t>
            </a:r>
          </a:p>
        </p:txBody>
      </p:sp>
      <p:sp>
        <p:nvSpPr>
          <p:cNvPr id="8221" name="TextovéPole 44"/>
          <p:cNvSpPr txBox="1">
            <a:spLocks noChangeArrowheads="1"/>
          </p:cNvSpPr>
          <p:nvPr/>
        </p:nvSpPr>
        <p:spPr bwMode="auto">
          <a:xfrm>
            <a:off x="8259763" y="3249613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/>
              <a:t>&gt;</a:t>
            </a:r>
          </a:p>
        </p:txBody>
      </p:sp>
      <p:sp>
        <p:nvSpPr>
          <p:cNvPr id="8222" name="TextovéPole 46"/>
          <p:cNvSpPr txBox="1">
            <a:spLocks noChangeArrowheads="1"/>
          </p:cNvSpPr>
          <p:nvPr/>
        </p:nvSpPr>
        <p:spPr bwMode="auto">
          <a:xfrm>
            <a:off x="7254875" y="3611563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/>
              <a:t>&gt;</a:t>
            </a:r>
          </a:p>
        </p:txBody>
      </p:sp>
      <p:sp>
        <p:nvSpPr>
          <p:cNvPr id="8223" name="TextovéPole 48"/>
          <p:cNvSpPr txBox="1">
            <a:spLocks noChangeArrowheads="1"/>
          </p:cNvSpPr>
          <p:nvPr/>
        </p:nvSpPr>
        <p:spPr bwMode="auto">
          <a:xfrm>
            <a:off x="8110538" y="3986213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/>
              <a:t>&gt;</a:t>
            </a:r>
          </a:p>
        </p:txBody>
      </p:sp>
      <p:sp>
        <p:nvSpPr>
          <p:cNvPr id="8224" name="TextovéPole 50"/>
          <p:cNvSpPr txBox="1">
            <a:spLocks noChangeArrowheads="1"/>
          </p:cNvSpPr>
          <p:nvPr/>
        </p:nvSpPr>
        <p:spPr bwMode="auto">
          <a:xfrm>
            <a:off x="7970838" y="4346575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/>
              <a:t>&gt;</a:t>
            </a:r>
          </a:p>
        </p:txBody>
      </p:sp>
      <p:sp>
        <p:nvSpPr>
          <p:cNvPr id="8225" name="TextovéPole 52"/>
          <p:cNvSpPr txBox="1">
            <a:spLocks noChangeArrowheads="1"/>
          </p:cNvSpPr>
          <p:nvPr/>
        </p:nvSpPr>
        <p:spPr bwMode="auto">
          <a:xfrm>
            <a:off x="8783638" y="4725988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/>
              <a:t>&gt;</a:t>
            </a:r>
          </a:p>
        </p:txBody>
      </p:sp>
      <p:sp>
        <p:nvSpPr>
          <p:cNvPr id="8226" name="TextovéPole 54"/>
          <p:cNvSpPr txBox="1">
            <a:spLocks noChangeArrowheads="1"/>
          </p:cNvSpPr>
          <p:nvPr/>
        </p:nvSpPr>
        <p:spPr bwMode="auto">
          <a:xfrm>
            <a:off x="9963150" y="506888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/>
              <a:t>&gt;</a:t>
            </a:r>
          </a:p>
        </p:txBody>
      </p:sp>
      <p:sp>
        <p:nvSpPr>
          <p:cNvPr id="8227" name="TextovéPole 56"/>
          <p:cNvSpPr txBox="1">
            <a:spLocks noChangeArrowheads="1"/>
          </p:cNvSpPr>
          <p:nvPr/>
        </p:nvSpPr>
        <p:spPr bwMode="auto">
          <a:xfrm>
            <a:off x="7867650" y="5464175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/>
              <a:t>&gt;</a:t>
            </a:r>
          </a:p>
        </p:txBody>
      </p:sp>
      <p:sp>
        <p:nvSpPr>
          <p:cNvPr id="8228" name="TextovéPole 58"/>
          <p:cNvSpPr txBox="1">
            <a:spLocks noChangeArrowheads="1"/>
          </p:cNvSpPr>
          <p:nvPr/>
        </p:nvSpPr>
        <p:spPr bwMode="auto">
          <a:xfrm>
            <a:off x="7432675" y="5853113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/>
              <a:t>&gt;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</TotalTime>
  <Words>514</Words>
  <Application>Microsoft Office PowerPoint</Application>
  <PresentationFormat>Vlastní</PresentationFormat>
  <Paragraphs>84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1" baseType="lpstr">
      <vt:lpstr>Calibri</vt:lpstr>
      <vt:lpstr>Arial</vt:lpstr>
      <vt:lpstr>Calibri Light</vt:lpstr>
      <vt:lpstr>Motiv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Hanzelin</dc:creator>
  <cp:lastModifiedBy>User</cp:lastModifiedBy>
  <cp:revision>17</cp:revision>
  <dcterms:created xsi:type="dcterms:W3CDTF">2020-08-02T02:55:21Z</dcterms:created>
  <dcterms:modified xsi:type="dcterms:W3CDTF">2020-08-02T10:15:51Z</dcterms:modified>
</cp:coreProperties>
</file>