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3" r:id="rId7"/>
    <p:sldId id="262" r:id="rId8"/>
    <p:sldId id="265" r:id="rId9"/>
    <p:sldId id="266" r:id="rId10"/>
    <p:sldId id="261" r:id="rId11"/>
    <p:sldId id="264" r:id="rId12"/>
  </p:sldIdLst>
  <p:sldSz cx="12192000" cy="685800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3399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8" d="100"/>
          <a:sy n="48" d="100"/>
        </p:scale>
        <p:origin x="-702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128C-7F70-4C04-925C-1D25B2735CC0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5B98C-2DB9-4626-8599-DD82A9EFD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B998F-28ED-48F7-AF9C-0C1FB5DE95F9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7C839-6A5B-4CAA-9999-68ABB26B8D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33176-F709-474A-82F5-E959EA7F5C4C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D0C097-31B9-48BC-99E7-A2543436A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8D06C-DCA6-4EE9-B90C-7C0615009C7C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0562D-5FA2-4621-8DCF-C50A3722E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96724-7134-411B-8A46-0955BA111A92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A2A61-E9A7-4C28-9C26-D621D6888A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0F7DD-D383-48C3-97F3-C29780967DC7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981F3-DCA0-46C8-B688-576860742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31C91-8DE8-4FE8-96FD-A57822439356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DCFCF-6FAE-44BC-84D2-F828F2BD8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A02D7-4A93-4876-9943-09DC932E0AB6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7FE76-E9B8-4C23-A17D-8ABAF08305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DBFBE-7D5B-42E7-A911-809A755F319C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6C8F8-15D3-405C-9459-5167E797A6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8F16D-7271-495C-A11A-9664112C7D55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8F7DB-528D-4D00-B864-234706C11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F8238-8480-4C15-BEDF-4AD1940A5FBB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51B3A-AB8E-486A-9ED3-DBEDCA6D8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78C0C8-83EF-4B6D-A76B-C72CCD2BF43E}" type="datetimeFigureOut">
              <a:rPr lang="cs-CZ"/>
              <a:pPr>
                <a:defRPr/>
              </a:pPr>
              <a:t>27.5.2021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+mn-cs"/>
              </a:defRPr>
            </a:lvl1pPr>
          </a:lstStyle>
          <a:p>
            <a:pPr>
              <a:defRPr/>
            </a:pPr>
            <a:fld id="{384C03B4-39D0-487C-A6B3-4CA82229C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rO6E1or3lYg" TargetMode="External"/><Relationship Id="rId3" Type="http://schemas.openxmlformats.org/officeDocument/2006/relationships/hyperlink" Target="https://youtu.be/xvq1p8nTocE" TargetMode="External"/><Relationship Id="rId7" Type="http://schemas.openxmlformats.org/officeDocument/2006/relationships/hyperlink" Target="https://www.youtube.com/watch?v=a_WTKMqd-C4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sqN8KFIGhA0" TargetMode="External"/><Relationship Id="rId5" Type="http://schemas.openxmlformats.org/officeDocument/2006/relationships/hyperlink" Target="https://www.youtube.com/watch?v=zXmva8f4Yd4" TargetMode="External"/><Relationship Id="rId4" Type="http://schemas.openxmlformats.org/officeDocument/2006/relationships/hyperlink" Target="https://www.youtube.com/watch?v=wrtTKeBbxFk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cz/" TargetMode="External"/><Relationship Id="rId2" Type="http://schemas.openxmlformats.org/officeDocument/2006/relationships/hyperlink" Target="http://creativecommons.org/licenses/by-sa/4.0/deed.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000"/>
            </a:gs>
            <a:gs pos="39000">
              <a:srgbClr val="FFC000"/>
            </a:gs>
            <a:gs pos="74001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3"/>
          <p:cNvSpPr txBox="1">
            <a:spLocks noChangeArrowheads="1"/>
          </p:cNvSpPr>
          <p:nvPr/>
        </p:nvSpPr>
        <p:spPr bwMode="auto">
          <a:xfrm>
            <a:off x="768350" y="676275"/>
            <a:ext cx="30464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Šelmy psovité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45288" y="461963"/>
            <a:ext cx="4311650" cy="567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4875" y="1722438"/>
            <a:ext cx="377190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" y="192088"/>
            <a:ext cx="3455988" cy="436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50225" y="203200"/>
            <a:ext cx="3754438" cy="567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4108450" y="477838"/>
            <a:ext cx="1389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obrázek 1</a:t>
            </a:r>
          </a:p>
        </p:txBody>
      </p:sp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9177338" y="6089650"/>
            <a:ext cx="1389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obrázek 2</a:t>
            </a: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3856038" y="1095375"/>
            <a:ext cx="43846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kterém obrázku je vlk obecný?</a:t>
            </a:r>
          </a:p>
          <a:p>
            <a:r>
              <a:rPr lang="cs-CZ" altLang="cs-CZ" sz="2400"/>
              <a:t>Klikni na správnou odpověď,</a:t>
            </a:r>
          </a:p>
          <a:p>
            <a:r>
              <a:rPr lang="cs-CZ" altLang="cs-CZ" sz="2400"/>
              <a:t>ta se zabarví zeleně.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03663" y="2498725"/>
            <a:ext cx="1389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obrázek 1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851525" y="2505075"/>
            <a:ext cx="13890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obrázek 2</a:t>
            </a:r>
          </a:p>
        </p:txBody>
      </p:sp>
      <p:sp>
        <p:nvSpPr>
          <p:cNvPr id="14344" name="TextovéPole 8"/>
          <p:cNvSpPr txBox="1">
            <a:spLocks noChangeArrowheads="1"/>
          </p:cNvSpPr>
          <p:nvPr/>
        </p:nvSpPr>
        <p:spPr bwMode="auto">
          <a:xfrm>
            <a:off x="3856038" y="3198813"/>
            <a:ext cx="28352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Kdo je na obrázku 2?</a:t>
            </a:r>
          </a:p>
        </p:txBody>
      </p:sp>
      <p:sp>
        <p:nvSpPr>
          <p:cNvPr id="14345" name="TextovéPole 9"/>
          <p:cNvSpPr txBox="1">
            <a:spLocks noChangeArrowheads="1"/>
          </p:cNvSpPr>
          <p:nvPr/>
        </p:nvSpPr>
        <p:spPr bwMode="auto">
          <a:xfrm>
            <a:off x="3856038" y="3659188"/>
            <a:ext cx="36750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to kříženec psa domácího</a:t>
            </a:r>
          </a:p>
          <a:p>
            <a:r>
              <a:rPr lang="cs-CZ" altLang="cs-CZ" sz="2400"/>
              <a:t> s vlkem.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856038" y="3659188"/>
            <a:ext cx="4294187" cy="8969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0" y="4559300"/>
            <a:ext cx="7962900" cy="2195513"/>
            <a:chOff x="0" y="4558801"/>
            <a:chExt cx="7962819" cy="2196059"/>
          </a:xfrm>
        </p:grpSpPr>
        <p:pic>
          <p:nvPicPr>
            <p:cNvPr id="14348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0" y="4558801"/>
              <a:ext cx="4108174" cy="21960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49" name="TextovéPole 11"/>
            <p:cNvSpPr txBox="1">
              <a:spLocks noChangeArrowheads="1"/>
            </p:cNvSpPr>
            <p:nvPr/>
          </p:nvSpPr>
          <p:spPr bwMode="auto">
            <a:xfrm>
              <a:off x="4108174" y="4750546"/>
              <a:ext cx="3854645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Na obrázku je československý</a:t>
              </a:r>
            </a:p>
            <a:p>
              <a:r>
                <a:rPr lang="cs-CZ" altLang="cs-CZ" sz="2400"/>
                <a:t>vlčák. Je to plemeno vzniklé</a:t>
              </a:r>
            </a:p>
            <a:p>
              <a:r>
                <a:rPr lang="cs-CZ" altLang="cs-CZ" sz="2400"/>
                <a:t>zkřížením německého</a:t>
              </a:r>
            </a:p>
            <a:p>
              <a:r>
                <a:rPr lang="cs-CZ" altLang="cs-CZ" sz="2400"/>
                <a:t>ovčáka a karpatského vlka.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27000"/>
            <a:ext cx="12192000" cy="6440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3354388"/>
            <a:ext cx="11699875" cy="35575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463550" y="2528888"/>
            <a:ext cx="4495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Mapa výskytu několika druhů vlků.</a:t>
            </a:r>
          </a:p>
        </p:txBody>
      </p: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492125" y="3262313"/>
            <a:ext cx="4635500" cy="1390650"/>
            <a:chOff x="491426" y="3261635"/>
            <a:chExt cx="4636604" cy="1390650"/>
          </a:xfrm>
        </p:grpSpPr>
        <p:sp>
          <p:nvSpPr>
            <p:cNvPr id="15384" name="TextovéPole 7"/>
            <p:cNvSpPr txBox="1">
              <a:spLocks noChangeArrowheads="1"/>
            </p:cNvSpPr>
            <p:nvPr/>
          </p:nvSpPr>
          <p:spPr bwMode="auto">
            <a:xfrm>
              <a:off x="491426" y="3603928"/>
              <a:ext cx="154151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Vlk obecný</a:t>
              </a:r>
            </a:p>
          </p:txBody>
        </p:sp>
        <p:sp>
          <p:nvSpPr>
            <p:cNvPr id="5" name="Obdélník 4"/>
            <p:cNvSpPr/>
            <p:nvPr/>
          </p:nvSpPr>
          <p:spPr>
            <a:xfrm>
              <a:off x="2122177" y="3499760"/>
              <a:ext cx="914618" cy="914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5386" name="Picture 4" descr="alternativní popis obrázku chybí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144760" y="3261635"/>
              <a:ext cx="1983270" cy="13906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527050" y="4964113"/>
            <a:ext cx="5021263" cy="1660525"/>
            <a:chOff x="526892" y="4964087"/>
            <a:chExt cx="5020917" cy="1659779"/>
          </a:xfrm>
        </p:grpSpPr>
        <p:grpSp>
          <p:nvGrpSpPr>
            <p:cNvPr id="15380" name="Skupina 9"/>
            <p:cNvGrpSpPr>
              <a:grpSpLocks/>
            </p:cNvGrpSpPr>
            <p:nvPr/>
          </p:nvGrpSpPr>
          <p:grpSpPr bwMode="auto">
            <a:xfrm>
              <a:off x="526892" y="4964087"/>
              <a:ext cx="5020917" cy="1659779"/>
              <a:chOff x="1038873" y="5186953"/>
              <a:chExt cx="4319765" cy="1390650"/>
            </a:xfrm>
          </p:grpSpPr>
          <p:pic>
            <p:nvPicPr>
              <p:cNvPr id="15382" name="Picture 8" descr="alternativní popis obrázku chybí"/>
              <p:cNvPicPr>
                <a:picLocks noChangeAspect="1" noChangeArrowheads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3361019" y="5186953"/>
                <a:ext cx="1997619" cy="13906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5383" name="TextovéPole 11"/>
              <p:cNvSpPr txBox="1">
                <a:spLocks noChangeArrowheads="1"/>
              </p:cNvSpPr>
              <p:nvPr/>
            </p:nvSpPr>
            <p:spPr bwMode="auto">
              <a:xfrm>
                <a:off x="1038873" y="5486400"/>
                <a:ext cx="1519968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Vlk polární</a:t>
                </a:r>
              </a:p>
            </p:txBody>
          </p:sp>
        </p:grpSp>
        <p:sp>
          <p:nvSpPr>
            <p:cNvPr id="14" name="Obdélník 13"/>
            <p:cNvSpPr/>
            <p:nvPr/>
          </p:nvSpPr>
          <p:spPr>
            <a:xfrm>
              <a:off x="2122220" y="5278271"/>
              <a:ext cx="915924" cy="913989"/>
            </a:xfrm>
            <a:prstGeom prst="rect">
              <a:avLst/>
            </a:prstGeom>
            <a:solidFill>
              <a:srgbClr val="66FF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099" name="Skupina 4098"/>
          <p:cNvGrpSpPr>
            <a:grpSpLocks/>
          </p:cNvGrpSpPr>
          <p:nvPr/>
        </p:nvGrpSpPr>
        <p:grpSpPr bwMode="auto">
          <a:xfrm>
            <a:off x="5264150" y="3370263"/>
            <a:ext cx="4551363" cy="1593850"/>
            <a:chOff x="5264394" y="3370267"/>
            <a:chExt cx="4551578" cy="1593819"/>
          </a:xfrm>
        </p:grpSpPr>
        <p:grpSp>
          <p:nvGrpSpPr>
            <p:cNvPr id="15376" name="Skupina 14"/>
            <p:cNvGrpSpPr>
              <a:grpSpLocks/>
            </p:cNvGrpSpPr>
            <p:nvPr/>
          </p:nvGrpSpPr>
          <p:grpSpPr bwMode="auto">
            <a:xfrm>
              <a:off x="5264394" y="3370267"/>
              <a:ext cx="4551578" cy="1593819"/>
              <a:chOff x="633834" y="3629575"/>
              <a:chExt cx="4551578" cy="1390650"/>
            </a:xfrm>
          </p:grpSpPr>
          <p:sp>
            <p:nvSpPr>
              <p:cNvPr id="15378" name="TextovéPole 16"/>
              <p:cNvSpPr txBox="1">
                <a:spLocks noChangeArrowheads="1"/>
              </p:cNvSpPr>
              <p:nvPr/>
            </p:nvSpPr>
            <p:spPr bwMode="auto">
              <a:xfrm>
                <a:off x="633834" y="4016446"/>
                <a:ext cx="1981120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Vlk mongolský</a:t>
                </a:r>
              </a:p>
            </p:txBody>
          </p:sp>
          <p:pic>
            <p:nvPicPr>
              <p:cNvPr id="15379" name="Picture 6"/>
              <p:cNvPicPr>
                <a:picLocks noChangeAspect="1" noChangeArrowheads="1"/>
              </p:cNvPicPr>
              <p:nvPr/>
            </p:nvPicPr>
            <p:blipFill>
              <a:blip r:embed="rId5"/>
              <a:srcRect/>
              <a:stretch>
                <a:fillRect/>
              </a:stretch>
            </p:blipFill>
            <p:spPr bwMode="auto">
              <a:xfrm>
                <a:off x="3764502" y="3629575"/>
                <a:ext cx="1420910" cy="13906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18" name="Obdélník 17"/>
            <p:cNvSpPr/>
            <p:nvPr/>
          </p:nvSpPr>
          <p:spPr>
            <a:xfrm>
              <a:off x="7288553" y="3644899"/>
              <a:ext cx="914443" cy="914382"/>
            </a:xfrm>
            <a:prstGeom prst="rect">
              <a:avLst/>
            </a:prstGeom>
            <a:solidFill>
              <a:srgbClr val="FF33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6248400" y="5132388"/>
            <a:ext cx="4953000" cy="1181100"/>
            <a:chOff x="6248209" y="5133102"/>
            <a:chExt cx="4952808" cy="1181100"/>
          </a:xfrm>
        </p:grpSpPr>
        <p:grpSp>
          <p:nvGrpSpPr>
            <p:cNvPr id="15372" name="Skupina 18"/>
            <p:cNvGrpSpPr>
              <a:grpSpLocks/>
            </p:cNvGrpSpPr>
            <p:nvPr/>
          </p:nvGrpSpPr>
          <p:grpSpPr bwMode="auto">
            <a:xfrm>
              <a:off x="6248209" y="5133102"/>
              <a:ext cx="4952808" cy="1181100"/>
              <a:chOff x="6665843" y="576012"/>
              <a:chExt cx="4952808" cy="1181100"/>
            </a:xfrm>
          </p:grpSpPr>
          <p:pic>
            <p:nvPicPr>
              <p:cNvPr id="15374" name="Picture 10" descr="alternativní popis obrázku chybí"/>
              <p:cNvPicPr>
                <a:picLocks noChangeAspect="1" noChangeArrowheads="1"/>
              </p:cNvPicPr>
              <p:nvPr/>
            </p:nvPicPr>
            <p:blipFill>
              <a:blip r:embed="rId6"/>
              <a:srcRect/>
              <a:stretch>
                <a:fillRect/>
              </a:stretch>
            </p:blipFill>
            <p:spPr bwMode="auto">
              <a:xfrm>
                <a:off x="9523151" y="576012"/>
                <a:ext cx="2095500" cy="11811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5375" name="TextovéPole 20"/>
              <p:cNvSpPr txBox="1">
                <a:spLocks noChangeArrowheads="1"/>
              </p:cNvSpPr>
              <p:nvPr/>
            </p:nvSpPr>
            <p:spPr bwMode="auto">
              <a:xfrm>
                <a:off x="6665843" y="781879"/>
                <a:ext cx="1511952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Vlk indický</a:t>
                </a:r>
              </a:p>
            </p:txBody>
          </p:sp>
        </p:grpSp>
        <p:sp>
          <p:nvSpPr>
            <p:cNvPr id="22" name="Obdélník 21"/>
            <p:cNvSpPr/>
            <p:nvPr/>
          </p:nvSpPr>
          <p:spPr>
            <a:xfrm>
              <a:off x="7937244" y="5304552"/>
              <a:ext cx="914365" cy="914400"/>
            </a:xfrm>
            <a:prstGeom prst="rect">
              <a:avLst/>
            </a:prstGeom>
            <a:solidFill>
              <a:srgbClr val="CC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24" name="Přímá spojnice se šipkou 23"/>
          <p:cNvCxnSpPr/>
          <p:nvPr/>
        </p:nvCxnSpPr>
        <p:spPr>
          <a:xfrm flipV="1">
            <a:off x="4959350" y="1198563"/>
            <a:ext cx="2978150" cy="206375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7" name="Přímá spojnice se šipkou 4096"/>
          <p:cNvCxnSpPr/>
          <p:nvPr/>
        </p:nvCxnSpPr>
        <p:spPr>
          <a:xfrm flipH="1" flipV="1">
            <a:off x="3448050" y="1393825"/>
            <a:ext cx="2100263" cy="3570288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2" name="Přímá spojnice se šipkou 4101"/>
          <p:cNvCxnSpPr/>
          <p:nvPr/>
        </p:nvCxnSpPr>
        <p:spPr>
          <a:xfrm flipH="1" flipV="1">
            <a:off x="9353550" y="1828800"/>
            <a:ext cx="461963" cy="1541463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4" name="Přímá spojnice se šipkou 4103"/>
          <p:cNvCxnSpPr/>
          <p:nvPr/>
        </p:nvCxnSpPr>
        <p:spPr>
          <a:xfrm flipH="1" flipV="1">
            <a:off x="8245475" y="2613025"/>
            <a:ext cx="2805113" cy="2443163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9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741363" y="569913"/>
            <a:ext cx="11142662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Vlk byl původně rozšířený po celé severní polokouli, nyní je jeho výskyt omezen, jeho</a:t>
            </a:r>
          </a:p>
          <a:p>
            <a:pPr eaLnBrk="0" hangingPunct="0"/>
            <a:r>
              <a:rPr lang="cs-CZ" sz="2400"/>
              <a:t>počty poklesly a na mnoha místech byl vyhuben. V současné době žije na světě přibližně</a:t>
            </a:r>
          </a:p>
          <a:p>
            <a:pPr eaLnBrk="0" hangingPunct="0"/>
            <a:r>
              <a:rPr lang="cs-CZ" sz="2400"/>
              <a:t>200 000 vlků, v minulosti byla populace minimálně 10 x větší.</a:t>
            </a:r>
          </a:p>
          <a:p>
            <a:pPr eaLnBrk="0" hangingPunct="0"/>
            <a:r>
              <a:rPr lang="cs-CZ" sz="2400"/>
              <a:t>I v Česku byl téměř vyhuben, ale nyní začaly jeho stavy narůstat.</a:t>
            </a:r>
          </a:p>
          <a:p>
            <a:pPr eaLnBrk="0" hangingPunct="0"/>
            <a:r>
              <a:rPr lang="cs-CZ" sz="2400"/>
              <a:t>Denně může urazit mnoho desítek, někdy i stovek kilometrů. A tak přecházejí hranice</a:t>
            </a:r>
          </a:p>
          <a:p>
            <a:pPr eaLnBrk="0" hangingPunct="0"/>
            <a:r>
              <a:rPr lang="cs-CZ" sz="2400"/>
              <a:t>například ze Slovenska, takže několik jedinců obývá Beskydy, Jeseníky, Krkonoše,</a:t>
            </a:r>
          </a:p>
          <a:p>
            <a:pPr eaLnBrk="0" hangingPunct="0"/>
            <a:r>
              <a:rPr lang="cs-CZ" sz="2400"/>
              <a:t>Šumavu, ale objevují se i na Kokořínsku.</a:t>
            </a:r>
          </a:p>
          <a:p>
            <a:pPr eaLnBrk="0" hangingPunct="0"/>
            <a:r>
              <a:rPr lang="cs-CZ" sz="2400"/>
              <a:t>Vlk dokáže běžet rychlostí 15 -50 km/h do vzdálenosti 20 kilometrů.</a:t>
            </a:r>
          </a:p>
          <a:p>
            <a:pPr eaLnBrk="0" hangingPunct="0"/>
            <a:r>
              <a:rPr lang="cs-CZ" sz="2400"/>
              <a:t>Vlk se na  první pohled podobá německému ovčákovi.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9225" y="4133850"/>
            <a:ext cx="3043238" cy="257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05788" y="4132263"/>
            <a:ext cx="3836987" cy="265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 2"/>
          <p:cNvSpPr/>
          <p:nvPr/>
        </p:nvSpPr>
        <p:spPr>
          <a:xfrm>
            <a:off x="10845800" y="4718050"/>
            <a:ext cx="396875" cy="4238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668588" y="4191000"/>
            <a:ext cx="396875" cy="4238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435225" y="4641850"/>
            <a:ext cx="398463" cy="4238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747375" y="5140325"/>
            <a:ext cx="398463" cy="4238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sp>
        <p:nvSpPr>
          <p:cNvPr id="16392" name="TextovéPole 3"/>
          <p:cNvSpPr txBox="1">
            <a:spLocks noChangeArrowheads="1"/>
          </p:cNvSpPr>
          <p:nvPr/>
        </p:nvSpPr>
        <p:spPr bwMode="auto">
          <a:xfrm>
            <a:off x="3209925" y="4540250"/>
            <a:ext cx="47958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Liší se od něj, že má širší, špičatější</a:t>
            </a:r>
          </a:p>
          <a:p>
            <a:pPr eaLnBrk="0" hangingPunct="0"/>
            <a:r>
              <a:rPr lang="cs-CZ" sz="2400"/>
              <a:t>hlavu, šikměji postavené oči a kratší</a:t>
            </a:r>
          </a:p>
          <a:p>
            <a:pPr eaLnBrk="0" hangingPunct="0"/>
            <a:r>
              <a:rPr lang="cs-CZ" sz="2400"/>
              <a:t>výrazně trojúhelníkové uši.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9"/>
          <p:cNvSpPr txBox="1">
            <a:spLocks noChangeArrowheads="1"/>
          </p:cNvSpPr>
          <p:nvPr/>
        </p:nvSpPr>
        <p:spPr bwMode="auto">
          <a:xfrm>
            <a:off x="658813" y="495300"/>
            <a:ext cx="23701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světě existuje: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492500" y="658813"/>
            <a:ext cx="13192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19 druhů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145213" y="658813"/>
            <a:ext cx="13192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23 druhů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8826500" y="647700"/>
            <a:ext cx="13192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22 druhů</a:t>
            </a:r>
          </a:p>
        </p:txBody>
      </p:sp>
      <p:sp>
        <p:nvSpPr>
          <p:cNvPr id="17413" name="TextovéPole 11"/>
          <p:cNvSpPr txBox="1">
            <a:spLocks noChangeArrowheads="1"/>
          </p:cNvSpPr>
          <p:nvPr/>
        </p:nvSpPr>
        <p:spPr bwMode="auto">
          <a:xfrm>
            <a:off x="10609263" y="495300"/>
            <a:ext cx="7731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vlků.</a:t>
            </a:r>
          </a:p>
        </p:txBody>
      </p:sp>
      <p:sp>
        <p:nvSpPr>
          <p:cNvPr id="17414" name="TextovéPole 12"/>
          <p:cNvSpPr txBox="1">
            <a:spLocks noChangeArrowheads="1"/>
          </p:cNvSpPr>
          <p:nvPr/>
        </p:nvSpPr>
        <p:spPr bwMode="auto">
          <a:xfrm>
            <a:off x="658813" y="1558925"/>
            <a:ext cx="5192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My se budeme zajímat o vlka obecného.</a:t>
            </a:r>
          </a:p>
        </p:txBody>
      </p:sp>
      <p:pic>
        <p:nvPicPr>
          <p:cNvPr id="17415" name="Picture 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8" y="2432050"/>
            <a:ext cx="6308725" cy="416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38838" y="2432050"/>
            <a:ext cx="6238875" cy="416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436563" y="384175"/>
            <a:ext cx="113665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Vlk je největší psovitá šelma.</a:t>
            </a:r>
          </a:p>
          <a:p>
            <a:pPr eaLnBrk="0" hangingPunct="0"/>
            <a:r>
              <a:rPr lang="cs-CZ" sz="2400"/>
              <a:t>Dosahuje hmotnosti 16 – 80 kg.</a:t>
            </a:r>
          </a:p>
          <a:p>
            <a:pPr eaLnBrk="0" hangingPunct="0"/>
            <a:r>
              <a:rPr lang="cs-CZ" sz="2400"/>
              <a:t>Jeho délka těla je 100 – 170 cm. Samice bývají menší.</a:t>
            </a:r>
          </a:p>
          <a:p>
            <a:pPr eaLnBrk="0" hangingPunct="0"/>
            <a:r>
              <a:rPr lang="cs-CZ" sz="2400"/>
              <a:t>Jejich srst se skládá ze dvou vrstev. Vrchní vrstva je tvořena hustými chlupy, které odpuzují</a:t>
            </a:r>
          </a:p>
          <a:p>
            <a:pPr eaLnBrk="0" hangingPunct="0"/>
            <a:r>
              <a:rPr lang="cs-CZ" sz="2400"/>
              <a:t>vlhkost a slouží k tepelné izolaci.</a:t>
            </a:r>
          </a:p>
          <a:p>
            <a:pPr eaLnBrk="0" hangingPunct="0"/>
            <a:r>
              <a:rPr lang="cs-CZ" sz="2400"/>
              <a:t>Mají huňatý ocas, který v zimě používají jako přikrývku.</a:t>
            </a:r>
          </a:p>
        </p:txBody>
      </p:sp>
      <p:pic>
        <p:nvPicPr>
          <p:cNvPr id="1843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813" y="2770188"/>
            <a:ext cx="5726112" cy="391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96000" y="2770188"/>
            <a:ext cx="5915025" cy="391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609600" y="530225"/>
            <a:ext cx="8178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Zabarvení srsti závisí na sezoně, zimní srst bývá světlejší a hustší.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2438" y="992188"/>
            <a:ext cx="2738437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3405188" y="1166813"/>
            <a:ext cx="8158162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Vlk není samotář, žije ve smečkách.</a:t>
            </a:r>
          </a:p>
          <a:p>
            <a:pPr eaLnBrk="0" hangingPunct="0"/>
            <a:r>
              <a:rPr lang="cs-CZ" sz="2400"/>
              <a:t>Samec a samička zůstávají spolu až do smrti jednoho z partnerů.</a:t>
            </a:r>
          </a:p>
          <a:p>
            <a:pPr eaLnBrk="0" hangingPunct="0"/>
            <a:r>
              <a:rPr lang="cs-CZ" sz="2400"/>
              <a:t>Samice vrhne 5 – 6 vlčat.</a:t>
            </a:r>
          </a:p>
          <a:p>
            <a:pPr eaLnBrk="0" hangingPunct="0"/>
            <a:r>
              <a:rPr lang="cs-CZ" sz="2400"/>
              <a:t>Mláďata se rodí hluchá a slepá.</a:t>
            </a:r>
          </a:p>
          <a:p>
            <a:pPr eaLnBrk="0" hangingPunct="0"/>
            <a:r>
              <a:rPr lang="cs-CZ" sz="2400"/>
              <a:t>Vlk má průměrný zrak, ale výborný sluch a čich.</a:t>
            </a:r>
          </a:p>
          <a:p>
            <a:pPr eaLnBrk="0" hangingPunct="0"/>
            <a:r>
              <a:rPr lang="cs-CZ" sz="2400"/>
              <a:t>Vlci loví ve skupině.</a:t>
            </a:r>
          </a:p>
          <a:p>
            <a:pPr eaLnBrk="0" hangingPunct="0"/>
            <a:endParaRPr lang="cs-CZ" sz="2400"/>
          </a:p>
          <a:p>
            <a:pPr eaLnBrk="0" hangingPunct="0"/>
            <a:endParaRPr lang="cs-CZ" sz="2400"/>
          </a:p>
          <a:p>
            <a:pPr eaLnBrk="0" hangingPunct="0"/>
            <a:endParaRPr lang="cs-CZ" sz="2400"/>
          </a:p>
        </p:txBody>
      </p:sp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452438" y="3538538"/>
            <a:ext cx="114617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Loví srny, divoká prasata, králíky, lišky, kuny a lasičky.</a:t>
            </a:r>
          </a:p>
          <a:p>
            <a:pPr eaLnBrk="0" hangingPunct="0"/>
            <a:r>
              <a:rPr lang="cs-CZ" sz="2400"/>
              <a:t>Vlk dokáže ve stisku vyvinout sílu špičáku, který může být dlouhý až 6,5 cm, sílu  v průměru</a:t>
            </a:r>
          </a:p>
          <a:p>
            <a:pPr eaLnBrk="0" hangingPunct="0"/>
            <a:r>
              <a:rPr lang="cs-CZ" sz="2400"/>
              <a:t>740 N ( 74 kg/ cm ).</a:t>
            </a:r>
          </a:p>
        </p:txBody>
      </p:sp>
      <p:sp>
        <p:nvSpPr>
          <p:cNvPr id="19461" name="TextovéPole 4"/>
          <p:cNvSpPr txBox="1">
            <a:spLocks noChangeArrowheads="1"/>
          </p:cNvSpPr>
          <p:nvPr/>
        </p:nvSpPr>
        <p:spPr bwMode="auto">
          <a:xfrm>
            <a:off x="2597150" y="4189413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1600"/>
              <a:t>2</a:t>
            </a:r>
          </a:p>
        </p:txBody>
      </p:sp>
      <p:pic>
        <p:nvPicPr>
          <p:cNvPr id="1946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6738" y="4738688"/>
            <a:ext cx="1973262" cy="202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 5"/>
          <p:cNvSpPr/>
          <p:nvPr/>
        </p:nvSpPr>
        <p:spPr>
          <a:xfrm>
            <a:off x="1820863" y="6010275"/>
            <a:ext cx="596900" cy="34448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pic>
        <p:nvPicPr>
          <p:cNvPr id="19464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88" y="4376738"/>
            <a:ext cx="3633787" cy="243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5" name="TextovéPole 6"/>
          <p:cNvSpPr txBox="1">
            <a:spLocks noChangeArrowheads="1"/>
          </p:cNvSpPr>
          <p:nvPr/>
        </p:nvSpPr>
        <p:spPr bwMode="auto">
          <a:xfrm>
            <a:off x="6848475" y="4286250"/>
            <a:ext cx="54864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Vlk může najednou sníst až 10 kg masa.</a:t>
            </a:r>
          </a:p>
          <a:p>
            <a:pPr eaLnBrk="0" hangingPunct="0"/>
            <a:r>
              <a:rPr lang="cs-CZ" sz="2400"/>
              <a:t>V průměru spotřebuje 1,5 – 2 kg masa.</a:t>
            </a:r>
          </a:p>
          <a:p>
            <a:pPr eaLnBrk="0" hangingPunct="0"/>
            <a:r>
              <a:rPr lang="cs-CZ" sz="2400"/>
              <a:t>Dokáže i dlouho hladovět ( klidně 2 týdny).</a:t>
            </a:r>
          </a:p>
          <a:p>
            <a:pPr eaLnBrk="0" hangingPunct="0"/>
            <a:r>
              <a:rPr lang="cs-CZ" sz="2400"/>
              <a:t>Vlci dominují nad ostatními psovitými</a:t>
            </a:r>
          </a:p>
          <a:p>
            <a:pPr eaLnBrk="0" hangingPunct="0"/>
            <a:r>
              <a:rPr lang="cs-CZ" sz="2400"/>
              <a:t>šelmami a snaží se likvidovat konkurenci</a:t>
            </a:r>
          </a:p>
          <a:p>
            <a:pPr eaLnBrk="0" hangingPunct="0"/>
            <a:r>
              <a:rPr lang="cs-CZ" sz="2400"/>
              <a:t>(kočkovité šelmy).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500" y="114300"/>
            <a:ext cx="4440238" cy="331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5008563" y="490538"/>
            <a:ext cx="680878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Často se objevují zprávy, že vlci napadli lidmi chovaný</a:t>
            </a:r>
          </a:p>
          <a:p>
            <a:pPr eaLnBrk="0" hangingPunct="0"/>
            <a:r>
              <a:rPr lang="cs-CZ" sz="2400"/>
              <a:t>dobytek.</a:t>
            </a:r>
          </a:p>
          <a:p>
            <a:pPr eaLnBrk="0" hangingPunct="0"/>
            <a:r>
              <a:rPr lang="cs-CZ" sz="2400"/>
              <a:t>Zabít dobytek je pro ně snažší, než nahánět divokou</a:t>
            </a:r>
          </a:p>
          <a:p>
            <a:pPr eaLnBrk="0" hangingPunct="0"/>
            <a:r>
              <a:rPr lang="cs-CZ" sz="2400"/>
              <a:t>zvěř.</a:t>
            </a:r>
          </a:p>
          <a:p>
            <a:pPr eaLnBrk="0" hangingPunct="0"/>
            <a:r>
              <a:rPr lang="cs-CZ" sz="2400"/>
              <a:t>Lépe spolupracují ve smečkách a snaží se zakousnout</a:t>
            </a:r>
          </a:p>
          <a:p>
            <a:pPr eaLnBrk="0" hangingPunct="0"/>
            <a:r>
              <a:rPr lang="cs-CZ" sz="2400"/>
              <a:t>kořist výhradně do krku a hlavy. Vlci jsou chytrá,</a:t>
            </a:r>
          </a:p>
          <a:p>
            <a:pPr eaLnBrk="0" hangingPunct="0"/>
            <a:r>
              <a:rPr lang="cs-CZ" sz="2400"/>
              <a:t>přizpůsobivá a vytrvalá zvířata.</a:t>
            </a:r>
          </a:p>
          <a:p>
            <a:pPr eaLnBrk="0" hangingPunct="0"/>
            <a:r>
              <a:rPr lang="cs-CZ" sz="2400"/>
              <a:t>Útoky na dobytek představují hlavní důvod, proč byl</a:t>
            </a:r>
          </a:p>
          <a:p>
            <a:pPr eaLnBrk="0" hangingPunct="0"/>
            <a:endParaRPr lang="cs-CZ" sz="2400"/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73038" y="3444875"/>
            <a:ext cx="113569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vlk na mnoha místech stále lidmi pronásledován.</a:t>
            </a:r>
          </a:p>
          <a:p>
            <a:pPr eaLnBrk="0" hangingPunct="0"/>
            <a:r>
              <a:rPr lang="cs-CZ" sz="2400"/>
              <a:t>Vlci nejsou pro lidi nebezpeční, nedostávají se do častých kontaktů s lidmi.</a:t>
            </a:r>
          </a:p>
          <a:p>
            <a:pPr eaLnBrk="0" hangingPunct="0"/>
            <a:r>
              <a:rPr lang="cs-CZ" sz="2400"/>
              <a:t>Mohou se od jiných psovitých šelem ( např. lišky ) nakazit vzteklinou a stávají se agresivní.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542925" y="331788"/>
            <a:ext cx="7824788" cy="489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Žáci si na papír vypracují odpovědi na kontrolní otázky.</a:t>
            </a:r>
          </a:p>
          <a:p>
            <a:pPr eaLnBrk="0" hangingPunct="0"/>
            <a:endParaRPr lang="cs-CZ" sz="2400"/>
          </a:p>
          <a:p>
            <a:pPr eaLnBrk="0" hangingPunct="0"/>
            <a:r>
              <a:rPr lang="cs-CZ" sz="2400"/>
              <a:t>1. Napiš alespoň dva druhy vlků vyskytujících na zeměkouli.</a:t>
            </a:r>
          </a:p>
          <a:p>
            <a:pPr eaLnBrk="0" hangingPunct="0"/>
            <a:r>
              <a:rPr lang="cs-CZ" sz="2400"/>
              <a:t>2. V kterých oblastech Česka se můžeme setkat s vlky?</a:t>
            </a:r>
          </a:p>
          <a:p>
            <a:pPr eaLnBrk="0" hangingPunct="0"/>
            <a:r>
              <a:rPr lang="cs-CZ" sz="2400"/>
              <a:t>3. V čem se liší vlk od německého ovčáka?</a:t>
            </a:r>
          </a:p>
          <a:p>
            <a:pPr eaLnBrk="0" hangingPunct="0"/>
            <a:r>
              <a:rPr lang="cs-CZ" sz="2400"/>
              <a:t>4. Dokážeš odhadnout, kolik druhů vlků na světě existuje ?</a:t>
            </a:r>
          </a:p>
          <a:p>
            <a:pPr eaLnBrk="0" hangingPunct="0"/>
            <a:r>
              <a:rPr lang="cs-CZ" sz="2400"/>
              <a:t>5. K čemu slouží jeho hustá srst?</a:t>
            </a:r>
          </a:p>
          <a:p>
            <a:pPr eaLnBrk="0" hangingPunct="0"/>
            <a:r>
              <a:rPr lang="cs-CZ" sz="2400"/>
              <a:t>6. Je vlk samotář?</a:t>
            </a:r>
          </a:p>
          <a:p>
            <a:pPr eaLnBrk="0" hangingPunct="0"/>
            <a:r>
              <a:rPr lang="cs-CZ" sz="2400"/>
              <a:t>7. Jakou kořist vlk loví?</a:t>
            </a:r>
          </a:p>
          <a:p>
            <a:pPr eaLnBrk="0" hangingPunct="0"/>
            <a:r>
              <a:rPr lang="cs-CZ" sz="2400"/>
              <a:t>8. Jaké škody nadělají na zvířatech chovanými lidmi?</a:t>
            </a:r>
          </a:p>
          <a:p>
            <a:pPr eaLnBrk="0" hangingPunct="0"/>
            <a:r>
              <a:rPr lang="cs-CZ" sz="2400"/>
              <a:t>9. Mohou se nakazit vzteklinou? Od kterých šelem a co u nich</a:t>
            </a:r>
          </a:p>
          <a:p>
            <a:pPr eaLnBrk="0" hangingPunct="0"/>
            <a:r>
              <a:rPr lang="cs-CZ" sz="2400"/>
              <a:t>    vzteklina způsobuje?</a:t>
            </a:r>
          </a:p>
          <a:p>
            <a:pPr eaLnBrk="0" hangingPunct="0"/>
            <a:endParaRPr lang="cs-CZ" sz="240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08938" y="1046163"/>
            <a:ext cx="4095750" cy="270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5097463" y="4695825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u="sng">
                <a:solidFill>
                  <a:srgbClr val="FF6600"/>
                </a:solidFill>
                <a:latin typeface="Arial" charset="0"/>
                <a:hlinkClick r:id="rId3"/>
              </a:rPr>
              <a:t>https://youtu.be/xvq1p8nTocE</a:t>
            </a:r>
            <a:r>
              <a:rPr lang="cs-CZ">
                <a:solidFill>
                  <a:srgbClr val="000000"/>
                </a:solidFill>
                <a:latin typeface="Arial" charset="0"/>
              </a:rPr>
              <a:t> </a:t>
            </a:r>
            <a:endParaRPr lang="cs-CZ"/>
          </a:p>
        </p:txBody>
      </p:sp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542925" y="4762500"/>
            <a:ext cx="40116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Podívejte se na videa You Tube</a:t>
            </a:r>
          </a:p>
        </p:txBody>
      </p:sp>
      <p:sp>
        <p:nvSpPr>
          <p:cNvPr id="21509" name="TextovéPole 7"/>
          <p:cNvSpPr txBox="1">
            <a:spLocks noChangeArrowheads="1"/>
          </p:cNvSpPr>
          <p:nvPr/>
        </p:nvSpPr>
        <p:spPr bwMode="auto">
          <a:xfrm>
            <a:off x="9156700" y="475932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hlinkClick r:id="rId4"/>
              </a:rPr>
              <a:t>Šumavští vlci - YouTube</a:t>
            </a:r>
            <a:endParaRPr lang="cs-CZ"/>
          </a:p>
        </p:txBody>
      </p:sp>
      <p:sp>
        <p:nvSpPr>
          <p:cNvPr id="21510" name="TextovéPole 9"/>
          <p:cNvSpPr txBox="1">
            <a:spLocks noChangeArrowheads="1"/>
          </p:cNvSpPr>
          <p:nvPr/>
        </p:nvSpPr>
        <p:spPr bwMode="auto">
          <a:xfrm>
            <a:off x="6108700" y="5324475"/>
            <a:ext cx="6096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ru-RU">
                <a:hlinkClick r:id="rId5"/>
              </a:rPr>
              <a:t>Стая волков в заброшенной деревне [Чернобыльская зона] | Film Studio Aves - YouTube</a:t>
            </a:r>
            <a:endParaRPr lang="cs-CZ"/>
          </a:p>
        </p:txBody>
      </p:sp>
      <p:sp>
        <p:nvSpPr>
          <p:cNvPr id="21511" name="TextovéPole 11"/>
          <p:cNvSpPr txBox="1">
            <a:spLocks noChangeArrowheads="1"/>
          </p:cNvSpPr>
          <p:nvPr/>
        </p:nvSpPr>
        <p:spPr bwMode="auto">
          <a:xfrm>
            <a:off x="6108700" y="6073775"/>
            <a:ext cx="6096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ru-RU">
                <a:hlinkClick r:id="rId6"/>
              </a:rPr>
              <a:t>Дрон на носу у волка или двое волков-самцов у добычи | Film Studio Aves - YouTube</a:t>
            </a:r>
            <a:endParaRPr lang="cs-CZ"/>
          </a:p>
        </p:txBody>
      </p:sp>
      <p:sp>
        <p:nvSpPr>
          <p:cNvPr id="21512" name="TextovéPole 13"/>
          <p:cNvSpPr txBox="1">
            <a:spLocks noChangeArrowheads="1"/>
          </p:cNvSpPr>
          <p:nvPr/>
        </p:nvSpPr>
        <p:spPr bwMode="auto">
          <a:xfrm>
            <a:off x="146050" y="5402263"/>
            <a:ext cx="6096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ru-RU">
                <a:hlinkClick r:id="rId7"/>
              </a:rPr>
              <a:t>Волки против зайца-беляка: природная драма | Film Studio Aves - YouTube</a:t>
            </a:r>
            <a:endParaRPr lang="cs-CZ"/>
          </a:p>
        </p:txBody>
      </p:sp>
      <p:sp>
        <p:nvSpPr>
          <p:cNvPr id="21513" name="TextovéPole 16"/>
          <p:cNvSpPr txBox="1">
            <a:spLocks noChangeArrowheads="1"/>
          </p:cNvSpPr>
          <p:nvPr/>
        </p:nvSpPr>
        <p:spPr bwMode="auto">
          <a:xfrm>
            <a:off x="147638" y="6170613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ru-RU">
                <a:hlinkClick r:id="rId8"/>
              </a:rPr>
              <a:t>А Вы Знаете Как Устроена Волчья СТАЯ ? - YouTube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2"/>
          <p:cNvSpPr txBox="1">
            <a:spLocks noChangeArrowheads="1"/>
          </p:cNvSpPr>
          <p:nvPr/>
        </p:nvSpPr>
        <p:spPr bwMode="auto">
          <a:xfrm>
            <a:off x="1271588" y="1030288"/>
            <a:ext cx="10509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/>
              </a:rPr>
              <a:t>No-longer-here. Pixabay.com: [online]. [cit. 2021-03-17]. Dostupný pod licencí Public Domain na WWW: &lt;https://pixabay.com/photos/german-shepherd-dog-alsatian-gsd-220473/&gt;.</a:t>
            </a:r>
            <a:endParaRPr lang="cs-CZ" altLang="cs-CZ"/>
          </a:p>
        </p:txBody>
      </p:sp>
      <p:sp>
        <p:nvSpPr>
          <p:cNvPr id="22530" name="TextovéPole 3"/>
          <p:cNvSpPr txBox="1">
            <a:spLocks noChangeArrowheads="1"/>
          </p:cNvSpPr>
          <p:nvPr/>
        </p:nvSpPr>
        <p:spPr bwMode="auto">
          <a:xfrm>
            <a:off x="1271588" y="1676400"/>
            <a:ext cx="106029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/>
              </a:rPr>
              <a:t>UKRAINSKY, Orest. flickr.com: </a:t>
            </a:r>
            <a:r>
              <a:rPr lang="cs-CZ" altLang="cs-CZ" i="1">
                <a:solidFill>
                  <a:srgbClr val="212529"/>
                </a:solidFill>
                <a:latin typeface="Roboto Condensed"/>
              </a:rPr>
              <a:t>Wolf</a:t>
            </a:r>
            <a:r>
              <a:rPr lang="cs-CZ" altLang="cs-CZ">
                <a:solidFill>
                  <a:srgbClr val="212529"/>
                </a:solidFill>
                <a:latin typeface="Roboto Condensed"/>
              </a:rPr>
              <a:t> [online]. 2014-06-25 [cit. 2021-03-17]. Dostupný pod licencí </a:t>
            </a:r>
            <a:r>
              <a:rPr lang="cs-CZ" altLang="cs-CZ">
                <a:solidFill>
                  <a:srgbClr val="29ABE5"/>
                </a:solidFill>
                <a:latin typeface="Roboto Condensed"/>
                <a:hlinkClick r:id="rId2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/>
              </a:rPr>
              <a:t> na WWW: &lt;https://www.flickr.com/photos/orest_u/14314358098/&gt;.</a:t>
            </a:r>
            <a:endParaRPr lang="cs-CZ" altLang="cs-CZ"/>
          </a:p>
        </p:txBody>
      </p:sp>
      <p:sp>
        <p:nvSpPr>
          <p:cNvPr id="22531" name="TextovéPole 5"/>
          <p:cNvSpPr txBox="1">
            <a:spLocks noChangeArrowheads="1"/>
          </p:cNvSpPr>
          <p:nvPr/>
        </p:nvSpPr>
        <p:spPr bwMode="auto">
          <a:xfrm>
            <a:off x="1271588" y="2322513"/>
            <a:ext cx="106029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/>
              </a:rPr>
              <a:t>Pandora666. Wikimedia.org: </a:t>
            </a:r>
            <a:r>
              <a:rPr lang="cs-CZ" altLang="cs-CZ" i="1">
                <a:solidFill>
                  <a:srgbClr val="212529"/>
                </a:solidFill>
                <a:latin typeface="Roboto Condensed"/>
              </a:rPr>
              <a:t>Czechoslovakian wolfdog wiki</a:t>
            </a:r>
            <a:r>
              <a:rPr lang="cs-CZ" altLang="cs-CZ">
                <a:solidFill>
                  <a:srgbClr val="212529"/>
                </a:solidFill>
                <a:latin typeface="Roboto Condensed"/>
              </a:rPr>
              <a:t> [online]. 2010-03-12 [cit. 2021-03-17]. Dostupný pod licencí </a:t>
            </a:r>
            <a:r>
              <a:rPr lang="cs-CZ" altLang="cs-CZ">
                <a:solidFill>
                  <a:srgbClr val="29ABE5"/>
                </a:solidFill>
                <a:latin typeface="Roboto Condensed"/>
                <a:hlinkClick r:id="rId3"/>
              </a:rPr>
              <a:t>Creative Commons Attribution-Share Alike 3.0</a:t>
            </a:r>
            <a:r>
              <a:rPr lang="cs-CZ" altLang="cs-CZ">
                <a:solidFill>
                  <a:srgbClr val="212529"/>
                </a:solidFill>
                <a:latin typeface="Roboto Condensed"/>
              </a:rPr>
              <a:t> na WWW: &lt;https://commons.wikimedia.org/wiki/File:Czechoslovakian_wolfdog_wiki.jpg&gt;.</a:t>
            </a:r>
            <a:endParaRPr lang="cs-CZ" altLang="cs-CZ"/>
          </a:p>
        </p:txBody>
      </p:sp>
      <p:sp>
        <p:nvSpPr>
          <p:cNvPr id="22532" name="TextovéPole 7"/>
          <p:cNvSpPr txBox="1">
            <a:spLocks noChangeArrowheads="1"/>
          </p:cNvSpPr>
          <p:nvPr/>
        </p:nvSpPr>
        <p:spPr bwMode="auto">
          <a:xfrm>
            <a:off x="1271588" y="3246438"/>
            <a:ext cx="106029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/>
              </a:rPr>
              <a:t>942784. Pixabay.com: [online]. [cit. 2021-03-17]. Dostupný pod licencí Public Domain na WWW: &lt;https://pixabay.com/photos/wolf-zoo-canis-lupus-canine-mammal-725388/&gt;.</a:t>
            </a:r>
            <a:endParaRPr lang="cs-CZ" altLang="cs-CZ"/>
          </a:p>
        </p:txBody>
      </p:sp>
      <p:sp>
        <p:nvSpPr>
          <p:cNvPr id="22533" name="TextovéPole 9"/>
          <p:cNvSpPr txBox="1">
            <a:spLocks noChangeArrowheads="1"/>
          </p:cNvSpPr>
          <p:nvPr/>
        </p:nvSpPr>
        <p:spPr bwMode="auto">
          <a:xfrm>
            <a:off x="1271588" y="3892550"/>
            <a:ext cx="107203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/>
              </a:rPr>
              <a:t>Marco. flickr.com: </a:t>
            </a:r>
            <a:r>
              <a:rPr lang="cs-CZ" altLang="cs-CZ" i="1">
                <a:solidFill>
                  <a:srgbClr val="212529"/>
                </a:solidFill>
                <a:latin typeface="Roboto Condensed"/>
              </a:rPr>
              <a:t>Wolf im Schnee</a:t>
            </a:r>
            <a:r>
              <a:rPr lang="cs-CZ" altLang="cs-CZ">
                <a:solidFill>
                  <a:srgbClr val="212529"/>
                </a:solidFill>
                <a:latin typeface="Roboto Condensed"/>
              </a:rPr>
              <a:t> [online]. 2017-01-24 [cit. 2021-03-17]. Dostupný pod licencí </a:t>
            </a:r>
            <a:r>
              <a:rPr lang="cs-CZ" altLang="cs-CZ">
                <a:solidFill>
                  <a:srgbClr val="29ABE5"/>
                </a:solidFill>
                <a:latin typeface="Roboto Condensed"/>
                <a:hlinkClick r:id="rId2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/>
              </a:rPr>
              <a:t> na WWW: &lt;https://www.flickr.com/photos/30478819@N08/31686136293/&gt;.</a:t>
            </a:r>
            <a:endParaRPr lang="cs-CZ" altLang="cs-CZ"/>
          </a:p>
        </p:txBody>
      </p:sp>
      <p:sp>
        <p:nvSpPr>
          <p:cNvPr id="22534" name="TextovéPole 7"/>
          <p:cNvSpPr txBox="1">
            <a:spLocks noChangeArrowheads="1"/>
          </p:cNvSpPr>
          <p:nvPr/>
        </p:nvSpPr>
        <p:spPr bwMode="auto">
          <a:xfrm>
            <a:off x="1271588" y="4538663"/>
            <a:ext cx="106029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solidFill>
                  <a:srgbClr val="212529"/>
                </a:solidFill>
                <a:latin typeface="Roboto Condensed"/>
              </a:rPr>
              <a:t>Pixel-mixer. Pixabay.com: [online]. [cit. 2021-03-18]. Dostupný pod licencí Public Domain na WWW: &lt;https://pixabay.com/photos/wolf-predator-european-wolf-1583200/&gt;.</a:t>
            </a:r>
            <a:endParaRPr lang="cs-CZ"/>
          </a:p>
        </p:txBody>
      </p:sp>
      <p:sp>
        <p:nvSpPr>
          <p:cNvPr id="22535" name="TextovéPole 11"/>
          <p:cNvSpPr txBox="1">
            <a:spLocks noChangeArrowheads="1"/>
          </p:cNvSpPr>
          <p:nvPr/>
        </p:nvSpPr>
        <p:spPr bwMode="auto">
          <a:xfrm>
            <a:off x="1271588" y="5151438"/>
            <a:ext cx="10602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solidFill>
                  <a:srgbClr val="212529"/>
                </a:solidFill>
                <a:latin typeface="Roboto Condensed"/>
              </a:rPr>
              <a:t>USFWS. flickr.com: </a:t>
            </a:r>
            <a:r>
              <a:rPr lang="cs-CZ" i="1">
                <a:solidFill>
                  <a:srgbClr val="212529"/>
                </a:solidFill>
                <a:latin typeface="Roboto Condensed"/>
              </a:rPr>
              <a:t>Gray Wolf</a:t>
            </a:r>
            <a:r>
              <a:rPr lang="cs-CZ">
                <a:solidFill>
                  <a:srgbClr val="212529"/>
                </a:solidFill>
                <a:latin typeface="Roboto Condensed"/>
              </a:rPr>
              <a:t> [online]. 2011-12-20 [cit. 2021-03-18]. Dostupný pod licencí </a:t>
            </a:r>
            <a:r>
              <a:rPr lang="cs-CZ">
                <a:solidFill>
                  <a:srgbClr val="29ABE5"/>
                </a:solidFill>
                <a:latin typeface="Roboto Condensed"/>
                <a:hlinkClick r:id="rId2"/>
              </a:rPr>
              <a:t>CC-BY</a:t>
            </a:r>
            <a:r>
              <a:rPr lang="cs-CZ">
                <a:solidFill>
                  <a:srgbClr val="212529"/>
                </a:solidFill>
                <a:latin typeface="Roboto Condensed"/>
              </a:rPr>
              <a:t> na WWW: &lt;https://www.flickr.com/photos/usfwsmidwest/6545954933/&gt;.</a:t>
            </a:r>
            <a:endParaRPr lang="cs-CZ"/>
          </a:p>
        </p:txBody>
      </p:sp>
      <p:sp>
        <p:nvSpPr>
          <p:cNvPr id="22536" name="TextovéPole 13"/>
          <p:cNvSpPr txBox="1">
            <a:spLocks noChangeArrowheads="1"/>
          </p:cNvSpPr>
          <p:nvPr/>
        </p:nvSpPr>
        <p:spPr bwMode="auto">
          <a:xfrm>
            <a:off x="1271588" y="5811838"/>
            <a:ext cx="108140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solidFill>
                  <a:srgbClr val="212529"/>
                </a:solidFill>
                <a:latin typeface="Roboto Condensed"/>
              </a:rPr>
              <a:t>Arne. flickr.com: </a:t>
            </a:r>
            <a:r>
              <a:rPr lang="cs-CZ" i="1">
                <a:solidFill>
                  <a:srgbClr val="212529"/>
                </a:solidFill>
                <a:latin typeface="Roboto Condensed"/>
              </a:rPr>
              <a:t>Grey Wolf</a:t>
            </a:r>
            <a:r>
              <a:rPr lang="cs-CZ">
                <a:solidFill>
                  <a:srgbClr val="212529"/>
                </a:solidFill>
                <a:latin typeface="Roboto Condensed"/>
              </a:rPr>
              <a:t> [online]. 2012-01-06 [cit. 2021-03-18]. Dostupný pod licencí </a:t>
            </a:r>
            <a:r>
              <a:rPr lang="cs-CZ">
                <a:solidFill>
                  <a:srgbClr val="29ABE5"/>
                </a:solidFill>
                <a:latin typeface="Roboto Condensed"/>
                <a:hlinkClick r:id="rId2"/>
              </a:rPr>
              <a:t>CC-BY</a:t>
            </a:r>
            <a:r>
              <a:rPr lang="cs-CZ">
                <a:solidFill>
                  <a:srgbClr val="212529"/>
                </a:solidFill>
                <a:latin typeface="Roboto Condensed"/>
              </a:rPr>
              <a:t> na WWW: &lt;https://www.flickr.com/photos/countrybob69/6648185179/&gt;.</a:t>
            </a:r>
            <a:endParaRPr lang="cs-CZ"/>
          </a:p>
        </p:txBody>
      </p:sp>
      <p:sp>
        <p:nvSpPr>
          <p:cNvPr id="22537" name="TextovéPole 5"/>
          <p:cNvSpPr txBox="1">
            <a:spLocks noChangeArrowheads="1"/>
          </p:cNvSpPr>
          <p:nvPr/>
        </p:nvSpPr>
        <p:spPr bwMode="auto">
          <a:xfrm>
            <a:off x="1417638" y="225425"/>
            <a:ext cx="6570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Zdroje obrázků:</a:t>
            </a:r>
          </a:p>
          <a:p>
            <a:pPr eaLnBrk="0" hangingPunct="0"/>
            <a:r>
              <a:rPr lang="cs-CZ"/>
              <a:t>[ cit. 2021 – 03 – 18 ]. Dostupné pod licencí Public domain na WWW: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2"/>
          <p:cNvSpPr txBox="1">
            <a:spLocks noChangeArrowheads="1"/>
          </p:cNvSpPr>
          <p:nvPr/>
        </p:nvSpPr>
        <p:spPr bwMode="auto">
          <a:xfrm>
            <a:off x="1311275" y="327025"/>
            <a:ext cx="10337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solidFill>
                  <a:srgbClr val="212529"/>
                </a:solidFill>
                <a:latin typeface="Roboto Condensed"/>
              </a:rPr>
              <a:t>TOLKMIT, Carsten. flickr.com: </a:t>
            </a:r>
            <a:r>
              <a:rPr lang="cs-CZ" i="1">
                <a:solidFill>
                  <a:srgbClr val="212529"/>
                </a:solidFill>
                <a:latin typeface="Roboto Condensed"/>
              </a:rPr>
              <a:t>Wolf</a:t>
            </a:r>
            <a:r>
              <a:rPr lang="cs-CZ">
                <a:solidFill>
                  <a:srgbClr val="212529"/>
                </a:solidFill>
                <a:latin typeface="Roboto Condensed"/>
              </a:rPr>
              <a:t> [online]. 2007-05-02 [cit. 2021-03-18]. Dostupný pod licencí </a:t>
            </a:r>
            <a:r>
              <a:rPr lang="cs-CZ">
                <a:solidFill>
                  <a:srgbClr val="29ABE5"/>
                </a:solidFill>
                <a:latin typeface="Roboto Condensed"/>
                <a:hlinkClick r:id="rId2"/>
              </a:rPr>
              <a:t>CC-BY-SA</a:t>
            </a:r>
            <a:r>
              <a:rPr lang="cs-CZ">
                <a:solidFill>
                  <a:srgbClr val="212529"/>
                </a:solidFill>
                <a:latin typeface="Roboto Condensed"/>
              </a:rPr>
              <a:t> na WWW: &lt;https://www.flickr.com/photos/laenulfean/481388115/&gt;.</a:t>
            </a:r>
            <a:endParaRPr lang="cs-CZ"/>
          </a:p>
        </p:txBody>
      </p:sp>
      <p:sp>
        <p:nvSpPr>
          <p:cNvPr id="23554" name="TextovéPole 4"/>
          <p:cNvSpPr txBox="1">
            <a:spLocks noChangeArrowheads="1"/>
          </p:cNvSpPr>
          <p:nvPr/>
        </p:nvSpPr>
        <p:spPr bwMode="auto">
          <a:xfrm>
            <a:off x="1311275" y="973138"/>
            <a:ext cx="1078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solidFill>
                  <a:srgbClr val="212529"/>
                </a:solidFill>
                <a:latin typeface="Roboto Condensed"/>
              </a:rPr>
              <a:t>ROONEY, Dave. flickr.com: </a:t>
            </a:r>
            <a:r>
              <a:rPr lang="cs-CZ" i="1">
                <a:solidFill>
                  <a:srgbClr val="212529"/>
                </a:solidFill>
                <a:latin typeface="Roboto Condensed"/>
              </a:rPr>
              <a:t>Haliburton Forest Wolf Centre - March 2011 - 109</a:t>
            </a:r>
            <a:r>
              <a:rPr lang="cs-CZ">
                <a:solidFill>
                  <a:srgbClr val="212529"/>
                </a:solidFill>
                <a:latin typeface="Roboto Condensed"/>
              </a:rPr>
              <a:t> [online]. 2011-05-03 [cit. 2021-03-18]. Dostupný pod licencí </a:t>
            </a:r>
            <a:r>
              <a:rPr lang="cs-CZ">
                <a:solidFill>
                  <a:srgbClr val="29ABE5"/>
                </a:solidFill>
                <a:latin typeface="Roboto Condensed"/>
                <a:hlinkClick r:id="rId3"/>
              </a:rPr>
              <a:t>CC-BY</a:t>
            </a:r>
            <a:r>
              <a:rPr lang="cs-CZ">
                <a:solidFill>
                  <a:srgbClr val="212529"/>
                </a:solidFill>
                <a:latin typeface="Roboto Condensed"/>
              </a:rPr>
              <a:t> na WWW: &lt;https://www.flickr.com/photos/daverooney/5681707555/&gt;</a:t>
            </a:r>
            <a:endParaRPr lang="cs-CZ"/>
          </a:p>
        </p:txBody>
      </p:sp>
      <p:sp>
        <p:nvSpPr>
          <p:cNvPr id="23555" name="TextovéPole 6"/>
          <p:cNvSpPr txBox="1">
            <a:spLocks noChangeArrowheads="1"/>
          </p:cNvSpPr>
          <p:nvPr/>
        </p:nvSpPr>
        <p:spPr bwMode="auto">
          <a:xfrm>
            <a:off x="1311275" y="1943100"/>
            <a:ext cx="10337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solidFill>
                  <a:srgbClr val="212529"/>
                </a:solidFill>
                <a:latin typeface="Roboto Condensed"/>
              </a:rPr>
              <a:t>Counselling. Pixabay.com: [online]. [cit. 2021-03-18]. Dostupný pod licencí Public Domain na WWW: &lt;https://pixabay.com/photos/dog-sch%C3%A4fer-dog-flock-461002/&gt;.</a:t>
            </a:r>
            <a:endParaRPr lang="cs-CZ"/>
          </a:p>
        </p:txBody>
      </p:sp>
      <p:sp>
        <p:nvSpPr>
          <p:cNvPr id="23556" name="TextovéPole 8"/>
          <p:cNvSpPr txBox="1">
            <a:spLocks noChangeArrowheads="1"/>
          </p:cNvSpPr>
          <p:nvPr/>
        </p:nvSpPr>
        <p:spPr bwMode="auto">
          <a:xfrm>
            <a:off x="1311275" y="2635250"/>
            <a:ext cx="10033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solidFill>
                  <a:srgbClr val="212529"/>
                </a:solidFill>
                <a:latin typeface="Roboto Condensed"/>
              </a:rPr>
              <a:t>ildfaces. Pixabay.com: [online]. [cit. 2021-03-18]. Dostupný pod licencí Public Domain na WWW: &lt;https://pixabay.com/photos/wolf-concerns-forest-predator-1336229/&gt;.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794</Words>
  <Application>Microsoft Office PowerPoint</Application>
  <PresentationFormat>Custom</PresentationFormat>
  <Paragraphs>107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Calibri</vt:lpstr>
      <vt:lpstr>Arial</vt:lpstr>
      <vt:lpstr>Calibri Light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alena - tucimova</cp:lastModifiedBy>
  <cp:revision>34</cp:revision>
  <dcterms:created xsi:type="dcterms:W3CDTF">2021-03-17T09:10:06Z</dcterms:created>
  <dcterms:modified xsi:type="dcterms:W3CDTF">2021-05-27T14:35:18Z</dcterms:modified>
</cp:coreProperties>
</file>