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5" r:id="rId4"/>
    <p:sldId id="257" r:id="rId5"/>
    <p:sldId id="266" r:id="rId6"/>
    <p:sldId id="258" r:id="rId7"/>
    <p:sldId id="259" r:id="rId8"/>
    <p:sldId id="260" r:id="rId9"/>
    <p:sldId id="267" r:id="rId10"/>
    <p:sldId id="261" r:id="rId11"/>
    <p:sldId id="263" r:id="rId12"/>
    <p:sldId id="269" r:id="rId13"/>
    <p:sldId id="268" r:id="rId14"/>
    <p:sldId id="270" r:id="rId15"/>
    <p:sldId id="272" r:id="rId16"/>
    <p:sldId id="273" r:id="rId17"/>
    <p:sldId id="274" r:id="rId18"/>
    <p:sldId id="271" r:id="rId19"/>
    <p:sldId id="275" r:id="rId20"/>
    <p:sldId id="262" r:id="rId21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-1392" y="-6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7349A-678E-4517-A3A8-49EDC185C073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97C65F-B9F8-400B-B15F-1467C8F98D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10AE2-53A6-418D-B63D-BB8C5041DDCC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98CB7-AF9E-4A29-B6B2-07BE21720E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E00F8-4132-472F-B97C-FD49EE60088D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C8CD58-A079-4BEC-84FF-D67C2C1F07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4A416-2B45-4C21-8502-5785FD651919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85DD74-7E82-4484-9012-69CF6EA396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017ED-2125-46D1-BB77-0B6316C3F384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E51F44-61D8-4FF0-95A1-B4CFC59C69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D7551-736F-4546-AC19-471AABB83CD4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7A6EA4-81E5-4F97-947B-C608EBCA9A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8AEC1-863C-431E-9CFB-AE2700C43BC5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6F192F-5D48-45EF-8BD9-87D6404E9F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04E98-FA73-45AB-9563-2D43CCB54249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64C8EC-321E-46AA-BDAE-082BD4F8BC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D23FA-B5E4-40F2-8A6B-DDE648B2E8D9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A0376-1683-4AD2-A2C8-AC8E597B28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BB5D0-1B02-45C2-9A9E-4C3EA8DD0B67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7314E1-0409-4547-A844-05604BB696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2D14D-E43B-49C1-9057-BAC0C77E5A5B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3BEEBB-D64D-4FB1-B4A4-33BE5B688C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21736C-FD04-4F43-BAF4-9484EA9B2C50}" type="datetimeFigureOut">
              <a:rPr lang="cs-CZ"/>
              <a:pPr>
                <a:defRPr/>
              </a:pPr>
              <a:t>25.09.2021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257979A6-C871-41BE-B0E4-E7B61034869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43013" y="2246313"/>
            <a:ext cx="4594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 IV</a:t>
            </a:r>
          </a:p>
        </p:txBody>
      </p:sp>
      <p:grpSp>
        <p:nvGrpSpPr>
          <p:cNvPr id="2051" name="Skupina 94"/>
          <p:cNvGrpSpPr>
            <a:grpSpLocks/>
          </p:cNvGrpSpPr>
          <p:nvPr/>
        </p:nvGrpSpPr>
        <p:grpSpPr bwMode="auto">
          <a:xfrm>
            <a:off x="6948488" y="1949450"/>
            <a:ext cx="3603625" cy="3767138"/>
            <a:chOff x="7459284" y="1936172"/>
            <a:chExt cx="3603371" cy="3767735"/>
          </a:xfrm>
        </p:grpSpPr>
        <p:pic>
          <p:nvPicPr>
            <p:cNvPr id="2052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3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141288" y="168275"/>
            <a:ext cx="112728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si přepiš příklady a vypočítej je. Proveď si kontrolu kliknutím na černý obdélník.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3075" name="TextovéPole 6"/>
          <p:cNvSpPr txBox="1">
            <a:spLocks noChangeArrowheads="1"/>
          </p:cNvSpPr>
          <p:nvPr/>
        </p:nvSpPr>
        <p:spPr bwMode="auto">
          <a:xfrm>
            <a:off x="639763" y="1074738"/>
            <a:ext cx="803275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( 3 + 7 ) x 10 =                  ( 27 – 7 ) x 1 =               ( 33 – 23 ) x 10 =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( 2 – 1 )=                     ( 19 + 1 ) x 2 =               8 x ( 8 – 8 ) 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8 + </a:t>
            </a:r>
            <a:r>
              <a:rPr lang="cs-CZ" altLang="cs-CZ" sz="2800"/>
              <a:t> ( </a:t>
            </a:r>
            <a:r>
              <a:rPr lang="cs-CZ" altLang="cs-CZ" sz="2400"/>
              <a:t>3 x 3 ) =                     5 x ( 2 + 4 ) =                 ( 3 x 3 ) + 2 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( 6 x 6 ) + 4 =                      9 x ( 3 – 1 ) =                 11 x ( 9 – 6 ) 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( 9 – 4 ) x 5 =                    0 x ( 2 + 8 ) =                  1 x 15 + 15 ) =</a:t>
            </a:r>
          </a:p>
        </p:txBody>
      </p:sp>
      <p:grpSp>
        <p:nvGrpSpPr>
          <p:cNvPr id="3076" name="Skupina 94"/>
          <p:cNvGrpSpPr>
            <a:grpSpLocks/>
          </p:cNvGrpSpPr>
          <p:nvPr/>
        </p:nvGrpSpPr>
        <p:grpSpPr bwMode="auto">
          <a:xfrm>
            <a:off x="8181975" y="2782888"/>
            <a:ext cx="3603625" cy="3767137"/>
            <a:chOff x="7459284" y="1936172"/>
            <a:chExt cx="3603371" cy="3767735"/>
          </a:xfrm>
        </p:grpSpPr>
        <p:pic>
          <p:nvPicPr>
            <p:cNvPr id="3077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8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4"/>
          <p:cNvSpPr txBox="1">
            <a:spLocks noChangeArrowheads="1"/>
          </p:cNvSpPr>
          <p:nvPr/>
        </p:nvSpPr>
        <p:spPr bwMode="auto">
          <a:xfrm>
            <a:off x="141288" y="168275"/>
            <a:ext cx="61118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Proveď si kontrolu kliknutím na černý obdélník.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4099" name="TextovéPole 6"/>
          <p:cNvSpPr txBox="1">
            <a:spLocks noChangeArrowheads="1"/>
          </p:cNvSpPr>
          <p:nvPr/>
        </p:nvSpPr>
        <p:spPr bwMode="auto">
          <a:xfrm>
            <a:off x="639763" y="1074738"/>
            <a:ext cx="80327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( 3 + 7 ) x 10 =                  ( 27 – 7 ) x 1 =               ( 33 – 23 ) x 10 =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( 2 – 1 )=                      19 + ( 1  x 2 ) =               8 x ( 8 – 8 )=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8 + ( 3 x 3 ) =                         5 x ( 2 + 4 ) =                ( 3 x 3 ) + 2 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( 6 x 6 ) + 4 =                         9 x ( 3 – 1 ) =                 11 x ( 9 – 6 ) =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( 9 – 4 ) x 5 =                    0 x ( 2 + 8 ) =                  1 x ( 15 + 15 ) =</a:t>
            </a:r>
          </a:p>
        </p:txBody>
      </p:sp>
      <p:sp>
        <p:nvSpPr>
          <p:cNvPr id="4100" name="TextovéPole 5"/>
          <p:cNvSpPr txBox="1">
            <a:spLocks noChangeArrowheads="1"/>
          </p:cNvSpPr>
          <p:nvPr/>
        </p:nvSpPr>
        <p:spPr bwMode="auto">
          <a:xfrm>
            <a:off x="5530850" y="32480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4101" name="TextovéPole 7"/>
          <p:cNvSpPr txBox="1">
            <a:spLocks noChangeArrowheads="1"/>
          </p:cNvSpPr>
          <p:nvPr/>
        </p:nvSpPr>
        <p:spPr bwMode="auto">
          <a:xfrm>
            <a:off x="5583238" y="25463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4102" name="TextovéPole 8"/>
          <p:cNvSpPr txBox="1">
            <a:spLocks noChangeArrowheads="1"/>
          </p:cNvSpPr>
          <p:nvPr/>
        </p:nvSpPr>
        <p:spPr bwMode="auto">
          <a:xfrm>
            <a:off x="5513388" y="17843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4103" name="TextovéPole 9"/>
          <p:cNvSpPr txBox="1">
            <a:spLocks noChangeArrowheads="1"/>
          </p:cNvSpPr>
          <p:nvPr/>
        </p:nvSpPr>
        <p:spPr bwMode="auto">
          <a:xfrm>
            <a:off x="2305050" y="325120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4104" name="TextovéPole 10"/>
          <p:cNvSpPr txBox="1">
            <a:spLocks noChangeArrowheads="1"/>
          </p:cNvSpPr>
          <p:nvPr/>
        </p:nvSpPr>
        <p:spPr bwMode="auto">
          <a:xfrm>
            <a:off x="2293938" y="399256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25</a:t>
            </a:r>
          </a:p>
        </p:txBody>
      </p:sp>
      <p:sp>
        <p:nvSpPr>
          <p:cNvPr id="4105" name="TextovéPole 11"/>
          <p:cNvSpPr txBox="1">
            <a:spLocks noChangeArrowheads="1"/>
          </p:cNvSpPr>
          <p:nvPr/>
        </p:nvSpPr>
        <p:spPr bwMode="auto">
          <a:xfrm>
            <a:off x="2311400" y="25511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17</a:t>
            </a:r>
          </a:p>
        </p:txBody>
      </p:sp>
      <p:sp>
        <p:nvSpPr>
          <p:cNvPr id="4106" name="TextovéPole 12"/>
          <p:cNvSpPr txBox="1">
            <a:spLocks noChangeArrowheads="1"/>
          </p:cNvSpPr>
          <p:nvPr/>
        </p:nvSpPr>
        <p:spPr bwMode="auto">
          <a:xfrm>
            <a:off x="2224088" y="17843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107" name="TextovéPole 13"/>
          <p:cNvSpPr txBox="1">
            <a:spLocks noChangeArrowheads="1"/>
          </p:cNvSpPr>
          <p:nvPr/>
        </p:nvSpPr>
        <p:spPr bwMode="auto">
          <a:xfrm>
            <a:off x="8415338" y="1074738"/>
            <a:ext cx="6508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100</a:t>
            </a:r>
          </a:p>
        </p:txBody>
      </p:sp>
      <p:sp>
        <p:nvSpPr>
          <p:cNvPr id="4108" name="TextovéPole 14"/>
          <p:cNvSpPr txBox="1">
            <a:spLocks noChangeArrowheads="1"/>
          </p:cNvSpPr>
          <p:nvPr/>
        </p:nvSpPr>
        <p:spPr bwMode="auto">
          <a:xfrm>
            <a:off x="5403850" y="1074738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4109" name="TextovéPole 15"/>
          <p:cNvSpPr txBox="1">
            <a:spLocks noChangeArrowheads="1"/>
          </p:cNvSpPr>
          <p:nvPr/>
        </p:nvSpPr>
        <p:spPr bwMode="auto">
          <a:xfrm>
            <a:off x="2474913" y="1074738"/>
            <a:ext cx="6508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100</a:t>
            </a:r>
          </a:p>
        </p:txBody>
      </p:sp>
      <p:sp>
        <p:nvSpPr>
          <p:cNvPr id="4110" name="TextovéPole 16"/>
          <p:cNvSpPr txBox="1">
            <a:spLocks noChangeArrowheads="1"/>
          </p:cNvSpPr>
          <p:nvPr/>
        </p:nvSpPr>
        <p:spPr bwMode="auto">
          <a:xfrm>
            <a:off x="8343900" y="40084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4111" name="TextovéPole 17"/>
          <p:cNvSpPr txBox="1">
            <a:spLocks noChangeArrowheads="1"/>
          </p:cNvSpPr>
          <p:nvPr/>
        </p:nvSpPr>
        <p:spPr bwMode="auto">
          <a:xfrm>
            <a:off x="8415338" y="32480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33</a:t>
            </a:r>
          </a:p>
        </p:txBody>
      </p:sp>
      <p:sp>
        <p:nvSpPr>
          <p:cNvPr id="4112" name="TextovéPole 18"/>
          <p:cNvSpPr txBox="1">
            <a:spLocks noChangeArrowheads="1"/>
          </p:cNvSpPr>
          <p:nvPr/>
        </p:nvSpPr>
        <p:spPr bwMode="auto">
          <a:xfrm>
            <a:off x="8183563" y="2543175"/>
            <a:ext cx="496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11</a:t>
            </a:r>
          </a:p>
        </p:txBody>
      </p:sp>
      <p:sp>
        <p:nvSpPr>
          <p:cNvPr id="4113" name="TextovéPole 19"/>
          <p:cNvSpPr txBox="1">
            <a:spLocks noChangeArrowheads="1"/>
          </p:cNvSpPr>
          <p:nvPr/>
        </p:nvSpPr>
        <p:spPr bwMode="auto">
          <a:xfrm>
            <a:off x="8004175" y="17843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4114" name="TextovéPole 20"/>
          <p:cNvSpPr txBox="1">
            <a:spLocks noChangeArrowheads="1"/>
          </p:cNvSpPr>
          <p:nvPr/>
        </p:nvSpPr>
        <p:spPr bwMode="auto">
          <a:xfrm>
            <a:off x="5248275" y="40084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4115" name="TextovéPole 2"/>
          <p:cNvSpPr txBox="1">
            <a:spLocks noChangeArrowheads="1"/>
          </p:cNvSpPr>
          <p:nvPr/>
        </p:nvSpPr>
        <p:spPr bwMode="auto">
          <a:xfrm>
            <a:off x="639763" y="4565650"/>
            <a:ext cx="39512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Hodnocení :</a:t>
            </a:r>
          </a:p>
          <a:p>
            <a:pPr eaLnBrk="1" hangingPunct="1"/>
            <a:r>
              <a:rPr lang="cs-CZ" altLang="cs-CZ" sz="2400"/>
              <a:t>Známka </a:t>
            </a:r>
            <a:r>
              <a:rPr lang="cs-CZ" altLang="cs-CZ" sz="2400">
                <a:solidFill>
                  <a:srgbClr val="FF0000"/>
                </a:solidFill>
              </a:rPr>
              <a:t>1</a:t>
            </a:r>
            <a:r>
              <a:rPr lang="cs-CZ" altLang="cs-CZ" sz="2400"/>
              <a:t> – počet chyb 0 – 3</a:t>
            </a:r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2</a:t>
            </a:r>
            <a:r>
              <a:rPr lang="cs-CZ" altLang="cs-CZ" sz="2400"/>
              <a:t>                         4 -  5</a:t>
            </a:r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r>
              <a:rPr lang="cs-CZ" altLang="cs-CZ" sz="2400"/>
              <a:t>                         6 -  8</a:t>
            </a:r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4 </a:t>
            </a:r>
            <a:r>
              <a:rPr lang="cs-CZ" altLang="cs-CZ" sz="2400"/>
              <a:t>                        9 -  12</a:t>
            </a:r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r>
              <a:rPr lang="cs-CZ" altLang="cs-CZ" sz="2400"/>
              <a:t>                        13 -  15</a:t>
            </a:r>
          </a:p>
        </p:txBody>
      </p:sp>
      <p:sp>
        <p:nvSpPr>
          <p:cNvPr id="4" name="Obdélník 3"/>
          <p:cNvSpPr/>
          <p:nvPr/>
        </p:nvSpPr>
        <p:spPr>
          <a:xfrm>
            <a:off x="344488" y="984250"/>
            <a:ext cx="11534775" cy="5873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795338" y="347663"/>
            <a:ext cx="92154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si přepiš příklad a doplň chybějící čísla do prázdných rámečků.</a:t>
            </a:r>
          </a:p>
          <a:p>
            <a:pPr eaLnBrk="1" hangingPunct="1"/>
            <a:r>
              <a:rPr lang="cs-CZ" altLang="cs-CZ" sz="2400"/>
              <a:t>Proveď si kontrolu kliknutím na černý obdélník.</a:t>
            </a:r>
          </a:p>
        </p:txBody>
      </p:sp>
      <p:sp>
        <p:nvSpPr>
          <p:cNvPr id="5123" name="TextovéPole 4"/>
          <p:cNvSpPr txBox="1">
            <a:spLocks noChangeArrowheads="1"/>
          </p:cNvSpPr>
          <p:nvPr/>
        </p:nvSpPr>
        <p:spPr bwMode="auto">
          <a:xfrm>
            <a:off x="795338" y="1381125"/>
            <a:ext cx="60896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 x ( 5 +          ) = 32          ( 3 + 4 ) x           =  42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( 10 – 5 ) x            = 25                + 2 x ( 2 x 2 ) = 12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6" name="Obdélník 5"/>
          <p:cNvSpPr/>
          <p:nvPr/>
        </p:nvSpPr>
        <p:spPr>
          <a:xfrm>
            <a:off x="1892300" y="1328738"/>
            <a:ext cx="576263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95338" y="301148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90963" y="201453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89525" y="3008313"/>
            <a:ext cx="576263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93938" y="207803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92300" y="4178300"/>
            <a:ext cx="576263" cy="5667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92688" y="4202113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40163" y="5291138"/>
            <a:ext cx="576262" cy="568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05013" y="5319713"/>
            <a:ext cx="576262" cy="568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14925" y="1349375"/>
            <a:ext cx="576263" cy="5667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34" name="TextovéPole 15"/>
          <p:cNvSpPr txBox="1">
            <a:spLocks noChangeArrowheads="1"/>
          </p:cNvSpPr>
          <p:nvPr/>
        </p:nvSpPr>
        <p:spPr bwMode="auto">
          <a:xfrm>
            <a:off x="1500188" y="3060700"/>
            <a:ext cx="4914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( 2 + 2 ) = 44        ( 3 x 3 ) +           = 12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</a:t>
            </a:r>
          </a:p>
        </p:txBody>
      </p:sp>
      <p:sp>
        <p:nvSpPr>
          <p:cNvPr id="5135" name="TextovéPole 16"/>
          <p:cNvSpPr txBox="1">
            <a:spLocks noChangeArrowheads="1"/>
          </p:cNvSpPr>
          <p:nvPr/>
        </p:nvSpPr>
        <p:spPr bwMode="auto">
          <a:xfrm>
            <a:off x="795338" y="4260850"/>
            <a:ext cx="6321425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x ( 3 +           ) = 36        12 x ( 6 -           ) = 12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 x ( 17 -          ) = 20                  x </a:t>
            </a:r>
            <a:r>
              <a:rPr lang="cs-CZ" altLang="cs-CZ" sz="2800"/>
              <a:t> ( 98 + 2 ) = 100</a:t>
            </a:r>
            <a:endParaRPr lang="cs-CZ" altLang="cs-CZ" sz="2400"/>
          </a:p>
        </p:txBody>
      </p:sp>
      <p:grpSp>
        <p:nvGrpSpPr>
          <p:cNvPr id="5136" name="Skupina 94"/>
          <p:cNvGrpSpPr>
            <a:grpSpLocks/>
          </p:cNvGrpSpPr>
          <p:nvPr/>
        </p:nvGrpSpPr>
        <p:grpSpPr bwMode="auto">
          <a:xfrm>
            <a:off x="7832725" y="1854200"/>
            <a:ext cx="3603625" cy="3767138"/>
            <a:chOff x="7459284" y="1936172"/>
            <a:chExt cx="3603371" cy="3767735"/>
          </a:xfrm>
        </p:grpSpPr>
        <p:pic>
          <p:nvPicPr>
            <p:cNvPr id="5137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138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712788" y="-34925"/>
            <a:ext cx="60436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Proveď si kontrolu kliknutím na černý obdélník.</a:t>
            </a:r>
          </a:p>
        </p:txBody>
      </p:sp>
      <p:sp>
        <p:nvSpPr>
          <p:cNvPr id="6147" name="TextovéPole 4"/>
          <p:cNvSpPr txBox="1">
            <a:spLocks noChangeArrowheads="1"/>
          </p:cNvSpPr>
          <p:nvPr/>
        </p:nvSpPr>
        <p:spPr bwMode="auto">
          <a:xfrm>
            <a:off x="795338" y="1381125"/>
            <a:ext cx="60896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 x ( 5 +          ) = 32          ( 3 + 4 ) x           =  42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( 10 – 5 ) x            = 25                + 2 x ( 2 x 2 ) = 12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6" name="Obdélník 5"/>
          <p:cNvSpPr/>
          <p:nvPr/>
        </p:nvSpPr>
        <p:spPr>
          <a:xfrm>
            <a:off x="1892300" y="1328738"/>
            <a:ext cx="576263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95338" y="301148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90963" y="201453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89525" y="3008313"/>
            <a:ext cx="576263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93938" y="2078038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92300" y="4178300"/>
            <a:ext cx="576263" cy="5667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92688" y="4202113"/>
            <a:ext cx="576262" cy="5667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40163" y="5291138"/>
            <a:ext cx="576262" cy="568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05013" y="5319713"/>
            <a:ext cx="576262" cy="568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14925" y="1349375"/>
            <a:ext cx="576263" cy="5667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8" name="TextovéPole 15"/>
          <p:cNvSpPr txBox="1">
            <a:spLocks noChangeArrowheads="1"/>
          </p:cNvSpPr>
          <p:nvPr/>
        </p:nvSpPr>
        <p:spPr bwMode="auto">
          <a:xfrm>
            <a:off x="1500188" y="3060700"/>
            <a:ext cx="4914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( 2 + 2 ) = 44        ( 3 x 3 ) +           = 12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</a:t>
            </a:r>
          </a:p>
        </p:txBody>
      </p:sp>
      <p:sp>
        <p:nvSpPr>
          <p:cNvPr id="6159" name="TextovéPole 16"/>
          <p:cNvSpPr txBox="1">
            <a:spLocks noChangeArrowheads="1"/>
          </p:cNvSpPr>
          <p:nvPr/>
        </p:nvSpPr>
        <p:spPr bwMode="auto">
          <a:xfrm>
            <a:off x="795338" y="4260850"/>
            <a:ext cx="6321425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x ( 3 +           ) = 36        12 x ( 6 -           ) = 12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 x ( 17 -          ) = 20                  x </a:t>
            </a:r>
            <a:r>
              <a:rPr lang="cs-CZ" altLang="cs-CZ" sz="2800"/>
              <a:t> ( 98 + 2 ) = 100</a:t>
            </a:r>
            <a:endParaRPr lang="cs-CZ" altLang="cs-CZ" sz="2400"/>
          </a:p>
        </p:txBody>
      </p:sp>
      <p:sp>
        <p:nvSpPr>
          <p:cNvPr id="6160" name="TextovéPole 1"/>
          <p:cNvSpPr txBox="1">
            <a:spLocks noChangeArrowheads="1"/>
          </p:cNvSpPr>
          <p:nvPr/>
        </p:nvSpPr>
        <p:spPr bwMode="auto">
          <a:xfrm>
            <a:off x="4008438" y="5395913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161" name="TextovéPole 20"/>
          <p:cNvSpPr txBox="1">
            <a:spLocks noChangeArrowheads="1"/>
          </p:cNvSpPr>
          <p:nvPr/>
        </p:nvSpPr>
        <p:spPr bwMode="auto">
          <a:xfrm>
            <a:off x="2060575" y="5427663"/>
            <a:ext cx="34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6162" name="TextovéPole 21"/>
          <p:cNvSpPr txBox="1">
            <a:spLocks noChangeArrowheads="1"/>
          </p:cNvSpPr>
          <p:nvPr/>
        </p:nvSpPr>
        <p:spPr bwMode="auto">
          <a:xfrm>
            <a:off x="5089525" y="42719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163" name="TextovéPole 22"/>
          <p:cNvSpPr txBox="1">
            <a:spLocks noChangeArrowheads="1"/>
          </p:cNvSpPr>
          <p:nvPr/>
        </p:nvSpPr>
        <p:spPr bwMode="auto">
          <a:xfrm>
            <a:off x="2011363" y="42799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164" name="TextovéPole 23"/>
          <p:cNvSpPr txBox="1">
            <a:spLocks noChangeArrowheads="1"/>
          </p:cNvSpPr>
          <p:nvPr/>
        </p:nvSpPr>
        <p:spPr bwMode="auto">
          <a:xfrm>
            <a:off x="5229225" y="30781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165" name="TextovéPole 24"/>
          <p:cNvSpPr txBox="1">
            <a:spLocks noChangeArrowheads="1"/>
          </p:cNvSpPr>
          <p:nvPr/>
        </p:nvSpPr>
        <p:spPr bwMode="auto">
          <a:xfrm>
            <a:off x="835025" y="30559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11</a:t>
            </a:r>
          </a:p>
        </p:txBody>
      </p:sp>
      <p:sp>
        <p:nvSpPr>
          <p:cNvPr id="6166" name="TextovéPole 25"/>
          <p:cNvSpPr txBox="1">
            <a:spLocks noChangeArrowheads="1"/>
          </p:cNvSpPr>
          <p:nvPr/>
        </p:nvSpPr>
        <p:spPr bwMode="auto">
          <a:xfrm>
            <a:off x="4008438" y="2082800"/>
            <a:ext cx="341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167" name="TextovéPole 26"/>
          <p:cNvSpPr txBox="1">
            <a:spLocks noChangeArrowheads="1"/>
          </p:cNvSpPr>
          <p:nvPr/>
        </p:nvSpPr>
        <p:spPr bwMode="auto">
          <a:xfrm>
            <a:off x="2401888" y="2135188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168" name="TextovéPole 27"/>
          <p:cNvSpPr txBox="1">
            <a:spLocks noChangeArrowheads="1"/>
          </p:cNvSpPr>
          <p:nvPr/>
        </p:nvSpPr>
        <p:spPr bwMode="auto">
          <a:xfrm>
            <a:off x="5238750" y="1389063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6169" name="TextovéPole 28"/>
          <p:cNvSpPr txBox="1">
            <a:spLocks noChangeArrowheads="1"/>
          </p:cNvSpPr>
          <p:nvPr/>
        </p:nvSpPr>
        <p:spPr bwMode="auto">
          <a:xfrm>
            <a:off x="2036763" y="13779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6170" name="TextovéPole 2"/>
          <p:cNvSpPr txBox="1">
            <a:spLocks noChangeArrowheads="1"/>
          </p:cNvSpPr>
          <p:nvPr/>
        </p:nvSpPr>
        <p:spPr bwMode="auto">
          <a:xfrm>
            <a:off x="7407275" y="1633538"/>
            <a:ext cx="3924300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Hodnocení: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Známka </a:t>
            </a:r>
            <a:r>
              <a:rPr lang="cs-CZ" altLang="cs-CZ" sz="2400">
                <a:solidFill>
                  <a:srgbClr val="FF0000"/>
                </a:solidFill>
              </a:rPr>
              <a:t>1  </a:t>
            </a:r>
            <a:r>
              <a:rPr lang="cs-CZ" altLang="cs-CZ" sz="2400"/>
              <a:t>  počet chyb  0 – 2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2  </a:t>
            </a:r>
            <a:r>
              <a:rPr lang="cs-CZ" altLang="cs-CZ" sz="2400"/>
              <a:t>                        3 – 4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r>
              <a:rPr lang="cs-CZ" altLang="cs-CZ" sz="2400"/>
              <a:t>                          5 – 6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  <a:r>
              <a:rPr lang="cs-CZ" altLang="cs-CZ" sz="2400"/>
              <a:t>                          7 – 8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            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r>
              <a:rPr lang="cs-CZ" altLang="cs-CZ" sz="2400"/>
              <a:t>                          9 – 10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30" name="Obdélník 29"/>
          <p:cNvSpPr/>
          <p:nvPr/>
        </p:nvSpPr>
        <p:spPr>
          <a:xfrm>
            <a:off x="420688" y="1116013"/>
            <a:ext cx="11337925" cy="52212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Skupina 12"/>
          <p:cNvGrpSpPr>
            <a:grpSpLocks/>
          </p:cNvGrpSpPr>
          <p:nvPr/>
        </p:nvGrpSpPr>
        <p:grpSpPr bwMode="auto">
          <a:xfrm>
            <a:off x="88900" y="931863"/>
            <a:ext cx="10288588" cy="8105775"/>
            <a:chOff x="2234213" y="727971"/>
            <a:chExt cx="6190695" cy="5728316"/>
          </a:xfrm>
        </p:grpSpPr>
        <p:grpSp>
          <p:nvGrpSpPr>
            <p:cNvPr id="7176" name="Skupina 10"/>
            <p:cNvGrpSpPr>
              <a:grpSpLocks/>
            </p:cNvGrpSpPr>
            <p:nvPr/>
          </p:nvGrpSpPr>
          <p:grpSpPr bwMode="auto">
            <a:xfrm>
              <a:off x="2234213" y="727971"/>
              <a:ext cx="6190695" cy="5728316"/>
              <a:chOff x="1515122" y="559295"/>
              <a:chExt cx="6190695" cy="5728316"/>
            </a:xfrm>
          </p:grpSpPr>
          <p:grpSp>
            <p:nvGrpSpPr>
              <p:cNvPr id="7178" name="Skupina 8"/>
              <p:cNvGrpSpPr>
                <a:grpSpLocks/>
              </p:cNvGrpSpPr>
              <p:nvPr/>
            </p:nvGrpSpPr>
            <p:grpSpPr bwMode="auto">
              <a:xfrm>
                <a:off x="1515122" y="559295"/>
                <a:ext cx="6190695" cy="5728316"/>
                <a:chOff x="1515122" y="559295"/>
                <a:chExt cx="6190695" cy="5728316"/>
              </a:xfrm>
            </p:grpSpPr>
            <p:sp>
              <p:nvSpPr>
                <p:cNvPr id="6" name="Obdélník 5"/>
                <p:cNvSpPr/>
                <p:nvPr/>
              </p:nvSpPr>
              <p:spPr>
                <a:xfrm>
                  <a:off x="6605419" y="559295"/>
                  <a:ext cx="1100398" cy="5681197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grpSp>
              <p:nvGrpSpPr>
                <p:cNvPr id="7181" name="Skupina 7"/>
                <p:cNvGrpSpPr>
                  <a:grpSpLocks/>
                </p:cNvGrpSpPr>
                <p:nvPr/>
              </p:nvGrpSpPr>
              <p:grpSpPr bwMode="auto">
                <a:xfrm>
                  <a:off x="1515122" y="1182949"/>
                  <a:ext cx="4580878" cy="5104662"/>
                  <a:chOff x="1127465" y="1828800"/>
                  <a:chExt cx="4580878" cy="5104662"/>
                </a:xfrm>
              </p:grpSpPr>
              <p:grpSp>
                <p:nvGrpSpPr>
                  <p:cNvPr id="7182" name="Skupina 4"/>
                  <p:cNvGrpSpPr>
                    <a:grpSpLocks/>
                  </p:cNvGrpSpPr>
                  <p:nvPr/>
                </p:nvGrpSpPr>
                <p:grpSpPr bwMode="auto">
                  <a:xfrm>
                    <a:off x="1127465" y="1828801"/>
                    <a:ext cx="4580878" cy="5104661"/>
                    <a:chOff x="1713204" y="298019"/>
                    <a:chExt cx="4767495" cy="6324723"/>
                  </a:xfrm>
                </p:grpSpPr>
                <p:pic>
                  <p:nvPicPr>
                    <p:cNvPr id="7184" name="Obrázek 2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2" cstate="print"/>
                    <a:srcRect/>
                    <a:stretch>
                      <a:fillRect/>
                    </a:stretch>
                  </p:blipFill>
                  <p:spPr bwMode="auto">
                    <a:xfrm rot="5400000">
                      <a:off x="965970" y="1080765"/>
                      <a:ext cx="6261963" cy="469647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  <p:sp>
                  <p:nvSpPr>
                    <p:cNvPr id="4" name="Obdélník 3"/>
                    <p:cNvSpPr/>
                    <p:nvPr/>
                  </p:nvSpPr>
                  <p:spPr>
                    <a:xfrm>
                      <a:off x="1713204" y="4803207"/>
                      <a:ext cx="4767801" cy="1819535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/>
                    <a:p>
                      <a:pPr algn="ctr">
                        <a:defRPr/>
                      </a:pPr>
                      <a:endParaRPr lang="cs-CZ"/>
                    </a:p>
                  </p:txBody>
                </p:sp>
              </p:grpSp>
              <p:sp>
                <p:nvSpPr>
                  <p:cNvPr id="7" name="Obdélník 6"/>
                  <p:cNvSpPr/>
                  <p:nvPr/>
                </p:nvSpPr>
                <p:spPr>
                  <a:xfrm>
                    <a:off x="5051454" y="1828911"/>
                    <a:ext cx="639034" cy="380653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r>
                      <a:rPr lang="cs-CZ" dirty="0"/>
                      <a:t>Nerychle</a:t>
                    </a:r>
                  </a:p>
                </p:txBody>
              </p:sp>
            </p:grpSp>
          </p:grpSp>
          <p:sp>
            <p:nvSpPr>
              <p:cNvPr id="10" name="Obdélník 9"/>
              <p:cNvSpPr/>
              <p:nvPr/>
            </p:nvSpPr>
            <p:spPr>
              <a:xfrm>
                <a:off x="1549509" y="1183060"/>
                <a:ext cx="3889602" cy="22886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2" name="Obdélník 11"/>
            <p:cNvSpPr/>
            <p:nvPr/>
          </p:nvSpPr>
          <p:spPr>
            <a:xfrm>
              <a:off x="2268600" y="1580599"/>
              <a:ext cx="146147" cy="34071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7171" name="Picture 4" descr="Man Running In Light Blu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288" y="1169988"/>
            <a:ext cx="89535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13"/>
          <p:cNvSpPr txBox="1">
            <a:spLocks noChangeArrowheads="1"/>
          </p:cNvSpPr>
          <p:nvPr/>
        </p:nvSpPr>
        <p:spPr bwMode="auto">
          <a:xfrm>
            <a:off x="1428750" y="49213"/>
            <a:ext cx="102409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Zkus vyhrát tento matematický maratón.</a:t>
            </a:r>
          </a:p>
          <a:p>
            <a:r>
              <a:rPr lang="cs-CZ" altLang="cs-CZ" sz="2400" dirty="0"/>
              <a:t>Každý úsek trati má u sebe napsaný čas, jak dlouho ti bude trvat, než se dostaneš</a:t>
            </a:r>
          </a:p>
          <a:p>
            <a:r>
              <a:rPr lang="cs-CZ" altLang="cs-CZ" sz="2400" dirty="0"/>
              <a:t>k dalšímu.</a:t>
            </a:r>
          </a:p>
          <a:p>
            <a:r>
              <a:rPr lang="cs-CZ" altLang="cs-CZ" sz="2400" dirty="0"/>
              <a:t>Tvým úkolem je dorazit do cíle </a:t>
            </a:r>
            <a:r>
              <a:rPr lang="cs-CZ" altLang="cs-CZ" sz="2400" dirty="0" smtClean="0"/>
              <a:t>v co </a:t>
            </a:r>
            <a:r>
              <a:rPr lang="cs-CZ" altLang="cs-CZ" sz="2400" dirty="0"/>
              <a:t>nejkratším čase.</a:t>
            </a:r>
          </a:p>
          <a:p>
            <a:r>
              <a:rPr lang="cs-CZ" altLang="cs-CZ" sz="2400" dirty="0"/>
              <a:t>Zapiš si čas do notesu a proveď kontrolu kliknutím na černý obdélník.</a:t>
            </a:r>
          </a:p>
        </p:txBody>
      </p:sp>
      <p:sp>
        <p:nvSpPr>
          <p:cNvPr id="7173" name="TextovéPole 14"/>
          <p:cNvSpPr txBox="1">
            <a:spLocks noChangeArrowheads="1"/>
          </p:cNvSpPr>
          <p:nvPr/>
        </p:nvSpPr>
        <p:spPr bwMode="auto">
          <a:xfrm>
            <a:off x="7329488" y="3105150"/>
            <a:ext cx="40243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Nerychlejší cesta k cíli:</a:t>
            </a:r>
          </a:p>
          <a:p>
            <a:r>
              <a:rPr lang="cs-CZ" altLang="cs-CZ" sz="2400"/>
              <a:t>6 min + 14 min + 5 min + 7 min</a:t>
            </a:r>
          </a:p>
        </p:txBody>
      </p:sp>
      <p:pic>
        <p:nvPicPr>
          <p:cNvPr id="7174" name="Picture 4" descr="Man Running In Light Blu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15338" y="4314825"/>
            <a:ext cx="1309687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7142163" y="2681288"/>
            <a:ext cx="4903787" cy="3924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App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288" y="0"/>
            <a:ext cx="5757862" cy="647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Worm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4850" y="4202113"/>
            <a:ext cx="16605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1974850" y="4633913"/>
            <a:ext cx="1446213" cy="1179512"/>
            <a:chOff x="1974723" y="4633434"/>
            <a:chExt cx="1446230" cy="1179576"/>
          </a:xfrm>
        </p:grpSpPr>
        <p:sp>
          <p:nvSpPr>
            <p:cNvPr id="6" name="Ovál 5"/>
            <p:cNvSpPr/>
            <p:nvPr/>
          </p:nvSpPr>
          <p:spPr>
            <a:xfrm>
              <a:off x="1974723" y="4633434"/>
              <a:ext cx="1427180" cy="117957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209" name="TextovéPole 2"/>
            <p:cNvSpPr txBox="1">
              <a:spLocks noChangeArrowheads="1"/>
            </p:cNvSpPr>
            <p:nvPr/>
          </p:nvSpPr>
          <p:spPr bwMode="auto">
            <a:xfrm>
              <a:off x="1974723" y="5023167"/>
              <a:ext cx="144623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000"/>
                <a:t>( 5 + 6 ) x 10</a:t>
              </a:r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4225925" y="3675063"/>
            <a:ext cx="1527175" cy="1179512"/>
            <a:chOff x="4226386" y="3674744"/>
            <a:chExt cx="1526380" cy="1179576"/>
          </a:xfrm>
        </p:grpSpPr>
        <p:sp>
          <p:nvSpPr>
            <p:cNvPr id="2" name="Ovál 1"/>
            <p:cNvSpPr/>
            <p:nvPr/>
          </p:nvSpPr>
          <p:spPr>
            <a:xfrm>
              <a:off x="4275573" y="3674744"/>
              <a:ext cx="1428006" cy="117957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207" name="TextovéPole 9"/>
            <p:cNvSpPr txBox="1">
              <a:spLocks noChangeArrowheads="1"/>
            </p:cNvSpPr>
            <p:nvPr/>
          </p:nvSpPr>
          <p:spPr bwMode="auto">
            <a:xfrm>
              <a:off x="4226386" y="4064477"/>
              <a:ext cx="152638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000"/>
                <a:t>( 13 - 6 ) x 10</a:t>
              </a:r>
            </a:p>
          </p:txBody>
        </p:sp>
      </p:grp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777875" y="2360613"/>
            <a:ext cx="1425575" cy="1179512"/>
            <a:chOff x="777240" y="2360295"/>
            <a:chExt cx="1426464" cy="1179576"/>
          </a:xfrm>
        </p:grpSpPr>
        <p:sp>
          <p:nvSpPr>
            <p:cNvPr id="7" name="Ovál 6"/>
            <p:cNvSpPr/>
            <p:nvPr/>
          </p:nvSpPr>
          <p:spPr>
            <a:xfrm>
              <a:off x="777240" y="2360295"/>
              <a:ext cx="1426464" cy="117957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8205" name="TextovéPole 10"/>
            <p:cNvSpPr txBox="1">
              <a:spLocks noChangeArrowheads="1"/>
            </p:cNvSpPr>
            <p:nvPr/>
          </p:nvSpPr>
          <p:spPr bwMode="auto">
            <a:xfrm>
              <a:off x="777240" y="2750028"/>
              <a:ext cx="131638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000"/>
                <a:t>( 2 + 8 ) x 7</a:t>
              </a:r>
            </a:p>
          </p:txBody>
        </p:sp>
      </p:grpSp>
      <p:pic>
        <p:nvPicPr>
          <p:cNvPr id="16" name="Picture 4" descr="Worm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8163" y="1368425"/>
            <a:ext cx="16621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195763" y="1770063"/>
            <a:ext cx="1504950" cy="1179512"/>
            <a:chOff x="4196459" y="1770507"/>
            <a:chExt cx="1503938" cy="1179576"/>
          </a:xfrm>
        </p:grpSpPr>
        <p:sp>
          <p:nvSpPr>
            <p:cNvPr id="5" name="Ovál 4"/>
            <p:cNvSpPr/>
            <p:nvPr/>
          </p:nvSpPr>
          <p:spPr>
            <a:xfrm>
              <a:off x="4234533" y="1770507"/>
              <a:ext cx="1427789" cy="117957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203" name="TextovéPole 8"/>
            <p:cNvSpPr txBox="1">
              <a:spLocks noChangeArrowheads="1"/>
            </p:cNvSpPr>
            <p:nvPr/>
          </p:nvSpPr>
          <p:spPr bwMode="auto">
            <a:xfrm>
              <a:off x="4196459" y="2160240"/>
              <a:ext cx="150393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000"/>
                <a:t>( 9 x 9  ) + 20</a:t>
              </a:r>
            </a:p>
          </p:txBody>
        </p:sp>
      </p:grpSp>
      <p:sp>
        <p:nvSpPr>
          <p:cNvPr id="8201" name="TextovéPole 13"/>
          <p:cNvSpPr txBox="1">
            <a:spLocks noChangeArrowheads="1"/>
          </p:cNvSpPr>
          <p:nvPr/>
        </p:nvSpPr>
        <p:spPr bwMode="auto">
          <a:xfrm>
            <a:off x="6643688" y="2690813"/>
            <a:ext cx="50260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políčko, ve kterém je výsledek</a:t>
            </a:r>
          </a:p>
          <a:p>
            <a:r>
              <a:rPr lang="cs-CZ" altLang="cs-CZ" sz="2400"/>
              <a:t>větší než 100.</a:t>
            </a:r>
          </a:p>
          <a:p>
            <a:r>
              <a:rPr lang="cs-CZ" altLang="cs-CZ" sz="2400"/>
              <a:t>V tomto políčku se schovává červ.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328613" y="503238"/>
            <a:ext cx="11047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opiš příklady. Ty vypočítej a proveď si kontrolu kliknutím na černý obdélník.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712788" y="1673225"/>
            <a:ext cx="5937250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42 : ( 3 + 4 ) =                  9 : ( 1 + 2 ) =</a:t>
            </a:r>
          </a:p>
          <a:p>
            <a:endParaRPr lang="cs-CZ" altLang="cs-CZ" sz="2400"/>
          </a:p>
          <a:p>
            <a:r>
              <a:rPr lang="cs-CZ" altLang="cs-CZ" sz="2400"/>
              <a:t>36 : ( 8 – 2 ) =                 25 : ( 3 + 2 ) =</a:t>
            </a:r>
          </a:p>
          <a:p>
            <a:endParaRPr lang="cs-CZ" altLang="cs-CZ" sz="2400"/>
          </a:p>
          <a:p>
            <a:r>
              <a:rPr lang="cs-CZ" altLang="cs-CZ" sz="2400"/>
              <a:t>16 : ( 2 x 2 )=                   63 : ( 5 + 2 ) =</a:t>
            </a:r>
          </a:p>
          <a:p>
            <a:endParaRPr lang="cs-CZ" altLang="cs-CZ" sz="2400"/>
          </a:p>
          <a:p>
            <a:r>
              <a:rPr lang="cs-CZ" altLang="cs-CZ" sz="2400"/>
              <a:t>40 : ( 5 + 5 ) =                  12 : ( 7 – 3 ) =</a:t>
            </a:r>
          </a:p>
          <a:p>
            <a:endParaRPr lang="cs-CZ" altLang="cs-CZ" sz="2400"/>
          </a:p>
          <a:p>
            <a:r>
              <a:rPr lang="cs-CZ" altLang="cs-CZ" sz="2400"/>
              <a:t>72 : ( 9 – 1 ) =                  27 : ( 3 x 3 ) =                 </a:t>
            </a:r>
          </a:p>
          <a:p>
            <a:endParaRPr lang="cs-CZ" altLang="cs-CZ" sz="2400"/>
          </a:p>
          <a:p>
            <a:endParaRPr lang="cs-CZ" altLang="cs-CZ" sz="2400"/>
          </a:p>
        </p:txBody>
      </p:sp>
      <p:grpSp>
        <p:nvGrpSpPr>
          <p:cNvPr id="9220" name="Skupina 94"/>
          <p:cNvGrpSpPr>
            <a:grpSpLocks/>
          </p:cNvGrpSpPr>
          <p:nvPr/>
        </p:nvGrpSpPr>
        <p:grpSpPr bwMode="auto">
          <a:xfrm>
            <a:off x="7000875" y="1673225"/>
            <a:ext cx="3603625" cy="3767138"/>
            <a:chOff x="7459284" y="1936172"/>
            <a:chExt cx="3603371" cy="3767735"/>
          </a:xfrm>
        </p:grpSpPr>
        <p:pic>
          <p:nvPicPr>
            <p:cNvPr id="9221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222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28613" y="503238"/>
            <a:ext cx="6111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Proveď si kontrolu kliknutím na černý obdélník.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712788" y="1673225"/>
            <a:ext cx="6384925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42 : ( 3 + 4 ) =  </a:t>
            </a:r>
            <a:r>
              <a:rPr lang="cs-CZ" altLang="cs-CZ" sz="2400">
                <a:solidFill>
                  <a:srgbClr val="FF0000"/>
                </a:solidFill>
              </a:rPr>
              <a:t>6</a:t>
            </a:r>
            <a:r>
              <a:rPr lang="cs-CZ" altLang="cs-CZ" sz="2400"/>
              <a:t>                  9 : ( 1 + 2 )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36 : ( 8 – 2 ) =  </a:t>
            </a:r>
            <a:r>
              <a:rPr lang="cs-CZ" altLang="cs-CZ" sz="2400">
                <a:solidFill>
                  <a:srgbClr val="FF0000"/>
                </a:solidFill>
              </a:rPr>
              <a:t>6</a:t>
            </a:r>
            <a:r>
              <a:rPr lang="cs-CZ" altLang="cs-CZ" sz="2400"/>
              <a:t>                25 : ( 3 + 2 )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16 : ( 2 x 2 ) = 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  <a:r>
              <a:rPr lang="cs-CZ" altLang="cs-CZ" sz="2400"/>
              <a:t>                63 : ( 5 + 2 )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40 : ( 5 + 5 ) = 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  <a:r>
              <a:rPr lang="cs-CZ" altLang="cs-CZ" sz="2400"/>
              <a:t>                 12 : ( 7 – 3 )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72 : ( 9 – 1 )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r>
              <a:rPr lang="cs-CZ" altLang="cs-CZ" sz="2400"/>
              <a:t>                 27 : ( 3 x 3 )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r>
              <a:rPr lang="cs-CZ" altLang="cs-CZ" sz="2400"/>
              <a:t>                </a:t>
            </a:r>
          </a:p>
          <a:p>
            <a:endParaRPr lang="cs-CZ" altLang="cs-CZ" sz="2400"/>
          </a:p>
          <a:p>
            <a:endParaRPr lang="cs-CZ" altLang="cs-CZ" sz="2400"/>
          </a:p>
        </p:txBody>
      </p:sp>
      <p:sp>
        <p:nvSpPr>
          <p:cNvPr id="7" name="Obdélník 6"/>
          <p:cNvSpPr/>
          <p:nvPr/>
        </p:nvSpPr>
        <p:spPr>
          <a:xfrm>
            <a:off x="328613" y="1390650"/>
            <a:ext cx="11522075" cy="4232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"/>
          <p:cNvSpPr txBox="1">
            <a:spLocks noChangeArrowheads="1"/>
          </p:cNvSpPr>
          <p:nvPr/>
        </p:nvSpPr>
        <p:spPr bwMode="auto">
          <a:xfrm>
            <a:off x="701675" y="434975"/>
            <a:ext cx="9993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Klikni na </a:t>
            </a:r>
            <a:r>
              <a:rPr lang="cs-CZ" altLang="cs-CZ" sz="2400" dirty="0" smtClean="0"/>
              <a:t>trojúhelník, </a:t>
            </a:r>
            <a:r>
              <a:rPr lang="cs-CZ" altLang="cs-CZ" sz="2400" dirty="0"/>
              <a:t>o kterém víš, že je rovnostranný. Ten se zabarví zeleně,  při</a:t>
            </a:r>
          </a:p>
          <a:p>
            <a:r>
              <a:rPr lang="cs-CZ" altLang="cs-CZ" sz="2400" dirty="0"/>
              <a:t>chybném řešení se zabarví červeně.</a:t>
            </a:r>
          </a:p>
          <a:p>
            <a:endParaRPr lang="cs-CZ" altLang="cs-CZ" sz="24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949325" y="1733550"/>
            <a:ext cx="2270125" cy="1695450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2452982">
            <a:off x="1296988" y="5387975"/>
            <a:ext cx="806450" cy="66833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8478807">
            <a:off x="7858919" y="4625182"/>
            <a:ext cx="1466850" cy="1160462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8869363" y="1733550"/>
            <a:ext cx="1358900" cy="1606550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676601">
            <a:off x="4757738" y="3840163"/>
            <a:ext cx="1154112" cy="1870075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2476828">
            <a:off x="6086475" y="1166813"/>
            <a:ext cx="719138" cy="1951037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666750" y="484188"/>
            <a:ext cx="94900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čtverec a rozděl ho tak, aby vznikly čtyři trojúhelníky.</a:t>
            </a:r>
          </a:p>
          <a:p>
            <a:r>
              <a:rPr lang="cs-CZ" altLang="cs-CZ" sz="2400"/>
              <a:t>Proveď si kontrolu kliknutím na černý 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66925" y="1692275"/>
            <a:ext cx="4214813" cy="39497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2292" name="Skupina 94"/>
          <p:cNvGrpSpPr>
            <a:grpSpLocks/>
          </p:cNvGrpSpPr>
          <p:nvPr/>
        </p:nvGrpSpPr>
        <p:grpSpPr bwMode="auto">
          <a:xfrm>
            <a:off x="7000875" y="1673225"/>
            <a:ext cx="3603625" cy="3767138"/>
            <a:chOff x="7459284" y="1936172"/>
            <a:chExt cx="3603371" cy="3767735"/>
          </a:xfrm>
        </p:grpSpPr>
        <p:pic>
          <p:nvPicPr>
            <p:cNvPr id="12293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294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676275" y="-82550"/>
            <a:ext cx="6197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Proveď si kontrolu kliknutím na černý 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66925" y="1692275"/>
            <a:ext cx="4214813" cy="39497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066925" y="1692275"/>
            <a:ext cx="4214813" cy="39497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066925" y="1755775"/>
            <a:ext cx="4214813" cy="388620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8" name="TextovéPole 10"/>
          <p:cNvSpPr txBox="1">
            <a:spLocks noChangeArrowheads="1"/>
          </p:cNvSpPr>
          <p:nvPr/>
        </p:nvSpPr>
        <p:spPr bwMode="auto">
          <a:xfrm>
            <a:off x="3887788" y="4214813"/>
            <a:ext cx="57308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4</a:t>
            </a:r>
          </a:p>
        </p:txBody>
      </p:sp>
      <p:sp>
        <p:nvSpPr>
          <p:cNvPr id="13319" name="TextovéPole 11"/>
          <p:cNvSpPr txBox="1">
            <a:spLocks noChangeArrowheads="1"/>
          </p:cNvSpPr>
          <p:nvPr/>
        </p:nvSpPr>
        <p:spPr bwMode="auto">
          <a:xfrm>
            <a:off x="5103813" y="3081338"/>
            <a:ext cx="5746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3</a:t>
            </a:r>
          </a:p>
        </p:txBody>
      </p:sp>
      <p:sp>
        <p:nvSpPr>
          <p:cNvPr id="13320" name="TextovéPole 12"/>
          <p:cNvSpPr txBox="1">
            <a:spLocks noChangeArrowheads="1"/>
          </p:cNvSpPr>
          <p:nvPr/>
        </p:nvSpPr>
        <p:spPr bwMode="auto">
          <a:xfrm>
            <a:off x="3979863" y="1925638"/>
            <a:ext cx="573087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2</a:t>
            </a:r>
          </a:p>
        </p:txBody>
      </p:sp>
      <p:sp>
        <p:nvSpPr>
          <p:cNvPr id="13321" name="TextovéPole 13"/>
          <p:cNvSpPr txBox="1">
            <a:spLocks noChangeArrowheads="1"/>
          </p:cNvSpPr>
          <p:nvPr/>
        </p:nvSpPr>
        <p:spPr bwMode="auto">
          <a:xfrm>
            <a:off x="2587625" y="3081338"/>
            <a:ext cx="5746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1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22325" y="1243013"/>
            <a:ext cx="10736263" cy="5029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585788" y="401638"/>
            <a:ext cx="9532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ty útvary, které jsou osově souměrné. Ty se zabarví zeleně.</a:t>
            </a:r>
          </a:p>
        </p:txBody>
      </p:sp>
      <p:sp>
        <p:nvSpPr>
          <p:cNvPr id="4" name="Obdélník: s jedním odříznutým rohem 3"/>
          <p:cNvSpPr/>
          <p:nvPr/>
        </p:nvSpPr>
        <p:spPr>
          <a:xfrm>
            <a:off x="1481138" y="1792288"/>
            <a:ext cx="1947862" cy="1133475"/>
          </a:xfrm>
          <a:prstGeom prst="snip1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Znak násobení 5"/>
          <p:cNvSpPr/>
          <p:nvPr/>
        </p:nvSpPr>
        <p:spPr>
          <a:xfrm>
            <a:off x="5651500" y="4448175"/>
            <a:ext cx="1243013" cy="1216025"/>
          </a:xfrm>
          <a:prstGeom prst="mathMultiply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Částečný kruh 6"/>
          <p:cNvSpPr/>
          <p:nvPr/>
        </p:nvSpPr>
        <p:spPr>
          <a:xfrm>
            <a:off x="8631238" y="1792288"/>
            <a:ext cx="1363662" cy="1736725"/>
          </a:xfrm>
          <a:prstGeom prst="pi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2487613" y="4645025"/>
            <a:ext cx="1608137" cy="1381125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Blesk 8"/>
          <p:cNvSpPr/>
          <p:nvPr/>
        </p:nvSpPr>
        <p:spPr>
          <a:xfrm rot="4319155">
            <a:off x="9190832" y="4006056"/>
            <a:ext cx="1741488" cy="2098675"/>
          </a:xfrm>
          <a:prstGeom prst="lightningBol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476875" y="1792288"/>
            <a:ext cx="1947863" cy="1901825"/>
          </a:xfrm>
          <a:prstGeom prst="hear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530225" y="265113"/>
            <a:ext cx="782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z nabízených </a:t>
            </a:r>
            <a:r>
              <a:rPr lang="cs-CZ" altLang="cs-CZ" sz="2400" dirty="0" smtClean="0"/>
              <a:t>hodnot </a:t>
            </a:r>
            <a:r>
              <a:rPr lang="cs-CZ" altLang="cs-CZ" sz="2400" dirty="0"/>
              <a:t>chybějící hodnoty na teploměru.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1974850" y="928688"/>
            <a:ext cx="1554163" cy="581977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>
            <a:cxnSpLocks/>
            <a:stCxn id="4" idx="0"/>
            <a:endCxn id="4" idx="2"/>
          </p:cNvCxnSpPr>
          <p:nvPr/>
        </p:nvCxnSpPr>
        <p:spPr>
          <a:xfrm>
            <a:off x="2752725" y="928688"/>
            <a:ext cx="0" cy="5819775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za 6"/>
          <p:cNvSpPr/>
          <p:nvPr/>
        </p:nvSpPr>
        <p:spPr>
          <a:xfrm rot="19007052">
            <a:off x="2284413" y="5816600"/>
            <a:ext cx="914400" cy="914400"/>
          </a:xfrm>
          <a:prstGeom prst="teardrop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2571750" y="1401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2419350" y="3621088"/>
            <a:ext cx="6667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2571750" y="44989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71750" y="4322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2571750" y="41544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2571750" y="39782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571750" y="3819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2560638" y="15541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571750" y="16970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2571750" y="5470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>
            <a:off x="2571750" y="5303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2571750" y="51355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2571750" y="4986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2571750" y="48275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2571750" y="4668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2571750" y="25304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2571750" y="23526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2571750" y="21859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2571750" y="20081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2571750" y="18494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2571750" y="35020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2571750" y="3333750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>
            <a:off x="2571750" y="31670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2571750" y="3017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>
            <a:off x="2571750" y="28590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2571750" y="2700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ývojový diagram: spojnice mezi stránkami 57"/>
          <p:cNvSpPr/>
          <p:nvPr/>
        </p:nvSpPr>
        <p:spPr>
          <a:xfrm rot="16200000">
            <a:off x="2065337" y="2079626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Vývojový diagram: spojnice mezi stránkami 58"/>
          <p:cNvSpPr/>
          <p:nvPr/>
        </p:nvSpPr>
        <p:spPr>
          <a:xfrm rot="16200000">
            <a:off x="2109787" y="3708401"/>
            <a:ext cx="461963" cy="538162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Vývojový diagram: spojnice mezi stránkami 59"/>
          <p:cNvSpPr/>
          <p:nvPr/>
        </p:nvSpPr>
        <p:spPr>
          <a:xfrm rot="5400000">
            <a:off x="3000375" y="3343275"/>
            <a:ext cx="461963" cy="538163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Vývojový diagram: spojnice mezi stránkami 60"/>
          <p:cNvSpPr/>
          <p:nvPr/>
        </p:nvSpPr>
        <p:spPr>
          <a:xfrm rot="5400000">
            <a:off x="2984500" y="4211638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Vývojový diagram: spojnice mezi stránkami 61"/>
          <p:cNvSpPr/>
          <p:nvPr/>
        </p:nvSpPr>
        <p:spPr>
          <a:xfrm rot="5400000">
            <a:off x="2983706" y="5047457"/>
            <a:ext cx="461963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Vývojový diagram: spojnice mezi stránkami 62"/>
          <p:cNvSpPr/>
          <p:nvPr/>
        </p:nvSpPr>
        <p:spPr>
          <a:xfrm rot="5400000">
            <a:off x="2984500" y="1733551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Vývojový diagram: spojnice mezi stránkami 63"/>
          <p:cNvSpPr/>
          <p:nvPr/>
        </p:nvSpPr>
        <p:spPr>
          <a:xfrm rot="5400000">
            <a:off x="2972594" y="2591594"/>
            <a:ext cx="461962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68" name="Skupina 67"/>
          <p:cNvGrpSpPr>
            <a:grpSpLocks/>
          </p:cNvGrpSpPr>
          <p:nvPr/>
        </p:nvGrpSpPr>
        <p:grpSpPr bwMode="auto">
          <a:xfrm>
            <a:off x="9080500" y="1587500"/>
            <a:ext cx="719138" cy="369888"/>
            <a:chOff x="7772400" y="1170432"/>
            <a:chExt cx="718466" cy="369332"/>
          </a:xfrm>
        </p:grpSpPr>
        <p:sp>
          <p:nvSpPr>
            <p:cNvPr id="15422" name="TextovéPole 6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184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-10  C</a:t>
              </a:r>
            </a:p>
          </p:txBody>
        </p:sp>
        <p:sp>
          <p:nvSpPr>
            <p:cNvPr id="15423" name="TextovéPole 66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69" name="Skupina 68"/>
          <p:cNvGrpSpPr>
            <a:grpSpLocks/>
          </p:cNvGrpSpPr>
          <p:nvPr/>
        </p:nvGrpSpPr>
        <p:grpSpPr bwMode="auto">
          <a:xfrm>
            <a:off x="8461375" y="2700338"/>
            <a:ext cx="547688" cy="369887"/>
            <a:chOff x="7772400" y="1170432"/>
            <a:chExt cx="548548" cy="369332"/>
          </a:xfrm>
        </p:grpSpPr>
        <p:sp>
          <p:nvSpPr>
            <p:cNvPr id="15420" name="TextovéPole 69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485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-4 C</a:t>
              </a:r>
            </a:p>
          </p:txBody>
        </p:sp>
        <p:sp>
          <p:nvSpPr>
            <p:cNvPr id="15421" name="TextovéPole 70"/>
            <p:cNvSpPr txBox="1">
              <a:spLocks noChangeArrowheads="1"/>
            </p:cNvSpPr>
            <p:nvPr/>
          </p:nvSpPr>
          <p:spPr bwMode="auto">
            <a:xfrm>
              <a:off x="7955142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72" name="Skupina 71"/>
          <p:cNvGrpSpPr>
            <a:grpSpLocks/>
          </p:cNvGrpSpPr>
          <p:nvPr/>
        </p:nvGrpSpPr>
        <p:grpSpPr bwMode="auto">
          <a:xfrm>
            <a:off x="7897813" y="3616325"/>
            <a:ext cx="647700" cy="369888"/>
            <a:chOff x="7772400" y="1170432"/>
            <a:chExt cx="647934" cy="369332"/>
          </a:xfrm>
        </p:grpSpPr>
        <p:sp>
          <p:nvSpPr>
            <p:cNvPr id="15418" name="TextovéPole 72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16  C</a:t>
              </a:r>
            </a:p>
          </p:txBody>
        </p:sp>
        <p:sp>
          <p:nvSpPr>
            <p:cNvPr id="15419" name="TextovéPole 73"/>
            <p:cNvSpPr txBox="1">
              <a:spLocks noChangeArrowheads="1"/>
            </p:cNvSpPr>
            <p:nvPr/>
          </p:nvSpPr>
          <p:spPr bwMode="auto">
            <a:xfrm>
              <a:off x="8069234" y="117703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75" name="Skupina 74"/>
          <p:cNvGrpSpPr>
            <a:grpSpLocks/>
          </p:cNvGrpSpPr>
          <p:nvPr/>
        </p:nvGrpSpPr>
        <p:grpSpPr bwMode="auto">
          <a:xfrm>
            <a:off x="7870825" y="4864100"/>
            <a:ext cx="647700" cy="384175"/>
            <a:chOff x="7772400" y="1155886"/>
            <a:chExt cx="647934" cy="383878"/>
          </a:xfrm>
        </p:grpSpPr>
        <p:sp>
          <p:nvSpPr>
            <p:cNvPr id="15416" name="TextovéPole 7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20  C</a:t>
              </a:r>
            </a:p>
          </p:txBody>
        </p:sp>
        <p:sp>
          <p:nvSpPr>
            <p:cNvPr id="15417" name="TextovéPole 76"/>
            <p:cNvSpPr txBox="1">
              <a:spLocks noChangeArrowheads="1"/>
            </p:cNvSpPr>
            <p:nvPr/>
          </p:nvSpPr>
          <p:spPr bwMode="auto">
            <a:xfrm>
              <a:off x="8071854" y="115588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5403" name="Skupina 77"/>
          <p:cNvGrpSpPr>
            <a:grpSpLocks/>
          </p:cNvGrpSpPr>
          <p:nvPr/>
        </p:nvGrpSpPr>
        <p:grpSpPr bwMode="auto">
          <a:xfrm>
            <a:off x="3013075" y="3417888"/>
            <a:ext cx="530225" cy="387350"/>
            <a:chOff x="7772400" y="1152144"/>
            <a:chExt cx="530915" cy="387620"/>
          </a:xfrm>
        </p:grpSpPr>
        <p:sp>
          <p:nvSpPr>
            <p:cNvPr id="15414" name="TextovéPole 78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3091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0  C</a:t>
              </a:r>
            </a:p>
          </p:txBody>
        </p:sp>
        <p:sp>
          <p:nvSpPr>
            <p:cNvPr id="15415" name="TextovéPole 79"/>
            <p:cNvSpPr txBox="1">
              <a:spLocks noChangeArrowheads="1"/>
            </p:cNvSpPr>
            <p:nvPr/>
          </p:nvSpPr>
          <p:spPr bwMode="auto">
            <a:xfrm>
              <a:off x="7940471" y="1152144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5404" name="Skupina 80"/>
          <p:cNvGrpSpPr>
            <a:grpSpLocks/>
          </p:cNvGrpSpPr>
          <p:nvPr/>
        </p:nvGrpSpPr>
        <p:grpSpPr bwMode="auto">
          <a:xfrm>
            <a:off x="2828925" y="2682875"/>
            <a:ext cx="700088" cy="369888"/>
            <a:chOff x="7772400" y="1170432"/>
            <a:chExt cx="700833" cy="369332"/>
          </a:xfrm>
        </p:grpSpPr>
        <p:sp>
          <p:nvSpPr>
            <p:cNvPr id="15412" name="TextovéPole 81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0083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 10  C</a:t>
              </a:r>
            </a:p>
          </p:txBody>
        </p:sp>
        <p:sp>
          <p:nvSpPr>
            <p:cNvPr id="15413" name="TextovéPole 82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5405" name="Skupina 83"/>
          <p:cNvGrpSpPr>
            <a:grpSpLocks/>
          </p:cNvGrpSpPr>
          <p:nvPr/>
        </p:nvGrpSpPr>
        <p:grpSpPr bwMode="auto">
          <a:xfrm>
            <a:off x="2905125" y="5140325"/>
            <a:ext cx="657225" cy="338138"/>
            <a:chOff x="7772400" y="1170432"/>
            <a:chExt cx="657552" cy="338554"/>
          </a:xfrm>
        </p:grpSpPr>
        <p:sp>
          <p:nvSpPr>
            <p:cNvPr id="15410" name="TextovéPole 84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5755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-20  C</a:t>
              </a:r>
            </a:p>
          </p:txBody>
        </p:sp>
        <p:sp>
          <p:nvSpPr>
            <p:cNvPr id="15411" name="TextovéPole 85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7948613" y="5194300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7977188" y="39465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8524875" y="2998788"/>
            <a:ext cx="549275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9190038" y="19272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1.48148E-6 L -0.40521 -0.444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" y="-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6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530225" y="265113"/>
            <a:ext cx="782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z nabízených </a:t>
            </a:r>
            <a:r>
              <a:rPr lang="cs-CZ" altLang="cs-CZ" sz="2400" dirty="0" smtClean="0"/>
              <a:t>hodnot </a:t>
            </a:r>
            <a:r>
              <a:rPr lang="cs-CZ" altLang="cs-CZ" sz="2400" dirty="0"/>
              <a:t>chybějící hodnoty na teploměru.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1974850" y="928688"/>
            <a:ext cx="1554163" cy="581977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>
            <a:cxnSpLocks/>
            <a:stCxn id="4" idx="0"/>
            <a:endCxn id="4" idx="2"/>
          </p:cNvCxnSpPr>
          <p:nvPr/>
        </p:nvCxnSpPr>
        <p:spPr>
          <a:xfrm>
            <a:off x="2752725" y="928688"/>
            <a:ext cx="0" cy="5819775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za 6"/>
          <p:cNvSpPr/>
          <p:nvPr/>
        </p:nvSpPr>
        <p:spPr>
          <a:xfrm rot="19007052">
            <a:off x="2284413" y="5816600"/>
            <a:ext cx="914400" cy="914400"/>
          </a:xfrm>
          <a:prstGeom prst="teardrop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2571750" y="1401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2419350" y="3621088"/>
            <a:ext cx="6667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2571750" y="44989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71750" y="4322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2571750" y="41544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2571750" y="39782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571750" y="3819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2560638" y="15541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571750" y="16970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2571750" y="5470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>
            <a:off x="2571750" y="5303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2571750" y="51355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2571750" y="4986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2571750" y="48275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2571750" y="4668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2571750" y="25304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2571750" y="23526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2571750" y="21859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2571750" y="20081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2571750" y="18494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2571750" y="35020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2571750" y="3333750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>
            <a:off x="2571750" y="31670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2571750" y="3017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>
            <a:off x="2571750" y="28590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2571750" y="2700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ývojový diagram: spojnice mezi stránkami 57"/>
          <p:cNvSpPr/>
          <p:nvPr/>
        </p:nvSpPr>
        <p:spPr>
          <a:xfrm rot="16200000">
            <a:off x="2065337" y="2079626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Vývojový diagram: spojnice mezi stránkami 58"/>
          <p:cNvSpPr/>
          <p:nvPr/>
        </p:nvSpPr>
        <p:spPr>
          <a:xfrm rot="16200000">
            <a:off x="2109787" y="3708401"/>
            <a:ext cx="461963" cy="538162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Vývojový diagram: spojnice mezi stránkami 59"/>
          <p:cNvSpPr/>
          <p:nvPr/>
        </p:nvSpPr>
        <p:spPr>
          <a:xfrm rot="5400000">
            <a:off x="3000375" y="3343275"/>
            <a:ext cx="461963" cy="538163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Vývojový diagram: spojnice mezi stránkami 60"/>
          <p:cNvSpPr/>
          <p:nvPr/>
        </p:nvSpPr>
        <p:spPr>
          <a:xfrm rot="5400000">
            <a:off x="2984500" y="4211638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Vývojový diagram: spojnice mezi stránkami 61"/>
          <p:cNvSpPr/>
          <p:nvPr/>
        </p:nvSpPr>
        <p:spPr>
          <a:xfrm rot="5400000">
            <a:off x="2983706" y="5047457"/>
            <a:ext cx="461963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Vývojový diagram: spojnice mezi stránkami 62"/>
          <p:cNvSpPr/>
          <p:nvPr/>
        </p:nvSpPr>
        <p:spPr>
          <a:xfrm rot="5400000">
            <a:off x="2984500" y="1733551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Vývojový diagram: spojnice mezi stránkami 63"/>
          <p:cNvSpPr/>
          <p:nvPr/>
        </p:nvSpPr>
        <p:spPr>
          <a:xfrm rot="5400000">
            <a:off x="2972594" y="2591594"/>
            <a:ext cx="461962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68" name="Skupina 67"/>
          <p:cNvGrpSpPr>
            <a:grpSpLocks/>
          </p:cNvGrpSpPr>
          <p:nvPr/>
        </p:nvGrpSpPr>
        <p:grpSpPr bwMode="auto">
          <a:xfrm>
            <a:off x="9080500" y="1587500"/>
            <a:ext cx="719138" cy="369888"/>
            <a:chOff x="7772400" y="1170432"/>
            <a:chExt cx="718466" cy="369332"/>
          </a:xfrm>
        </p:grpSpPr>
        <p:sp>
          <p:nvSpPr>
            <p:cNvPr id="16446" name="TextovéPole 6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184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-10  C</a:t>
              </a:r>
            </a:p>
          </p:txBody>
        </p:sp>
        <p:sp>
          <p:nvSpPr>
            <p:cNvPr id="16447" name="TextovéPole 66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69" name="Skupina 68"/>
          <p:cNvGrpSpPr>
            <a:grpSpLocks/>
          </p:cNvGrpSpPr>
          <p:nvPr/>
        </p:nvGrpSpPr>
        <p:grpSpPr bwMode="auto">
          <a:xfrm>
            <a:off x="8461375" y="2700338"/>
            <a:ext cx="547688" cy="369887"/>
            <a:chOff x="7772400" y="1170432"/>
            <a:chExt cx="548548" cy="369332"/>
          </a:xfrm>
        </p:grpSpPr>
        <p:sp>
          <p:nvSpPr>
            <p:cNvPr id="16444" name="TextovéPole 69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485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-4 C</a:t>
              </a:r>
            </a:p>
          </p:txBody>
        </p:sp>
        <p:sp>
          <p:nvSpPr>
            <p:cNvPr id="16445" name="TextovéPole 70"/>
            <p:cNvSpPr txBox="1">
              <a:spLocks noChangeArrowheads="1"/>
            </p:cNvSpPr>
            <p:nvPr/>
          </p:nvSpPr>
          <p:spPr bwMode="auto">
            <a:xfrm>
              <a:off x="7955142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72" name="Skupina 71"/>
          <p:cNvGrpSpPr>
            <a:grpSpLocks/>
          </p:cNvGrpSpPr>
          <p:nvPr/>
        </p:nvGrpSpPr>
        <p:grpSpPr bwMode="auto">
          <a:xfrm>
            <a:off x="7897813" y="3616325"/>
            <a:ext cx="647700" cy="369888"/>
            <a:chOff x="7772400" y="1170432"/>
            <a:chExt cx="647934" cy="369332"/>
          </a:xfrm>
        </p:grpSpPr>
        <p:sp>
          <p:nvSpPr>
            <p:cNvPr id="16442" name="TextovéPole 72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16  C</a:t>
              </a:r>
            </a:p>
          </p:txBody>
        </p:sp>
        <p:sp>
          <p:nvSpPr>
            <p:cNvPr id="16443" name="TextovéPole 73"/>
            <p:cNvSpPr txBox="1">
              <a:spLocks noChangeArrowheads="1"/>
            </p:cNvSpPr>
            <p:nvPr/>
          </p:nvSpPr>
          <p:spPr bwMode="auto">
            <a:xfrm>
              <a:off x="8069234" y="117703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6426" name="Skupina 74"/>
          <p:cNvGrpSpPr>
            <a:grpSpLocks/>
          </p:cNvGrpSpPr>
          <p:nvPr/>
        </p:nvGrpSpPr>
        <p:grpSpPr bwMode="auto">
          <a:xfrm>
            <a:off x="2887663" y="1809750"/>
            <a:ext cx="647700" cy="384175"/>
            <a:chOff x="7772400" y="1155886"/>
            <a:chExt cx="647934" cy="383878"/>
          </a:xfrm>
        </p:grpSpPr>
        <p:sp>
          <p:nvSpPr>
            <p:cNvPr id="16440" name="TextovéPole 7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20  C</a:t>
              </a:r>
            </a:p>
          </p:txBody>
        </p:sp>
        <p:sp>
          <p:nvSpPr>
            <p:cNvPr id="16441" name="TextovéPole 76"/>
            <p:cNvSpPr txBox="1">
              <a:spLocks noChangeArrowheads="1"/>
            </p:cNvSpPr>
            <p:nvPr/>
          </p:nvSpPr>
          <p:spPr bwMode="auto">
            <a:xfrm>
              <a:off x="8071854" y="115588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6427" name="Skupina 77"/>
          <p:cNvGrpSpPr>
            <a:grpSpLocks/>
          </p:cNvGrpSpPr>
          <p:nvPr/>
        </p:nvGrpSpPr>
        <p:grpSpPr bwMode="auto">
          <a:xfrm>
            <a:off x="3013075" y="3417888"/>
            <a:ext cx="530225" cy="387350"/>
            <a:chOff x="7772400" y="1152144"/>
            <a:chExt cx="530915" cy="387620"/>
          </a:xfrm>
        </p:grpSpPr>
        <p:sp>
          <p:nvSpPr>
            <p:cNvPr id="16438" name="TextovéPole 78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3091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0  C</a:t>
              </a:r>
            </a:p>
          </p:txBody>
        </p:sp>
        <p:sp>
          <p:nvSpPr>
            <p:cNvPr id="16439" name="TextovéPole 79"/>
            <p:cNvSpPr txBox="1">
              <a:spLocks noChangeArrowheads="1"/>
            </p:cNvSpPr>
            <p:nvPr/>
          </p:nvSpPr>
          <p:spPr bwMode="auto">
            <a:xfrm>
              <a:off x="7940471" y="1152144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6428" name="Skupina 80"/>
          <p:cNvGrpSpPr>
            <a:grpSpLocks/>
          </p:cNvGrpSpPr>
          <p:nvPr/>
        </p:nvGrpSpPr>
        <p:grpSpPr bwMode="auto">
          <a:xfrm>
            <a:off x="2828925" y="2682875"/>
            <a:ext cx="700088" cy="369888"/>
            <a:chOff x="7772400" y="1170432"/>
            <a:chExt cx="700833" cy="369332"/>
          </a:xfrm>
        </p:grpSpPr>
        <p:sp>
          <p:nvSpPr>
            <p:cNvPr id="16436" name="TextovéPole 81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0083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 10  C</a:t>
              </a:r>
            </a:p>
          </p:txBody>
        </p:sp>
        <p:sp>
          <p:nvSpPr>
            <p:cNvPr id="16437" name="TextovéPole 82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6429" name="Skupina 83"/>
          <p:cNvGrpSpPr>
            <a:grpSpLocks/>
          </p:cNvGrpSpPr>
          <p:nvPr/>
        </p:nvGrpSpPr>
        <p:grpSpPr bwMode="auto">
          <a:xfrm>
            <a:off x="2905125" y="5140325"/>
            <a:ext cx="657225" cy="338138"/>
            <a:chOff x="7772400" y="1170432"/>
            <a:chExt cx="657552" cy="338554"/>
          </a:xfrm>
        </p:grpSpPr>
        <p:sp>
          <p:nvSpPr>
            <p:cNvPr id="16434" name="TextovéPole 84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5755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-20  C</a:t>
              </a:r>
            </a:p>
          </p:txBody>
        </p:sp>
        <p:sp>
          <p:nvSpPr>
            <p:cNvPr id="16435" name="TextovéPole 85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7948613" y="5194300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7977188" y="39465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8524875" y="2998788"/>
            <a:ext cx="549275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9190038" y="19272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-0.48906 -0.2085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" y="-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530225" y="265113"/>
            <a:ext cx="782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z nabízených </a:t>
            </a:r>
            <a:r>
              <a:rPr lang="cs-CZ" altLang="cs-CZ" sz="2400" dirty="0" smtClean="0"/>
              <a:t>hodnot </a:t>
            </a:r>
            <a:r>
              <a:rPr lang="cs-CZ" altLang="cs-CZ" sz="2400" dirty="0"/>
              <a:t>chybějící hodnoty na teploměru.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1974850" y="928688"/>
            <a:ext cx="1554163" cy="581977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>
            <a:cxnSpLocks/>
            <a:stCxn id="4" idx="0"/>
            <a:endCxn id="4" idx="2"/>
          </p:cNvCxnSpPr>
          <p:nvPr/>
        </p:nvCxnSpPr>
        <p:spPr>
          <a:xfrm>
            <a:off x="2752725" y="928688"/>
            <a:ext cx="0" cy="5819775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za 6"/>
          <p:cNvSpPr/>
          <p:nvPr/>
        </p:nvSpPr>
        <p:spPr>
          <a:xfrm rot="19007052">
            <a:off x="2284413" y="5816600"/>
            <a:ext cx="914400" cy="914400"/>
          </a:xfrm>
          <a:prstGeom prst="teardrop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2571750" y="1401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2419350" y="3621088"/>
            <a:ext cx="6667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2571750" y="44989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71750" y="4322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2571750" y="41544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2571750" y="39782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571750" y="3819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2560638" y="15541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571750" y="16970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2571750" y="5470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>
            <a:off x="2571750" y="5303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2571750" y="51355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2571750" y="4986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2571750" y="48275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2571750" y="4668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2571750" y="25304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2571750" y="23526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2571750" y="21859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2571750" y="20081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2571750" y="18494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2571750" y="35020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2571750" y="3333750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>
            <a:off x="2571750" y="31670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2571750" y="3017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>
            <a:off x="2571750" y="28590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2571750" y="2700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ývojový diagram: spojnice mezi stránkami 57"/>
          <p:cNvSpPr/>
          <p:nvPr/>
        </p:nvSpPr>
        <p:spPr>
          <a:xfrm rot="16200000">
            <a:off x="2065337" y="2079626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Vývojový diagram: spojnice mezi stránkami 58"/>
          <p:cNvSpPr/>
          <p:nvPr/>
        </p:nvSpPr>
        <p:spPr>
          <a:xfrm rot="16200000">
            <a:off x="2109787" y="3708401"/>
            <a:ext cx="461963" cy="538162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Vývojový diagram: spojnice mezi stránkami 59"/>
          <p:cNvSpPr/>
          <p:nvPr/>
        </p:nvSpPr>
        <p:spPr>
          <a:xfrm rot="5400000">
            <a:off x="3000375" y="3343275"/>
            <a:ext cx="461963" cy="538163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Vývojový diagram: spojnice mezi stránkami 60"/>
          <p:cNvSpPr/>
          <p:nvPr/>
        </p:nvSpPr>
        <p:spPr>
          <a:xfrm rot="5400000">
            <a:off x="2984500" y="4211638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Vývojový diagram: spojnice mezi stránkami 61"/>
          <p:cNvSpPr/>
          <p:nvPr/>
        </p:nvSpPr>
        <p:spPr>
          <a:xfrm rot="5400000">
            <a:off x="2983706" y="5047457"/>
            <a:ext cx="461963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Vývojový diagram: spojnice mezi stránkami 62"/>
          <p:cNvSpPr/>
          <p:nvPr/>
        </p:nvSpPr>
        <p:spPr>
          <a:xfrm rot="5400000">
            <a:off x="2984500" y="1733551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Vývojový diagram: spojnice mezi stránkami 63"/>
          <p:cNvSpPr/>
          <p:nvPr/>
        </p:nvSpPr>
        <p:spPr>
          <a:xfrm rot="5400000">
            <a:off x="2972594" y="2591594"/>
            <a:ext cx="461962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68" name="Skupina 67"/>
          <p:cNvGrpSpPr>
            <a:grpSpLocks/>
          </p:cNvGrpSpPr>
          <p:nvPr/>
        </p:nvGrpSpPr>
        <p:grpSpPr bwMode="auto">
          <a:xfrm>
            <a:off x="9080500" y="1587500"/>
            <a:ext cx="665163" cy="369888"/>
            <a:chOff x="7772400" y="1170432"/>
            <a:chExt cx="665567" cy="369332"/>
          </a:xfrm>
        </p:grpSpPr>
        <p:sp>
          <p:nvSpPr>
            <p:cNvPr id="17470" name="TextovéPole 6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655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-10 C</a:t>
              </a:r>
            </a:p>
          </p:txBody>
        </p:sp>
        <p:sp>
          <p:nvSpPr>
            <p:cNvPr id="17471" name="TextovéPole 66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69" name="Skupina 68"/>
          <p:cNvGrpSpPr>
            <a:grpSpLocks/>
          </p:cNvGrpSpPr>
          <p:nvPr/>
        </p:nvGrpSpPr>
        <p:grpSpPr bwMode="auto">
          <a:xfrm>
            <a:off x="8461375" y="2700338"/>
            <a:ext cx="547688" cy="369887"/>
            <a:chOff x="7772400" y="1170432"/>
            <a:chExt cx="548548" cy="369332"/>
          </a:xfrm>
        </p:grpSpPr>
        <p:sp>
          <p:nvSpPr>
            <p:cNvPr id="17468" name="TextovéPole 69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485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-4 C</a:t>
              </a:r>
            </a:p>
          </p:txBody>
        </p:sp>
        <p:sp>
          <p:nvSpPr>
            <p:cNvPr id="17469" name="TextovéPole 70"/>
            <p:cNvSpPr txBox="1">
              <a:spLocks noChangeArrowheads="1"/>
            </p:cNvSpPr>
            <p:nvPr/>
          </p:nvSpPr>
          <p:spPr bwMode="auto">
            <a:xfrm>
              <a:off x="7955142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7449" name="Skupina 71"/>
          <p:cNvGrpSpPr>
            <a:grpSpLocks/>
          </p:cNvGrpSpPr>
          <p:nvPr/>
        </p:nvGrpSpPr>
        <p:grpSpPr bwMode="auto">
          <a:xfrm>
            <a:off x="1936750" y="2171700"/>
            <a:ext cx="647700" cy="368300"/>
            <a:chOff x="7772400" y="1170432"/>
            <a:chExt cx="647934" cy="369332"/>
          </a:xfrm>
        </p:grpSpPr>
        <p:sp>
          <p:nvSpPr>
            <p:cNvPr id="17466" name="TextovéPole 72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16  C</a:t>
              </a:r>
            </a:p>
          </p:txBody>
        </p:sp>
        <p:sp>
          <p:nvSpPr>
            <p:cNvPr id="17467" name="TextovéPole 73"/>
            <p:cNvSpPr txBox="1">
              <a:spLocks noChangeArrowheads="1"/>
            </p:cNvSpPr>
            <p:nvPr/>
          </p:nvSpPr>
          <p:spPr bwMode="auto">
            <a:xfrm>
              <a:off x="8069234" y="117703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7450" name="Skupina 74"/>
          <p:cNvGrpSpPr>
            <a:grpSpLocks/>
          </p:cNvGrpSpPr>
          <p:nvPr/>
        </p:nvGrpSpPr>
        <p:grpSpPr bwMode="auto">
          <a:xfrm>
            <a:off x="2887663" y="1809750"/>
            <a:ext cx="647700" cy="384175"/>
            <a:chOff x="7772400" y="1155886"/>
            <a:chExt cx="647934" cy="383878"/>
          </a:xfrm>
        </p:grpSpPr>
        <p:sp>
          <p:nvSpPr>
            <p:cNvPr id="17464" name="TextovéPole 7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20  C</a:t>
              </a:r>
            </a:p>
          </p:txBody>
        </p:sp>
        <p:sp>
          <p:nvSpPr>
            <p:cNvPr id="17465" name="TextovéPole 76"/>
            <p:cNvSpPr txBox="1">
              <a:spLocks noChangeArrowheads="1"/>
            </p:cNvSpPr>
            <p:nvPr/>
          </p:nvSpPr>
          <p:spPr bwMode="auto">
            <a:xfrm>
              <a:off x="8071854" y="115588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7451" name="Skupina 77"/>
          <p:cNvGrpSpPr>
            <a:grpSpLocks/>
          </p:cNvGrpSpPr>
          <p:nvPr/>
        </p:nvGrpSpPr>
        <p:grpSpPr bwMode="auto">
          <a:xfrm>
            <a:off x="3013075" y="3417888"/>
            <a:ext cx="530225" cy="387350"/>
            <a:chOff x="7772400" y="1152144"/>
            <a:chExt cx="530915" cy="387620"/>
          </a:xfrm>
        </p:grpSpPr>
        <p:sp>
          <p:nvSpPr>
            <p:cNvPr id="17462" name="TextovéPole 78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3091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0  C</a:t>
              </a:r>
            </a:p>
          </p:txBody>
        </p:sp>
        <p:sp>
          <p:nvSpPr>
            <p:cNvPr id="17463" name="TextovéPole 79"/>
            <p:cNvSpPr txBox="1">
              <a:spLocks noChangeArrowheads="1"/>
            </p:cNvSpPr>
            <p:nvPr/>
          </p:nvSpPr>
          <p:spPr bwMode="auto">
            <a:xfrm>
              <a:off x="7940471" y="1152144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7452" name="Skupina 80"/>
          <p:cNvGrpSpPr>
            <a:grpSpLocks/>
          </p:cNvGrpSpPr>
          <p:nvPr/>
        </p:nvGrpSpPr>
        <p:grpSpPr bwMode="auto">
          <a:xfrm>
            <a:off x="2828925" y="2682875"/>
            <a:ext cx="700088" cy="369888"/>
            <a:chOff x="7772400" y="1170432"/>
            <a:chExt cx="700833" cy="369332"/>
          </a:xfrm>
        </p:grpSpPr>
        <p:sp>
          <p:nvSpPr>
            <p:cNvPr id="17460" name="TextovéPole 81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0083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 10  C</a:t>
              </a:r>
            </a:p>
          </p:txBody>
        </p:sp>
        <p:sp>
          <p:nvSpPr>
            <p:cNvPr id="17461" name="TextovéPole 82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7453" name="Skupina 83"/>
          <p:cNvGrpSpPr>
            <a:grpSpLocks/>
          </p:cNvGrpSpPr>
          <p:nvPr/>
        </p:nvGrpSpPr>
        <p:grpSpPr bwMode="auto">
          <a:xfrm>
            <a:off x="2905125" y="5140325"/>
            <a:ext cx="657225" cy="338138"/>
            <a:chOff x="7772400" y="1170432"/>
            <a:chExt cx="657552" cy="338554"/>
          </a:xfrm>
        </p:grpSpPr>
        <p:sp>
          <p:nvSpPr>
            <p:cNvPr id="17458" name="TextovéPole 84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5755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-20  C</a:t>
              </a:r>
            </a:p>
          </p:txBody>
        </p:sp>
        <p:sp>
          <p:nvSpPr>
            <p:cNvPr id="17459" name="TextovéPole 85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7948613" y="5194300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7977188" y="39465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8524875" y="2998788"/>
            <a:ext cx="549275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9190038" y="19272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3.33333E-6 L -0.50625 0.3976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59" grpId="0" animBg="1"/>
      <p:bldP spid="6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530225" y="265113"/>
            <a:ext cx="782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z nabízených </a:t>
            </a:r>
            <a:r>
              <a:rPr lang="cs-CZ" altLang="cs-CZ" sz="2400" dirty="0" smtClean="0"/>
              <a:t>hodnot </a:t>
            </a:r>
            <a:r>
              <a:rPr lang="cs-CZ" altLang="cs-CZ" sz="2400" dirty="0"/>
              <a:t>chybějící hodnoty na teploměru.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1974850" y="928688"/>
            <a:ext cx="1554163" cy="581977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>
            <a:cxnSpLocks/>
            <a:stCxn id="4" idx="0"/>
            <a:endCxn id="4" idx="2"/>
          </p:cNvCxnSpPr>
          <p:nvPr/>
        </p:nvCxnSpPr>
        <p:spPr>
          <a:xfrm>
            <a:off x="2752725" y="928688"/>
            <a:ext cx="0" cy="5819775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za 6"/>
          <p:cNvSpPr/>
          <p:nvPr/>
        </p:nvSpPr>
        <p:spPr>
          <a:xfrm rot="19007052">
            <a:off x="2284413" y="5816600"/>
            <a:ext cx="914400" cy="914400"/>
          </a:xfrm>
          <a:prstGeom prst="teardrop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2571750" y="1401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2419350" y="3621088"/>
            <a:ext cx="6667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2571750" y="44989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71750" y="43227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2571750" y="41544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2571750" y="39782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571750" y="3819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2560638" y="15541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571750" y="16970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2571750" y="54705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>
            <a:off x="2571750" y="5303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2571750" y="51355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2571750" y="4986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2571750" y="48275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2571750" y="4668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2571750" y="25304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2571750" y="23526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2571750" y="21859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2571750" y="20081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2571750" y="18494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2571750" y="350202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2571750" y="3333750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>
            <a:off x="2571750" y="3167063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2571750" y="30178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>
            <a:off x="2571750" y="285908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2571750" y="2700338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ývojový diagram: spojnice mezi stránkami 57"/>
          <p:cNvSpPr/>
          <p:nvPr/>
        </p:nvSpPr>
        <p:spPr>
          <a:xfrm rot="16200000">
            <a:off x="2065337" y="2079626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Vývojový diagram: spojnice mezi stránkami 58"/>
          <p:cNvSpPr/>
          <p:nvPr/>
        </p:nvSpPr>
        <p:spPr>
          <a:xfrm rot="16200000">
            <a:off x="2109787" y="3708401"/>
            <a:ext cx="461963" cy="538162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Vývojový diagram: spojnice mezi stránkami 59"/>
          <p:cNvSpPr/>
          <p:nvPr/>
        </p:nvSpPr>
        <p:spPr>
          <a:xfrm rot="5400000">
            <a:off x="3000375" y="3343275"/>
            <a:ext cx="461963" cy="538163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Vývojový diagram: spojnice mezi stránkami 60"/>
          <p:cNvSpPr/>
          <p:nvPr/>
        </p:nvSpPr>
        <p:spPr>
          <a:xfrm rot="5400000">
            <a:off x="2984500" y="4211638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Vývojový diagram: spojnice mezi stránkami 61"/>
          <p:cNvSpPr/>
          <p:nvPr/>
        </p:nvSpPr>
        <p:spPr>
          <a:xfrm rot="5400000">
            <a:off x="2983706" y="5047457"/>
            <a:ext cx="461963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Vývojový diagram: spojnice mezi stránkami 62"/>
          <p:cNvSpPr/>
          <p:nvPr/>
        </p:nvSpPr>
        <p:spPr>
          <a:xfrm rot="5400000">
            <a:off x="2984500" y="1733551"/>
            <a:ext cx="460375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Vývojový diagram: spojnice mezi stránkami 63"/>
          <p:cNvSpPr/>
          <p:nvPr/>
        </p:nvSpPr>
        <p:spPr>
          <a:xfrm rot="5400000">
            <a:off x="2972594" y="2591594"/>
            <a:ext cx="461962" cy="539750"/>
          </a:xfrm>
          <a:prstGeom prst="flowChartOffpageConnec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8471" name="Skupina 67"/>
          <p:cNvGrpSpPr>
            <a:grpSpLocks/>
          </p:cNvGrpSpPr>
          <p:nvPr/>
        </p:nvGrpSpPr>
        <p:grpSpPr bwMode="auto">
          <a:xfrm>
            <a:off x="2898775" y="4303713"/>
            <a:ext cx="665163" cy="369887"/>
            <a:chOff x="7772400" y="1170432"/>
            <a:chExt cx="665567" cy="369332"/>
          </a:xfrm>
        </p:grpSpPr>
        <p:sp>
          <p:nvSpPr>
            <p:cNvPr id="18494" name="TextovéPole 6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655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-10 C</a:t>
              </a:r>
            </a:p>
          </p:txBody>
        </p:sp>
        <p:sp>
          <p:nvSpPr>
            <p:cNvPr id="18495" name="TextovéPole 66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69" name="Skupina 68"/>
          <p:cNvGrpSpPr>
            <a:grpSpLocks/>
          </p:cNvGrpSpPr>
          <p:nvPr/>
        </p:nvGrpSpPr>
        <p:grpSpPr bwMode="auto">
          <a:xfrm>
            <a:off x="8461375" y="2700338"/>
            <a:ext cx="547688" cy="369887"/>
            <a:chOff x="7772400" y="1170432"/>
            <a:chExt cx="548548" cy="369332"/>
          </a:xfrm>
        </p:grpSpPr>
        <p:sp>
          <p:nvSpPr>
            <p:cNvPr id="18492" name="TextovéPole 69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485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-4 C</a:t>
              </a:r>
            </a:p>
          </p:txBody>
        </p:sp>
        <p:sp>
          <p:nvSpPr>
            <p:cNvPr id="18493" name="TextovéPole 70"/>
            <p:cNvSpPr txBox="1">
              <a:spLocks noChangeArrowheads="1"/>
            </p:cNvSpPr>
            <p:nvPr/>
          </p:nvSpPr>
          <p:spPr bwMode="auto">
            <a:xfrm>
              <a:off x="7955142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8473" name="Skupina 71"/>
          <p:cNvGrpSpPr>
            <a:grpSpLocks/>
          </p:cNvGrpSpPr>
          <p:nvPr/>
        </p:nvGrpSpPr>
        <p:grpSpPr bwMode="auto">
          <a:xfrm>
            <a:off x="1936750" y="2171700"/>
            <a:ext cx="647700" cy="368300"/>
            <a:chOff x="7772400" y="1170432"/>
            <a:chExt cx="647934" cy="369332"/>
          </a:xfrm>
        </p:grpSpPr>
        <p:sp>
          <p:nvSpPr>
            <p:cNvPr id="18490" name="TextovéPole 72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16  C</a:t>
              </a:r>
            </a:p>
          </p:txBody>
        </p:sp>
        <p:sp>
          <p:nvSpPr>
            <p:cNvPr id="18491" name="TextovéPole 73"/>
            <p:cNvSpPr txBox="1">
              <a:spLocks noChangeArrowheads="1"/>
            </p:cNvSpPr>
            <p:nvPr/>
          </p:nvSpPr>
          <p:spPr bwMode="auto">
            <a:xfrm>
              <a:off x="8069234" y="117703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8474" name="Skupina 74"/>
          <p:cNvGrpSpPr>
            <a:grpSpLocks/>
          </p:cNvGrpSpPr>
          <p:nvPr/>
        </p:nvGrpSpPr>
        <p:grpSpPr bwMode="auto">
          <a:xfrm>
            <a:off x="2887663" y="1809750"/>
            <a:ext cx="647700" cy="384175"/>
            <a:chOff x="7772400" y="1155886"/>
            <a:chExt cx="647934" cy="383878"/>
          </a:xfrm>
        </p:grpSpPr>
        <p:sp>
          <p:nvSpPr>
            <p:cNvPr id="18488" name="TextovéPole 75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4793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20  C</a:t>
              </a:r>
            </a:p>
          </p:txBody>
        </p:sp>
        <p:sp>
          <p:nvSpPr>
            <p:cNvPr id="18489" name="TextovéPole 76"/>
            <p:cNvSpPr txBox="1">
              <a:spLocks noChangeArrowheads="1"/>
            </p:cNvSpPr>
            <p:nvPr/>
          </p:nvSpPr>
          <p:spPr bwMode="auto">
            <a:xfrm>
              <a:off x="8071854" y="1155886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8475" name="Skupina 77"/>
          <p:cNvGrpSpPr>
            <a:grpSpLocks/>
          </p:cNvGrpSpPr>
          <p:nvPr/>
        </p:nvGrpSpPr>
        <p:grpSpPr bwMode="auto">
          <a:xfrm>
            <a:off x="3013075" y="3417888"/>
            <a:ext cx="530225" cy="387350"/>
            <a:chOff x="7772400" y="1152144"/>
            <a:chExt cx="530915" cy="387620"/>
          </a:xfrm>
        </p:grpSpPr>
        <p:sp>
          <p:nvSpPr>
            <p:cNvPr id="18486" name="TextovéPole 78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53091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0  C</a:t>
              </a:r>
            </a:p>
          </p:txBody>
        </p:sp>
        <p:sp>
          <p:nvSpPr>
            <p:cNvPr id="18487" name="TextovéPole 79"/>
            <p:cNvSpPr txBox="1">
              <a:spLocks noChangeArrowheads="1"/>
            </p:cNvSpPr>
            <p:nvPr/>
          </p:nvSpPr>
          <p:spPr bwMode="auto">
            <a:xfrm>
              <a:off x="7940471" y="1152144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8476" name="Skupina 80"/>
          <p:cNvGrpSpPr>
            <a:grpSpLocks/>
          </p:cNvGrpSpPr>
          <p:nvPr/>
        </p:nvGrpSpPr>
        <p:grpSpPr bwMode="auto">
          <a:xfrm>
            <a:off x="2828925" y="2682875"/>
            <a:ext cx="700088" cy="369888"/>
            <a:chOff x="7772400" y="1170432"/>
            <a:chExt cx="700833" cy="369332"/>
          </a:xfrm>
        </p:grpSpPr>
        <p:sp>
          <p:nvSpPr>
            <p:cNvPr id="18484" name="TextovéPole 81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70083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 10  C</a:t>
              </a:r>
            </a:p>
          </p:txBody>
        </p:sp>
        <p:sp>
          <p:nvSpPr>
            <p:cNvPr id="18485" name="TextovéPole 82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grpSp>
        <p:nvGrpSpPr>
          <p:cNvPr id="18477" name="Skupina 83"/>
          <p:cNvGrpSpPr>
            <a:grpSpLocks/>
          </p:cNvGrpSpPr>
          <p:nvPr/>
        </p:nvGrpSpPr>
        <p:grpSpPr bwMode="auto">
          <a:xfrm>
            <a:off x="2905125" y="5140325"/>
            <a:ext cx="657225" cy="338138"/>
            <a:chOff x="7772400" y="1170432"/>
            <a:chExt cx="657552" cy="338554"/>
          </a:xfrm>
        </p:grpSpPr>
        <p:sp>
          <p:nvSpPr>
            <p:cNvPr id="18482" name="TextovéPole 84"/>
            <p:cNvSpPr txBox="1">
              <a:spLocks noChangeArrowheads="1"/>
            </p:cNvSpPr>
            <p:nvPr/>
          </p:nvSpPr>
          <p:spPr bwMode="auto">
            <a:xfrm>
              <a:off x="7772400" y="1170432"/>
              <a:ext cx="65755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-20  C</a:t>
              </a:r>
            </a:p>
          </p:txBody>
        </p:sp>
        <p:sp>
          <p:nvSpPr>
            <p:cNvPr id="18483" name="TextovéPole 85"/>
            <p:cNvSpPr txBox="1">
              <a:spLocks noChangeArrowheads="1"/>
            </p:cNvSpPr>
            <p:nvPr/>
          </p:nvSpPr>
          <p:spPr bwMode="auto">
            <a:xfrm>
              <a:off x="8105183" y="1170432"/>
              <a:ext cx="235962" cy="2154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800"/>
                <a:t>0</a:t>
              </a: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7948613" y="5194300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7977188" y="39465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8524875" y="2998788"/>
            <a:ext cx="549275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9190038" y="1927225"/>
            <a:ext cx="547687" cy="1063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1.85185E-6 L -0.52735 0.1604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" y="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  <p:bldLst>
      <p:bldP spid="5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-19050" y="5002213"/>
            <a:ext cx="12211050" cy="1906587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59" name="TextovéPole 1"/>
          <p:cNvSpPr txBox="1">
            <a:spLocks noChangeArrowheads="1"/>
          </p:cNvSpPr>
          <p:nvPr/>
        </p:nvSpPr>
        <p:spPr bwMode="auto">
          <a:xfrm>
            <a:off x="479425" y="39688"/>
            <a:ext cx="10653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Právě probíhá atletický závod. Č</a:t>
            </a:r>
            <a:r>
              <a:rPr lang="cs-CZ" altLang="cs-CZ" sz="2400" dirty="0" smtClean="0"/>
              <a:t>as atletů se </a:t>
            </a:r>
            <a:r>
              <a:rPr lang="cs-CZ" altLang="cs-CZ" sz="2400" dirty="0"/>
              <a:t>zapisuje do výsledkové tabule. Do notesu</a:t>
            </a:r>
          </a:p>
          <a:p>
            <a:r>
              <a:rPr lang="cs-CZ" altLang="cs-CZ" sz="2400" dirty="0"/>
              <a:t>seřaď jejich časy od nejlepšího po nejhorší, zapiš je do tabulky a ke každému přiřaď</a:t>
            </a:r>
          </a:p>
          <a:p>
            <a:r>
              <a:rPr lang="cs-CZ" altLang="cs-CZ" sz="2400" dirty="0"/>
              <a:t>jméno běžce. Proveď si kontrolu kliknutím na černý obdélník.</a:t>
            </a:r>
          </a:p>
        </p:txBody>
      </p:sp>
      <p:pic>
        <p:nvPicPr>
          <p:cNvPr id="19460" name="Picture 2" descr="Larger Crow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338" y="2797175"/>
            <a:ext cx="28479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2" descr="Larger Crow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1738" y="2797175"/>
            <a:ext cx="28479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2" descr="Larger Crow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10688" y="2820988"/>
            <a:ext cx="28479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322763" y="1579563"/>
            <a:ext cx="5122862" cy="560387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22763" y="2157413"/>
            <a:ext cx="5122862" cy="5588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22763" y="2716213"/>
            <a:ext cx="5122862" cy="5588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22763" y="3275013"/>
            <a:ext cx="5122862" cy="5603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22763" y="3835400"/>
            <a:ext cx="5122862" cy="5588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22763" y="4394200"/>
            <a:ext cx="5122862" cy="5588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69" name="TextovéPole 13"/>
          <p:cNvSpPr txBox="1">
            <a:spLocks noChangeArrowheads="1"/>
          </p:cNvSpPr>
          <p:nvPr/>
        </p:nvSpPr>
        <p:spPr bwMode="auto">
          <a:xfrm>
            <a:off x="868363" y="3467100"/>
            <a:ext cx="4587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19470" name="TextovéPole 16"/>
          <p:cNvSpPr txBox="1">
            <a:spLocks noChangeArrowheads="1"/>
          </p:cNvSpPr>
          <p:nvPr/>
        </p:nvSpPr>
        <p:spPr bwMode="auto">
          <a:xfrm>
            <a:off x="1514475" y="3127375"/>
            <a:ext cx="314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Í</a:t>
            </a:r>
          </a:p>
        </p:txBody>
      </p:sp>
      <p:sp>
        <p:nvSpPr>
          <p:cNvPr id="19471" name="TextovéPole 17"/>
          <p:cNvSpPr txBox="1">
            <a:spLocks noChangeArrowheads="1"/>
          </p:cNvSpPr>
          <p:nvPr/>
        </p:nvSpPr>
        <p:spPr bwMode="auto">
          <a:xfrm>
            <a:off x="2049463" y="2752725"/>
            <a:ext cx="401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L</a:t>
            </a:r>
          </a:p>
        </p:txBody>
      </p:sp>
      <p:sp>
        <p:nvSpPr>
          <p:cNvPr id="19472" name="TextovéPole 18"/>
          <p:cNvSpPr txBox="1">
            <a:spLocks noChangeArrowheads="1"/>
          </p:cNvSpPr>
          <p:nvPr/>
        </p:nvSpPr>
        <p:spPr bwMode="auto">
          <a:xfrm>
            <a:off x="5668963" y="1628775"/>
            <a:ext cx="2432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Výsledková tabule</a:t>
            </a:r>
          </a:p>
        </p:txBody>
      </p:sp>
      <p:grpSp>
        <p:nvGrpSpPr>
          <p:cNvPr id="19473" name="Skupina 20"/>
          <p:cNvGrpSpPr>
            <a:grpSpLocks/>
          </p:cNvGrpSpPr>
          <p:nvPr/>
        </p:nvGrpSpPr>
        <p:grpSpPr bwMode="auto">
          <a:xfrm>
            <a:off x="4481513" y="2184400"/>
            <a:ext cx="731837" cy="506413"/>
            <a:chOff x="3161785" y="5977181"/>
            <a:chExt cx="731354" cy="506027"/>
          </a:xfrm>
        </p:grpSpPr>
        <p:pic>
          <p:nvPicPr>
            <p:cNvPr id="19507" name="Picture 4" descr="Czech Republic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61785" y="5986409"/>
              <a:ext cx="731354" cy="4875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" name="Obdélník 19"/>
            <p:cNvSpPr/>
            <p:nvPr/>
          </p:nvSpPr>
          <p:spPr>
            <a:xfrm>
              <a:off x="3161785" y="5977181"/>
              <a:ext cx="728181" cy="5060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9474" name="Skupina 23"/>
          <p:cNvGrpSpPr>
            <a:grpSpLocks/>
          </p:cNvGrpSpPr>
          <p:nvPr/>
        </p:nvGrpSpPr>
        <p:grpSpPr bwMode="auto">
          <a:xfrm>
            <a:off x="4492625" y="3259138"/>
            <a:ext cx="731838" cy="506412"/>
            <a:chOff x="3161785" y="5977181"/>
            <a:chExt cx="731354" cy="506027"/>
          </a:xfrm>
        </p:grpSpPr>
        <p:pic>
          <p:nvPicPr>
            <p:cNvPr id="19505" name="Picture 4" descr="Czech Republic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61785" y="5986409"/>
              <a:ext cx="731354" cy="4875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Obdélník 25"/>
            <p:cNvSpPr/>
            <p:nvPr/>
          </p:nvSpPr>
          <p:spPr>
            <a:xfrm>
              <a:off x="3161785" y="5977181"/>
              <a:ext cx="728181" cy="5060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9475" name="Skupina 26"/>
          <p:cNvGrpSpPr>
            <a:grpSpLocks/>
          </p:cNvGrpSpPr>
          <p:nvPr/>
        </p:nvGrpSpPr>
        <p:grpSpPr bwMode="auto">
          <a:xfrm>
            <a:off x="4484688" y="3846513"/>
            <a:ext cx="731837" cy="506412"/>
            <a:chOff x="3161785" y="5977181"/>
            <a:chExt cx="731354" cy="506027"/>
          </a:xfrm>
        </p:grpSpPr>
        <p:pic>
          <p:nvPicPr>
            <p:cNvPr id="19503" name="Picture 4" descr="Czech Republic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61785" y="5986409"/>
              <a:ext cx="731354" cy="4875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" name="Obdélník 28"/>
            <p:cNvSpPr/>
            <p:nvPr/>
          </p:nvSpPr>
          <p:spPr>
            <a:xfrm>
              <a:off x="3161785" y="5977181"/>
              <a:ext cx="728181" cy="5060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9476" name="Skupina 29"/>
          <p:cNvGrpSpPr>
            <a:grpSpLocks/>
          </p:cNvGrpSpPr>
          <p:nvPr/>
        </p:nvGrpSpPr>
        <p:grpSpPr bwMode="auto">
          <a:xfrm>
            <a:off x="4459288" y="4419600"/>
            <a:ext cx="731837" cy="506413"/>
            <a:chOff x="3161785" y="5977181"/>
            <a:chExt cx="731354" cy="506027"/>
          </a:xfrm>
        </p:grpSpPr>
        <p:pic>
          <p:nvPicPr>
            <p:cNvPr id="19501" name="Picture 4" descr="Czech Republic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61785" y="5986409"/>
              <a:ext cx="731354" cy="4875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" name="Obdélník 31"/>
            <p:cNvSpPr/>
            <p:nvPr/>
          </p:nvSpPr>
          <p:spPr>
            <a:xfrm>
              <a:off x="3161785" y="5977181"/>
              <a:ext cx="728181" cy="5060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9477" name="Skupina 32"/>
          <p:cNvGrpSpPr>
            <a:grpSpLocks/>
          </p:cNvGrpSpPr>
          <p:nvPr/>
        </p:nvGrpSpPr>
        <p:grpSpPr bwMode="auto">
          <a:xfrm>
            <a:off x="4494213" y="2719388"/>
            <a:ext cx="731837" cy="506412"/>
            <a:chOff x="3161785" y="5977181"/>
            <a:chExt cx="731354" cy="506027"/>
          </a:xfrm>
        </p:grpSpPr>
        <p:pic>
          <p:nvPicPr>
            <p:cNvPr id="19499" name="Picture 4" descr="Czech Republic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61785" y="5986409"/>
              <a:ext cx="731354" cy="4875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5" name="Obdélník 34"/>
            <p:cNvSpPr/>
            <p:nvPr/>
          </p:nvSpPr>
          <p:spPr>
            <a:xfrm>
              <a:off x="3161785" y="5977181"/>
              <a:ext cx="728181" cy="5060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20486" name="Picture 6" descr="Runn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258800" y="4987925"/>
            <a:ext cx="1206500" cy="160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8" descr="Running Ma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87288" y="4629150"/>
            <a:ext cx="1230312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10" descr="Man Jogging Exercis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620625" y="5314950"/>
            <a:ext cx="1398588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13703300" y="6507163"/>
            <a:ext cx="158750" cy="460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3703300" y="6483350"/>
            <a:ext cx="158750" cy="1508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42" name="Picture 8" descr="Running Ma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398625" y="4951413"/>
            <a:ext cx="1230313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10" descr="Man Jogging Exercis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163675" y="4003675"/>
            <a:ext cx="1398588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Obdélník 36"/>
          <p:cNvSpPr/>
          <p:nvPr/>
        </p:nvSpPr>
        <p:spPr>
          <a:xfrm>
            <a:off x="152400" y="4003675"/>
            <a:ext cx="74613" cy="2892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9486" name="Skupina 12"/>
          <p:cNvGrpSpPr>
            <a:grpSpLocks/>
          </p:cNvGrpSpPr>
          <p:nvPr/>
        </p:nvGrpSpPr>
        <p:grpSpPr bwMode="auto">
          <a:xfrm>
            <a:off x="-487363" y="1900238"/>
            <a:ext cx="4365626" cy="4606925"/>
            <a:chOff x="-486672" y="1899821"/>
            <a:chExt cx="4364613" cy="4607511"/>
          </a:xfrm>
        </p:grpSpPr>
        <p:sp>
          <p:nvSpPr>
            <p:cNvPr id="3" name="Obdélník 2"/>
            <p:cNvSpPr/>
            <p:nvPr/>
          </p:nvSpPr>
          <p:spPr>
            <a:xfrm rot="19509565">
              <a:off x="-486672" y="3077896"/>
              <a:ext cx="4364613" cy="768448"/>
            </a:xfrm>
            <a:custGeom>
              <a:avLst/>
              <a:gdLst>
                <a:gd name="connsiteX0" fmla="*/ 0 w 3779997"/>
                <a:gd name="connsiteY0" fmla="*/ 0 h 722008"/>
                <a:gd name="connsiteX1" fmla="*/ 3779997 w 3779997"/>
                <a:gd name="connsiteY1" fmla="*/ 0 h 722008"/>
                <a:gd name="connsiteX2" fmla="*/ 3779997 w 3779997"/>
                <a:gd name="connsiteY2" fmla="*/ 722008 h 722008"/>
                <a:gd name="connsiteX3" fmla="*/ 0 w 3779997"/>
                <a:gd name="connsiteY3" fmla="*/ 722008 h 722008"/>
                <a:gd name="connsiteX4" fmla="*/ 0 w 3779997"/>
                <a:gd name="connsiteY4" fmla="*/ 0 h 722008"/>
                <a:gd name="connsiteX0" fmla="*/ 0 w 3779997"/>
                <a:gd name="connsiteY0" fmla="*/ 0 h 727583"/>
                <a:gd name="connsiteX1" fmla="*/ 3779997 w 3779997"/>
                <a:gd name="connsiteY1" fmla="*/ 0 h 727583"/>
                <a:gd name="connsiteX2" fmla="*/ 3321819 w 3779997"/>
                <a:gd name="connsiteY2" fmla="*/ 727583 h 727583"/>
                <a:gd name="connsiteX3" fmla="*/ 0 w 3779997"/>
                <a:gd name="connsiteY3" fmla="*/ 722008 h 727583"/>
                <a:gd name="connsiteX4" fmla="*/ 0 w 3779997"/>
                <a:gd name="connsiteY4" fmla="*/ 0 h 727583"/>
                <a:gd name="connsiteX0" fmla="*/ 584616 w 4364613"/>
                <a:gd name="connsiteY0" fmla="*/ 0 h 769372"/>
                <a:gd name="connsiteX1" fmla="*/ 4364613 w 4364613"/>
                <a:gd name="connsiteY1" fmla="*/ 0 h 769372"/>
                <a:gd name="connsiteX2" fmla="*/ 3906435 w 4364613"/>
                <a:gd name="connsiteY2" fmla="*/ 727583 h 769372"/>
                <a:gd name="connsiteX3" fmla="*/ 0 w 4364613"/>
                <a:gd name="connsiteY3" fmla="*/ 769372 h 769372"/>
                <a:gd name="connsiteX4" fmla="*/ 584616 w 4364613"/>
                <a:gd name="connsiteY4" fmla="*/ 0 h 769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4613" h="769372">
                  <a:moveTo>
                    <a:pt x="584616" y="0"/>
                  </a:moveTo>
                  <a:lnTo>
                    <a:pt x="4364613" y="0"/>
                  </a:lnTo>
                  <a:lnTo>
                    <a:pt x="3906435" y="727583"/>
                  </a:lnTo>
                  <a:lnTo>
                    <a:pt x="0" y="769372"/>
                  </a:lnTo>
                  <a:lnTo>
                    <a:pt x="584616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496" name="TextovéPole 3"/>
            <p:cNvSpPr txBox="1">
              <a:spLocks noChangeArrowheads="1"/>
            </p:cNvSpPr>
            <p:nvPr/>
          </p:nvSpPr>
          <p:spPr bwMode="auto">
            <a:xfrm rot="-2009691">
              <a:off x="1508641" y="3108349"/>
              <a:ext cx="18473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altLang="cs-CZ" sz="400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257372" y="1899821"/>
              <a:ext cx="71421" cy="335640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 flipH="1">
              <a:off x="151356" y="4003526"/>
              <a:ext cx="80943" cy="250380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9487" name="TextovéPole 40"/>
          <p:cNvSpPr txBox="1">
            <a:spLocks noChangeArrowheads="1"/>
          </p:cNvSpPr>
          <p:nvPr/>
        </p:nvSpPr>
        <p:spPr bwMode="auto">
          <a:xfrm>
            <a:off x="2039938" y="2736850"/>
            <a:ext cx="401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L</a:t>
            </a:r>
          </a:p>
        </p:txBody>
      </p:sp>
      <p:sp>
        <p:nvSpPr>
          <p:cNvPr id="19488" name="TextovéPole 39"/>
          <p:cNvSpPr txBox="1">
            <a:spLocks noChangeArrowheads="1"/>
          </p:cNvSpPr>
          <p:nvPr/>
        </p:nvSpPr>
        <p:spPr bwMode="auto">
          <a:xfrm>
            <a:off x="1649413" y="3011488"/>
            <a:ext cx="314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Í</a:t>
            </a:r>
          </a:p>
        </p:txBody>
      </p:sp>
      <p:sp>
        <p:nvSpPr>
          <p:cNvPr id="19489" name="TextovéPole 37"/>
          <p:cNvSpPr txBox="1">
            <a:spLocks noChangeArrowheads="1"/>
          </p:cNvSpPr>
          <p:nvPr/>
        </p:nvSpPr>
        <p:spPr bwMode="auto">
          <a:xfrm>
            <a:off x="1111250" y="3282950"/>
            <a:ext cx="458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668963" y="2228850"/>
            <a:ext cx="2905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Matěj    13 min 69 sec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5643563" y="2767013"/>
            <a:ext cx="29543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Martin   12 min 72 sec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5665788" y="3303588"/>
            <a:ext cx="2933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Lukáš     13 min 44 sec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5665788" y="3902075"/>
            <a:ext cx="2978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Marek    11 min 54 sec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5665788" y="4452938"/>
            <a:ext cx="2795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Honza    9 min 32 sec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0.00299 0.02755 L -1.27396 0.0310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6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5E-6 -4.44444E-6 L -1.13802 0.0134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9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8.33333E-7 4.07407E-6 L -1.19883 0.02593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9" y="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08333E-6 -4.44444E-6 L -1.17839 -0.0180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9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08333E-7 4.81481E-6 L -1.29909 0.0291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0" y="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7" grpId="0"/>
      <p:bldP spid="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414338" y="596900"/>
            <a:ext cx="6042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Proveď si kontrolu kliknutím na černý obdélník.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1951038" y="1608138"/>
            <a:ext cx="7558087" cy="460375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Výsledková tabule</a:t>
            </a:r>
          </a:p>
        </p:txBody>
      </p:sp>
      <p:grpSp>
        <p:nvGrpSpPr>
          <p:cNvPr id="20484" name="Skupina 19"/>
          <p:cNvGrpSpPr>
            <a:grpSpLocks/>
          </p:cNvGrpSpPr>
          <p:nvPr/>
        </p:nvGrpSpPr>
        <p:grpSpPr bwMode="auto">
          <a:xfrm>
            <a:off x="1951038" y="2038350"/>
            <a:ext cx="7558087" cy="465138"/>
            <a:chOff x="1950720" y="2037695"/>
            <a:chExt cx="7559040" cy="466510"/>
          </a:xfrm>
        </p:grpSpPr>
        <p:sp>
          <p:nvSpPr>
            <p:cNvPr id="20507" name="TextovéPole 3"/>
            <p:cNvSpPr txBox="1">
              <a:spLocks noChangeArrowheads="1"/>
            </p:cNvSpPr>
            <p:nvPr/>
          </p:nvSpPr>
          <p:spPr bwMode="auto">
            <a:xfrm>
              <a:off x="1950720" y="2037695"/>
              <a:ext cx="7559040" cy="461665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Pořadí  1.                závodník:   Honza        čas:   9 min 33 sec</a:t>
              </a:r>
            </a:p>
          </p:txBody>
        </p:sp>
        <p:grpSp>
          <p:nvGrpSpPr>
            <p:cNvPr id="20508" name="Skupina 16"/>
            <p:cNvGrpSpPr>
              <a:grpSpLocks/>
            </p:cNvGrpSpPr>
            <p:nvPr/>
          </p:nvGrpSpPr>
          <p:grpSpPr bwMode="auto">
            <a:xfrm>
              <a:off x="3435772" y="2042540"/>
              <a:ext cx="758219" cy="461665"/>
              <a:chOff x="3161785" y="5977181"/>
              <a:chExt cx="731354" cy="506027"/>
            </a:xfrm>
          </p:grpSpPr>
          <p:pic>
            <p:nvPicPr>
              <p:cNvPr id="20509" name="Picture 4" descr="Czech Republic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161785" y="5986409"/>
                <a:ext cx="731354" cy="48756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9" name="Obdélník 18"/>
              <p:cNvSpPr/>
              <p:nvPr/>
            </p:nvSpPr>
            <p:spPr>
              <a:xfrm>
                <a:off x="3161252" y="5977106"/>
                <a:ext cx="728968" cy="50610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20485" name="Skupina 20"/>
          <p:cNvGrpSpPr>
            <a:grpSpLocks/>
          </p:cNvGrpSpPr>
          <p:nvPr/>
        </p:nvGrpSpPr>
        <p:grpSpPr bwMode="auto">
          <a:xfrm>
            <a:off x="1951038" y="2513013"/>
            <a:ext cx="7558087" cy="466725"/>
            <a:chOff x="1950720" y="2037695"/>
            <a:chExt cx="7559040" cy="466510"/>
          </a:xfrm>
        </p:grpSpPr>
        <p:sp>
          <p:nvSpPr>
            <p:cNvPr id="20503" name="TextovéPole 21"/>
            <p:cNvSpPr txBox="1">
              <a:spLocks noChangeArrowheads="1"/>
            </p:cNvSpPr>
            <p:nvPr/>
          </p:nvSpPr>
          <p:spPr bwMode="auto">
            <a:xfrm>
              <a:off x="1950720" y="2037695"/>
              <a:ext cx="7559040" cy="461665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Pořadí  2.                závodník:   Marek       čas:   11 min 54 sec  </a:t>
              </a:r>
            </a:p>
          </p:txBody>
        </p:sp>
        <p:grpSp>
          <p:nvGrpSpPr>
            <p:cNvPr id="20504" name="Skupina 22"/>
            <p:cNvGrpSpPr>
              <a:grpSpLocks/>
            </p:cNvGrpSpPr>
            <p:nvPr/>
          </p:nvGrpSpPr>
          <p:grpSpPr bwMode="auto">
            <a:xfrm>
              <a:off x="3435772" y="2042540"/>
              <a:ext cx="758219" cy="461665"/>
              <a:chOff x="3161785" y="5977181"/>
              <a:chExt cx="731354" cy="506027"/>
            </a:xfrm>
          </p:grpSpPr>
          <p:pic>
            <p:nvPicPr>
              <p:cNvPr id="20505" name="Picture 4" descr="Czech Republic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161785" y="5986409"/>
                <a:ext cx="731354" cy="48756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5" name="Obdélník 24"/>
              <p:cNvSpPr/>
              <p:nvPr/>
            </p:nvSpPr>
            <p:spPr>
              <a:xfrm>
                <a:off x="3161252" y="5977088"/>
                <a:ext cx="728968" cy="50612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20486" name="Skupina 25"/>
          <p:cNvGrpSpPr>
            <a:grpSpLocks/>
          </p:cNvGrpSpPr>
          <p:nvPr/>
        </p:nvGrpSpPr>
        <p:grpSpPr bwMode="auto">
          <a:xfrm>
            <a:off x="1951038" y="3003550"/>
            <a:ext cx="7558087" cy="466725"/>
            <a:chOff x="1950720" y="2037695"/>
            <a:chExt cx="7559040" cy="466510"/>
          </a:xfrm>
        </p:grpSpPr>
        <p:sp>
          <p:nvSpPr>
            <p:cNvPr id="20499" name="TextovéPole 26"/>
            <p:cNvSpPr txBox="1">
              <a:spLocks noChangeArrowheads="1"/>
            </p:cNvSpPr>
            <p:nvPr/>
          </p:nvSpPr>
          <p:spPr bwMode="auto">
            <a:xfrm>
              <a:off x="1950720" y="2037695"/>
              <a:ext cx="7559040" cy="461665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Pořadí  3.                závodník:   Martin       čas:  12 min 72 sec</a:t>
              </a:r>
            </a:p>
          </p:txBody>
        </p:sp>
        <p:grpSp>
          <p:nvGrpSpPr>
            <p:cNvPr id="20500" name="Skupina 27"/>
            <p:cNvGrpSpPr>
              <a:grpSpLocks/>
            </p:cNvGrpSpPr>
            <p:nvPr/>
          </p:nvGrpSpPr>
          <p:grpSpPr bwMode="auto">
            <a:xfrm>
              <a:off x="3435772" y="2042540"/>
              <a:ext cx="758219" cy="461665"/>
              <a:chOff x="3161785" y="5977181"/>
              <a:chExt cx="731354" cy="506027"/>
            </a:xfrm>
          </p:grpSpPr>
          <p:pic>
            <p:nvPicPr>
              <p:cNvPr id="20501" name="Picture 4" descr="Czech Republic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161785" y="5986409"/>
                <a:ext cx="731354" cy="48756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0" name="Obdélník 29"/>
              <p:cNvSpPr/>
              <p:nvPr/>
            </p:nvSpPr>
            <p:spPr>
              <a:xfrm>
                <a:off x="3161252" y="5977089"/>
                <a:ext cx="728968" cy="50611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20487" name="Skupina 30"/>
          <p:cNvGrpSpPr>
            <a:grpSpLocks/>
          </p:cNvGrpSpPr>
          <p:nvPr/>
        </p:nvGrpSpPr>
        <p:grpSpPr bwMode="auto">
          <a:xfrm>
            <a:off x="1951038" y="3429000"/>
            <a:ext cx="7558087" cy="466725"/>
            <a:chOff x="1950720" y="2037695"/>
            <a:chExt cx="7559040" cy="466510"/>
          </a:xfrm>
        </p:grpSpPr>
        <p:sp>
          <p:nvSpPr>
            <p:cNvPr id="20495" name="TextovéPole 31"/>
            <p:cNvSpPr txBox="1">
              <a:spLocks noChangeArrowheads="1"/>
            </p:cNvSpPr>
            <p:nvPr/>
          </p:nvSpPr>
          <p:spPr bwMode="auto">
            <a:xfrm>
              <a:off x="1950720" y="2037695"/>
              <a:ext cx="7559040" cy="461665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Pořadí  4.                závodník:   Lukáš         čas:  13 min  44 sec</a:t>
              </a:r>
            </a:p>
          </p:txBody>
        </p:sp>
        <p:grpSp>
          <p:nvGrpSpPr>
            <p:cNvPr id="20496" name="Skupina 32"/>
            <p:cNvGrpSpPr>
              <a:grpSpLocks/>
            </p:cNvGrpSpPr>
            <p:nvPr/>
          </p:nvGrpSpPr>
          <p:grpSpPr bwMode="auto">
            <a:xfrm>
              <a:off x="3435772" y="2042540"/>
              <a:ext cx="758219" cy="461665"/>
              <a:chOff x="3161785" y="5977181"/>
              <a:chExt cx="731354" cy="506027"/>
            </a:xfrm>
          </p:grpSpPr>
          <p:pic>
            <p:nvPicPr>
              <p:cNvPr id="20497" name="Picture 4" descr="Czech Republic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161785" y="5986409"/>
                <a:ext cx="731354" cy="48756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5" name="Obdélník 34"/>
              <p:cNvSpPr/>
              <p:nvPr/>
            </p:nvSpPr>
            <p:spPr>
              <a:xfrm>
                <a:off x="3161252" y="5977089"/>
                <a:ext cx="728968" cy="50611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20488" name="Skupina 35"/>
          <p:cNvGrpSpPr>
            <a:grpSpLocks/>
          </p:cNvGrpSpPr>
          <p:nvPr/>
        </p:nvGrpSpPr>
        <p:grpSpPr bwMode="auto">
          <a:xfrm>
            <a:off x="1951038" y="3857625"/>
            <a:ext cx="7558087" cy="465138"/>
            <a:chOff x="1950720" y="2037695"/>
            <a:chExt cx="7559040" cy="466510"/>
          </a:xfrm>
        </p:grpSpPr>
        <p:sp>
          <p:nvSpPr>
            <p:cNvPr id="20491" name="TextovéPole 36"/>
            <p:cNvSpPr txBox="1">
              <a:spLocks noChangeArrowheads="1"/>
            </p:cNvSpPr>
            <p:nvPr/>
          </p:nvSpPr>
          <p:spPr bwMode="auto">
            <a:xfrm>
              <a:off x="1950720" y="2037695"/>
              <a:ext cx="7559040" cy="461665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Pořadí  5.                závodník:   Matěj         čas:  13 min 69 sec</a:t>
              </a:r>
            </a:p>
          </p:txBody>
        </p:sp>
        <p:grpSp>
          <p:nvGrpSpPr>
            <p:cNvPr id="20492" name="Skupina 37"/>
            <p:cNvGrpSpPr>
              <a:grpSpLocks/>
            </p:cNvGrpSpPr>
            <p:nvPr/>
          </p:nvGrpSpPr>
          <p:grpSpPr bwMode="auto">
            <a:xfrm>
              <a:off x="3435772" y="2042540"/>
              <a:ext cx="758219" cy="461665"/>
              <a:chOff x="3161785" y="5977181"/>
              <a:chExt cx="731354" cy="506027"/>
            </a:xfrm>
          </p:grpSpPr>
          <p:pic>
            <p:nvPicPr>
              <p:cNvPr id="20493" name="Picture 4" descr="Czech Republic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161785" y="5986409"/>
                <a:ext cx="731354" cy="48756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0" name="Obdélník 39"/>
              <p:cNvSpPr/>
              <p:nvPr/>
            </p:nvSpPr>
            <p:spPr>
              <a:xfrm>
                <a:off x="3161252" y="5977106"/>
                <a:ext cx="728968" cy="50610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41" name="Obdélník 40"/>
          <p:cNvSpPr/>
          <p:nvPr/>
        </p:nvSpPr>
        <p:spPr>
          <a:xfrm>
            <a:off x="1133475" y="1387475"/>
            <a:ext cx="9485313" cy="36941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pic>
        <p:nvPicPr>
          <p:cNvPr id="20490" name="Picture 2" descr="Jogging Exercis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4238" y="1606550"/>
            <a:ext cx="474662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509963" y="16335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http://www.clker.com/clipart-14876.html</a:t>
            </a:r>
          </a:p>
        </p:txBody>
      </p:sp>
      <p:sp>
        <p:nvSpPr>
          <p:cNvPr id="21507" name="TextovéPole 5"/>
          <p:cNvSpPr txBox="1">
            <a:spLocks noChangeArrowheads="1"/>
          </p:cNvSpPr>
          <p:nvPr/>
        </p:nvSpPr>
        <p:spPr bwMode="auto">
          <a:xfrm>
            <a:off x="3509963" y="20034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http://www.clker.com/clipart-man-running-in-light-blue-1.html</a:t>
            </a:r>
          </a:p>
        </p:txBody>
      </p:sp>
      <p:sp>
        <p:nvSpPr>
          <p:cNvPr id="21508" name="TextovéPole 7"/>
          <p:cNvSpPr txBox="1">
            <a:spLocks noChangeArrowheads="1"/>
          </p:cNvSpPr>
          <p:nvPr/>
        </p:nvSpPr>
        <p:spPr bwMode="auto">
          <a:xfrm>
            <a:off x="3509963" y="24399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http://www.clker.com/clipart-3984.html</a:t>
            </a:r>
          </a:p>
        </p:txBody>
      </p:sp>
      <p:sp>
        <p:nvSpPr>
          <p:cNvPr id="21509" name="TextovéPole 9"/>
          <p:cNvSpPr txBox="1">
            <a:spLocks noChangeArrowheads="1"/>
          </p:cNvSpPr>
          <p:nvPr/>
        </p:nvSpPr>
        <p:spPr bwMode="auto">
          <a:xfrm>
            <a:off x="3509963" y="28765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http://www.clker.com/clipart-worm.html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3509963" y="33083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http://www.clker.com/clipart-larger-crowd-3.html</a:t>
            </a:r>
          </a:p>
        </p:txBody>
      </p:sp>
      <p:sp>
        <p:nvSpPr>
          <p:cNvPr id="21511" name="TextovéPole 8"/>
          <p:cNvSpPr txBox="1">
            <a:spLocks noChangeArrowheads="1"/>
          </p:cNvSpPr>
          <p:nvPr/>
        </p:nvSpPr>
        <p:spPr bwMode="auto">
          <a:xfrm>
            <a:off x="3509963" y="37369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http://www.clker.com/clipart-7337.html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3508375" y="415131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http://www.clker.com/clipart-runner-42.html</a:t>
            </a:r>
          </a:p>
        </p:txBody>
      </p:sp>
      <p:sp>
        <p:nvSpPr>
          <p:cNvPr id="21513" name="TextovéPole 12"/>
          <p:cNvSpPr txBox="1">
            <a:spLocks noChangeArrowheads="1"/>
          </p:cNvSpPr>
          <p:nvPr/>
        </p:nvSpPr>
        <p:spPr bwMode="auto">
          <a:xfrm>
            <a:off x="3508375" y="45878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http://www.clker.com/clipart-10963.html</a:t>
            </a:r>
          </a:p>
        </p:txBody>
      </p:sp>
      <p:sp>
        <p:nvSpPr>
          <p:cNvPr id="21514" name="TextovéPole 14"/>
          <p:cNvSpPr txBox="1">
            <a:spLocks noChangeArrowheads="1"/>
          </p:cNvSpPr>
          <p:nvPr/>
        </p:nvSpPr>
        <p:spPr bwMode="auto">
          <a:xfrm>
            <a:off x="3508375" y="5059363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http://www.clker.com/clipart-11329.html</a:t>
            </a:r>
          </a:p>
        </p:txBody>
      </p:sp>
      <p:sp>
        <p:nvSpPr>
          <p:cNvPr id="21515" name="TextovéPole 16"/>
          <p:cNvSpPr txBox="1">
            <a:spLocks noChangeArrowheads="1"/>
          </p:cNvSpPr>
          <p:nvPr/>
        </p:nvSpPr>
        <p:spPr bwMode="auto">
          <a:xfrm>
            <a:off x="3508375" y="5457825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http://www.clker.com/clipart-jogging-exercise.html</a:t>
            </a:r>
          </a:p>
        </p:txBody>
      </p:sp>
      <p:sp>
        <p:nvSpPr>
          <p:cNvPr id="21516" name="TextovéPole 9"/>
          <p:cNvSpPr txBox="1">
            <a:spLocks noChangeArrowheads="1"/>
          </p:cNvSpPr>
          <p:nvPr/>
        </p:nvSpPr>
        <p:spPr bwMode="auto">
          <a:xfrm>
            <a:off x="3508375" y="873125"/>
            <a:ext cx="66389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Zdroje obrázků:</a:t>
            </a:r>
          </a:p>
          <a:p>
            <a:r>
              <a:rPr lang="cs-CZ" altLang="cs-CZ"/>
              <a:t>[ cit. 2021 – 09 – 23 ]. Dostupné pod licencí Public domain na WWW:</a:t>
            </a:r>
          </a:p>
        </p:txBody>
      </p:sp>
      <p:sp>
        <p:nvSpPr>
          <p:cNvPr id="21517" name="TextovéPole 11"/>
          <p:cNvSpPr txBox="1">
            <a:spLocks noChangeArrowheads="1"/>
          </p:cNvSpPr>
          <p:nvPr/>
        </p:nvSpPr>
        <p:spPr bwMode="auto">
          <a:xfrm>
            <a:off x="3292475" y="1652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8" name="TextovéPole 19"/>
          <p:cNvSpPr txBox="1">
            <a:spLocks noChangeArrowheads="1"/>
          </p:cNvSpPr>
          <p:nvPr/>
        </p:nvSpPr>
        <p:spPr bwMode="auto">
          <a:xfrm>
            <a:off x="3294063" y="2000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9" name="TextovéPole 20"/>
          <p:cNvSpPr txBox="1">
            <a:spLocks noChangeArrowheads="1"/>
          </p:cNvSpPr>
          <p:nvPr/>
        </p:nvSpPr>
        <p:spPr bwMode="auto">
          <a:xfrm>
            <a:off x="3319463" y="24320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0" name="TextovéPole 21"/>
          <p:cNvSpPr txBox="1">
            <a:spLocks noChangeArrowheads="1"/>
          </p:cNvSpPr>
          <p:nvPr/>
        </p:nvSpPr>
        <p:spPr bwMode="auto">
          <a:xfrm>
            <a:off x="3319463" y="28749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1" name="TextovéPole 22"/>
          <p:cNvSpPr txBox="1">
            <a:spLocks noChangeArrowheads="1"/>
          </p:cNvSpPr>
          <p:nvPr/>
        </p:nvSpPr>
        <p:spPr bwMode="auto">
          <a:xfrm>
            <a:off x="3330575" y="33448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2" name="TextovéPole 23"/>
          <p:cNvSpPr txBox="1">
            <a:spLocks noChangeArrowheads="1"/>
          </p:cNvSpPr>
          <p:nvPr/>
        </p:nvSpPr>
        <p:spPr bwMode="auto">
          <a:xfrm>
            <a:off x="3338513" y="37480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3" name="TextovéPole 24"/>
          <p:cNvSpPr txBox="1">
            <a:spLocks noChangeArrowheads="1"/>
          </p:cNvSpPr>
          <p:nvPr/>
        </p:nvSpPr>
        <p:spPr bwMode="auto">
          <a:xfrm>
            <a:off x="3338513" y="41417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4" name="TextovéPole 25"/>
          <p:cNvSpPr txBox="1">
            <a:spLocks noChangeArrowheads="1"/>
          </p:cNvSpPr>
          <p:nvPr/>
        </p:nvSpPr>
        <p:spPr bwMode="auto">
          <a:xfrm>
            <a:off x="3357563" y="4611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5" name="TextovéPole 26"/>
          <p:cNvSpPr txBox="1">
            <a:spLocks noChangeArrowheads="1"/>
          </p:cNvSpPr>
          <p:nvPr/>
        </p:nvSpPr>
        <p:spPr bwMode="auto">
          <a:xfrm>
            <a:off x="3357563" y="50514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6" name="TextovéPole 27"/>
          <p:cNvSpPr txBox="1">
            <a:spLocks noChangeArrowheads="1"/>
          </p:cNvSpPr>
          <p:nvPr/>
        </p:nvSpPr>
        <p:spPr bwMode="auto">
          <a:xfrm>
            <a:off x="3357563" y="54673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27" name="TextovéPole 13"/>
          <p:cNvSpPr txBox="1">
            <a:spLocks noChangeArrowheads="1"/>
          </p:cNvSpPr>
          <p:nvPr/>
        </p:nvSpPr>
        <p:spPr bwMode="auto">
          <a:xfrm>
            <a:off x="8313738" y="54625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8" name="TextovéPole 29"/>
          <p:cNvSpPr txBox="1">
            <a:spLocks noChangeArrowheads="1"/>
          </p:cNvSpPr>
          <p:nvPr/>
        </p:nvSpPr>
        <p:spPr bwMode="auto">
          <a:xfrm>
            <a:off x="7410450" y="50244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9" name="TextovéPole 30"/>
          <p:cNvSpPr txBox="1">
            <a:spLocks noChangeArrowheads="1"/>
          </p:cNvSpPr>
          <p:nvPr/>
        </p:nvSpPr>
        <p:spPr bwMode="auto">
          <a:xfrm>
            <a:off x="7418388" y="45799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0" name="TextovéPole 31"/>
          <p:cNvSpPr txBox="1">
            <a:spLocks noChangeArrowheads="1"/>
          </p:cNvSpPr>
          <p:nvPr/>
        </p:nvSpPr>
        <p:spPr bwMode="auto">
          <a:xfrm>
            <a:off x="7718425" y="41306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1" name="TextovéPole 32"/>
          <p:cNvSpPr txBox="1">
            <a:spLocks noChangeArrowheads="1"/>
          </p:cNvSpPr>
          <p:nvPr/>
        </p:nvSpPr>
        <p:spPr bwMode="auto">
          <a:xfrm>
            <a:off x="7334250" y="36814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2" name="TextovéPole 33"/>
          <p:cNvSpPr txBox="1">
            <a:spLocks noChangeArrowheads="1"/>
          </p:cNvSpPr>
          <p:nvPr/>
        </p:nvSpPr>
        <p:spPr bwMode="auto">
          <a:xfrm>
            <a:off x="8243888" y="3300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3" name="TextovéPole 34"/>
          <p:cNvSpPr txBox="1">
            <a:spLocks noChangeArrowheads="1"/>
          </p:cNvSpPr>
          <p:nvPr/>
        </p:nvSpPr>
        <p:spPr bwMode="auto">
          <a:xfrm>
            <a:off x="7334250" y="28575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4" name="TextovéPole 35"/>
          <p:cNvSpPr txBox="1">
            <a:spLocks noChangeArrowheads="1"/>
          </p:cNvSpPr>
          <p:nvPr/>
        </p:nvSpPr>
        <p:spPr bwMode="auto">
          <a:xfrm>
            <a:off x="7259638" y="2424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5" name="TextovéPole 36"/>
          <p:cNvSpPr txBox="1">
            <a:spLocks noChangeArrowheads="1"/>
          </p:cNvSpPr>
          <p:nvPr/>
        </p:nvSpPr>
        <p:spPr bwMode="auto">
          <a:xfrm>
            <a:off x="9410700" y="196850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36" name="TextovéPole 37"/>
          <p:cNvSpPr txBox="1">
            <a:spLocks noChangeArrowheads="1"/>
          </p:cNvSpPr>
          <p:nvPr/>
        </p:nvSpPr>
        <p:spPr bwMode="auto">
          <a:xfrm>
            <a:off x="7418388" y="16430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1303</Words>
  <Application>Microsoft Office PowerPoint</Application>
  <PresentationFormat>Vlastní</PresentationFormat>
  <Paragraphs>265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39</cp:revision>
  <dcterms:created xsi:type="dcterms:W3CDTF">2021-09-20T00:04:40Z</dcterms:created>
  <dcterms:modified xsi:type="dcterms:W3CDTF">2021-09-25T06:41:23Z</dcterms:modified>
</cp:coreProperties>
</file>