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5" r:id="rId6"/>
    <p:sldId id="266" r:id="rId7"/>
    <p:sldId id="259" r:id="rId8"/>
    <p:sldId id="260" r:id="rId9"/>
    <p:sldId id="267" r:id="rId10"/>
    <p:sldId id="271" r:id="rId11"/>
    <p:sldId id="268" r:id="rId12"/>
    <p:sldId id="269" r:id="rId13"/>
    <p:sldId id="272" r:id="rId14"/>
    <p:sldId id="273" r:id="rId15"/>
    <p:sldId id="261" r:id="rId16"/>
    <p:sldId id="270" r:id="rId17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C9287-1C1A-408A-B950-4451A1366FC3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18FB29-EEB7-45F8-B342-9D5F8AC471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613EE-066C-49A2-9748-5B003DEDBE29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A40C41-78F3-499C-A4F9-F33E199EC5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E2AF3-360B-43B8-8090-A65BF1719B5A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EBBE75-8CD3-4E8B-B4DA-9669CAC5F00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66BDD-62C8-45FE-B341-AFC195284837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8EA4F5-FFE3-46CD-819C-FFC1408B6B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1B716-752E-45B9-8DF0-C3054255294B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29DECB-91DA-4132-8A6A-6F7C89D507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27626-1B5A-4479-A5EC-F0450393E5A0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405211-AE9B-40B5-952E-66EEB0F502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E1939-5D53-4CE7-9A73-D5E039CD9B44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138E83-B590-416B-B6E6-CC60DA3C2D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0F359-D904-412D-A688-1C953FEC0096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CE5C76-C310-4664-A4C3-B3D1A102B5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/>
              <a:t>Kliknutím na ikonu přidáte obrázek.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AF375-897D-4669-8110-75CC8B96DCC3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59E9C-D51D-4CC1-B42D-F4334CAA17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484BC-BD34-4AA7-8807-925C91B7EC60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BB4606-34DE-4303-A24E-47EA497636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B3C7E-2A06-49B3-9664-5381703C3B09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B88BD7-03FB-4EEB-A566-BA92185945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3E5ECF-B244-4748-901B-A5B445B80C33}" type="datetimeFigureOut">
              <a:rPr lang="cs-CZ"/>
              <a:pPr>
                <a:defRPr/>
              </a:pPr>
              <a:t>05.10.2021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E753977A-2900-4F34-B9F2-01A1E83C24F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A9D18E"/>
            </a:gs>
            <a:gs pos="39999">
              <a:srgbClr val="A9D18E"/>
            </a:gs>
            <a:gs pos="74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43013" y="2246313"/>
            <a:ext cx="4594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Matematika pro 3. třídu VI</a:t>
            </a:r>
          </a:p>
        </p:txBody>
      </p:sp>
      <p:grpSp>
        <p:nvGrpSpPr>
          <p:cNvPr id="2051" name="Skupina 94"/>
          <p:cNvGrpSpPr>
            <a:grpSpLocks/>
          </p:cNvGrpSpPr>
          <p:nvPr/>
        </p:nvGrpSpPr>
        <p:grpSpPr bwMode="auto">
          <a:xfrm>
            <a:off x="6948488" y="1949450"/>
            <a:ext cx="3603625" cy="3767138"/>
            <a:chOff x="7459284" y="1936172"/>
            <a:chExt cx="3603371" cy="3767735"/>
          </a:xfrm>
        </p:grpSpPr>
        <p:pic>
          <p:nvPicPr>
            <p:cNvPr id="2052" name="Picture 2" descr="School Boy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9284" y="1936172"/>
              <a:ext cx="3603371" cy="3767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3" name="TextovéPole 93"/>
            <p:cNvSpPr txBox="1">
              <a:spLocks noChangeArrowheads="1"/>
            </p:cNvSpPr>
            <p:nvPr/>
          </p:nvSpPr>
          <p:spPr bwMode="auto">
            <a:xfrm rot="-512017">
              <a:off x="8604504" y="4067757"/>
              <a:ext cx="92006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MATIKA</a:t>
              </a:r>
            </a:p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     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5054600"/>
            <a:ext cx="12192000" cy="1782763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5" name="Picture 2" descr="Soccer Play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372725" y="4168775"/>
            <a:ext cx="1565275" cy="196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Soccer Play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67688" y="4176713"/>
            <a:ext cx="1722437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8" descr="Soccer Playe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2363" y="4238625"/>
            <a:ext cx="1484312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14" descr="Soccer Goal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0700" y="3582988"/>
            <a:ext cx="3921125" cy="230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079" name="Skupina 4"/>
          <p:cNvGrpSpPr>
            <a:grpSpLocks/>
          </p:cNvGrpSpPr>
          <p:nvPr/>
        </p:nvGrpSpPr>
        <p:grpSpPr bwMode="auto">
          <a:xfrm>
            <a:off x="1814513" y="4229100"/>
            <a:ext cx="2414587" cy="985838"/>
            <a:chOff x="1518082" y="1055241"/>
            <a:chExt cx="2981324" cy="1562100"/>
          </a:xfrm>
        </p:grpSpPr>
        <p:pic>
          <p:nvPicPr>
            <p:cNvPr id="3086" name="Picture 10" descr="Soccer Goal Keeper Clip Art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641906" y="1055241"/>
              <a:ext cx="2857500" cy="1562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Volný tvar: obrazec 3"/>
            <p:cNvSpPr/>
            <p:nvPr/>
          </p:nvSpPr>
          <p:spPr>
            <a:xfrm>
              <a:off x="1518082" y="1206168"/>
              <a:ext cx="895769" cy="1076616"/>
            </a:xfrm>
            <a:custGeom>
              <a:avLst/>
              <a:gdLst>
                <a:gd name="connsiteX0" fmla="*/ 88776 w 896644"/>
                <a:gd name="connsiteY0" fmla="*/ 88777 h 1074198"/>
                <a:gd name="connsiteX1" fmla="*/ 275207 w 896644"/>
                <a:gd name="connsiteY1" fmla="*/ 35511 h 1074198"/>
                <a:gd name="connsiteX2" fmla="*/ 319596 w 896644"/>
                <a:gd name="connsiteY2" fmla="*/ 17755 h 1074198"/>
                <a:gd name="connsiteX3" fmla="*/ 381739 w 896644"/>
                <a:gd name="connsiteY3" fmla="*/ 0 h 1074198"/>
                <a:gd name="connsiteX4" fmla="*/ 639192 w 896644"/>
                <a:gd name="connsiteY4" fmla="*/ 26633 h 1074198"/>
                <a:gd name="connsiteX5" fmla="*/ 772357 w 896644"/>
                <a:gd name="connsiteY5" fmla="*/ 124287 h 1074198"/>
                <a:gd name="connsiteX6" fmla="*/ 825623 w 896644"/>
                <a:gd name="connsiteY6" fmla="*/ 186431 h 1074198"/>
                <a:gd name="connsiteX7" fmla="*/ 834501 w 896644"/>
                <a:gd name="connsiteY7" fmla="*/ 213064 h 1074198"/>
                <a:gd name="connsiteX8" fmla="*/ 852256 w 896644"/>
                <a:gd name="connsiteY8" fmla="*/ 239697 h 1074198"/>
                <a:gd name="connsiteX9" fmla="*/ 878889 w 896644"/>
                <a:gd name="connsiteY9" fmla="*/ 292963 h 1074198"/>
                <a:gd name="connsiteX10" fmla="*/ 896644 w 896644"/>
                <a:gd name="connsiteY10" fmla="*/ 363985 h 1074198"/>
                <a:gd name="connsiteX11" fmla="*/ 878889 w 896644"/>
                <a:gd name="connsiteY11" fmla="*/ 470517 h 1074198"/>
                <a:gd name="connsiteX12" fmla="*/ 861134 w 896644"/>
                <a:gd name="connsiteY12" fmla="*/ 506027 h 1074198"/>
                <a:gd name="connsiteX13" fmla="*/ 843378 w 896644"/>
                <a:gd name="connsiteY13" fmla="*/ 585926 h 1074198"/>
                <a:gd name="connsiteX14" fmla="*/ 834501 w 896644"/>
                <a:gd name="connsiteY14" fmla="*/ 825623 h 1074198"/>
                <a:gd name="connsiteX15" fmla="*/ 692458 w 896644"/>
                <a:gd name="connsiteY15" fmla="*/ 914400 h 1074198"/>
                <a:gd name="connsiteX16" fmla="*/ 621436 w 896644"/>
                <a:gd name="connsiteY16" fmla="*/ 985421 h 1074198"/>
                <a:gd name="connsiteX17" fmla="*/ 568170 w 896644"/>
                <a:gd name="connsiteY17" fmla="*/ 1038687 h 1074198"/>
                <a:gd name="connsiteX18" fmla="*/ 443883 w 896644"/>
                <a:gd name="connsiteY18" fmla="*/ 1074198 h 1074198"/>
                <a:gd name="connsiteX19" fmla="*/ 381739 w 896644"/>
                <a:gd name="connsiteY19" fmla="*/ 1065320 h 1074198"/>
                <a:gd name="connsiteX20" fmla="*/ 310718 w 896644"/>
                <a:gd name="connsiteY20" fmla="*/ 1012054 h 1074198"/>
                <a:gd name="connsiteX21" fmla="*/ 248574 w 896644"/>
                <a:gd name="connsiteY21" fmla="*/ 941033 h 1074198"/>
                <a:gd name="connsiteX22" fmla="*/ 168675 w 896644"/>
                <a:gd name="connsiteY22" fmla="*/ 798990 h 1074198"/>
                <a:gd name="connsiteX23" fmla="*/ 150920 w 896644"/>
                <a:gd name="connsiteY23" fmla="*/ 754602 h 1074198"/>
                <a:gd name="connsiteX24" fmla="*/ 124287 w 896644"/>
                <a:gd name="connsiteY24" fmla="*/ 701336 h 1074198"/>
                <a:gd name="connsiteX25" fmla="*/ 97654 w 896644"/>
                <a:gd name="connsiteY25" fmla="*/ 612559 h 1074198"/>
                <a:gd name="connsiteX26" fmla="*/ 26633 w 896644"/>
                <a:gd name="connsiteY26" fmla="*/ 452761 h 1074198"/>
                <a:gd name="connsiteX27" fmla="*/ 8877 w 896644"/>
                <a:gd name="connsiteY27" fmla="*/ 355107 h 1074198"/>
                <a:gd name="connsiteX28" fmla="*/ 0 w 896644"/>
                <a:gd name="connsiteY28" fmla="*/ 319596 h 1074198"/>
                <a:gd name="connsiteX29" fmla="*/ 17755 w 896644"/>
                <a:gd name="connsiteY29" fmla="*/ 177554 h 1074198"/>
                <a:gd name="connsiteX30" fmla="*/ 35510 w 896644"/>
                <a:gd name="connsiteY30" fmla="*/ 150920 h 1074198"/>
                <a:gd name="connsiteX31" fmla="*/ 88776 w 896644"/>
                <a:gd name="connsiteY31" fmla="*/ 88777 h 1074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96644" h="1074198">
                  <a:moveTo>
                    <a:pt x="88776" y="88777"/>
                  </a:moveTo>
                  <a:cubicBezTo>
                    <a:pt x="128725" y="69542"/>
                    <a:pt x="-9071" y="119123"/>
                    <a:pt x="275207" y="35511"/>
                  </a:cubicBezTo>
                  <a:cubicBezTo>
                    <a:pt x="290496" y="31014"/>
                    <a:pt x="304478" y="22795"/>
                    <a:pt x="319596" y="17755"/>
                  </a:cubicBezTo>
                  <a:cubicBezTo>
                    <a:pt x="340034" y="10942"/>
                    <a:pt x="361025" y="5918"/>
                    <a:pt x="381739" y="0"/>
                  </a:cubicBezTo>
                  <a:cubicBezTo>
                    <a:pt x="467557" y="8878"/>
                    <a:pt x="554090" y="12449"/>
                    <a:pt x="639192" y="26633"/>
                  </a:cubicBezTo>
                  <a:cubicBezTo>
                    <a:pt x="702905" y="37252"/>
                    <a:pt x="728783" y="80713"/>
                    <a:pt x="772357" y="124287"/>
                  </a:cubicBezTo>
                  <a:cubicBezTo>
                    <a:pt x="809451" y="161381"/>
                    <a:pt x="791458" y="140878"/>
                    <a:pt x="825623" y="186431"/>
                  </a:cubicBezTo>
                  <a:cubicBezTo>
                    <a:pt x="828582" y="195309"/>
                    <a:pt x="830316" y="204694"/>
                    <a:pt x="834501" y="213064"/>
                  </a:cubicBezTo>
                  <a:cubicBezTo>
                    <a:pt x="839273" y="222607"/>
                    <a:pt x="847074" y="230370"/>
                    <a:pt x="852256" y="239697"/>
                  </a:cubicBezTo>
                  <a:cubicBezTo>
                    <a:pt x="861896" y="257050"/>
                    <a:pt x="870827" y="274823"/>
                    <a:pt x="878889" y="292963"/>
                  </a:cubicBezTo>
                  <a:cubicBezTo>
                    <a:pt x="888817" y="315301"/>
                    <a:pt x="891933" y="340427"/>
                    <a:pt x="896644" y="363985"/>
                  </a:cubicBezTo>
                  <a:cubicBezTo>
                    <a:pt x="890726" y="399496"/>
                    <a:pt x="887620" y="435591"/>
                    <a:pt x="878889" y="470517"/>
                  </a:cubicBezTo>
                  <a:cubicBezTo>
                    <a:pt x="875679" y="483356"/>
                    <a:pt x="865781" y="493636"/>
                    <a:pt x="861134" y="506027"/>
                  </a:cubicBezTo>
                  <a:cubicBezTo>
                    <a:pt x="855761" y="520355"/>
                    <a:pt x="845789" y="573873"/>
                    <a:pt x="843378" y="585926"/>
                  </a:cubicBezTo>
                  <a:cubicBezTo>
                    <a:pt x="846601" y="643930"/>
                    <a:pt x="867495" y="759635"/>
                    <a:pt x="834501" y="825623"/>
                  </a:cubicBezTo>
                  <a:cubicBezTo>
                    <a:pt x="808664" y="877298"/>
                    <a:pt x="734258" y="892107"/>
                    <a:pt x="692458" y="914400"/>
                  </a:cubicBezTo>
                  <a:cubicBezTo>
                    <a:pt x="651912" y="936025"/>
                    <a:pt x="653226" y="950452"/>
                    <a:pt x="621436" y="985421"/>
                  </a:cubicBezTo>
                  <a:cubicBezTo>
                    <a:pt x="604545" y="1004001"/>
                    <a:pt x="591991" y="1030747"/>
                    <a:pt x="568170" y="1038687"/>
                  </a:cubicBezTo>
                  <a:cubicBezTo>
                    <a:pt x="473956" y="1070092"/>
                    <a:pt x="515799" y="1059814"/>
                    <a:pt x="443883" y="1074198"/>
                  </a:cubicBezTo>
                  <a:cubicBezTo>
                    <a:pt x="423168" y="1071239"/>
                    <a:pt x="401590" y="1071937"/>
                    <a:pt x="381739" y="1065320"/>
                  </a:cubicBezTo>
                  <a:cubicBezTo>
                    <a:pt x="352731" y="1055650"/>
                    <a:pt x="330528" y="1033845"/>
                    <a:pt x="310718" y="1012054"/>
                  </a:cubicBezTo>
                  <a:cubicBezTo>
                    <a:pt x="289558" y="988778"/>
                    <a:pt x="267448" y="966199"/>
                    <a:pt x="248574" y="941033"/>
                  </a:cubicBezTo>
                  <a:cubicBezTo>
                    <a:pt x="218976" y="901570"/>
                    <a:pt x="189348" y="843782"/>
                    <a:pt x="168675" y="798990"/>
                  </a:cubicBezTo>
                  <a:cubicBezTo>
                    <a:pt x="161997" y="784521"/>
                    <a:pt x="157514" y="769109"/>
                    <a:pt x="150920" y="754602"/>
                  </a:cubicBezTo>
                  <a:cubicBezTo>
                    <a:pt x="142706" y="736530"/>
                    <a:pt x="131257" y="719923"/>
                    <a:pt x="124287" y="701336"/>
                  </a:cubicBezTo>
                  <a:cubicBezTo>
                    <a:pt x="113439" y="672408"/>
                    <a:pt x="108951" y="641315"/>
                    <a:pt x="97654" y="612559"/>
                  </a:cubicBezTo>
                  <a:cubicBezTo>
                    <a:pt x="76340" y="558306"/>
                    <a:pt x="26633" y="452761"/>
                    <a:pt x="26633" y="452761"/>
                  </a:cubicBezTo>
                  <a:cubicBezTo>
                    <a:pt x="20206" y="414203"/>
                    <a:pt x="17151" y="392340"/>
                    <a:pt x="8877" y="355107"/>
                  </a:cubicBezTo>
                  <a:cubicBezTo>
                    <a:pt x="6230" y="343196"/>
                    <a:pt x="2959" y="331433"/>
                    <a:pt x="0" y="319596"/>
                  </a:cubicBezTo>
                  <a:cubicBezTo>
                    <a:pt x="5918" y="272249"/>
                    <a:pt x="7925" y="224246"/>
                    <a:pt x="17755" y="177554"/>
                  </a:cubicBezTo>
                  <a:cubicBezTo>
                    <a:pt x="19953" y="167113"/>
                    <a:pt x="30216" y="160184"/>
                    <a:pt x="35510" y="150920"/>
                  </a:cubicBezTo>
                  <a:cubicBezTo>
                    <a:pt x="42076" y="139430"/>
                    <a:pt x="48827" y="108012"/>
                    <a:pt x="88776" y="8877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3088" name="Picture 12" descr="Soccer Ball Clip Art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41252" y="1455079"/>
              <a:ext cx="551342" cy="5403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080" name="TextovéPole 6"/>
          <p:cNvSpPr txBox="1">
            <a:spLocks noChangeArrowheads="1"/>
          </p:cNvSpPr>
          <p:nvPr/>
        </p:nvSpPr>
        <p:spPr bwMode="auto">
          <a:xfrm>
            <a:off x="520700" y="407988"/>
            <a:ext cx="112506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Pavel, Patrik a Pepík hráli fotbal. Pavel dal 12 gólů,  Patrik 3 x méně a Pepík o 2 góly méně</a:t>
            </a:r>
          </a:p>
          <a:p>
            <a:pPr eaLnBrk="1" hangingPunct="1"/>
            <a:r>
              <a:rPr lang="cs-CZ" altLang="cs-CZ" sz="2400"/>
              <a:t>než Pavel. Kolikrát se trefil Patrik a Pepík a kolik dali oba gólů dohromady?</a:t>
            </a:r>
          </a:p>
          <a:p>
            <a:pPr eaLnBrk="1" hangingPunct="1"/>
            <a:r>
              <a:rPr lang="cs-CZ" altLang="cs-CZ" sz="2400"/>
              <a:t>Vypočítej příklad a proveď kontrolu kliknutím na černý obdélník.</a:t>
            </a:r>
          </a:p>
        </p:txBody>
      </p:sp>
      <p:sp>
        <p:nvSpPr>
          <p:cNvPr id="3081" name="TextovéPole 8"/>
          <p:cNvSpPr txBox="1">
            <a:spLocks noChangeArrowheads="1"/>
          </p:cNvSpPr>
          <p:nvPr/>
        </p:nvSpPr>
        <p:spPr bwMode="auto">
          <a:xfrm>
            <a:off x="6462713" y="6134100"/>
            <a:ext cx="839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Pavel</a:t>
            </a:r>
          </a:p>
        </p:txBody>
      </p:sp>
      <p:sp>
        <p:nvSpPr>
          <p:cNvPr id="3082" name="TextovéPole 9"/>
          <p:cNvSpPr txBox="1">
            <a:spLocks noChangeArrowheads="1"/>
          </p:cNvSpPr>
          <p:nvPr/>
        </p:nvSpPr>
        <p:spPr bwMode="auto">
          <a:xfrm>
            <a:off x="8578850" y="5884863"/>
            <a:ext cx="901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Patrik</a:t>
            </a:r>
          </a:p>
        </p:txBody>
      </p:sp>
      <p:sp>
        <p:nvSpPr>
          <p:cNvPr id="3083" name="TextovéPole 10"/>
          <p:cNvSpPr txBox="1">
            <a:spLocks noChangeArrowheads="1"/>
          </p:cNvSpPr>
          <p:nvPr/>
        </p:nvSpPr>
        <p:spPr bwMode="auto">
          <a:xfrm>
            <a:off x="10856913" y="6116638"/>
            <a:ext cx="863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Pepík</a:t>
            </a:r>
          </a:p>
        </p:txBody>
      </p:sp>
      <p:sp>
        <p:nvSpPr>
          <p:cNvPr id="3084" name="TextovéPole 11"/>
          <p:cNvSpPr txBox="1">
            <a:spLocks noChangeArrowheads="1"/>
          </p:cNvSpPr>
          <p:nvPr/>
        </p:nvSpPr>
        <p:spPr bwMode="auto">
          <a:xfrm>
            <a:off x="544513" y="1706563"/>
            <a:ext cx="572452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Pavel – 12 gólů</a:t>
            </a:r>
          </a:p>
          <a:p>
            <a:pPr eaLnBrk="1" hangingPunct="1"/>
            <a:r>
              <a:rPr lang="cs-CZ" altLang="cs-CZ" sz="2400"/>
              <a:t>Patrik – 3 x méně 12 : 3 = 4</a:t>
            </a:r>
          </a:p>
          <a:p>
            <a:pPr eaLnBrk="1" hangingPunct="1"/>
            <a:r>
              <a:rPr lang="cs-CZ" altLang="cs-CZ" sz="2400"/>
              <a:t>Pepík – 12 – 2 = 10</a:t>
            </a:r>
          </a:p>
          <a:p>
            <a:pPr eaLnBrk="1" hangingPunct="1"/>
            <a:r>
              <a:rPr lang="cs-CZ" altLang="cs-CZ" sz="2400"/>
              <a:t>Patrik a Pepík dohromady – 10 + 4 = 14 gólů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73063" y="1706563"/>
            <a:ext cx="11398250" cy="17573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4975" y="2432050"/>
            <a:ext cx="6789738" cy="327342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4099" name="Picture 4" descr="Paint Can And Brush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7288" y="2867025"/>
            <a:ext cx="22574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2" descr="Paint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1011238"/>
            <a:ext cx="3036888" cy="530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ovéPole 1"/>
          <p:cNvSpPr txBox="1">
            <a:spLocks noChangeArrowheads="1"/>
          </p:cNvSpPr>
          <p:nvPr/>
        </p:nvSpPr>
        <p:spPr bwMode="auto">
          <a:xfrm>
            <a:off x="434975" y="400050"/>
            <a:ext cx="1054735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Jeden malíř vymaloval za 12 hodin 3 pokoje. Jak dlouho bude dvěma malířům trvat,</a:t>
            </a:r>
          </a:p>
          <a:p>
            <a:r>
              <a:rPr lang="cs-CZ" altLang="cs-CZ" sz="2400" dirty="0"/>
              <a:t>než vymalují 5 </a:t>
            </a:r>
            <a:r>
              <a:rPr lang="cs-CZ" altLang="cs-CZ" sz="2400" dirty="0" smtClean="0"/>
              <a:t>pokojů? </a:t>
            </a:r>
            <a:r>
              <a:rPr lang="cs-CZ" altLang="cs-CZ" sz="2400" dirty="0"/>
              <a:t>Oba malíři malují zároveň.</a:t>
            </a:r>
          </a:p>
          <a:p>
            <a:r>
              <a:rPr lang="cs-CZ" altLang="cs-CZ" sz="2400" dirty="0"/>
              <a:t>Vypočítej příklad do notesu a proveď kontrolu kliknutím na</a:t>
            </a:r>
          </a:p>
          <a:p>
            <a:r>
              <a:rPr lang="cs-CZ" altLang="cs-CZ" sz="2400" dirty="0"/>
              <a:t>černý obdélník.</a:t>
            </a:r>
          </a:p>
        </p:txBody>
      </p:sp>
      <p:sp>
        <p:nvSpPr>
          <p:cNvPr id="4102" name="TextovéPole 2"/>
          <p:cNvSpPr txBox="1">
            <a:spLocks noChangeArrowheads="1"/>
          </p:cNvSpPr>
          <p:nvPr/>
        </p:nvSpPr>
        <p:spPr bwMode="auto">
          <a:xfrm>
            <a:off x="665163" y="2654300"/>
            <a:ext cx="488791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 </a:t>
            </a:r>
            <a:r>
              <a:rPr lang="cs-CZ" altLang="cs-CZ" sz="2400">
                <a:solidFill>
                  <a:schemeClr val="bg1"/>
                </a:solidFill>
              </a:rPr>
              <a:t>Malíř vymaluje 1 pokoj za 4 hodiny.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5 pokojů by vymaloval za 20 hodin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Protože jsou 2 malíři bude jim to trvat</a:t>
            </a:r>
          </a:p>
          <a:p>
            <a:r>
              <a:rPr lang="cs-CZ" altLang="cs-CZ" sz="2400">
                <a:solidFill>
                  <a:schemeClr val="bg1"/>
                </a:solidFill>
              </a:rPr>
              <a:t>20 hodin : 2 = 10 hodin.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4163" y="2122488"/>
            <a:ext cx="7564437" cy="39227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6125" y="923925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99138" y="923925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27225" y="22987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16450" y="22987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54388" y="3170238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27225" y="42164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16450" y="42164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9138" y="565785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0875" y="565785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1" name="TextovéPole 10"/>
          <p:cNvSpPr txBox="1">
            <a:spLocks noChangeArrowheads="1"/>
          </p:cNvSpPr>
          <p:nvPr/>
        </p:nvSpPr>
        <p:spPr bwMode="auto">
          <a:xfrm>
            <a:off x="4721225" y="2401888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15</a:t>
            </a:r>
          </a:p>
        </p:txBody>
      </p:sp>
      <p:sp>
        <p:nvSpPr>
          <p:cNvPr id="5132" name="TextovéPole 11"/>
          <p:cNvSpPr txBox="1">
            <a:spLocks noChangeArrowheads="1"/>
          </p:cNvSpPr>
          <p:nvPr/>
        </p:nvSpPr>
        <p:spPr bwMode="auto">
          <a:xfrm>
            <a:off x="885825" y="57610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6</a:t>
            </a:r>
          </a:p>
        </p:txBody>
      </p:sp>
      <p:sp>
        <p:nvSpPr>
          <p:cNvPr id="5133" name="TextovéPole 12"/>
          <p:cNvSpPr txBox="1">
            <a:spLocks noChangeArrowheads="1"/>
          </p:cNvSpPr>
          <p:nvPr/>
        </p:nvSpPr>
        <p:spPr bwMode="auto">
          <a:xfrm>
            <a:off x="2162175" y="4319588"/>
            <a:ext cx="442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9</a:t>
            </a:r>
          </a:p>
        </p:txBody>
      </p:sp>
      <p:sp>
        <p:nvSpPr>
          <p:cNvPr id="5134" name="TextovéPole 13"/>
          <p:cNvSpPr txBox="1">
            <a:spLocks noChangeArrowheads="1"/>
          </p:cNvSpPr>
          <p:nvPr/>
        </p:nvSpPr>
        <p:spPr bwMode="auto">
          <a:xfrm>
            <a:off x="6034088" y="57610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4</a:t>
            </a:r>
          </a:p>
        </p:txBody>
      </p:sp>
      <p:sp>
        <p:nvSpPr>
          <p:cNvPr id="5135" name="TextovéPole 14"/>
          <p:cNvSpPr txBox="1">
            <a:spLocks noChangeArrowheads="1"/>
          </p:cNvSpPr>
          <p:nvPr/>
        </p:nvSpPr>
        <p:spPr bwMode="auto">
          <a:xfrm>
            <a:off x="2032000" y="2401888"/>
            <a:ext cx="703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16</a:t>
            </a:r>
          </a:p>
        </p:txBody>
      </p:sp>
      <p:sp>
        <p:nvSpPr>
          <p:cNvPr id="5136" name="TextovéPole 15"/>
          <p:cNvSpPr txBox="1">
            <a:spLocks noChangeArrowheads="1"/>
          </p:cNvSpPr>
          <p:nvPr/>
        </p:nvSpPr>
        <p:spPr bwMode="auto">
          <a:xfrm>
            <a:off x="850900" y="1027113"/>
            <a:ext cx="703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20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461375" y="5629275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18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582275" y="557688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8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9678988" y="4097338"/>
            <a:ext cx="7032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12</a:t>
            </a:r>
          </a:p>
        </p:txBody>
      </p:sp>
      <p:sp>
        <p:nvSpPr>
          <p:cNvPr id="5140" name="TextovéPole 19"/>
          <p:cNvSpPr txBox="1">
            <a:spLocks noChangeArrowheads="1"/>
          </p:cNvSpPr>
          <p:nvPr/>
        </p:nvSpPr>
        <p:spPr bwMode="auto">
          <a:xfrm>
            <a:off x="7635875" y="1243013"/>
            <a:ext cx="370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Urči kliknutím na číslo, které</a:t>
            </a:r>
          </a:p>
          <a:p>
            <a:r>
              <a:rPr lang="cs-CZ" altLang="cs-CZ" sz="2400"/>
              <a:t>doplnit číselnou řadu.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4.07407E-6 L -0.51211 -0.1175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" y="-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6125" y="923925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99138" y="923925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27225" y="22987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16450" y="22987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54388" y="3170238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27225" y="42164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16450" y="42164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9138" y="565785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0875" y="565785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55" name="TextovéPole 10"/>
          <p:cNvSpPr txBox="1">
            <a:spLocks noChangeArrowheads="1"/>
          </p:cNvSpPr>
          <p:nvPr/>
        </p:nvSpPr>
        <p:spPr bwMode="auto">
          <a:xfrm>
            <a:off x="4721225" y="2401888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15</a:t>
            </a:r>
          </a:p>
        </p:txBody>
      </p:sp>
      <p:sp>
        <p:nvSpPr>
          <p:cNvPr id="6156" name="TextovéPole 11"/>
          <p:cNvSpPr txBox="1">
            <a:spLocks noChangeArrowheads="1"/>
          </p:cNvSpPr>
          <p:nvPr/>
        </p:nvSpPr>
        <p:spPr bwMode="auto">
          <a:xfrm>
            <a:off x="885825" y="57610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6</a:t>
            </a:r>
          </a:p>
        </p:txBody>
      </p:sp>
      <p:sp>
        <p:nvSpPr>
          <p:cNvPr id="6157" name="TextovéPole 12"/>
          <p:cNvSpPr txBox="1">
            <a:spLocks noChangeArrowheads="1"/>
          </p:cNvSpPr>
          <p:nvPr/>
        </p:nvSpPr>
        <p:spPr bwMode="auto">
          <a:xfrm>
            <a:off x="2162175" y="4319588"/>
            <a:ext cx="442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9</a:t>
            </a:r>
          </a:p>
        </p:txBody>
      </p:sp>
      <p:sp>
        <p:nvSpPr>
          <p:cNvPr id="6158" name="TextovéPole 13"/>
          <p:cNvSpPr txBox="1">
            <a:spLocks noChangeArrowheads="1"/>
          </p:cNvSpPr>
          <p:nvPr/>
        </p:nvSpPr>
        <p:spPr bwMode="auto">
          <a:xfrm>
            <a:off x="6034088" y="57610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4</a:t>
            </a:r>
          </a:p>
        </p:txBody>
      </p:sp>
      <p:sp>
        <p:nvSpPr>
          <p:cNvPr id="6159" name="TextovéPole 14"/>
          <p:cNvSpPr txBox="1">
            <a:spLocks noChangeArrowheads="1"/>
          </p:cNvSpPr>
          <p:nvPr/>
        </p:nvSpPr>
        <p:spPr bwMode="auto">
          <a:xfrm>
            <a:off x="2032000" y="2401888"/>
            <a:ext cx="703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16</a:t>
            </a:r>
          </a:p>
        </p:txBody>
      </p:sp>
      <p:sp>
        <p:nvSpPr>
          <p:cNvPr id="6160" name="TextovéPole 15"/>
          <p:cNvSpPr txBox="1">
            <a:spLocks noChangeArrowheads="1"/>
          </p:cNvSpPr>
          <p:nvPr/>
        </p:nvSpPr>
        <p:spPr bwMode="auto">
          <a:xfrm>
            <a:off x="850900" y="1027113"/>
            <a:ext cx="703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20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461375" y="5629275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18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0582275" y="557688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8</a:t>
            </a:r>
          </a:p>
        </p:txBody>
      </p:sp>
      <p:sp>
        <p:nvSpPr>
          <p:cNvPr id="6163" name="TextovéPole 18"/>
          <p:cNvSpPr txBox="1">
            <a:spLocks noChangeArrowheads="1"/>
          </p:cNvSpPr>
          <p:nvPr/>
        </p:nvSpPr>
        <p:spPr bwMode="auto">
          <a:xfrm>
            <a:off x="3459163" y="3213100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12</a:t>
            </a:r>
          </a:p>
        </p:txBody>
      </p:sp>
      <p:sp>
        <p:nvSpPr>
          <p:cNvPr id="6164" name="TextovéPole 19"/>
          <p:cNvSpPr txBox="1">
            <a:spLocks noChangeArrowheads="1"/>
          </p:cNvSpPr>
          <p:nvPr/>
        </p:nvSpPr>
        <p:spPr bwMode="auto">
          <a:xfrm>
            <a:off x="7635875" y="1243013"/>
            <a:ext cx="370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Urči kliknutím na číslo, které</a:t>
            </a:r>
          </a:p>
          <a:p>
            <a:r>
              <a:rPr lang="cs-CZ" altLang="cs-CZ" sz="2400" dirty="0" smtClean="0"/>
              <a:t>doplní </a:t>
            </a:r>
            <a:r>
              <a:rPr lang="cs-CZ" altLang="cs-CZ" sz="2400" dirty="0"/>
              <a:t>číselnou řadu.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4.81481E-6 L -0.47149 -0.17824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6125" y="923925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99138" y="923925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27225" y="22987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16450" y="22987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54388" y="3170238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27225" y="42164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16450" y="421640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9138" y="565785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0875" y="5657850"/>
            <a:ext cx="9144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9" name="TextovéPole 10"/>
          <p:cNvSpPr txBox="1">
            <a:spLocks noChangeArrowheads="1"/>
          </p:cNvSpPr>
          <p:nvPr/>
        </p:nvSpPr>
        <p:spPr bwMode="auto">
          <a:xfrm>
            <a:off x="4721225" y="2401888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15</a:t>
            </a:r>
          </a:p>
        </p:txBody>
      </p:sp>
      <p:sp>
        <p:nvSpPr>
          <p:cNvPr id="7180" name="TextovéPole 11"/>
          <p:cNvSpPr txBox="1">
            <a:spLocks noChangeArrowheads="1"/>
          </p:cNvSpPr>
          <p:nvPr/>
        </p:nvSpPr>
        <p:spPr bwMode="auto">
          <a:xfrm>
            <a:off x="885825" y="57610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6</a:t>
            </a:r>
          </a:p>
        </p:txBody>
      </p:sp>
      <p:sp>
        <p:nvSpPr>
          <p:cNvPr id="7181" name="TextovéPole 12"/>
          <p:cNvSpPr txBox="1">
            <a:spLocks noChangeArrowheads="1"/>
          </p:cNvSpPr>
          <p:nvPr/>
        </p:nvSpPr>
        <p:spPr bwMode="auto">
          <a:xfrm>
            <a:off x="2162175" y="4319588"/>
            <a:ext cx="442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9</a:t>
            </a:r>
          </a:p>
        </p:txBody>
      </p:sp>
      <p:sp>
        <p:nvSpPr>
          <p:cNvPr id="7182" name="TextovéPole 13"/>
          <p:cNvSpPr txBox="1">
            <a:spLocks noChangeArrowheads="1"/>
          </p:cNvSpPr>
          <p:nvPr/>
        </p:nvSpPr>
        <p:spPr bwMode="auto">
          <a:xfrm>
            <a:off x="6034088" y="57610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4</a:t>
            </a:r>
          </a:p>
        </p:txBody>
      </p:sp>
      <p:sp>
        <p:nvSpPr>
          <p:cNvPr id="7183" name="TextovéPole 14"/>
          <p:cNvSpPr txBox="1">
            <a:spLocks noChangeArrowheads="1"/>
          </p:cNvSpPr>
          <p:nvPr/>
        </p:nvSpPr>
        <p:spPr bwMode="auto">
          <a:xfrm>
            <a:off x="2032000" y="2401888"/>
            <a:ext cx="703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16</a:t>
            </a:r>
          </a:p>
        </p:txBody>
      </p:sp>
      <p:sp>
        <p:nvSpPr>
          <p:cNvPr id="7184" name="TextovéPole 15"/>
          <p:cNvSpPr txBox="1">
            <a:spLocks noChangeArrowheads="1"/>
          </p:cNvSpPr>
          <p:nvPr/>
        </p:nvSpPr>
        <p:spPr bwMode="auto">
          <a:xfrm>
            <a:off x="850900" y="1027113"/>
            <a:ext cx="703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20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461375" y="5629275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18</a:t>
            </a:r>
          </a:p>
        </p:txBody>
      </p:sp>
      <p:sp>
        <p:nvSpPr>
          <p:cNvPr id="7186" name="TextovéPole 17"/>
          <p:cNvSpPr txBox="1">
            <a:spLocks noChangeArrowheads="1"/>
          </p:cNvSpPr>
          <p:nvPr/>
        </p:nvSpPr>
        <p:spPr bwMode="auto">
          <a:xfrm>
            <a:off x="4851400" y="425608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8</a:t>
            </a:r>
          </a:p>
        </p:txBody>
      </p:sp>
      <p:sp>
        <p:nvSpPr>
          <p:cNvPr id="7187" name="TextovéPole 18"/>
          <p:cNvSpPr txBox="1">
            <a:spLocks noChangeArrowheads="1"/>
          </p:cNvSpPr>
          <p:nvPr/>
        </p:nvSpPr>
        <p:spPr bwMode="auto">
          <a:xfrm>
            <a:off x="3459163" y="3213100"/>
            <a:ext cx="704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12</a:t>
            </a:r>
          </a:p>
        </p:txBody>
      </p:sp>
      <p:sp>
        <p:nvSpPr>
          <p:cNvPr id="7188" name="TextovéPole 19"/>
          <p:cNvSpPr txBox="1">
            <a:spLocks noChangeArrowheads="1"/>
          </p:cNvSpPr>
          <p:nvPr/>
        </p:nvSpPr>
        <p:spPr bwMode="auto">
          <a:xfrm>
            <a:off x="7635875" y="1243013"/>
            <a:ext cx="370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Urči kliknutím na číslo, které</a:t>
            </a:r>
          </a:p>
          <a:p>
            <a:r>
              <a:rPr lang="cs-CZ" altLang="cs-CZ" sz="2400" dirty="0" smtClean="0"/>
              <a:t>doplní </a:t>
            </a:r>
            <a:r>
              <a:rPr lang="cs-CZ" altLang="cs-CZ" sz="2400" dirty="0"/>
              <a:t>číselnou řadu.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-0.21146 -0.6710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" y="-3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688" y="2185988"/>
            <a:ext cx="3730625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ovéPole 1"/>
          <p:cNvSpPr txBox="1">
            <a:spLocks noChangeArrowheads="1"/>
          </p:cNvSpPr>
          <p:nvPr/>
        </p:nvSpPr>
        <p:spPr bwMode="auto">
          <a:xfrm>
            <a:off x="676275" y="539750"/>
            <a:ext cx="10450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Jedna malá koala váží 3 kg. Když mamince koale vyleze na záda 8 malých koal, kolik</a:t>
            </a:r>
          </a:p>
          <a:p>
            <a:r>
              <a:rPr lang="cs-CZ" altLang="cs-CZ" sz="2400" dirty="0"/>
              <a:t>kilogramů na zádech </a:t>
            </a:r>
            <a:r>
              <a:rPr lang="cs-CZ" altLang="cs-CZ" sz="2400" dirty="0" smtClean="0"/>
              <a:t>ponese? </a:t>
            </a:r>
            <a:r>
              <a:rPr lang="cs-CZ" altLang="cs-CZ" sz="2400" dirty="0"/>
              <a:t>Vypočítej příklad a proveď kontrolu kliknutím na</a:t>
            </a:r>
          </a:p>
          <a:p>
            <a:r>
              <a:rPr lang="cs-CZ" altLang="cs-CZ" sz="2400" dirty="0"/>
              <a:t>černý obdélník.</a:t>
            </a: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4956175" y="2286000"/>
            <a:ext cx="54038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koala váží 3 kg</a:t>
            </a:r>
          </a:p>
          <a:p>
            <a:r>
              <a:rPr lang="cs-CZ" altLang="cs-CZ" sz="2400"/>
              <a:t>8 koal váží 3 x 8 = 24 kg</a:t>
            </a:r>
          </a:p>
          <a:p>
            <a:endParaRPr lang="cs-CZ" altLang="cs-CZ" sz="2400"/>
          </a:p>
          <a:p>
            <a:r>
              <a:rPr lang="cs-CZ" altLang="cs-CZ" sz="2400"/>
              <a:t>Maminka koala bude mít na zádech 24 kg.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00588" y="2020888"/>
            <a:ext cx="6537325" cy="22225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2370138"/>
            <a:ext cx="5476875" cy="28940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9219" name="Skupina 2"/>
          <p:cNvGrpSpPr>
            <a:grpSpLocks/>
          </p:cNvGrpSpPr>
          <p:nvPr/>
        </p:nvGrpSpPr>
        <p:grpSpPr bwMode="auto">
          <a:xfrm>
            <a:off x="434975" y="2735263"/>
            <a:ext cx="4381500" cy="3705225"/>
            <a:chOff x="1882066" y="2530689"/>
            <a:chExt cx="4381408" cy="3705083"/>
          </a:xfrm>
        </p:grpSpPr>
        <p:pic>
          <p:nvPicPr>
            <p:cNvPr id="9226" name="Picture 2" descr="Back To School - Italian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82066" y="2530689"/>
              <a:ext cx="4381408" cy="37050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2725011" y="2654509"/>
              <a:ext cx="2690756" cy="151759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  <a:p>
              <a:pPr algn="ctr">
                <a:defRPr/>
              </a:pPr>
              <a:r>
                <a:rPr lang="cs-CZ" sz="4000" dirty="0"/>
                <a:t>Matematika</a:t>
              </a:r>
            </a:p>
            <a:p>
              <a:pPr algn="ctr">
                <a:defRPr/>
              </a:pPr>
              <a:endParaRPr lang="cs-CZ" dirty="0"/>
            </a:p>
            <a:p>
              <a:pPr algn="ctr">
                <a:defRPr/>
              </a:pPr>
              <a:endParaRPr lang="cs-CZ" sz="6000" dirty="0"/>
            </a:p>
          </p:txBody>
        </p:sp>
      </p:grpSp>
      <p:grpSp>
        <p:nvGrpSpPr>
          <p:cNvPr id="9220" name="Skupina 4"/>
          <p:cNvGrpSpPr>
            <a:grpSpLocks/>
          </p:cNvGrpSpPr>
          <p:nvPr/>
        </p:nvGrpSpPr>
        <p:grpSpPr bwMode="auto">
          <a:xfrm>
            <a:off x="293688" y="2989263"/>
            <a:ext cx="727075" cy="879475"/>
            <a:chOff x="5024761" y="3577701"/>
            <a:chExt cx="941033" cy="1127464"/>
          </a:xfrm>
        </p:grpSpPr>
        <p:sp>
          <p:nvSpPr>
            <p:cNvPr id="4" name="Obdélník 3"/>
            <p:cNvSpPr/>
            <p:nvPr/>
          </p:nvSpPr>
          <p:spPr>
            <a:xfrm>
              <a:off x="5024761" y="3577701"/>
              <a:ext cx="941033" cy="1127464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9225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143500" y="3764132"/>
              <a:ext cx="669689" cy="7935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9221" name="TextovéPole 5"/>
          <p:cNvSpPr txBox="1">
            <a:spLocks noChangeArrowheads="1"/>
          </p:cNvSpPr>
          <p:nvPr/>
        </p:nvSpPr>
        <p:spPr bwMode="auto">
          <a:xfrm>
            <a:off x="434975" y="469900"/>
            <a:ext cx="11480800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Ve třídě je dvakrát méně chlapců než děvčat. Když chybí 9 děvčat, pak sedí v lavicích stejný </a:t>
            </a:r>
          </a:p>
          <a:p>
            <a:r>
              <a:rPr lang="cs-CZ" altLang="cs-CZ" sz="2400"/>
              <a:t>počet chlapců a dívek. Kolik je ve třídě žáků? Vypočítej příklad a proveď kontrolu kliknutím</a:t>
            </a:r>
          </a:p>
          <a:p>
            <a:r>
              <a:rPr lang="cs-CZ" altLang="cs-CZ" sz="2400"/>
              <a:t>na černý obdélník.</a:t>
            </a:r>
          </a:p>
        </p:txBody>
      </p:sp>
      <p:sp>
        <p:nvSpPr>
          <p:cNvPr id="9222" name="TextovéPole 7"/>
          <p:cNvSpPr txBox="1">
            <a:spLocks noChangeArrowheads="1"/>
          </p:cNvSpPr>
          <p:nvPr/>
        </p:nvSpPr>
        <p:spPr bwMode="auto">
          <a:xfrm>
            <a:off x="5770563" y="2693988"/>
            <a:ext cx="585628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Děvčat   18  ( 2 x 9 )</a:t>
            </a:r>
          </a:p>
          <a:p>
            <a:r>
              <a:rPr lang="cs-CZ" altLang="cs-CZ" sz="2400"/>
              <a:t>Chlapců   9</a:t>
            </a:r>
          </a:p>
          <a:p>
            <a:r>
              <a:rPr lang="cs-CZ" altLang="cs-CZ" sz="2400"/>
              <a:t>Ve třídě 27 žáků</a:t>
            </a:r>
          </a:p>
          <a:p>
            <a:r>
              <a:rPr lang="cs-CZ" altLang="cs-CZ" sz="2400"/>
              <a:t>Když chybí 9 děvčat pak je ve třídě 18 – 9 = 9  </a:t>
            </a:r>
          </a:p>
          <a:p>
            <a:r>
              <a:rPr lang="cs-CZ" altLang="cs-CZ" sz="2400"/>
              <a:t>a to je stejný počet jako chlapců.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70563" y="2455863"/>
            <a:ext cx="5856287" cy="24796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"/>
          <p:cNvSpPr txBox="1">
            <a:spLocks noChangeArrowheads="1"/>
          </p:cNvSpPr>
          <p:nvPr/>
        </p:nvSpPr>
        <p:spPr bwMode="auto">
          <a:xfrm>
            <a:off x="639763" y="520700"/>
            <a:ext cx="1129823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Maminka nakrájela koláč na několik stejně velikých kousků. Tatínek snědl dvakrát více než</a:t>
            </a:r>
          </a:p>
          <a:p>
            <a:r>
              <a:rPr lang="cs-CZ" altLang="cs-CZ" sz="2400"/>
              <a:t> Lucie, Lucie snědla o jeden kousek méně než Adam, Adam snědl třikrát více než</a:t>
            </a:r>
          </a:p>
          <a:p>
            <a:r>
              <a:rPr lang="cs-CZ" altLang="cs-CZ" sz="2400"/>
              <a:t>maminka a maminka snědla pouze jeden kousek koláče.</a:t>
            </a:r>
          </a:p>
          <a:p>
            <a:r>
              <a:rPr lang="cs-CZ" altLang="cs-CZ" sz="2400"/>
              <a:t>Na kolik kousků byl koláč nakrájený? Vypočítej příklad a proveď kontrolu kliknutím na</a:t>
            </a:r>
          </a:p>
          <a:p>
            <a:r>
              <a:rPr lang="cs-CZ" altLang="cs-CZ" sz="2400"/>
              <a:t>černý obdélník.</a:t>
            </a:r>
          </a:p>
        </p:txBody>
      </p:sp>
      <p:grpSp>
        <p:nvGrpSpPr>
          <p:cNvPr id="10243" name="Skupina 4"/>
          <p:cNvGrpSpPr>
            <a:grpSpLocks/>
          </p:cNvGrpSpPr>
          <p:nvPr/>
        </p:nvGrpSpPr>
        <p:grpSpPr bwMode="auto">
          <a:xfrm>
            <a:off x="1143000" y="3429000"/>
            <a:ext cx="2249488" cy="2838450"/>
            <a:chOff x="1142238" y="3429000"/>
            <a:chExt cx="2250186" cy="2838450"/>
          </a:xfrm>
        </p:grpSpPr>
        <p:pic>
          <p:nvPicPr>
            <p:cNvPr id="10246" name="Picture 2" descr="Baker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42238" y="3429000"/>
              <a:ext cx="2171700" cy="2838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1142238" y="4819650"/>
              <a:ext cx="2250186" cy="438150"/>
            </a:xfrm>
            <a:custGeom>
              <a:avLst/>
              <a:gdLst>
                <a:gd name="connsiteX0" fmla="*/ 0 w 2250186"/>
                <a:gd name="connsiteY0" fmla="*/ 0 h 466344"/>
                <a:gd name="connsiteX1" fmla="*/ 2250186 w 2250186"/>
                <a:gd name="connsiteY1" fmla="*/ 0 h 466344"/>
                <a:gd name="connsiteX2" fmla="*/ 2250186 w 2250186"/>
                <a:gd name="connsiteY2" fmla="*/ 466344 h 466344"/>
                <a:gd name="connsiteX3" fmla="*/ 0 w 2250186"/>
                <a:gd name="connsiteY3" fmla="*/ 466344 h 466344"/>
                <a:gd name="connsiteX4" fmla="*/ 0 w 2250186"/>
                <a:gd name="connsiteY4" fmla="*/ 0 h 466344"/>
                <a:gd name="connsiteX0" fmla="*/ 329184 w 2250186"/>
                <a:gd name="connsiteY0" fmla="*/ 27432 h 466344"/>
                <a:gd name="connsiteX1" fmla="*/ 2250186 w 2250186"/>
                <a:gd name="connsiteY1" fmla="*/ 0 h 466344"/>
                <a:gd name="connsiteX2" fmla="*/ 2250186 w 2250186"/>
                <a:gd name="connsiteY2" fmla="*/ 466344 h 466344"/>
                <a:gd name="connsiteX3" fmla="*/ 0 w 2250186"/>
                <a:gd name="connsiteY3" fmla="*/ 466344 h 466344"/>
                <a:gd name="connsiteX4" fmla="*/ 329184 w 2250186"/>
                <a:gd name="connsiteY4" fmla="*/ 27432 h 466344"/>
                <a:gd name="connsiteX0" fmla="*/ 329184 w 2250186"/>
                <a:gd name="connsiteY0" fmla="*/ 0 h 438912"/>
                <a:gd name="connsiteX1" fmla="*/ 1921002 w 2250186"/>
                <a:gd name="connsiteY1" fmla="*/ 18288 h 438912"/>
                <a:gd name="connsiteX2" fmla="*/ 2250186 w 2250186"/>
                <a:gd name="connsiteY2" fmla="*/ 438912 h 438912"/>
                <a:gd name="connsiteX3" fmla="*/ 0 w 2250186"/>
                <a:gd name="connsiteY3" fmla="*/ 438912 h 438912"/>
                <a:gd name="connsiteX4" fmla="*/ 329184 w 2250186"/>
                <a:gd name="connsiteY4" fmla="*/ 0 h 438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0186" h="438912">
                  <a:moveTo>
                    <a:pt x="329184" y="0"/>
                  </a:moveTo>
                  <a:lnTo>
                    <a:pt x="1921002" y="18288"/>
                  </a:lnTo>
                  <a:lnTo>
                    <a:pt x="2250186" y="438912"/>
                  </a:lnTo>
                  <a:lnTo>
                    <a:pt x="0" y="438912"/>
                  </a:lnTo>
                  <a:lnTo>
                    <a:pt x="329184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10248" name="Picture 4" descr="Pumpkin Pie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67331" y="4723718"/>
              <a:ext cx="860107" cy="4056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5010150" y="3017838"/>
            <a:ext cx="5637213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Maminka      </a:t>
            </a:r>
            <a:r>
              <a:rPr lang="cs-CZ" altLang="cs-CZ" sz="2400">
                <a:solidFill>
                  <a:srgbClr val="FF0000"/>
                </a:solidFill>
              </a:rPr>
              <a:t>1</a:t>
            </a:r>
            <a:r>
              <a:rPr lang="cs-CZ" altLang="cs-CZ" sz="2400"/>
              <a:t> kousek koláče</a:t>
            </a:r>
          </a:p>
          <a:p>
            <a:r>
              <a:rPr lang="cs-CZ" altLang="cs-CZ" sz="2400"/>
              <a:t>Adam 3 x vice než maminka   3 x 1 = </a:t>
            </a:r>
            <a:r>
              <a:rPr lang="cs-CZ" altLang="cs-CZ" sz="2400">
                <a:solidFill>
                  <a:srgbClr val="FF0000"/>
                </a:solidFill>
              </a:rPr>
              <a:t>3</a:t>
            </a:r>
          </a:p>
          <a:p>
            <a:r>
              <a:rPr lang="cs-CZ" altLang="cs-CZ" sz="2400"/>
              <a:t>Lucie o 1 kousek méně než Adam    3 – 1 = </a:t>
            </a:r>
            <a:r>
              <a:rPr lang="cs-CZ" altLang="cs-CZ" sz="2400">
                <a:solidFill>
                  <a:srgbClr val="FF0000"/>
                </a:solidFill>
              </a:rPr>
              <a:t>2</a:t>
            </a:r>
          </a:p>
          <a:p>
            <a:r>
              <a:rPr lang="cs-CZ" altLang="cs-CZ" sz="2400"/>
              <a:t>tatínek  2 x více než Lucie    2 x 2 = </a:t>
            </a:r>
            <a:r>
              <a:rPr lang="cs-CZ" altLang="cs-CZ" sz="2400">
                <a:solidFill>
                  <a:srgbClr val="FF0000"/>
                </a:solidFill>
              </a:rPr>
              <a:t>4</a:t>
            </a:r>
          </a:p>
          <a:p>
            <a:endParaRPr lang="cs-CZ" altLang="cs-CZ" sz="2400">
              <a:solidFill>
                <a:srgbClr val="FF0000"/>
              </a:solidFill>
            </a:endParaRPr>
          </a:p>
          <a:p>
            <a:r>
              <a:rPr lang="cs-CZ" altLang="cs-CZ" sz="2400">
                <a:solidFill>
                  <a:srgbClr val="FF0000"/>
                </a:solidFill>
              </a:rPr>
              <a:t>Koláč byl nakrájený na 10 kousků.</a:t>
            </a:r>
          </a:p>
          <a:p>
            <a:endParaRPr lang="cs-CZ" altLang="cs-CZ" sz="2400"/>
          </a:p>
        </p:txBody>
      </p:sp>
      <p:sp>
        <p:nvSpPr>
          <p:cNvPr id="8" name="Obdélník 7"/>
          <p:cNvSpPr/>
          <p:nvPr/>
        </p:nvSpPr>
        <p:spPr>
          <a:xfrm>
            <a:off x="4654550" y="2679700"/>
            <a:ext cx="6756400" cy="3016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8163" y="2325688"/>
            <a:ext cx="6794500" cy="453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4" descr="Hibiscus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288145">
            <a:off x="2047875" y="6011863"/>
            <a:ext cx="6858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Hibiscus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424561">
            <a:off x="1524000" y="5935663"/>
            <a:ext cx="6858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4" descr="Hibiscus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6813" y="6088063"/>
            <a:ext cx="6858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4" descr="Hibiscus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3183769">
            <a:off x="2586038" y="6011863"/>
            <a:ext cx="6858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4" descr="Hibiscus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925699">
            <a:off x="814388" y="5972175"/>
            <a:ext cx="687387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4" descr="Hibiscus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955248">
            <a:off x="3090863" y="5999163"/>
            <a:ext cx="6858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3" name="TextovéPole 5"/>
          <p:cNvSpPr txBox="1">
            <a:spLocks noChangeArrowheads="1"/>
          </p:cNvSpPr>
          <p:nvPr/>
        </p:nvSpPr>
        <p:spPr bwMode="auto">
          <a:xfrm>
            <a:off x="676275" y="357188"/>
            <a:ext cx="114093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parku roste 7 stromů, ale 6 x více květin. Jak dlouho by ti trvalo natrhat všechny květiny, </a:t>
            </a:r>
          </a:p>
          <a:p>
            <a:r>
              <a:rPr lang="cs-CZ" altLang="cs-CZ" sz="2400"/>
              <a:t>když najít a utrhnout jednu květinu trvá minutu? Vypočítej příklad a proveď kontrolu</a:t>
            </a:r>
          </a:p>
          <a:p>
            <a:r>
              <a:rPr lang="cs-CZ" altLang="cs-CZ" sz="2400"/>
              <a:t>kliknutím na černý obdélník.</a:t>
            </a:r>
          </a:p>
        </p:txBody>
      </p:sp>
      <p:sp>
        <p:nvSpPr>
          <p:cNvPr id="11274" name="TextovéPole 11"/>
          <p:cNvSpPr txBox="1">
            <a:spLocks noChangeArrowheads="1"/>
          </p:cNvSpPr>
          <p:nvPr/>
        </p:nvSpPr>
        <p:spPr bwMode="auto">
          <a:xfrm>
            <a:off x="8064500" y="2468563"/>
            <a:ext cx="36179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Stromů     7</a:t>
            </a:r>
          </a:p>
          <a:p>
            <a:r>
              <a:rPr lang="cs-CZ" altLang="cs-CZ" sz="2400"/>
              <a:t>Květin        7 x  6 = 42</a:t>
            </a:r>
          </a:p>
          <a:p>
            <a:r>
              <a:rPr lang="cs-CZ" altLang="cs-CZ" sz="2400"/>
              <a:t>Utržení 1 květiny  1 minuta</a:t>
            </a:r>
          </a:p>
          <a:p>
            <a:r>
              <a:rPr lang="cs-CZ" altLang="cs-CZ" sz="2400"/>
              <a:t>42 květin 42 x 1 = 42 minut </a:t>
            </a:r>
          </a:p>
        </p:txBody>
      </p:sp>
      <p:sp>
        <p:nvSpPr>
          <p:cNvPr id="2" name="Obdélník 1"/>
          <p:cNvSpPr/>
          <p:nvPr/>
        </p:nvSpPr>
        <p:spPr>
          <a:xfrm>
            <a:off x="7839075" y="1979613"/>
            <a:ext cx="4246563" cy="25034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Přímá spojnice 17"/>
          <p:cNvCxnSpPr/>
          <p:nvPr/>
        </p:nvCxnSpPr>
        <p:spPr>
          <a:xfrm>
            <a:off x="474663" y="6240463"/>
            <a:ext cx="74168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74663" y="736600"/>
            <a:ext cx="3148012" cy="54864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57600" y="746125"/>
            <a:ext cx="4233863" cy="54943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3" name="TextovéPole 1"/>
          <p:cNvSpPr txBox="1">
            <a:spLocks noChangeArrowheads="1"/>
          </p:cNvSpPr>
          <p:nvPr/>
        </p:nvSpPr>
        <p:spPr bwMode="auto">
          <a:xfrm>
            <a:off x="168275" y="88900"/>
            <a:ext cx="115490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obrázek a doplň chybějící políčko. Proveď kontrolu kliknutím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101850" y="1724025"/>
            <a:ext cx="1270000" cy="66516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27500" y="1735138"/>
            <a:ext cx="1270000" cy="665162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0625" y="3201988"/>
            <a:ext cx="1270000" cy="665162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62113" y="3165475"/>
            <a:ext cx="1268412" cy="66516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42013" y="4505325"/>
            <a:ext cx="1270000" cy="66516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1675" y="4548188"/>
            <a:ext cx="1270000" cy="665162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47788" y="5780088"/>
            <a:ext cx="1268412" cy="66675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71850" y="5780088"/>
            <a:ext cx="1270000" cy="66675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7500" y="5808663"/>
            <a:ext cx="1268413" cy="66675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045575" y="2351088"/>
            <a:ext cx="1270000" cy="66675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304" name="TextovéPole 18"/>
          <p:cNvSpPr txBox="1">
            <a:spLocks noChangeArrowheads="1"/>
          </p:cNvSpPr>
          <p:nvPr/>
        </p:nvSpPr>
        <p:spPr bwMode="auto">
          <a:xfrm>
            <a:off x="2616200" y="1814513"/>
            <a:ext cx="328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?</a:t>
            </a:r>
          </a:p>
        </p:txBody>
      </p:sp>
      <p:sp>
        <p:nvSpPr>
          <p:cNvPr id="12305" name="TextovéPole 19"/>
          <p:cNvSpPr txBox="1">
            <a:spLocks noChangeArrowheads="1"/>
          </p:cNvSpPr>
          <p:nvPr/>
        </p:nvSpPr>
        <p:spPr bwMode="auto">
          <a:xfrm>
            <a:off x="3730625" y="5910263"/>
            <a:ext cx="64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: 10</a:t>
            </a:r>
          </a:p>
        </p:txBody>
      </p:sp>
      <p:sp>
        <p:nvSpPr>
          <p:cNvPr id="12306" name="TextovéPole 20"/>
          <p:cNvSpPr txBox="1">
            <a:spLocks noChangeArrowheads="1"/>
          </p:cNvSpPr>
          <p:nvPr/>
        </p:nvSpPr>
        <p:spPr bwMode="auto">
          <a:xfrm>
            <a:off x="5772150" y="5886450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+6</a:t>
            </a:r>
          </a:p>
        </p:txBody>
      </p:sp>
      <p:sp>
        <p:nvSpPr>
          <p:cNvPr id="12307" name="TextovéPole 21"/>
          <p:cNvSpPr txBox="1">
            <a:spLocks noChangeArrowheads="1"/>
          </p:cNvSpPr>
          <p:nvPr/>
        </p:nvSpPr>
        <p:spPr bwMode="auto">
          <a:xfrm>
            <a:off x="6392863" y="4606925"/>
            <a:ext cx="473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x8</a:t>
            </a:r>
          </a:p>
        </p:txBody>
      </p:sp>
      <p:sp>
        <p:nvSpPr>
          <p:cNvPr id="12308" name="TextovéPole 22"/>
          <p:cNvSpPr txBox="1">
            <a:spLocks noChangeArrowheads="1"/>
          </p:cNvSpPr>
          <p:nvPr/>
        </p:nvSpPr>
        <p:spPr bwMode="auto">
          <a:xfrm>
            <a:off x="5424488" y="3278188"/>
            <a:ext cx="422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:2</a:t>
            </a:r>
          </a:p>
        </p:txBody>
      </p:sp>
      <p:sp>
        <p:nvSpPr>
          <p:cNvPr id="12309" name="TextovéPole 23"/>
          <p:cNvSpPr txBox="1">
            <a:spLocks noChangeArrowheads="1"/>
          </p:cNvSpPr>
          <p:nvPr/>
        </p:nvSpPr>
        <p:spPr bwMode="auto">
          <a:xfrm>
            <a:off x="4492625" y="17938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16</a:t>
            </a:r>
          </a:p>
        </p:txBody>
      </p:sp>
      <p:sp>
        <p:nvSpPr>
          <p:cNvPr id="12310" name="TextovéPole 24"/>
          <p:cNvSpPr txBox="1">
            <a:spLocks noChangeArrowheads="1"/>
          </p:cNvSpPr>
          <p:nvPr/>
        </p:nvSpPr>
        <p:spPr bwMode="auto">
          <a:xfrm>
            <a:off x="2101850" y="3217863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: 9</a:t>
            </a:r>
          </a:p>
        </p:txBody>
      </p:sp>
      <p:sp>
        <p:nvSpPr>
          <p:cNvPr id="12311" name="TextovéPole 25"/>
          <p:cNvSpPr txBox="1">
            <a:spLocks noChangeArrowheads="1"/>
          </p:cNvSpPr>
          <p:nvPr/>
        </p:nvSpPr>
        <p:spPr bwMode="auto">
          <a:xfrm>
            <a:off x="1189038" y="4606925"/>
            <a:ext cx="503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- 1</a:t>
            </a:r>
          </a:p>
        </p:txBody>
      </p:sp>
      <p:sp>
        <p:nvSpPr>
          <p:cNvPr id="12312" name="TextovéPole 26"/>
          <p:cNvSpPr txBox="1">
            <a:spLocks noChangeArrowheads="1"/>
          </p:cNvSpPr>
          <p:nvPr/>
        </p:nvSpPr>
        <p:spPr bwMode="auto">
          <a:xfrm>
            <a:off x="1711325" y="5875338"/>
            <a:ext cx="541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x 4</a:t>
            </a:r>
          </a:p>
        </p:txBody>
      </p:sp>
      <p:sp>
        <p:nvSpPr>
          <p:cNvPr id="12313" name="TextovéPole 27"/>
          <p:cNvSpPr txBox="1">
            <a:spLocks noChangeArrowheads="1"/>
          </p:cNvSpPr>
          <p:nvPr/>
        </p:nvSpPr>
        <p:spPr bwMode="auto">
          <a:xfrm>
            <a:off x="9510713" y="24574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7342188" y="1793875"/>
            <a:ext cx="4624387" cy="18859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633663"/>
            <a:ext cx="7497763" cy="22764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0" y="4860274"/>
            <a:ext cx="7498080" cy="1618488"/>
          </a:xfrm>
          <a:custGeom>
            <a:avLst/>
            <a:gdLst>
              <a:gd name="connsiteX0" fmla="*/ 0 w 5769864"/>
              <a:gd name="connsiteY0" fmla="*/ 0 h 1618488"/>
              <a:gd name="connsiteX1" fmla="*/ 5769864 w 5769864"/>
              <a:gd name="connsiteY1" fmla="*/ 0 h 1618488"/>
              <a:gd name="connsiteX2" fmla="*/ 5769864 w 5769864"/>
              <a:gd name="connsiteY2" fmla="*/ 1618488 h 1618488"/>
              <a:gd name="connsiteX3" fmla="*/ 0 w 5769864"/>
              <a:gd name="connsiteY3" fmla="*/ 1618488 h 1618488"/>
              <a:gd name="connsiteX4" fmla="*/ 0 w 5769864"/>
              <a:gd name="connsiteY4" fmla="*/ 0 h 1618488"/>
              <a:gd name="connsiteX0" fmla="*/ 0 w 7498080"/>
              <a:gd name="connsiteY0" fmla="*/ 0 h 1618488"/>
              <a:gd name="connsiteX1" fmla="*/ 7498080 w 7498080"/>
              <a:gd name="connsiteY1" fmla="*/ 36576 h 1618488"/>
              <a:gd name="connsiteX2" fmla="*/ 5769864 w 7498080"/>
              <a:gd name="connsiteY2" fmla="*/ 1618488 h 1618488"/>
              <a:gd name="connsiteX3" fmla="*/ 0 w 7498080"/>
              <a:gd name="connsiteY3" fmla="*/ 1618488 h 1618488"/>
              <a:gd name="connsiteX4" fmla="*/ 0 w 7498080"/>
              <a:gd name="connsiteY4" fmla="*/ 0 h 1618488"/>
              <a:gd name="connsiteX0" fmla="*/ 0 w 7498080"/>
              <a:gd name="connsiteY0" fmla="*/ 0 h 1618488"/>
              <a:gd name="connsiteX1" fmla="*/ 7498080 w 7498080"/>
              <a:gd name="connsiteY1" fmla="*/ 36576 h 1618488"/>
              <a:gd name="connsiteX2" fmla="*/ 5411343 w 7498080"/>
              <a:gd name="connsiteY2" fmla="*/ 722376 h 1618488"/>
              <a:gd name="connsiteX3" fmla="*/ 5769864 w 7498080"/>
              <a:gd name="connsiteY3" fmla="*/ 1618488 h 1618488"/>
              <a:gd name="connsiteX4" fmla="*/ 0 w 7498080"/>
              <a:gd name="connsiteY4" fmla="*/ 1618488 h 1618488"/>
              <a:gd name="connsiteX5" fmla="*/ 0 w 7498080"/>
              <a:gd name="connsiteY5" fmla="*/ 0 h 1618488"/>
              <a:gd name="connsiteX0" fmla="*/ 0 w 7498080"/>
              <a:gd name="connsiteY0" fmla="*/ 0 h 1618488"/>
              <a:gd name="connsiteX1" fmla="*/ 7498080 w 7498080"/>
              <a:gd name="connsiteY1" fmla="*/ 36576 h 1618488"/>
              <a:gd name="connsiteX2" fmla="*/ 5411343 w 7498080"/>
              <a:gd name="connsiteY2" fmla="*/ 722376 h 1618488"/>
              <a:gd name="connsiteX3" fmla="*/ 3959352 w 7498080"/>
              <a:gd name="connsiteY3" fmla="*/ 1618488 h 1618488"/>
              <a:gd name="connsiteX4" fmla="*/ 0 w 7498080"/>
              <a:gd name="connsiteY4" fmla="*/ 1618488 h 1618488"/>
              <a:gd name="connsiteX5" fmla="*/ 0 w 7498080"/>
              <a:gd name="connsiteY5" fmla="*/ 0 h 161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98080" h="1618488">
                <a:moveTo>
                  <a:pt x="0" y="0"/>
                </a:moveTo>
                <a:lnTo>
                  <a:pt x="7498080" y="36576"/>
                </a:lnTo>
                <a:cubicBezTo>
                  <a:pt x="7201789" y="295656"/>
                  <a:pt x="5707634" y="463296"/>
                  <a:pt x="5411343" y="722376"/>
                </a:cubicBezTo>
                <a:lnTo>
                  <a:pt x="3959352" y="1618488"/>
                </a:lnTo>
                <a:lnTo>
                  <a:pt x="0" y="161848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28000">
                <a:srgbClr val="92D050"/>
              </a:gs>
              <a:gs pos="100000">
                <a:schemeClr val="accent2">
                  <a:lumMod val="95000"/>
                  <a:lumOff val="5000"/>
                </a:schemeClr>
              </a:gs>
              <a:gs pos="100000">
                <a:schemeClr val="accent2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3318" name="Picture 6" descr="Red Bar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963" y="3101975"/>
            <a:ext cx="3643312" cy="189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2" descr="Wooly Sheep Facing Forward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14413" y="4181475"/>
            <a:ext cx="1198562" cy="196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4" descr="Davidone Chicke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4288" y="5243513"/>
            <a:ext cx="719137" cy="85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1" name="TextovéPole 2"/>
          <p:cNvSpPr txBox="1">
            <a:spLocks noChangeArrowheads="1"/>
          </p:cNvSpPr>
          <p:nvPr/>
        </p:nvSpPr>
        <p:spPr bwMode="auto">
          <a:xfrm>
            <a:off x="476250" y="476250"/>
            <a:ext cx="93186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farmě běhá 6 beránků a 10 slepic. Kolik nohou běhá celkem po dvoře?</a:t>
            </a:r>
          </a:p>
          <a:p>
            <a:r>
              <a:rPr lang="cs-CZ" altLang="cs-CZ" sz="2400"/>
              <a:t>Vypočítej příklad a proveď kontrolu kliknutím na černý obdélník.</a:t>
            </a:r>
          </a:p>
        </p:txBody>
      </p:sp>
      <p:pic>
        <p:nvPicPr>
          <p:cNvPr id="13322" name="Picture 2" descr="Wooly Sheep Facing Forward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37513" y="2825750"/>
            <a:ext cx="57626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3" name="TextovéPole 4"/>
          <p:cNvSpPr txBox="1">
            <a:spLocks noChangeArrowheads="1"/>
          </p:cNvSpPr>
          <p:nvPr/>
        </p:nvSpPr>
        <p:spPr bwMode="auto">
          <a:xfrm>
            <a:off x="7696200" y="3068638"/>
            <a:ext cx="4483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           4 nohy 6 beránků 6 x 4 =24</a:t>
            </a:r>
          </a:p>
        </p:txBody>
      </p:sp>
      <p:pic>
        <p:nvPicPr>
          <p:cNvPr id="13324" name="Picture 4" descr="Davidone Chicke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66075" y="3989388"/>
            <a:ext cx="719138" cy="85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5" name="TextovéPole 5"/>
          <p:cNvSpPr txBox="1">
            <a:spLocks noChangeArrowheads="1"/>
          </p:cNvSpPr>
          <p:nvPr/>
        </p:nvSpPr>
        <p:spPr bwMode="auto">
          <a:xfrm>
            <a:off x="7626350" y="4184650"/>
            <a:ext cx="4645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            2 nohy 10 slepic 10 x 2 = 20</a:t>
            </a:r>
          </a:p>
        </p:txBody>
      </p:sp>
      <p:sp>
        <p:nvSpPr>
          <p:cNvPr id="13326" name="TextovéPole 6"/>
          <p:cNvSpPr txBox="1">
            <a:spLocks noChangeArrowheads="1"/>
          </p:cNvSpPr>
          <p:nvPr/>
        </p:nvSpPr>
        <p:spPr bwMode="auto">
          <a:xfrm>
            <a:off x="8280400" y="5024438"/>
            <a:ext cx="3314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 dvoře běhá 44 nohou.</a:t>
            </a:r>
          </a:p>
        </p:txBody>
      </p:sp>
      <p:sp>
        <p:nvSpPr>
          <p:cNvPr id="9" name="Obdélník 8"/>
          <p:cNvSpPr/>
          <p:nvPr/>
        </p:nvSpPr>
        <p:spPr>
          <a:xfrm>
            <a:off x="7546975" y="2633663"/>
            <a:ext cx="4645025" cy="33734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sp>
        <p:nvSpPr>
          <p:cNvPr id="11" name="Mrak 10"/>
          <p:cNvSpPr/>
          <p:nvPr/>
        </p:nvSpPr>
        <p:spPr>
          <a:xfrm>
            <a:off x="3657600" y="4203525"/>
            <a:ext cx="1399032" cy="914400"/>
          </a:xfrm>
          <a:prstGeom prst="cloud">
            <a:avLst/>
          </a:prstGeom>
          <a:gradFill>
            <a:gsLst>
              <a:gs pos="64000">
                <a:srgbClr val="92D050"/>
              </a:gs>
              <a:gs pos="100000">
                <a:schemeClr val="accent2">
                  <a:lumMod val="95000"/>
                  <a:lumOff val="5000"/>
                </a:schemeClr>
              </a:gs>
              <a:gs pos="100000">
                <a:schemeClr val="accent2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4858000" y="4189016"/>
            <a:ext cx="1399032" cy="914400"/>
          </a:xfrm>
          <a:prstGeom prst="cloud">
            <a:avLst/>
          </a:prstGeom>
          <a:gradFill>
            <a:gsLst>
              <a:gs pos="64000">
                <a:srgbClr val="92D050"/>
              </a:gs>
              <a:gs pos="100000">
                <a:schemeClr val="accent2">
                  <a:lumMod val="95000"/>
                  <a:lumOff val="5000"/>
                </a:schemeClr>
              </a:gs>
              <a:gs pos="100000">
                <a:schemeClr val="accent2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038671" y="4175331"/>
            <a:ext cx="1399032" cy="914400"/>
          </a:xfrm>
          <a:prstGeom prst="cloud">
            <a:avLst/>
          </a:prstGeom>
          <a:gradFill>
            <a:gsLst>
              <a:gs pos="64000">
                <a:srgbClr val="92D050"/>
              </a:gs>
              <a:gs pos="100000">
                <a:schemeClr val="accent2">
                  <a:lumMod val="95000"/>
                  <a:lumOff val="5000"/>
                </a:schemeClr>
              </a:gs>
              <a:gs pos="100000">
                <a:schemeClr val="accent2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5592763" y="1171575"/>
            <a:ext cx="2797175" cy="54864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63538" y="301625"/>
            <a:ext cx="10250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označ špatně vypočítaný příklad. Ten se přemístí do červeného sloupce.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85788" y="1171575"/>
            <a:ext cx="137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 x 3 = 12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42925" y="1579563"/>
            <a:ext cx="1319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21 : 7 = 4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4188" y="5686425"/>
            <a:ext cx="1317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56 : 8 = 7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4988" y="3303588"/>
            <a:ext cx="1368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 x 6 = 23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42925" y="2428875"/>
            <a:ext cx="137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 x 5 = 31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17525" y="4151313"/>
            <a:ext cx="1319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24 : 6 = 4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42925" y="2003425"/>
            <a:ext cx="1319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18 : 2 = 9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4988" y="3729038"/>
            <a:ext cx="131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54 : 9 = 6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34988" y="2865438"/>
            <a:ext cx="1368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 x 8 = 60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84188" y="6059488"/>
            <a:ext cx="1212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 x 3 = 6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84188" y="4532313"/>
            <a:ext cx="131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72 : 8 = 9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57200" y="4956175"/>
            <a:ext cx="137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 x 5 = 40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57200" y="5305425"/>
            <a:ext cx="137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 x 7 = 94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1.11111E-6 L 0.48398 -0.021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" y="-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1.48148E-6 L 0.48138 -0.047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" y="-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11111E-6 L 0.4737 -0.008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22222E-6 L 0.47604 0.0090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1.11022E-16 L 0.47487 -0.1571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4.07407E-6 L 0.47708 -0.1245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" y="-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3.7037E-7 L 0.47604 -0.147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 nodeType="clickPar">
                      <p:stCondLst>
                        <p:cond delay="0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 nodeType="clickPar">
                      <p:stCondLst>
                        <p:cond delay="0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Asian Anime Boy Hea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688" y="641350"/>
            <a:ext cx="1247775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4" descr="Brown Hair Boy Fac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65600" y="611188"/>
            <a:ext cx="1122363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Da Id Manga Fac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45563" y="663575"/>
            <a:ext cx="1450975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2"/>
          <p:cNvSpPr txBox="1">
            <a:spLocks noChangeArrowheads="1"/>
          </p:cNvSpPr>
          <p:nvPr/>
        </p:nvSpPr>
        <p:spPr bwMode="auto">
          <a:xfrm>
            <a:off x="407988" y="2103438"/>
            <a:ext cx="1006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Anička</a:t>
            </a:r>
          </a:p>
        </p:txBody>
      </p:sp>
      <p:sp>
        <p:nvSpPr>
          <p:cNvPr id="15366" name="TextovéPole 3"/>
          <p:cNvSpPr txBox="1">
            <a:spLocks noChangeArrowheads="1"/>
          </p:cNvSpPr>
          <p:nvPr/>
        </p:nvSpPr>
        <p:spPr bwMode="auto">
          <a:xfrm>
            <a:off x="1562100" y="1216025"/>
            <a:ext cx="100822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má o 16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 více než                    ten má sedmkrát méně než                         a ta má </a:t>
            </a:r>
          </a:p>
          <a:p>
            <a:endParaRPr lang="cs-CZ" altLang="cs-CZ" sz="2400" dirty="0"/>
          </a:p>
          <a:p>
            <a:endParaRPr lang="cs-CZ" altLang="cs-CZ" sz="2400" dirty="0"/>
          </a:p>
          <a:p>
            <a:endParaRPr lang="cs-CZ" altLang="cs-CZ" sz="2400" dirty="0"/>
          </a:p>
          <a:p>
            <a:r>
              <a:rPr lang="cs-CZ" altLang="cs-CZ" sz="2400" dirty="0"/>
              <a:t>právě o 2 </a:t>
            </a:r>
            <a:r>
              <a:rPr lang="cs-CZ" altLang="cs-CZ" sz="2400" dirty="0" err="1"/>
              <a:t>kč</a:t>
            </a:r>
            <a:r>
              <a:rPr lang="cs-CZ" altLang="cs-CZ" sz="2400" dirty="0"/>
              <a:t> méně, než je výsledek 8 x 9. Kolik korun má každé z dětí?</a:t>
            </a:r>
          </a:p>
          <a:p>
            <a:r>
              <a:rPr lang="cs-CZ" altLang="cs-CZ" sz="2400" dirty="0"/>
              <a:t>Příklad vypočítej a proveď kontrolu kliknutím na </a:t>
            </a:r>
            <a:r>
              <a:rPr lang="cs-CZ" altLang="cs-CZ" sz="2400" dirty="0" smtClean="0"/>
              <a:t>černý </a:t>
            </a:r>
            <a:r>
              <a:rPr lang="cs-CZ" altLang="cs-CZ" sz="2400" dirty="0"/>
              <a:t>obdélník. </a:t>
            </a:r>
          </a:p>
        </p:txBody>
      </p:sp>
      <p:sp>
        <p:nvSpPr>
          <p:cNvPr id="15367" name="TextovéPole 4"/>
          <p:cNvSpPr txBox="1">
            <a:spLocks noChangeArrowheads="1"/>
          </p:cNvSpPr>
          <p:nvPr/>
        </p:nvSpPr>
        <p:spPr bwMode="auto">
          <a:xfrm>
            <a:off x="4319588" y="2103438"/>
            <a:ext cx="814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Karel</a:t>
            </a:r>
          </a:p>
        </p:txBody>
      </p:sp>
      <p:sp>
        <p:nvSpPr>
          <p:cNvPr id="15368" name="TextovéPole 5"/>
          <p:cNvSpPr txBox="1">
            <a:spLocks noChangeArrowheads="1"/>
          </p:cNvSpPr>
          <p:nvPr/>
        </p:nvSpPr>
        <p:spPr bwMode="auto">
          <a:xfrm>
            <a:off x="9310688" y="2230438"/>
            <a:ext cx="889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Lucka</a:t>
            </a:r>
          </a:p>
        </p:txBody>
      </p:sp>
      <p:sp>
        <p:nvSpPr>
          <p:cNvPr id="15369" name="TextovéPole 6"/>
          <p:cNvSpPr txBox="1">
            <a:spLocks noChangeArrowheads="1"/>
          </p:cNvSpPr>
          <p:nvPr/>
        </p:nvSpPr>
        <p:spPr bwMode="auto">
          <a:xfrm>
            <a:off x="1154113" y="4438650"/>
            <a:ext cx="34671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Lucka – ( 8 x 9 ) – 2 = 70 kč</a:t>
            </a:r>
          </a:p>
          <a:p>
            <a:endParaRPr lang="cs-CZ" altLang="cs-CZ" sz="2400"/>
          </a:p>
          <a:p>
            <a:r>
              <a:rPr lang="cs-CZ" altLang="cs-CZ" sz="2400"/>
              <a:t>Karel – 70 : 7 = 10 kč</a:t>
            </a:r>
          </a:p>
          <a:p>
            <a:endParaRPr lang="cs-CZ" altLang="cs-CZ" sz="2400"/>
          </a:p>
          <a:p>
            <a:r>
              <a:rPr lang="cs-CZ" altLang="cs-CZ" sz="2400"/>
              <a:t>Anička – 10 + 16 = 26 kč</a:t>
            </a:r>
          </a:p>
        </p:txBody>
      </p:sp>
      <p:pic>
        <p:nvPicPr>
          <p:cNvPr id="15370" name="Picture 6" descr="Da Id Manga Fac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988" y="4206875"/>
            <a:ext cx="71120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4" descr="Brown Hair Boy Fac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3075" y="5021263"/>
            <a:ext cx="582613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2" descr="Asian Anime Boy Head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7988" y="5842000"/>
            <a:ext cx="741362" cy="81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Picture 6" descr="Thumbs Up 3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87963" y="4233863"/>
            <a:ext cx="1308100" cy="2144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150813" y="3790950"/>
            <a:ext cx="9739312" cy="30670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3509963" y="163353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http://www.clker.com/clipart-14876.html</a:t>
            </a:r>
          </a:p>
        </p:txBody>
      </p:sp>
      <p:sp>
        <p:nvSpPr>
          <p:cNvPr id="16387" name="TextovéPole 9"/>
          <p:cNvSpPr txBox="1">
            <a:spLocks noChangeArrowheads="1"/>
          </p:cNvSpPr>
          <p:nvPr/>
        </p:nvSpPr>
        <p:spPr bwMode="auto">
          <a:xfrm>
            <a:off x="3508375" y="873125"/>
            <a:ext cx="6580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Zdroje obrázků:</a:t>
            </a:r>
          </a:p>
          <a:p>
            <a:pPr eaLnBrk="1" hangingPunct="1"/>
            <a:r>
              <a:rPr lang="cs-CZ" altLang="cs-CZ"/>
              <a:t>[ cit. 2021 – 10 – 04 ]. Dostupné pod licencí Public domain na WWW:</a:t>
            </a:r>
          </a:p>
        </p:txBody>
      </p:sp>
      <p:sp>
        <p:nvSpPr>
          <p:cNvPr id="16388" name="TextovéPole 11"/>
          <p:cNvSpPr txBox="1">
            <a:spLocks noChangeArrowheads="1"/>
          </p:cNvSpPr>
          <p:nvPr/>
        </p:nvSpPr>
        <p:spPr bwMode="auto">
          <a:xfrm>
            <a:off x="3292475" y="16525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16389" name="TextovéPole 37"/>
          <p:cNvSpPr txBox="1">
            <a:spLocks noChangeArrowheads="1"/>
          </p:cNvSpPr>
          <p:nvPr/>
        </p:nvSpPr>
        <p:spPr bwMode="auto">
          <a:xfrm>
            <a:off x="7418388" y="16430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3508375" y="204152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http://www.clker.com/clipart-soccer-player-4.html</a:t>
            </a:r>
          </a:p>
        </p:txBody>
      </p:sp>
      <p:sp>
        <p:nvSpPr>
          <p:cNvPr id="16391" name="TextovéPole 8"/>
          <p:cNvSpPr txBox="1">
            <a:spLocks noChangeArrowheads="1"/>
          </p:cNvSpPr>
          <p:nvPr/>
        </p:nvSpPr>
        <p:spPr bwMode="auto">
          <a:xfrm>
            <a:off x="3508375" y="241141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http://www.clker.com/clipart-soccer-player-5.html</a:t>
            </a:r>
          </a:p>
        </p:txBody>
      </p:sp>
      <p:sp>
        <p:nvSpPr>
          <p:cNvPr id="16392" name="TextovéPole 12"/>
          <p:cNvSpPr txBox="1">
            <a:spLocks noChangeArrowheads="1"/>
          </p:cNvSpPr>
          <p:nvPr/>
        </p:nvSpPr>
        <p:spPr bwMode="auto">
          <a:xfrm>
            <a:off x="3508375" y="27797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http://www.clker.com/clipart-soccer-player-6.html</a:t>
            </a:r>
          </a:p>
        </p:txBody>
      </p:sp>
      <p:sp>
        <p:nvSpPr>
          <p:cNvPr id="16393" name="TextovéPole 14"/>
          <p:cNvSpPr txBox="1">
            <a:spLocks noChangeArrowheads="1"/>
          </p:cNvSpPr>
          <p:nvPr/>
        </p:nvSpPr>
        <p:spPr bwMode="auto">
          <a:xfrm>
            <a:off x="3508375" y="31496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http://www.clker.com/clipart-soccer-goal-keeper.html</a:t>
            </a:r>
          </a:p>
        </p:txBody>
      </p:sp>
      <p:sp>
        <p:nvSpPr>
          <p:cNvPr id="16394" name="TextovéPole 16"/>
          <p:cNvSpPr txBox="1">
            <a:spLocks noChangeArrowheads="1"/>
          </p:cNvSpPr>
          <p:nvPr/>
        </p:nvSpPr>
        <p:spPr bwMode="auto">
          <a:xfrm>
            <a:off x="3508375" y="350520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http://www.clker.com/clipart-14508.html</a:t>
            </a:r>
          </a:p>
        </p:txBody>
      </p:sp>
      <p:sp>
        <p:nvSpPr>
          <p:cNvPr id="16395" name="TextovéPole 18"/>
          <p:cNvSpPr txBox="1">
            <a:spLocks noChangeArrowheads="1"/>
          </p:cNvSpPr>
          <p:nvPr/>
        </p:nvSpPr>
        <p:spPr bwMode="auto">
          <a:xfrm>
            <a:off x="3508375" y="38877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http://www.clker.com/clipart-soccer-goal.html</a:t>
            </a:r>
          </a:p>
        </p:txBody>
      </p:sp>
      <p:sp>
        <p:nvSpPr>
          <p:cNvPr id="16396" name="TextovéPole 12"/>
          <p:cNvSpPr txBox="1">
            <a:spLocks noChangeArrowheads="1"/>
          </p:cNvSpPr>
          <p:nvPr/>
        </p:nvSpPr>
        <p:spPr bwMode="auto">
          <a:xfrm>
            <a:off x="3503613" y="42719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http://www.clker.com/clipart-3128.html</a:t>
            </a:r>
          </a:p>
        </p:txBody>
      </p:sp>
      <p:sp>
        <p:nvSpPr>
          <p:cNvPr id="16397" name="TextovéPole 14"/>
          <p:cNvSpPr txBox="1">
            <a:spLocks noChangeArrowheads="1"/>
          </p:cNvSpPr>
          <p:nvPr/>
        </p:nvSpPr>
        <p:spPr bwMode="auto">
          <a:xfrm>
            <a:off x="3503613" y="46704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http://www.clker.com/clipart-10043.html</a:t>
            </a:r>
          </a:p>
        </p:txBody>
      </p:sp>
      <p:sp>
        <p:nvSpPr>
          <p:cNvPr id="16398" name="TextovéPole 16"/>
          <p:cNvSpPr txBox="1">
            <a:spLocks noChangeArrowheads="1"/>
          </p:cNvSpPr>
          <p:nvPr/>
        </p:nvSpPr>
        <p:spPr bwMode="auto">
          <a:xfrm>
            <a:off x="3511550" y="502126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http://www.clker.com/clipart-back-to-school-italian.html</a:t>
            </a:r>
          </a:p>
        </p:txBody>
      </p:sp>
      <p:sp>
        <p:nvSpPr>
          <p:cNvPr id="16399" name="TextovéPole 18"/>
          <p:cNvSpPr txBox="1">
            <a:spLocks noChangeArrowheads="1"/>
          </p:cNvSpPr>
          <p:nvPr/>
        </p:nvSpPr>
        <p:spPr bwMode="auto">
          <a:xfrm>
            <a:off x="3503613" y="5514975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derivative. Wikimedia.org: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Comenius-detail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2009-01-10 [cit. 2021-10-03]. Dostupný pod licencí Public domain na WWW: &lt;https://commons.wikimedia.org/wiki/File:Comenius-detail.png&gt;.</a:t>
            </a:r>
            <a:endParaRPr lang="cs-CZ" altLang="cs-CZ"/>
          </a:p>
        </p:txBody>
      </p:sp>
      <p:sp>
        <p:nvSpPr>
          <p:cNvPr id="16400" name="TextovéPole 1"/>
          <p:cNvSpPr txBox="1">
            <a:spLocks noChangeArrowheads="1"/>
          </p:cNvSpPr>
          <p:nvPr/>
        </p:nvSpPr>
        <p:spPr bwMode="auto">
          <a:xfrm>
            <a:off x="3267075" y="50038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1" name="TextovéPole 16"/>
          <p:cNvSpPr txBox="1">
            <a:spLocks noChangeArrowheads="1"/>
          </p:cNvSpPr>
          <p:nvPr/>
        </p:nvSpPr>
        <p:spPr bwMode="auto">
          <a:xfrm>
            <a:off x="3292475" y="46434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2" name="TextovéPole 17"/>
          <p:cNvSpPr txBox="1">
            <a:spLocks noChangeArrowheads="1"/>
          </p:cNvSpPr>
          <p:nvPr/>
        </p:nvSpPr>
        <p:spPr bwMode="auto">
          <a:xfrm>
            <a:off x="3292475" y="42830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3" name="TextovéPole 18"/>
          <p:cNvSpPr txBox="1">
            <a:spLocks noChangeArrowheads="1"/>
          </p:cNvSpPr>
          <p:nvPr/>
        </p:nvSpPr>
        <p:spPr bwMode="auto">
          <a:xfrm>
            <a:off x="3267075" y="38655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4" name="TextovéPole 19"/>
          <p:cNvSpPr txBox="1">
            <a:spLocks noChangeArrowheads="1"/>
          </p:cNvSpPr>
          <p:nvPr/>
        </p:nvSpPr>
        <p:spPr bwMode="auto">
          <a:xfrm>
            <a:off x="3267075" y="35067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5" name="TextovéPole 20"/>
          <p:cNvSpPr txBox="1">
            <a:spLocks noChangeArrowheads="1"/>
          </p:cNvSpPr>
          <p:nvPr/>
        </p:nvSpPr>
        <p:spPr bwMode="auto">
          <a:xfrm>
            <a:off x="3267075" y="31480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6" name="TextovéPole 21"/>
          <p:cNvSpPr txBox="1">
            <a:spLocks noChangeArrowheads="1"/>
          </p:cNvSpPr>
          <p:nvPr/>
        </p:nvSpPr>
        <p:spPr bwMode="auto">
          <a:xfrm>
            <a:off x="3276600" y="27622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7" name="TextovéPole 22"/>
          <p:cNvSpPr txBox="1">
            <a:spLocks noChangeArrowheads="1"/>
          </p:cNvSpPr>
          <p:nvPr/>
        </p:nvSpPr>
        <p:spPr bwMode="auto">
          <a:xfrm>
            <a:off x="3267075" y="23923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8" name="TextovéPole 23"/>
          <p:cNvSpPr txBox="1">
            <a:spLocks noChangeArrowheads="1"/>
          </p:cNvSpPr>
          <p:nvPr/>
        </p:nvSpPr>
        <p:spPr bwMode="auto">
          <a:xfrm>
            <a:off x="3292475" y="20415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6409" name="TextovéPole 2"/>
          <p:cNvSpPr txBox="1">
            <a:spLocks noChangeArrowheads="1"/>
          </p:cNvSpPr>
          <p:nvPr/>
        </p:nvSpPr>
        <p:spPr bwMode="auto">
          <a:xfrm>
            <a:off x="8901113" y="501491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0" name="TextovéPole 25"/>
          <p:cNvSpPr txBox="1">
            <a:spLocks noChangeArrowheads="1"/>
          </p:cNvSpPr>
          <p:nvPr/>
        </p:nvSpPr>
        <p:spPr bwMode="auto">
          <a:xfrm>
            <a:off x="7416800" y="46513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1" name="TextovéPole 26"/>
          <p:cNvSpPr txBox="1">
            <a:spLocks noChangeArrowheads="1"/>
          </p:cNvSpPr>
          <p:nvPr/>
        </p:nvSpPr>
        <p:spPr bwMode="auto">
          <a:xfrm>
            <a:off x="7304088" y="428148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2" name="TextovéPole 27"/>
          <p:cNvSpPr txBox="1">
            <a:spLocks noChangeArrowheads="1"/>
          </p:cNvSpPr>
          <p:nvPr/>
        </p:nvSpPr>
        <p:spPr bwMode="auto">
          <a:xfrm>
            <a:off x="7905750" y="38989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3" name="TextovéPole 28"/>
          <p:cNvSpPr txBox="1">
            <a:spLocks noChangeArrowheads="1"/>
          </p:cNvSpPr>
          <p:nvPr/>
        </p:nvSpPr>
        <p:spPr bwMode="auto">
          <a:xfrm>
            <a:off x="7418388" y="34845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4" name="TextovéPole 29"/>
          <p:cNvSpPr txBox="1">
            <a:spLocks noChangeArrowheads="1"/>
          </p:cNvSpPr>
          <p:nvPr/>
        </p:nvSpPr>
        <p:spPr bwMode="auto">
          <a:xfrm>
            <a:off x="8599488" y="31305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5" name="TextovéPole 30"/>
          <p:cNvSpPr txBox="1">
            <a:spLocks noChangeArrowheads="1"/>
          </p:cNvSpPr>
          <p:nvPr/>
        </p:nvSpPr>
        <p:spPr bwMode="auto">
          <a:xfrm>
            <a:off x="8297863" y="28019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6" name="TextovéPole 31"/>
          <p:cNvSpPr txBox="1">
            <a:spLocks noChangeArrowheads="1"/>
          </p:cNvSpPr>
          <p:nvPr/>
        </p:nvSpPr>
        <p:spPr bwMode="auto">
          <a:xfrm>
            <a:off x="8313738" y="24241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6417" name="TextovéPole 32"/>
          <p:cNvSpPr txBox="1">
            <a:spLocks noChangeArrowheads="1"/>
          </p:cNvSpPr>
          <p:nvPr/>
        </p:nvSpPr>
        <p:spPr bwMode="auto">
          <a:xfrm>
            <a:off x="8297863" y="20240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467100" y="355600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http://www.clker.com/clipart-baker.html</a:t>
            </a:r>
          </a:p>
        </p:txBody>
      </p:sp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3467100" y="7239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http://www.clker.com/clipart-pumpkin-pie.html</a:t>
            </a:r>
          </a:p>
        </p:txBody>
      </p:sp>
      <p:sp>
        <p:nvSpPr>
          <p:cNvPr id="17412" name="TextovéPole 6"/>
          <p:cNvSpPr txBox="1">
            <a:spLocks noChangeArrowheads="1"/>
          </p:cNvSpPr>
          <p:nvPr/>
        </p:nvSpPr>
        <p:spPr bwMode="auto">
          <a:xfrm>
            <a:off x="3467100" y="1093788"/>
            <a:ext cx="8172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http://www.clker.com/clipart-spring-sun-trees-clouds-blue-sky.html</a:t>
            </a:r>
          </a:p>
        </p:txBody>
      </p:sp>
      <p:sp>
        <p:nvSpPr>
          <p:cNvPr id="17413" name="TextovéPole 8"/>
          <p:cNvSpPr txBox="1">
            <a:spLocks noChangeArrowheads="1"/>
          </p:cNvSpPr>
          <p:nvPr/>
        </p:nvSpPr>
        <p:spPr bwMode="auto">
          <a:xfrm>
            <a:off x="3467100" y="146367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http://www.clker.com/clipart-hibiscus2-4.html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3467100" y="18335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http://www.clker.com/clipart-185706.html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3465513" y="2203450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http://www.clker.com/clipart-30066.html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3465513" y="257175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http://www.clker.com/clipart-red-barn.html</a:t>
            </a:r>
          </a:p>
        </p:txBody>
      </p:sp>
      <p:sp>
        <p:nvSpPr>
          <p:cNvPr id="17417" name="TextovéPole 12"/>
          <p:cNvSpPr txBox="1">
            <a:spLocks noChangeArrowheads="1"/>
          </p:cNvSpPr>
          <p:nvPr/>
        </p:nvSpPr>
        <p:spPr bwMode="auto">
          <a:xfrm>
            <a:off x="3465513" y="29416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http://www.clker.com/clipart-2313.html</a:t>
            </a:r>
          </a:p>
        </p:txBody>
      </p:sp>
      <p:sp>
        <p:nvSpPr>
          <p:cNvPr id="17418" name="TextovéPole 14"/>
          <p:cNvSpPr txBox="1">
            <a:spLocks noChangeArrowheads="1"/>
          </p:cNvSpPr>
          <p:nvPr/>
        </p:nvSpPr>
        <p:spPr bwMode="auto">
          <a:xfrm>
            <a:off x="3465513" y="33115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http://www.clker.com/clipart-7185.html</a:t>
            </a:r>
          </a:p>
        </p:txBody>
      </p:sp>
      <p:sp>
        <p:nvSpPr>
          <p:cNvPr id="17419" name="TextovéPole 16"/>
          <p:cNvSpPr txBox="1">
            <a:spLocks noChangeArrowheads="1"/>
          </p:cNvSpPr>
          <p:nvPr/>
        </p:nvSpPr>
        <p:spPr bwMode="auto">
          <a:xfrm>
            <a:off x="3465513" y="36798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http://www.clker.com/clipart-10945.html</a:t>
            </a:r>
          </a:p>
        </p:txBody>
      </p:sp>
      <p:sp>
        <p:nvSpPr>
          <p:cNvPr id="17420" name="TextovéPole 12"/>
          <p:cNvSpPr txBox="1">
            <a:spLocks noChangeArrowheads="1"/>
          </p:cNvSpPr>
          <p:nvPr/>
        </p:nvSpPr>
        <p:spPr bwMode="auto">
          <a:xfrm>
            <a:off x="3465513" y="40481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http://www.clker.com/clipart-4349.html</a:t>
            </a:r>
          </a:p>
        </p:txBody>
      </p:sp>
      <p:sp>
        <p:nvSpPr>
          <p:cNvPr id="17421" name="TextovéPole 2"/>
          <p:cNvSpPr txBox="1">
            <a:spLocks noChangeArrowheads="1"/>
          </p:cNvSpPr>
          <p:nvPr/>
        </p:nvSpPr>
        <p:spPr bwMode="auto">
          <a:xfrm>
            <a:off x="3235325" y="40116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2" name="TextovéPole 14"/>
          <p:cNvSpPr txBox="1">
            <a:spLocks noChangeArrowheads="1"/>
          </p:cNvSpPr>
          <p:nvPr/>
        </p:nvSpPr>
        <p:spPr bwMode="auto">
          <a:xfrm>
            <a:off x="3235325" y="36639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3" name="TextovéPole 15"/>
          <p:cNvSpPr txBox="1">
            <a:spLocks noChangeArrowheads="1"/>
          </p:cNvSpPr>
          <p:nvPr/>
        </p:nvSpPr>
        <p:spPr bwMode="auto">
          <a:xfrm>
            <a:off x="3216275" y="32797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4" name="TextovéPole 16"/>
          <p:cNvSpPr txBox="1">
            <a:spLocks noChangeArrowheads="1"/>
          </p:cNvSpPr>
          <p:nvPr/>
        </p:nvSpPr>
        <p:spPr bwMode="auto">
          <a:xfrm>
            <a:off x="3216275" y="29162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5" name="TextovéPole 17"/>
          <p:cNvSpPr txBox="1">
            <a:spLocks noChangeArrowheads="1"/>
          </p:cNvSpPr>
          <p:nvPr/>
        </p:nvSpPr>
        <p:spPr bwMode="auto">
          <a:xfrm>
            <a:off x="3192463" y="25384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6" name="TextovéPole 18"/>
          <p:cNvSpPr txBox="1">
            <a:spLocks noChangeArrowheads="1"/>
          </p:cNvSpPr>
          <p:nvPr/>
        </p:nvSpPr>
        <p:spPr bwMode="auto">
          <a:xfrm>
            <a:off x="3167063" y="21955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7" name="TextovéPole 19"/>
          <p:cNvSpPr txBox="1">
            <a:spLocks noChangeArrowheads="1"/>
          </p:cNvSpPr>
          <p:nvPr/>
        </p:nvSpPr>
        <p:spPr bwMode="auto">
          <a:xfrm>
            <a:off x="3178175" y="18176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8" name="TextovéPole 20"/>
          <p:cNvSpPr txBox="1">
            <a:spLocks noChangeArrowheads="1"/>
          </p:cNvSpPr>
          <p:nvPr/>
        </p:nvSpPr>
        <p:spPr bwMode="auto">
          <a:xfrm>
            <a:off x="3190875" y="14335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29" name="TextovéPole 21"/>
          <p:cNvSpPr txBox="1">
            <a:spLocks noChangeArrowheads="1"/>
          </p:cNvSpPr>
          <p:nvPr/>
        </p:nvSpPr>
        <p:spPr bwMode="auto">
          <a:xfrm>
            <a:off x="3216275" y="10937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30" name="TextovéPole 22"/>
          <p:cNvSpPr txBox="1">
            <a:spLocks noChangeArrowheads="1"/>
          </p:cNvSpPr>
          <p:nvPr/>
        </p:nvSpPr>
        <p:spPr bwMode="auto">
          <a:xfrm>
            <a:off x="3216275" y="7239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31" name="TextovéPole 23"/>
          <p:cNvSpPr txBox="1">
            <a:spLocks noChangeArrowheads="1"/>
          </p:cNvSpPr>
          <p:nvPr/>
        </p:nvSpPr>
        <p:spPr bwMode="auto">
          <a:xfrm>
            <a:off x="3236913" y="3841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17432" name="TextovéPole 3"/>
          <p:cNvSpPr txBox="1">
            <a:spLocks noChangeArrowheads="1"/>
          </p:cNvSpPr>
          <p:nvPr/>
        </p:nvSpPr>
        <p:spPr bwMode="auto">
          <a:xfrm>
            <a:off x="7253288" y="40290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33" name="TextovéPole 25"/>
          <p:cNvSpPr txBox="1">
            <a:spLocks noChangeArrowheads="1"/>
          </p:cNvSpPr>
          <p:nvPr/>
        </p:nvSpPr>
        <p:spPr bwMode="auto">
          <a:xfrm>
            <a:off x="7381875" y="36957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34" name="TextovéPole 26"/>
          <p:cNvSpPr txBox="1">
            <a:spLocks noChangeArrowheads="1"/>
          </p:cNvSpPr>
          <p:nvPr/>
        </p:nvSpPr>
        <p:spPr bwMode="auto">
          <a:xfrm>
            <a:off x="7286625" y="32924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35" name="TextovéPole 27"/>
          <p:cNvSpPr txBox="1">
            <a:spLocks noChangeArrowheads="1"/>
          </p:cNvSpPr>
          <p:nvPr/>
        </p:nvSpPr>
        <p:spPr bwMode="auto">
          <a:xfrm>
            <a:off x="7286625" y="29337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36" name="TextovéPole 28"/>
          <p:cNvSpPr txBox="1">
            <a:spLocks noChangeArrowheads="1"/>
          </p:cNvSpPr>
          <p:nvPr/>
        </p:nvSpPr>
        <p:spPr bwMode="auto">
          <a:xfrm>
            <a:off x="7586663" y="25542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37" name="TextovéPole 29"/>
          <p:cNvSpPr txBox="1">
            <a:spLocks noChangeArrowheads="1"/>
          </p:cNvSpPr>
          <p:nvPr/>
        </p:nvSpPr>
        <p:spPr bwMode="auto">
          <a:xfrm>
            <a:off x="7342188" y="21891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38" name="TextovéPole 30"/>
          <p:cNvSpPr txBox="1">
            <a:spLocks noChangeArrowheads="1"/>
          </p:cNvSpPr>
          <p:nvPr/>
        </p:nvSpPr>
        <p:spPr bwMode="auto">
          <a:xfrm>
            <a:off x="7480300" y="18319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39" name="TextovéPole 31"/>
          <p:cNvSpPr txBox="1">
            <a:spLocks noChangeArrowheads="1"/>
          </p:cNvSpPr>
          <p:nvPr/>
        </p:nvSpPr>
        <p:spPr bwMode="auto">
          <a:xfrm>
            <a:off x="7808913" y="14668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40" name="TextovéPole 32"/>
          <p:cNvSpPr txBox="1">
            <a:spLocks noChangeArrowheads="1"/>
          </p:cNvSpPr>
          <p:nvPr/>
        </p:nvSpPr>
        <p:spPr bwMode="auto">
          <a:xfrm>
            <a:off x="9791700" y="10937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41" name="TextovéPole 33"/>
          <p:cNvSpPr txBox="1">
            <a:spLocks noChangeArrowheads="1"/>
          </p:cNvSpPr>
          <p:nvPr/>
        </p:nvSpPr>
        <p:spPr bwMode="auto">
          <a:xfrm>
            <a:off x="7977188" y="7318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17442" name="TextovéPole 34"/>
          <p:cNvSpPr txBox="1">
            <a:spLocks noChangeArrowheads="1"/>
          </p:cNvSpPr>
          <p:nvPr/>
        </p:nvSpPr>
        <p:spPr bwMode="auto">
          <a:xfrm>
            <a:off x="7329488" y="3270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atematika pro 3. třídu VI[Compatibility Mode]" id="{9BD7EF73-5D4C-46D3-8218-5047C94F5476}" vid="{9AA64DFF-E252-4D2D-A14B-17B6C708DC9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Matematika pro 3. třídu VI</Template>
  <TotalTime>473</TotalTime>
  <Words>890</Words>
  <Application>Microsoft Office PowerPoint</Application>
  <PresentationFormat>Vlastní</PresentationFormat>
  <Paragraphs>209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17</cp:revision>
  <dcterms:created xsi:type="dcterms:W3CDTF">2021-10-03T04:39:26Z</dcterms:created>
  <dcterms:modified xsi:type="dcterms:W3CDTF">2021-10-05T04:33:25Z</dcterms:modified>
</cp:coreProperties>
</file>