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72" r:id="rId9"/>
    <p:sldId id="273" r:id="rId10"/>
    <p:sldId id="274" r:id="rId11"/>
    <p:sldId id="275" r:id="rId12"/>
    <p:sldId id="276" r:id="rId13"/>
    <p:sldId id="277" r:id="rId14"/>
    <p:sldId id="266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67" r:id="rId26"/>
    <p:sldId id="268" r:id="rId27"/>
    <p:sldId id="269" r:id="rId28"/>
    <p:sldId id="270" r:id="rId29"/>
    <p:sldId id="271" r:id="rId30"/>
    <p:sldId id="288" r:id="rId31"/>
    <p:sldId id="289" r:id="rId32"/>
    <p:sldId id="297" r:id="rId33"/>
    <p:sldId id="299" r:id="rId34"/>
    <p:sldId id="290" r:id="rId35"/>
    <p:sldId id="291" r:id="rId36"/>
    <p:sldId id="292" r:id="rId37"/>
    <p:sldId id="293" r:id="rId38"/>
    <p:sldId id="301" r:id="rId39"/>
    <p:sldId id="312" r:id="rId40"/>
    <p:sldId id="294" r:id="rId41"/>
    <p:sldId id="314" r:id="rId42"/>
    <p:sldId id="295" r:id="rId43"/>
    <p:sldId id="298" r:id="rId44"/>
    <p:sldId id="302" r:id="rId45"/>
    <p:sldId id="303" r:id="rId46"/>
    <p:sldId id="304" r:id="rId47"/>
    <p:sldId id="310" r:id="rId48"/>
    <p:sldId id="311" r:id="rId49"/>
    <p:sldId id="316" r:id="rId50"/>
    <p:sldId id="317" r:id="rId51"/>
    <p:sldId id="300" r:id="rId52"/>
    <p:sldId id="318" r:id="rId53"/>
    <p:sldId id="321" r:id="rId54"/>
    <p:sldId id="322" r:id="rId55"/>
    <p:sldId id="323" r:id="rId56"/>
    <p:sldId id="324" r:id="rId57"/>
    <p:sldId id="325" r:id="rId58"/>
    <p:sldId id="326" r:id="rId59"/>
    <p:sldId id="327" r:id="rId60"/>
    <p:sldId id="328" r:id="rId61"/>
    <p:sldId id="307" r:id="rId62"/>
    <p:sldId id="308" r:id="rId63"/>
    <p:sldId id="309" r:id="rId64"/>
    <p:sldId id="262" r:id="rId65"/>
    <p:sldId id="263" r:id="rId66"/>
    <p:sldId id="264" r:id="rId67"/>
    <p:sldId id="296" r:id="rId68"/>
    <p:sldId id="313" r:id="rId69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hanzelin@centrum.cz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2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3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0C091-3228-4834-B312-A5B9B3670D42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4F56C9-17C3-4077-8125-D7F6F9B052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C5793-321F-4FA0-AD68-2E35EAB486C1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C0B624-1E4C-431A-A7F6-AD4182C9B7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E3085-7ADB-4396-ACB8-2AAA8F559BE1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92F7D5-BADC-4400-97A0-FD30F085DC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65A9-6582-49CB-94F7-EFB5C8B1E9AF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40B3F3-2B6B-401B-8FEA-F82F808E999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22862-7503-429C-9F2F-2C796176CDAB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D05F70-323D-43C9-814C-85D1DF6E3E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5BDAF-E541-4F63-9150-2A34A8983D7D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0F53C-25E5-47DE-A323-C777B6B2C4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18037-E480-4192-BA15-1CAB8B6BDB6B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F29BC9-EE05-46B1-900D-AEC152E7FCC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F60F7-6056-4013-BAA0-729767D32F27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B4650B-96FF-40EA-87A4-DF1E05F374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0356A-E0D3-4243-9000-04753D922D3D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BAAE4B-8EE2-4191-A637-E28D08D53E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ACBCA-36A7-4CF6-A38A-629124F43B35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ACBD4D-881C-45E4-A39C-F923B93EFF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74DB4-C290-4035-A933-75F39C80DC5D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A5687-50C3-4ADA-BEB7-76B47E6198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1E9877B-6D31-46DC-A838-03FDC0D3DDF3}" type="datetimeFigureOut">
              <a:rPr lang="cs-CZ"/>
              <a:pPr>
                <a:defRPr/>
              </a:pPr>
              <a:t>02.11.2021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A4A480F-ECC7-42BC-9DFA-88706E4E954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2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7.jpe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7D5ED"/>
            </a:gs>
            <a:gs pos="35001">
              <a:srgbClr val="C7D5ED"/>
            </a:gs>
            <a:gs pos="100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-3825875" y="1833563"/>
            <a:ext cx="3825875" cy="1216025"/>
            <a:chOff x="319139" y="1771107"/>
            <a:chExt cx="3826276" cy="1216241"/>
          </a:xfrm>
        </p:grpSpPr>
        <p:sp>
          <p:nvSpPr>
            <p:cNvPr id="5" name="Obdélník 4"/>
            <p:cNvSpPr/>
            <p:nvPr/>
          </p:nvSpPr>
          <p:spPr>
            <a:xfrm>
              <a:off x="319139" y="1771107"/>
              <a:ext cx="3826276" cy="1216241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90" name="TextovéPole 3"/>
            <p:cNvSpPr txBox="1">
              <a:spLocks noChangeArrowheads="1"/>
            </p:cNvSpPr>
            <p:nvPr/>
          </p:nvSpPr>
          <p:spPr bwMode="auto">
            <a:xfrm>
              <a:off x="577048" y="2148396"/>
              <a:ext cx="33104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Hravá fyzika pro 7. ročník</a:t>
              </a:r>
            </a:p>
          </p:txBody>
        </p:sp>
      </p:grpSp>
      <p:pic>
        <p:nvPicPr>
          <p:cNvPr id="1026" name="Picture 2" descr="Lamborghini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940050" y="5675313"/>
            <a:ext cx="285750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Weight Lifting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29700" y="307975"/>
            <a:ext cx="28575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Quarryma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69250" y="3646488"/>
            <a:ext cx="3624263" cy="16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Excavator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1463" y="192088"/>
            <a:ext cx="2828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615950" y="4367213"/>
            <a:ext cx="1449388" cy="1373187"/>
            <a:chOff x="1477675" y="3355847"/>
            <a:chExt cx="2255271" cy="2008754"/>
          </a:xfrm>
        </p:grpSpPr>
        <p:sp>
          <p:nvSpPr>
            <p:cNvPr id="8" name="Slza 7"/>
            <p:cNvSpPr/>
            <p:nvPr/>
          </p:nvSpPr>
          <p:spPr>
            <a:xfrm rot="8496892">
              <a:off x="2176735" y="3355847"/>
              <a:ext cx="913965" cy="914970"/>
            </a:xfrm>
            <a:prstGeom prst="teardrop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Slza 8"/>
            <p:cNvSpPr/>
            <p:nvPr/>
          </p:nvSpPr>
          <p:spPr>
            <a:xfrm rot="14648635">
              <a:off x="2818478" y="4415300"/>
              <a:ext cx="914970" cy="913965"/>
            </a:xfrm>
            <a:prstGeom prst="teardrop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Slza 9"/>
            <p:cNvSpPr/>
            <p:nvPr/>
          </p:nvSpPr>
          <p:spPr>
            <a:xfrm rot="842850">
              <a:off x="1477675" y="4449631"/>
              <a:ext cx="913965" cy="914970"/>
            </a:xfrm>
            <a:prstGeom prst="teardrop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194026" y="4233661"/>
              <a:ext cx="750933" cy="7408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3011488" y="4076700"/>
            <a:ext cx="2189162" cy="2060575"/>
            <a:chOff x="3001735" y="2936815"/>
            <a:chExt cx="2741840" cy="3209442"/>
          </a:xfrm>
        </p:grpSpPr>
        <p:sp>
          <p:nvSpPr>
            <p:cNvPr id="39" name="Obdélník 38"/>
            <p:cNvSpPr/>
            <p:nvPr/>
          </p:nvSpPr>
          <p:spPr>
            <a:xfrm>
              <a:off x="4657973" y="4684948"/>
              <a:ext cx="636250" cy="138218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3001735" y="3718158"/>
              <a:ext cx="338008" cy="13821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673879" y="3572275"/>
              <a:ext cx="636250" cy="22871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001735" y="4662694"/>
              <a:ext cx="338008" cy="140444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001735" y="5664100"/>
              <a:ext cx="2441610" cy="48215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4673879" y="5226448"/>
              <a:ext cx="636250" cy="91980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066" name="Skupina 44"/>
            <p:cNvGrpSpPr>
              <a:grpSpLocks/>
            </p:cNvGrpSpPr>
            <p:nvPr/>
          </p:nvGrpSpPr>
          <p:grpSpPr bwMode="auto">
            <a:xfrm>
              <a:off x="4671656" y="2936815"/>
              <a:ext cx="652317" cy="2933726"/>
              <a:chOff x="5769694" y="1844012"/>
              <a:chExt cx="943350" cy="4575355"/>
            </a:xfrm>
          </p:grpSpPr>
          <p:sp>
            <p:nvSpPr>
              <p:cNvPr id="46" name="Obdélník 45"/>
              <p:cNvSpPr/>
              <p:nvPr/>
            </p:nvSpPr>
            <p:spPr>
              <a:xfrm rot="10800000">
                <a:off x="5781536" y="4146167"/>
                <a:ext cx="931617" cy="2271303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47" name="Přímá spojnice se šipkou 46"/>
              <p:cNvCxnSpPr>
                <a:cxnSpLocks/>
              </p:cNvCxnSpPr>
              <p:nvPr/>
            </p:nvCxnSpPr>
            <p:spPr>
              <a:xfrm flipV="1">
                <a:off x="6238717" y="2013685"/>
                <a:ext cx="0" cy="2252023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83" name="TextovéPole 47"/>
              <p:cNvSpPr txBox="1">
                <a:spLocks noChangeArrowheads="1"/>
              </p:cNvSpPr>
              <p:nvPr/>
            </p:nvSpPr>
            <p:spPr bwMode="auto">
              <a:xfrm>
                <a:off x="6283749" y="1844012"/>
                <a:ext cx="417102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F</a:t>
                </a:r>
                <a:r>
                  <a:rPr lang="cs-CZ" altLang="cs-CZ" sz="1400"/>
                  <a:t>2</a:t>
                </a:r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5770035" y="4146167"/>
                <a:ext cx="931617" cy="420325"/>
              </a:xfrm>
              <a:prstGeom prst="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cxnSp>
          <p:nvCxnSpPr>
            <p:cNvPr id="50" name="Přímá spojnice 49"/>
            <p:cNvCxnSpPr>
              <a:cxnSpLocks/>
            </p:cNvCxnSpPr>
            <p:nvPr/>
          </p:nvCxnSpPr>
          <p:spPr>
            <a:xfrm>
              <a:off x="3315884" y="4593461"/>
              <a:ext cx="242769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68" name="TextovéPole 50"/>
            <p:cNvSpPr txBox="1">
              <a:spLocks noChangeArrowheads="1"/>
            </p:cNvSpPr>
            <p:nvPr/>
          </p:nvSpPr>
          <p:spPr bwMode="auto">
            <a:xfrm>
              <a:off x="4918424" y="4725384"/>
              <a:ext cx="239650" cy="3155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</a:p>
          </p:txBody>
        </p:sp>
        <p:sp>
          <p:nvSpPr>
            <p:cNvPr id="2069" name="TextovéPole 51"/>
            <p:cNvSpPr txBox="1">
              <a:spLocks noChangeArrowheads="1"/>
            </p:cNvSpPr>
            <p:nvPr/>
          </p:nvSpPr>
          <p:spPr bwMode="auto">
            <a:xfrm>
              <a:off x="3717939" y="5361797"/>
              <a:ext cx="239650" cy="3155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</a:p>
          </p:txBody>
        </p:sp>
        <p:sp>
          <p:nvSpPr>
            <p:cNvPr id="2070" name="TextovéPole 52"/>
            <p:cNvSpPr txBox="1">
              <a:spLocks noChangeArrowheads="1"/>
            </p:cNvSpPr>
            <p:nvPr/>
          </p:nvSpPr>
          <p:spPr bwMode="auto">
            <a:xfrm>
              <a:off x="3040725" y="5570562"/>
              <a:ext cx="239650" cy="3155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</a:p>
          </p:txBody>
        </p:sp>
        <p:sp>
          <p:nvSpPr>
            <p:cNvPr id="2071" name="TextovéPole 53"/>
            <p:cNvSpPr txBox="1">
              <a:spLocks noChangeArrowheads="1"/>
            </p:cNvSpPr>
            <p:nvPr/>
          </p:nvSpPr>
          <p:spPr bwMode="auto">
            <a:xfrm>
              <a:off x="4771114" y="5268801"/>
              <a:ext cx="239650" cy="3155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</a:p>
          </p:txBody>
        </p:sp>
        <p:grpSp>
          <p:nvGrpSpPr>
            <p:cNvPr id="2072" name="Skupina 54"/>
            <p:cNvGrpSpPr>
              <a:grpSpLocks/>
            </p:cNvGrpSpPr>
            <p:nvPr/>
          </p:nvGrpSpPr>
          <p:grpSpPr bwMode="auto">
            <a:xfrm>
              <a:off x="3001735" y="3322960"/>
              <a:ext cx="327804" cy="1230214"/>
              <a:chOff x="1858101" y="2170115"/>
              <a:chExt cx="474055" cy="1918607"/>
            </a:xfrm>
          </p:grpSpPr>
          <p:grpSp>
            <p:nvGrpSpPr>
              <p:cNvPr id="2073" name="Skupina 55"/>
              <p:cNvGrpSpPr>
                <a:grpSpLocks/>
              </p:cNvGrpSpPr>
              <p:nvPr/>
            </p:nvGrpSpPr>
            <p:grpSpPr bwMode="auto">
              <a:xfrm>
                <a:off x="1858101" y="2170115"/>
                <a:ext cx="474055" cy="1918607"/>
                <a:chOff x="314561" y="520663"/>
                <a:chExt cx="474055" cy="1918607"/>
              </a:xfrm>
            </p:grpSpPr>
            <p:grpSp>
              <p:nvGrpSpPr>
                <p:cNvPr id="2075" name="Skupina 57"/>
                <p:cNvGrpSpPr>
                  <a:grpSpLocks/>
                </p:cNvGrpSpPr>
                <p:nvPr/>
              </p:nvGrpSpPr>
              <p:grpSpPr bwMode="auto">
                <a:xfrm>
                  <a:off x="314561" y="1219080"/>
                  <a:ext cx="474055" cy="1220190"/>
                  <a:chOff x="555172" y="1082139"/>
                  <a:chExt cx="474055" cy="1220190"/>
                </a:xfrm>
              </p:grpSpPr>
              <p:grpSp>
                <p:nvGrpSpPr>
                  <p:cNvPr id="2077" name="Skupina 59"/>
                  <p:cNvGrpSpPr>
                    <a:grpSpLocks/>
                  </p:cNvGrpSpPr>
                  <p:nvPr/>
                </p:nvGrpSpPr>
                <p:grpSpPr bwMode="auto">
                  <a:xfrm>
                    <a:off x="555172" y="1257299"/>
                    <a:ext cx="474055" cy="1045030"/>
                    <a:chOff x="130629" y="1649184"/>
                    <a:chExt cx="506185" cy="1045030"/>
                  </a:xfrm>
                </p:grpSpPr>
                <p:sp>
                  <p:nvSpPr>
                    <p:cNvPr id="62" name="Obdélník 61"/>
                    <p:cNvSpPr/>
                    <p:nvPr/>
                  </p:nvSpPr>
                  <p:spPr>
                    <a:xfrm>
                      <a:off x="130629" y="2329005"/>
                      <a:ext cx="506589" cy="366338"/>
                    </a:xfrm>
                    <a:prstGeom prst="rect">
                      <a:avLst/>
                    </a:prstGeom>
                    <a:solidFill>
                      <a:schemeClr val="tx1"/>
                    </a:solidFill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/>
                    <a:p>
                      <a:pPr algn="ctr" eaLnBrk="1" fontAlgn="auto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endParaRPr lang="cs-CZ"/>
                    </a:p>
                  </p:txBody>
                </p:sp>
                <p:sp>
                  <p:nvSpPr>
                    <p:cNvPr id="63" name="Obdélník 62"/>
                    <p:cNvSpPr/>
                    <p:nvPr/>
                  </p:nvSpPr>
                  <p:spPr>
                    <a:xfrm>
                      <a:off x="145979" y="1650314"/>
                      <a:ext cx="491239" cy="686404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/>
                    <a:p>
                      <a:pPr algn="ctr" eaLnBrk="1" fontAlgn="auto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endParaRPr lang="cs-CZ"/>
                    </a:p>
                  </p:txBody>
                </p:sp>
              </p:grpSp>
              <p:cxnSp>
                <p:nvCxnSpPr>
                  <p:cNvPr id="61" name="Přímá spojnice se šipkou 60"/>
                  <p:cNvCxnSpPr>
                    <a:cxnSpLocks/>
                    <a:stCxn id="40" idx="0"/>
                  </p:cNvCxnSpPr>
                  <p:nvPr/>
                </p:nvCxnSpPr>
                <p:spPr>
                  <a:xfrm flipH="1">
                    <a:off x="799577" y="1081043"/>
                    <a:ext cx="20128" cy="906206"/>
                  </a:xfrm>
                  <a:prstGeom prst="straightConnector1">
                    <a:avLst/>
                  </a:prstGeom>
                  <a:ln w="57150"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2076" name="TextovéPole 58"/>
                <p:cNvSpPr txBox="1">
                  <a:spLocks noChangeArrowheads="1"/>
                </p:cNvSpPr>
                <p:nvPr/>
              </p:nvSpPr>
              <p:spPr bwMode="auto">
                <a:xfrm>
                  <a:off x="314561" y="520663"/>
                  <a:ext cx="325730" cy="4616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2400"/>
                    <a:t>F</a:t>
                  </a:r>
                </a:p>
              </p:txBody>
            </p:sp>
          </p:grpSp>
          <p:sp>
            <p:nvSpPr>
              <p:cNvPr id="2074" name="TextovéPole 56"/>
              <p:cNvSpPr txBox="1">
                <a:spLocks noChangeArrowheads="1"/>
              </p:cNvSpPr>
              <p:nvPr/>
            </p:nvSpPr>
            <p:spPr bwMode="auto">
              <a:xfrm>
                <a:off x="1996595" y="2353386"/>
                <a:ext cx="276038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400"/>
                  <a:t>1</a:t>
                </a:r>
              </a:p>
            </p:txBody>
          </p:sp>
        </p:grpSp>
      </p:grpSp>
      <p:pic>
        <p:nvPicPr>
          <p:cNvPr id="1024" name="Picture 2" descr="Moons 4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3675" y="407988"/>
            <a:ext cx="125095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" name="Picture 4" descr="Yellow Candle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96088" y="522288"/>
            <a:ext cx="990600" cy="146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45138" y="4503738"/>
            <a:ext cx="221932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1.48148E-6 L 0.65117 0.005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9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6 L 0.99466 0.00139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7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>
            <a:cxnSpLocks/>
          </p:cNvCxnSpPr>
          <p:nvPr/>
        </p:nvCxnSpPr>
        <p:spPr>
          <a:xfrm>
            <a:off x="1376363" y="3240088"/>
            <a:ext cx="949801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1109663" y="2058988"/>
            <a:ext cx="1216025" cy="1181100"/>
            <a:chOff x="1109708" y="2059620"/>
            <a:chExt cx="1216241" cy="1180730"/>
          </a:xfrm>
        </p:grpSpPr>
        <p:sp>
          <p:nvSpPr>
            <p:cNvPr id="2" name="Ovál 1"/>
            <p:cNvSpPr/>
            <p:nvPr/>
          </p:nvSpPr>
          <p:spPr>
            <a:xfrm>
              <a:off x="1109708" y="2059620"/>
              <a:ext cx="1216241" cy="1180730"/>
            </a:xfrm>
            <a:prstGeom prst="ellipse">
              <a:avLst/>
            </a:pr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135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85" name="TextovéPole 5"/>
            <p:cNvSpPr txBox="1">
              <a:spLocks noChangeArrowheads="1"/>
            </p:cNvSpPr>
            <p:nvPr/>
          </p:nvSpPr>
          <p:spPr bwMode="auto">
            <a:xfrm>
              <a:off x="1717828" y="2095987"/>
              <a:ext cx="3177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A</a:t>
              </a:r>
            </a:p>
          </p:txBody>
        </p:sp>
        <p:sp>
          <p:nvSpPr>
            <p:cNvPr id="7" name="Ovál 6"/>
            <p:cNvSpPr/>
            <p:nvPr/>
          </p:nvSpPr>
          <p:spPr>
            <a:xfrm>
              <a:off x="1803568" y="2383369"/>
              <a:ext cx="146076" cy="16346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076" name="TextovéPole 8"/>
          <p:cNvSpPr txBox="1">
            <a:spLocks noChangeArrowheads="1"/>
          </p:cNvSpPr>
          <p:nvPr/>
        </p:nvSpPr>
        <p:spPr bwMode="auto">
          <a:xfrm>
            <a:off x="452438" y="3925888"/>
            <a:ext cx="11287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Jaký pohyb koná kulička? Napiš odpověď do notesu a proveď kontrolu kliknutím na černý </a:t>
            </a:r>
          </a:p>
          <a:p>
            <a:pPr eaLnBrk="1" hangingPunct="1"/>
            <a:r>
              <a:rPr lang="cs-CZ" altLang="cs-CZ" sz="2400"/>
              <a:t>obdélník. Koná pohyb otáčivý, přímočarý.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17675" y="4333875"/>
            <a:ext cx="4006850" cy="45720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kontrola</a:t>
            </a:r>
          </a:p>
        </p:txBody>
      </p:sp>
      <p:sp>
        <p:nvSpPr>
          <p:cNvPr id="3078" name="TextovéPole 10"/>
          <p:cNvSpPr txBox="1">
            <a:spLocks noChangeArrowheads="1"/>
          </p:cNvSpPr>
          <p:nvPr/>
        </p:nvSpPr>
        <p:spPr bwMode="auto">
          <a:xfrm>
            <a:off x="639763" y="5056188"/>
            <a:ext cx="2803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Trajektorií kuličky je: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495800" y="5038725"/>
            <a:ext cx="1050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přímka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599238" y="505618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křivka</a:t>
            </a:r>
          </a:p>
        </p:txBody>
      </p:sp>
      <p:sp>
        <p:nvSpPr>
          <p:cNvPr id="3081" name="TextovéPole 16"/>
          <p:cNvSpPr txBox="1">
            <a:spLocks noChangeArrowheads="1"/>
          </p:cNvSpPr>
          <p:nvPr/>
        </p:nvSpPr>
        <p:spPr bwMode="auto">
          <a:xfrm>
            <a:off x="639763" y="5783263"/>
            <a:ext cx="2851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Trajektorií bodu A  je: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495800" y="5783263"/>
            <a:ext cx="1050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přímka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551613" y="5783263"/>
            <a:ext cx="923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křivka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4.07407E-6 L 0.68724 -0.00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4" y="-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5688" y="657225"/>
            <a:ext cx="125412" cy="1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55688" y="1873250"/>
            <a:ext cx="533400" cy="1250950"/>
          </a:xfrm>
          <a:custGeom>
            <a:avLst/>
            <a:gdLst>
              <a:gd name="connsiteX0" fmla="*/ 0 w 124287"/>
              <a:gd name="connsiteY0" fmla="*/ 0 h 1216240"/>
              <a:gd name="connsiteX1" fmla="*/ 124287 w 124287"/>
              <a:gd name="connsiteY1" fmla="*/ 0 h 1216240"/>
              <a:gd name="connsiteX2" fmla="*/ 124287 w 124287"/>
              <a:gd name="connsiteY2" fmla="*/ 1216240 h 1216240"/>
              <a:gd name="connsiteX3" fmla="*/ 0 w 124287"/>
              <a:gd name="connsiteY3" fmla="*/ 1216240 h 1216240"/>
              <a:gd name="connsiteX4" fmla="*/ 0 w 124287"/>
              <a:gd name="connsiteY4" fmla="*/ 0 h 1216240"/>
              <a:gd name="connsiteX0" fmla="*/ 0 w 532660"/>
              <a:gd name="connsiteY0" fmla="*/ 0 h 1216240"/>
              <a:gd name="connsiteX1" fmla="*/ 124287 w 532660"/>
              <a:gd name="connsiteY1" fmla="*/ 0 h 1216240"/>
              <a:gd name="connsiteX2" fmla="*/ 532660 w 532660"/>
              <a:gd name="connsiteY2" fmla="*/ 1100831 h 1216240"/>
              <a:gd name="connsiteX3" fmla="*/ 0 w 532660"/>
              <a:gd name="connsiteY3" fmla="*/ 1216240 h 1216240"/>
              <a:gd name="connsiteX4" fmla="*/ 0 w 532660"/>
              <a:gd name="connsiteY4" fmla="*/ 0 h 1216240"/>
              <a:gd name="connsiteX0" fmla="*/ 0 w 532660"/>
              <a:gd name="connsiteY0" fmla="*/ 0 h 1260629"/>
              <a:gd name="connsiteX1" fmla="*/ 124287 w 532660"/>
              <a:gd name="connsiteY1" fmla="*/ 0 h 1260629"/>
              <a:gd name="connsiteX2" fmla="*/ 532660 w 532660"/>
              <a:gd name="connsiteY2" fmla="*/ 1100831 h 1260629"/>
              <a:gd name="connsiteX3" fmla="*/ 310719 w 532660"/>
              <a:gd name="connsiteY3" fmla="*/ 1260629 h 1260629"/>
              <a:gd name="connsiteX4" fmla="*/ 0 w 532660"/>
              <a:gd name="connsiteY4" fmla="*/ 0 h 1260629"/>
              <a:gd name="connsiteX0" fmla="*/ 0 w 532660"/>
              <a:gd name="connsiteY0" fmla="*/ 0 h 1251751"/>
              <a:gd name="connsiteX1" fmla="*/ 124287 w 532660"/>
              <a:gd name="connsiteY1" fmla="*/ 0 h 1251751"/>
              <a:gd name="connsiteX2" fmla="*/ 532660 w 532660"/>
              <a:gd name="connsiteY2" fmla="*/ 1100831 h 1251751"/>
              <a:gd name="connsiteX3" fmla="*/ 435006 w 532660"/>
              <a:gd name="connsiteY3" fmla="*/ 1251751 h 1251751"/>
              <a:gd name="connsiteX4" fmla="*/ 0 w 532660"/>
              <a:gd name="connsiteY4" fmla="*/ 0 h 1251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2660" h="1251751">
                <a:moveTo>
                  <a:pt x="0" y="0"/>
                </a:moveTo>
                <a:lnTo>
                  <a:pt x="124287" y="0"/>
                </a:lnTo>
                <a:lnTo>
                  <a:pt x="532660" y="1100831"/>
                </a:lnTo>
                <a:lnTo>
                  <a:pt x="435006" y="1251751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65263" y="2952750"/>
            <a:ext cx="123825" cy="2036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 rot="18593666">
            <a:off x="1909763" y="4722813"/>
            <a:ext cx="123825" cy="1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 rot="5400000">
            <a:off x="1611312" y="3451226"/>
            <a:ext cx="106363" cy="121761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 rot="3788469">
            <a:off x="4013200" y="4830763"/>
            <a:ext cx="123825" cy="1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 rot="16200000">
            <a:off x="2905125" y="5099050"/>
            <a:ext cx="123825" cy="1216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 rot="5400000">
            <a:off x="6177756" y="3461544"/>
            <a:ext cx="138113" cy="3432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louk 11"/>
          <p:cNvSpPr/>
          <p:nvPr/>
        </p:nvSpPr>
        <p:spPr>
          <a:xfrm rot="5666028">
            <a:off x="1764507" y="2061368"/>
            <a:ext cx="1016000" cy="2932113"/>
          </a:xfrm>
          <a:prstGeom prst="arc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Volný tvar: obrazec 13"/>
          <p:cNvSpPr/>
          <p:nvPr/>
        </p:nvSpPr>
        <p:spPr>
          <a:xfrm>
            <a:off x="3729038" y="2973388"/>
            <a:ext cx="2182812" cy="738187"/>
          </a:xfrm>
          <a:custGeom>
            <a:avLst/>
            <a:gdLst>
              <a:gd name="connsiteX0" fmla="*/ 0 w 2183907"/>
              <a:gd name="connsiteY0" fmla="*/ 648904 h 737681"/>
              <a:gd name="connsiteX1" fmla="*/ 44389 w 2183907"/>
              <a:gd name="connsiteY1" fmla="*/ 640027 h 737681"/>
              <a:gd name="connsiteX2" fmla="*/ 88777 w 2183907"/>
              <a:gd name="connsiteY2" fmla="*/ 551250 h 737681"/>
              <a:gd name="connsiteX3" fmla="*/ 115410 w 2183907"/>
              <a:gd name="connsiteY3" fmla="*/ 506862 h 737681"/>
              <a:gd name="connsiteX4" fmla="*/ 159798 w 2183907"/>
              <a:gd name="connsiteY4" fmla="*/ 453596 h 737681"/>
              <a:gd name="connsiteX5" fmla="*/ 230820 w 2183907"/>
              <a:gd name="connsiteY5" fmla="*/ 355941 h 737681"/>
              <a:gd name="connsiteX6" fmla="*/ 257453 w 2183907"/>
              <a:gd name="connsiteY6" fmla="*/ 347064 h 737681"/>
              <a:gd name="connsiteX7" fmla="*/ 346229 w 2183907"/>
              <a:gd name="connsiteY7" fmla="*/ 276042 h 737681"/>
              <a:gd name="connsiteX8" fmla="*/ 417251 w 2183907"/>
              <a:gd name="connsiteY8" fmla="*/ 222776 h 737681"/>
              <a:gd name="connsiteX9" fmla="*/ 443884 w 2183907"/>
              <a:gd name="connsiteY9" fmla="*/ 205021 h 737681"/>
              <a:gd name="connsiteX10" fmla="*/ 577049 w 2183907"/>
              <a:gd name="connsiteY10" fmla="*/ 160632 h 737681"/>
              <a:gd name="connsiteX11" fmla="*/ 630315 w 2183907"/>
              <a:gd name="connsiteY11" fmla="*/ 133999 h 737681"/>
              <a:gd name="connsiteX12" fmla="*/ 781235 w 2183907"/>
              <a:gd name="connsiteY12" fmla="*/ 80733 h 737681"/>
              <a:gd name="connsiteX13" fmla="*/ 878890 w 2183907"/>
              <a:gd name="connsiteY13" fmla="*/ 71856 h 737681"/>
              <a:gd name="connsiteX14" fmla="*/ 1003177 w 2183907"/>
              <a:gd name="connsiteY14" fmla="*/ 54100 h 737681"/>
              <a:gd name="connsiteX15" fmla="*/ 1180730 w 2183907"/>
              <a:gd name="connsiteY15" fmla="*/ 27467 h 737681"/>
              <a:gd name="connsiteX16" fmla="*/ 1207363 w 2183907"/>
              <a:gd name="connsiteY16" fmla="*/ 9712 h 737681"/>
              <a:gd name="connsiteX17" fmla="*/ 1393795 w 2183907"/>
              <a:gd name="connsiteY17" fmla="*/ 9712 h 737681"/>
              <a:gd name="connsiteX18" fmla="*/ 1438183 w 2183907"/>
              <a:gd name="connsiteY18" fmla="*/ 27467 h 737681"/>
              <a:gd name="connsiteX19" fmla="*/ 1571348 w 2183907"/>
              <a:gd name="connsiteY19" fmla="*/ 36345 h 737681"/>
              <a:gd name="connsiteX20" fmla="*/ 1651247 w 2183907"/>
              <a:gd name="connsiteY20" fmla="*/ 45223 h 737681"/>
              <a:gd name="connsiteX21" fmla="*/ 1677880 w 2183907"/>
              <a:gd name="connsiteY21" fmla="*/ 54100 h 737681"/>
              <a:gd name="connsiteX22" fmla="*/ 1713391 w 2183907"/>
              <a:gd name="connsiteY22" fmla="*/ 89611 h 737681"/>
              <a:gd name="connsiteX23" fmla="*/ 1766657 w 2183907"/>
              <a:gd name="connsiteY23" fmla="*/ 213898 h 737681"/>
              <a:gd name="connsiteX24" fmla="*/ 1784412 w 2183907"/>
              <a:gd name="connsiteY24" fmla="*/ 267165 h 737681"/>
              <a:gd name="connsiteX25" fmla="*/ 1819923 w 2183907"/>
              <a:gd name="connsiteY25" fmla="*/ 338186 h 737681"/>
              <a:gd name="connsiteX26" fmla="*/ 1882066 w 2183907"/>
              <a:gd name="connsiteY26" fmla="*/ 400330 h 737681"/>
              <a:gd name="connsiteX27" fmla="*/ 1899822 w 2183907"/>
              <a:gd name="connsiteY27" fmla="*/ 435840 h 737681"/>
              <a:gd name="connsiteX28" fmla="*/ 1917577 w 2183907"/>
              <a:gd name="connsiteY28" fmla="*/ 453596 h 737681"/>
              <a:gd name="connsiteX29" fmla="*/ 1935332 w 2183907"/>
              <a:gd name="connsiteY29" fmla="*/ 480229 h 737681"/>
              <a:gd name="connsiteX30" fmla="*/ 1953088 w 2183907"/>
              <a:gd name="connsiteY30" fmla="*/ 515739 h 737681"/>
              <a:gd name="connsiteX31" fmla="*/ 1988598 w 2183907"/>
              <a:gd name="connsiteY31" fmla="*/ 542372 h 737681"/>
              <a:gd name="connsiteX32" fmla="*/ 2015231 w 2183907"/>
              <a:gd name="connsiteY32" fmla="*/ 569005 h 737681"/>
              <a:gd name="connsiteX33" fmla="*/ 2041864 w 2183907"/>
              <a:gd name="connsiteY33" fmla="*/ 577883 h 737681"/>
              <a:gd name="connsiteX34" fmla="*/ 2086253 w 2183907"/>
              <a:gd name="connsiteY34" fmla="*/ 613394 h 737681"/>
              <a:gd name="connsiteX35" fmla="*/ 2139519 w 2183907"/>
              <a:gd name="connsiteY35" fmla="*/ 657782 h 737681"/>
              <a:gd name="connsiteX36" fmla="*/ 2175029 w 2183907"/>
              <a:gd name="connsiteY36" fmla="*/ 711048 h 737681"/>
              <a:gd name="connsiteX37" fmla="*/ 2183907 w 2183907"/>
              <a:gd name="connsiteY37" fmla="*/ 737681 h 737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2183907" h="737681">
                <a:moveTo>
                  <a:pt x="0" y="648904"/>
                </a:moveTo>
                <a:cubicBezTo>
                  <a:pt x="14796" y="645945"/>
                  <a:pt x="32318" y="649081"/>
                  <a:pt x="44389" y="640027"/>
                </a:cubicBezTo>
                <a:cubicBezTo>
                  <a:pt x="64143" y="625212"/>
                  <a:pt x="78538" y="571727"/>
                  <a:pt x="88777" y="551250"/>
                </a:cubicBezTo>
                <a:cubicBezTo>
                  <a:pt x="96494" y="535817"/>
                  <a:pt x="105381" y="520903"/>
                  <a:pt x="115410" y="506862"/>
                </a:cubicBezTo>
                <a:cubicBezTo>
                  <a:pt x="163566" y="439443"/>
                  <a:pt x="92896" y="565098"/>
                  <a:pt x="159798" y="453596"/>
                </a:cubicBezTo>
                <a:cubicBezTo>
                  <a:pt x="193760" y="396993"/>
                  <a:pt x="174533" y="398156"/>
                  <a:pt x="230820" y="355941"/>
                </a:cubicBezTo>
                <a:cubicBezTo>
                  <a:pt x="238306" y="350326"/>
                  <a:pt x="248575" y="350023"/>
                  <a:pt x="257453" y="347064"/>
                </a:cubicBezTo>
                <a:cubicBezTo>
                  <a:pt x="366654" y="265162"/>
                  <a:pt x="195368" y="394576"/>
                  <a:pt x="346229" y="276042"/>
                </a:cubicBezTo>
                <a:cubicBezTo>
                  <a:pt x="369498" y="257759"/>
                  <a:pt x="393318" y="240181"/>
                  <a:pt x="417251" y="222776"/>
                </a:cubicBezTo>
                <a:cubicBezTo>
                  <a:pt x="425880" y="216501"/>
                  <a:pt x="434341" y="209793"/>
                  <a:pt x="443884" y="205021"/>
                </a:cubicBezTo>
                <a:cubicBezTo>
                  <a:pt x="490706" y="181610"/>
                  <a:pt x="523903" y="180562"/>
                  <a:pt x="577049" y="160632"/>
                </a:cubicBezTo>
                <a:cubicBezTo>
                  <a:pt x="595636" y="153662"/>
                  <a:pt x="612069" y="141819"/>
                  <a:pt x="630315" y="133999"/>
                </a:cubicBezTo>
                <a:cubicBezTo>
                  <a:pt x="650239" y="125460"/>
                  <a:pt x="763272" y="84325"/>
                  <a:pt x="781235" y="80733"/>
                </a:cubicBezTo>
                <a:cubicBezTo>
                  <a:pt x="813286" y="74323"/>
                  <a:pt x="846384" y="75278"/>
                  <a:pt x="878890" y="71856"/>
                </a:cubicBezTo>
                <a:cubicBezTo>
                  <a:pt x="985582" y="60625"/>
                  <a:pt x="912940" y="66991"/>
                  <a:pt x="1003177" y="54100"/>
                </a:cubicBezTo>
                <a:cubicBezTo>
                  <a:pt x="1189979" y="27414"/>
                  <a:pt x="929861" y="69280"/>
                  <a:pt x="1180730" y="27467"/>
                </a:cubicBezTo>
                <a:cubicBezTo>
                  <a:pt x="1189608" y="21549"/>
                  <a:pt x="1196901" y="11804"/>
                  <a:pt x="1207363" y="9712"/>
                </a:cubicBezTo>
                <a:cubicBezTo>
                  <a:pt x="1290638" y="-6943"/>
                  <a:pt x="1316051" y="1073"/>
                  <a:pt x="1393795" y="9712"/>
                </a:cubicBezTo>
                <a:cubicBezTo>
                  <a:pt x="1408591" y="15630"/>
                  <a:pt x="1422424" y="25103"/>
                  <a:pt x="1438183" y="27467"/>
                </a:cubicBezTo>
                <a:cubicBezTo>
                  <a:pt x="1482178" y="34066"/>
                  <a:pt x="1527015" y="32650"/>
                  <a:pt x="1571348" y="36345"/>
                </a:cubicBezTo>
                <a:cubicBezTo>
                  <a:pt x="1598052" y="38570"/>
                  <a:pt x="1624614" y="42264"/>
                  <a:pt x="1651247" y="45223"/>
                </a:cubicBezTo>
                <a:cubicBezTo>
                  <a:pt x="1660125" y="48182"/>
                  <a:pt x="1670265" y="48661"/>
                  <a:pt x="1677880" y="54100"/>
                </a:cubicBezTo>
                <a:cubicBezTo>
                  <a:pt x="1691502" y="63830"/>
                  <a:pt x="1713391" y="89611"/>
                  <a:pt x="1713391" y="89611"/>
                </a:cubicBezTo>
                <a:cubicBezTo>
                  <a:pt x="1751548" y="204084"/>
                  <a:pt x="1722432" y="169676"/>
                  <a:pt x="1766657" y="213898"/>
                </a:cubicBezTo>
                <a:cubicBezTo>
                  <a:pt x="1772575" y="231654"/>
                  <a:pt x="1777461" y="249788"/>
                  <a:pt x="1784412" y="267165"/>
                </a:cubicBezTo>
                <a:cubicBezTo>
                  <a:pt x="1795009" y="293659"/>
                  <a:pt x="1800773" y="316908"/>
                  <a:pt x="1819923" y="338186"/>
                </a:cubicBezTo>
                <a:cubicBezTo>
                  <a:pt x="1839520" y="359961"/>
                  <a:pt x="1868964" y="374128"/>
                  <a:pt x="1882066" y="400330"/>
                </a:cubicBezTo>
                <a:cubicBezTo>
                  <a:pt x="1887985" y="412167"/>
                  <a:pt x="1892481" y="424829"/>
                  <a:pt x="1899822" y="435840"/>
                </a:cubicBezTo>
                <a:cubicBezTo>
                  <a:pt x="1904465" y="442804"/>
                  <a:pt x="1912348" y="447060"/>
                  <a:pt x="1917577" y="453596"/>
                </a:cubicBezTo>
                <a:cubicBezTo>
                  <a:pt x="1924242" y="461928"/>
                  <a:pt x="1930038" y="470965"/>
                  <a:pt x="1935332" y="480229"/>
                </a:cubicBezTo>
                <a:cubicBezTo>
                  <a:pt x="1941898" y="491719"/>
                  <a:pt x="1944475" y="505691"/>
                  <a:pt x="1953088" y="515739"/>
                </a:cubicBezTo>
                <a:cubicBezTo>
                  <a:pt x="1962717" y="526973"/>
                  <a:pt x="1977364" y="532743"/>
                  <a:pt x="1988598" y="542372"/>
                </a:cubicBezTo>
                <a:cubicBezTo>
                  <a:pt x="1998130" y="550543"/>
                  <a:pt x="2004785" y="562041"/>
                  <a:pt x="2015231" y="569005"/>
                </a:cubicBezTo>
                <a:cubicBezTo>
                  <a:pt x="2023017" y="574196"/>
                  <a:pt x="2033494" y="573698"/>
                  <a:pt x="2041864" y="577883"/>
                </a:cubicBezTo>
                <a:cubicBezTo>
                  <a:pt x="2074788" y="594345"/>
                  <a:pt x="2061481" y="592750"/>
                  <a:pt x="2086253" y="613394"/>
                </a:cubicBezTo>
                <a:cubicBezTo>
                  <a:pt x="2149570" y="666159"/>
                  <a:pt x="2099358" y="617623"/>
                  <a:pt x="2139519" y="657782"/>
                </a:cubicBezTo>
                <a:cubicBezTo>
                  <a:pt x="2160625" y="721106"/>
                  <a:pt x="2130698" y="644552"/>
                  <a:pt x="2175029" y="711048"/>
                </a:cubicBezTo>
                <a:cubicBezTo>
                  <a:pt x="2180220" y="718834"/>
                  <a:pt x="2183907" y="737681"/>
                  <a:pt x="2183907" y="737681"/>
                </a:cubicBezTo>
              </a:path>
            </a:pathLst>
          </a:cu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nice 15"/>
          <p:cNvCxnSpPr>
            <a:stCxn id="14" idx="37"/>
          </p:cNvCxnSpPr>
          <p:nvPr/>
        </p:nvCxnSpPr>
        <p:spPr>
          <a:xfrm>
            <a:off x="5911850" y="3711575"/>
            <a:ext cx="1447800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7332663" y="2644775"/>
            <a:ext cx="0" cy="106680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7359650" y="1873250"/>
            <a:ext cx="603250" cy="798513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962900" y="1030288"/>
            <a:ext cx="98425" cy="842962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4" idx="0"/>
          </p:cNvCxnSpPr>
          <p:nvPr/>
        </p:nvCxnSpPr>
        <p:spPr>
          <a:xfrm>
            <a:off x="1527175" y="2952750"/>
            <a:ext cx="1127125" cy="206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Volný tvar: obrazec 24"/>
          <p:cNvSpPr/>
          <p:nvPr/>
        </p:nvSpPr>
        <p:spPr>
          <a:xfrm>
            <a:off x="2663825" y="1955800"/>
            <a:ext cx="447675" cy="1039813"/>
          </a:xfrm>
          <a:custGeom>
            <a:avLst/>
            <a:gdLst>
              <a:gd name="connsiteX0" fmla="*/ 447526 w 447526"/>
              <a:gd name="connsiteY0" fmla="*/ 45597 h 1039896"/>
              <a:gd name="connsiteX1" fmla="*/ 340994 w 447526"/>
              <a:gd name="connsiteY1" fmla="*/ 63352 h 1039896"/>
              <a:gd name="connsiteX2" fmla="*/ 56908 w 447526"/>
              <a:gd name="connsiteY2" fmla="*/ 658156 h 1039896"/>
              <a:gd name="connsiteX3" fmla="*/ 48030 w 447526"/>
              <a:gd name="connsiteY3" fmla="*/ 667034 h 1039896"/>
              <a:gd name="connsiteX4" fmla="*/ 3642 w 447526"/>
              <a:gd name="connsiteY4" fmla="*/ 942242 h 1039896"/>
              <a:gd name="connsiteX5" fmla="*/ 3642 w 447526"/>
              <a:gd name="connsiteY5" fmla="*/ 986630 h 1039896"/>
              <a:gd name="connsiteX6" fmla="*/ 12520 w 447526"/>
              <a:gd name="connsiteY6" fmla="*/ 1039896 h 103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7526" h="1039896">
                <a:moveTo>
                  <a:pt x="447526" y="45597"/>
                </a:moveTo>
                <a:cubicBezTo>
                  <a:pt x="426811" y="3428"/>
                  <a:pt x="406097" y="-38741"/>
                  <a:pt x="340994" y="63352"/>
                </a:cubicBezTo>
                <a:cubicBezTo>
                  <a:pt x="275891" y="165445"/>
                  <a:pt x="56908" y="658156"/>
                  <a:pt x="56908" y="658156"/>
                </a:cubicBezTo>
                <a:cubicBezTo>
                  <a:pt x="8081" y="758770"/>
                  <a:pt x="56908" y="619687"/>
                  <a:pt x="48030" y="667034"/>
                </a:cubicBezTo>
                <a:cubicBezTo>
                  <a:pt x="39152" y="714381"/>
                  <a:pt x="11040" y="888976"/>
                  <a:pt x="3642" y="942242"/>
                </a:cubicBezTo>
                <a:cubicBezTo>
                  <a:pt x="-3756" y="995508"/>
                  <a:pt x="2162" y="970354"/>
                  <a:pt x="3642" y="986630"/>
                </a:cubicBezTo>
                <a:cubicBezTo>
                  <a:pt x="5122" y="1002906"/>
                  <a:pt x="8821" y="1021401"/>
                  <a:pt x="12520" y="1039896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7" name="Přímá spojnice 26"/>
          <p:cNvCxnSpPr>
            <a:cxnSpLocks/>
          </p:cNvCxnSpPr>
          <p:nvPr/>
        </p:nvCxnSpPr>
        <p:spPr>
          <a:xfrm>
            <a:off x="3111500" y="1933575"/>
            <a:ext cx="963613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Volný tvar: obrazec 28"/>
          <p:cNvSpPr/>
          <p:nvPr/>
        </p:nvSpPr>
        <p:spPr>
          <a:xfrm flipH="1">
            <a:off x="4041775" y="1965325"/>
            <a:ext cx="603250" cy="798513"/>
          </a:xfrm>
          <a:custGeom>
            <a:avLst/>
            <a:gdLst>
              <a:gd name="connsiteX0" fmla="*/ 447526 w 447526"/>
              <a:gd name="connsiteY0" fmla="*/ 45597 h 1039896"/>
              <a:gd name="connsiteX1" fmla="*/ 340994 w 447526"/>
              <a:gd name="connsiteY1" fmla="*/ 63352 h 1039896"/>
              <a:gd name="connsiteX2" fmla="*/ 56908 w 447526"/>
              <a:gd name="connsiteY2" fmla="*/ 658156 h 1039896"/>
              <a:gd name="connsiteX3" fmla="*/ 48030 w 447526"/>
              <a:gd name="connsiteY3" fmla="*/ 667034 h 1039896"/>
              <a:gd name="connsiteX4" fmla="*/ 3642 w 447526"/>
              <a:gd name="connsiteY4" fmla="*/ 942242 h 1039896"/>
              <a:gd name="connsiteX5" fmla="*/ 3642 w 447526"/>
              <a:gd name="connsiteY5" fmla="*/ 986630 h 1039896"/>
              <a:gd name="connsiteX6" fmla="*/ 12520 w 447526"/>
              <a:gd name="connsiteY6" fmla="*/ 1039896 h 103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7526" h="1039896">
                <a:moveTo>
                  <a:pt x="447526" y="45597"/>
                </a:moveTo>
                <a:cubicBezTo>
                  <a:pt x="426811" y="3428"/>
                  <a:pt x="406097" y="-38741"/>
                  <a:pt x="340994" y="63352"/>
                </a:cubicBezTo>
                <a:cubicBezTo>
                  <a:pt x="275891" y="165445"/>
                  <a:pt x="56908" y="658156"/>
                  <a:pt x="56908" y="658156"/>
                </a:cubicBezTo>
                <a:cubicBezTo>
                  <a:pt x="8081" y="758770"/>
                  <a:pt x="56908" y="619687"/>
                  <a:pt x="48030" y="667034"/>
                </a:cubicBezTo>
                <a:cubicBezTo>
                  <a:pt x="39152" y="714381"/>
                  <a:pt x="11040" y="888976"/>
                  <a:pt x="3642" y="942242"/>
                </a:cubicBezTo>
                <a:cubicBezTo>
                  <a:pt x="-3756" y="995508"/>
                  <a:pt x="2162" y="970354"/>
                  <a:pt x="3642" y="986630"/>
                </a:cubicBezTo>
                <a:cubicBezTo>
                  <a:pt x="5122" y="1002906"/>
                  <a:pt x="8821" y="1021401"/>
                  <a:pt x="12520" y="1039896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1" name="Přímá spojnice 30"/>
          <p:cNvCxnSpPr>
            <a:stCxn id="29" idx="6"/>
          </p:cNvCxnSpPr>
          <p:nvPr/>
        </p:nvCxnSpPr>
        <p:spPr>
          <a:xfrm>
            <a:off x="4629150" y="2763838"/>
            <a:ext cx="3432175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17" name="Skupina 33"/>
          <p:cNvGrpSpPr>
            <a:grpSpLocks/>
          </p:cNvGrpSpPr>
          <p:nvPr/>
        </p:nvGrpSpPr>
        <p:grpSpPr bwMode="auto">
          <a:xfrm>
            <a:off x="7961313" y="2620963"/>
            <a:ext cx="312737" cy="284162"/>
            <a:chOff x="3728621" y="284085"/>
            <a:chExt cx="313140" cy="283354"/>
          </a:xfrm>
        </p:grpSpPr>
        <p:sp>
          <p:nvSpPr>
            <p:cNvPr id="32" name="Ovál 31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790613" y="315745"/>
              <a:ext cx="189156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18" name="Skupina 34"/>
          <p:cNvGrpSpPr>
            <a:grpSpLocks/>
          </p:cNvGrpSpPr>
          <p:nvPr/>
        </p:nvGrpSpPr>
        <p:grpSpPr bwMode="auto">
          <a:xfrm>
            <a:off x="1366838" y="4803775"/>
            <a:ext cx="312737" cy="282575"/>
            <a:chOff x="3728621" y="284085"/>
            <a:chExt cx="313140" cy="283354"/>
          </a:xfrm>
        </p:grpSpPr>
        <p:sp>
          <p:nvSpPr>
            <p:cNvPr id="36" name="Ovál 35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3790613" y="315923"/>
              <a:ext cx="189156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19" name="Skupina 37"/>
          <p:cNvGrpSpPr>
            <a:grpSpLocks/>
          </p:cNvGrpSpPr>
          <p:nvPr/>
        </p:nvGrpSpPr>
        <p:grpSpPr bwMode="auto">
          <a:xfrm>
            <a:off x="1398588" y="3895725"/>
            <a:ext cx="312737" cy="284163"/>
            <a:chOff x="3728621" y="284085"/>
            <a:chExt cx="313140" cy="283354"/>
          </a:xfrm>
        </p:grpSpPr>
        <p:sp>
          <p:nvSpPr>
            <p:cNvPr id="39" name="Ovál 38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3790613" y="315745"/>
              <a:ext cx="189156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0" name="Skupina 40"/>
          <p:cNvGrpSpPr>
            <a:grpSpLocks/>
          </p:cNvGrpSpPr>
          <p:nvPr/>
        </p:nvGrpSpPr>
        <p:grpSpPr bwMode="auto">
          <a:xfrm>
            <a:off x="1460500" y="3338513"/>
            <a:ext cx="314325" cy="282575"/>
            <a:chOff x="3728621" y="284085"/>
            <a:chExt cx="313140" cy="283354"/>
          </a:xfrm>
        </p:grpSpPr>
        <p:sp>
          <p:nvSpPr>
            <p:cNvPr id="42" name="Ovál 41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3790301" y="315923"/>
              <a:ext cx="189782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1" name="Skupina 43"/>
          <p:cNvGrpSpPr>
            <a:grpSpLocks/>
          </p:cNvGrpSpPr>
          <p:nvPr/>
        </p:nvGrpSpPr>
        <p:grpSpPr bwMode="auto">
          <a:xfrm>
            <a:off x="1446213" y="2811463"/>
            <a:ext cx="312737" cy="284162"/>
            <a:chOff x="3728621" y="284085"/>
            <a:chExt cx="313140" cy="283354"/>
          </a:xfrm>
        </p:grpSpPr>
        <p:sp>
          <p:nvSpPr>
            <p:cNvPr id="45" name="Ovál 44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3790613" y="315745"/>
              <a:ext cx="189156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2" name="Skupina 46"/>
          <p:cNvGrpSpPr>
            <a:grpSpLocks/>
          </p:cNvGrpSpPr>
          <p:nvPr/>
        </p:nvGrpSpPr>
        <p:grpSpPr bwMode="auto">
          <a:xfrm>
            <a:off x="985838" y="1651000"/>
            <a:ext cx="312737" cy="282575"/>
            <a:chOff x="3728621" y="284085"/>
            <a:chExt cx="313140" cy="283354"/>
          </a:xfrm>
        </p:grpSpPr>
        <p:sp>
          <p:nvSpPr>
            <p:cNvPr id="48" name="Ovál 47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3790613" y="315923"/>
              <a:ext cx="189156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3" name="Skupina 49"/>
          <p:cNvGrpSpPr>
            <a:grpSpLocks/>
          </p:cNvGrpSpPr>
          <p:nvPr/>
        </p:nvGrpSpPr>
        <p:grpSpPr bwMode="auto">
          <a:xfrm>
            <a:off x="962025" y="566738"/>
            <a:ext cx="312738" cy="284162"/>
            <a:chOff x="3728621" y="284085"/>
            <a:chExt cx="313140" cy="283354"/>
          </a:xfrm>
        </p:grpSpPr>
        <p:sp>
          <p:nvSpPr>
            <p:cNvPr id="51" name="Ovál 50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4" name="Skupina 52"/>
          <p:cNvGrpSpPr>
            <a:grpSpLocks/>
          </p:cNvGrpSpPr>
          <p:nvPr/>
        </p:nvGrpSpPr>
        <p:grpSpPr bwMode="auto">
          <a:xfrm>
            <a:off x="4398963" y="5048250"/>
            <a:ext cx="314325" cy="282575"/>
            <a:chOff x="3728621" y="284085"/>
            <a:chExt cx="313140" cy="283354"/>
          </a:xfrm>
        </p:grpSpPr>
        <p:sp>
          <p:nvSpPr>
            <p:cNvPr id="54" name="Ovál 53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3790300" y="315923"/>
              <a:ext cx="189782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5" name="Skupina 55"/>
          <p:cNvGrpSpPr>
            <a:grpSpLocks/>
          </p:cNvGrpSpPr>
          <p:nvPr/>
        </p:nvGrpSpPr>
        <p:grpSpPr bwMode="auto">
          <a:xfrm>
            <a:off x="3436938" y="5543550"/>
            <a:ext cx="312737" cy="284163"/>
            <a:chOff x="3728621" y="284085"/>
            <a:chExt cx="313140" cy="283354"/>
          </a:xfrm>
        </p:grpSpPr>
        <p:sp>
          <p:nvSpPr>
            <p:cNvPr id="57" name="Ovál 56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3790613" y="315745"/>
              <a:ext cx="189156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6" name="Skupina 58"/>
          <p:cNvGrpSpPr>
            <a:grpSpLocks/>
          </p:cNvGrpSpPr>
          <p:nvPr/>
        </p:nvGrpSpPr>
        <p:grpSpPr bwMode="auto">
          <a:xfrm>
            <a:off x="2203450" y="5543550"/>
            <a:ext cx="312738" cy="284163"/>
            <a:chOff x="3728621" y="284085"/>
            <a:chExt cx="313140" cy="283354"/>
          </a:xfrm>
        </p:grpSpPr>
        <p:sp>
          <p:nvSpPr>
            <p:cNvPr id="60" name="Ovál 59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7" name="Skupina 61"/>
          <p:cNvGrpSpPr>
            <a:grpSpLocks/>
          </p:cNvGrpSpPr>
          <p:nvPr/>
        </p:nvGrpSpPr>
        <p:grpSpPr bwMode="auto">
          <a:xfrm>
            <a:off x="828675" y="3925888"/>
            <a:ext cx="312738" cy="284162"/>
            <a:chOff x="3728621" y="284085"/>
            <a:chExt cx="313140" cy="283354"/>
          </a:xfrm>
        </p:grpSpPr>
        <p:sp>
          <p:nvSpPr>
            <p:cNvPr id="63" name="Ovál 62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8" name="Skupina 64"/>
          <p:cNvGrpSpPr>
            <a:grpSpLocks/>
          </p:cNvGrpSpPr>
          <p:nvPr/>
        </p:nvGrpSpPr>
        <p:grpSpPr bwMode="auto">
          <a:xfrm>
            <a:off x="7673975" y="5022850"/>
            <a:ext cx="312738" cy="282575"/>
            <a:chOff x="3728621" y="284085"/>
            <a:chExt cx="313140" cy="283354"/>
          </a:xfrm>
        </p:grpSpPr>
        <p:sp>
          <p:nvSpPr>
            <p:cNvPr id="66" name="Ovál 65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3790614" y="315923"/>
              <a:ext cx="189155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29" name="Skupina 67"/>
          <p:cNvGrpSpPr>
            <a:grpSpLocks/>
          </p:cNvGrpSpPr>
          <p:nvPr/>
        </p:nvGrpSpPr>
        <p:grpSpPr bwMode="auto">
          <a:xfrm>
            <a:off x="5957888" y="5035550"/>
            <a:ext cx="312737" cy="284163"/>
            <a:chOff x="3728621" y="284085"/>
            <a:chExt cx="313140" cy="283354"/>
          </a:xfrm>
        </p:grpSpPr>
        <p:sp>
          <p:nvSpPr>
            <p:cNvPr id="69" name="Ovál 68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3790613" y="315745"/>
              <a:ext cx="189156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0" name="Skupina 70"/>
          <p:cNvGrpSpPr>
            <a:grpSpLocks/>
          </p:cNvGrpSpPr>
          <p:nvPr/>
        </p:nvGrpSpPr>
        <p:grpSpPr bwMode="auto">
          <a:xfrm>
            <a:off x="7769225" y="1760538"/>
            <a:ext cx="312738" cy="284162"/>
            <a:chOff x="3728621" y="284085"/>
            <a:chExt cx="313140" cy="283354"/>
          </a:xfrm>
        </p:grpSpPr>
        <p:sp>
          <p:nvSpPr>
            <p:cNvPr id="72" name="Ovál 71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1" name="Skupina 73"/>
          <p:cNvGrpSpPr>
            <a:grpSpLocks/>
          </p:cNvGrpSpPr>
          <p:nvPr/>
        </p:nvGrpSpPr>
        <p:grpSpPr bwMode="auto">
          <a:xfrm>
            <a:off x="5746750" y="3527425"/>
            <a:ext cx="312738" cy="284163"/>
            <a:chOff x="3728621" y="284085"/>
            <a:chExt cx="313140" cy="283354"/>
          </a:xfrm>
        </p:grpSpPr>
        <p:sp>
          <p:nvSpPr>
            <p:cNvPr id="75" name="Ovál 74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2" name="Skupina 76"/>
          <p:cNvGrpSpPr>
            <a:grpSpLocks/>
          </p:cNvGrpSpPr>
          <p:nvPr/>
        </p:nvGrpSpPr>
        <p:grpSpPr bwMode="auto">
          <a:xfrm>
            <a:off x="4664075" y="2917825"/>
            <a:ext cx="312738" cy="282575"/>
            <a:chOff x="3728621" y="284085"/>
            <a:chExt cx="313140" cy="283354"/>
          </a:xfrm>
        </p:grpSpPr>
        <p:sp>
          <p:nvSpPr>
            <p:cNvPr id="78" name="Ovál 77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3790614" y="315923"/>
              <a:ext cx="189155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3" name="Skupina 79"/>
          <p:cNvGrpSpPr>
            <a:grpSpLocks/>
          </p:cNvGrpSpPr>
          <p:nvPr/>
        </p:nvGrpSpPr>
        <p:grpSpPr bwMode="auto">
          <a:xfrm>
            <a:off x="3460750" y="3602038"/>
            <a:ext cx="312738" cy="284162"/>
            <a:chOff x="3728621" y="284085"/>
            <a:chExt cx="313140" cy="283354"/>
          </a:xfrm>
        </p:grpSpPr>
        <p:sp>
          <p:nvSpPr>
            <p:cNvPr id="81" name="Ovál 80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4" name="Skupina 82"/>
          <p:cNvGrpSpPr>
            <a:grpSpLocks/>
          </p:cNvGrpSpPr>
          <p:nvPr/>
        </p:nvGrpSpPr>
        <p:grpSpPr bwMode="auto">
          <a:xfrm>
            <a:off x="7150100" y="2620963"/>
            <a:ext cx="312738" cy="284162"/>
            <a:chOff x="3728621" y="284085"/>
            <a:chExt cx="313140" cy="283354"/>
          </a:xfrm>
        </p:grpSpPr>
        <p:sp>
          <p:nvSpPr>
            <p:cNvPr id="84" name="Ovál 83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5" name="Skupina 85"/>
          <p:cNvGrpSpPr>
            <a:grpSpLocks/>
          </p:cNvGrpSpPr>
          <p:nvPr/>
        </p:nvGrpSpPr>
        <p:grpSpPr bwMode="auto">
          <a:xfrm>
            <a:off x="7150100" y="3519488"/>
            <a:ext cx="312738" cy="284162"/>
            <a:chOff x="3728621" y="284085"/>
            <a:chExt cx="313140" cy="283354"/>
          </a:xfrm>
        </p:grpSpPr>
        <p:sp>
          <p:nvSpPr>
            <p:cNvPr id="87" name="Ovál 86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8" name="Ovál 87"/>
            <p:cNvSpPr/>
            <p:nvPr/>
          </p:nvSpPr>
          <p:spPr>
            <a:xfrm>
              <a:off x="3790614" y="315745"/>
              <a:ext cx="189155" cy="2200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6" name="Skupina 88"/>
          <p:cNvGrpSpPr>
            <a:grpSpLocks/>
          </p:cNvGrpSpPr>
          <p:nvPr/>
        </p:nvGrpSpPr>
        <p:grpSpPr bwMode="auto">
          <a:xfrm>
            <a:off x="7904163" y="889000"/>
            <a:ext cx="312737" cy="282575"/>
            <a:chOff x="3728621" y="284085"/>
            <a:chExt cx="313140" cy="283354"/>
          </a:xfrm>
        </p:grpSpPr>
        <p:sp>
          <p:nvSpPr>
            <p:cNvPr id="90" name="Ovál 89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3790613" y="315923"/>
              <a:ext cx="189156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7" name="Skupina 91"/>
          <p:cNvGrpSpPr>
            <a:grpSpLocks/>
          </p:cNvGrpSpPr>
          <p:nvPr/>
        </p:nvGrpSpPr>
        <p:grpSpPr bwMode="auto">
          <a:xfrm>
            <a:off x="4516438" y="2540000"/>
            <a:ext cx="314325" cy="282575"/>
            <a:chOff x="3728621" y="284085"/>
            <a:chExt cx="313140" cy="283354"/>
          </a:xfrm>
        </p:grpSpPr>
        <p:sp>
          <p:nvSpPr>
            <p:cNvPr id="93" name="Ovál 92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4" name="Ovál 93"/>
            <p:cNvSpPr/>
            <p:nvPr/>
          </p:nvSpPr>
          <p:spPr>
            <a:xfrm>
              <a:off x="3790300" y="315923"/>
              <a:ext cx="189782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8" name="Skupina 94"/>
          <p:cNvGrpSpPr>
            <a:grpSpLocks/>
          </p:cNvGrpSpPr>
          <p:nvPr/>
        </p:nvGrpSpPr>
        <p:grpSpPr bwMode="auto">
          <a:xfrm>
            <a:off x="3856038" y="1849438"/>
            <a:ext cx="312737" cy="282575"/>
            <a:chOff x="3728621" y="284085"/>
            <a:chExt cx="313140" cy="283354"/>
          </a:xfrm>
        </p:grpSpPr>
        <p:sp>
          <p:nvSpPr>
            <p:cNvPr id="96" name="Ovál 95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7" name="Ovál 96"/>
            <p:cNvSpPr/>
            <p:nvPr/>
          </p:nvSpPr>
          <p:spPr>
            <a:xfrm>
              <a:off x="3790613" y="315923"/>
              <a:ext cx="189156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39" name="Skupina 97"/>
          <p:cNvGrpSpPr>
            <a:grpSpLocks/>
          </p:cNvGrpSpPr>
          <p:nvPr/>
        </p:nvGrpSpPr>
        <p:grpSpPr bwMode="auto">
          <a:xfrm>
            <a:off x="2476500" y="2787650"/>
            <a:ext cx="314325" cy="282575"/>
            <a:chOff x="3728621" y="284085"/>
            <a:chExt cx="313140" cy="283354"/>
          </a:xfrm>
        </p:grpSpPr>
        <p:sp>
          <p:nvSpPr>
            <p:cNvPr id="99" name="Ovál 98"/>
            <p:cNvSpPr/>
            <p:nvPr/>
          </p:nvSpPr>
          <p:spPr>
            <a:xfrm>
              <a:off x="3728621" y="284085"/>
              <a:ext cx="313140" cy="28335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0" name="Ovál 99"/>
            <p:cNvSpPr/>
            <p:nvPr/>
          </p:nvSpPr>
          <p:spPr>
            <a:xfrm>
              <a:off x="3790301" y="315923"/>
              <a:ext cx="189782" cy="219679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40" name="TextovéPole 100"/>
          <p:cNvSpPr txBox="1">
            <a:spLocks noChangeArrowheads="1"/>
          </p:cNvSpPr>
          <p:nvPr/>
        </p:nvSpPr>
        <p:spPr bwMode="auto">
          <a:xfrm rot="-1449060">
            <a:off x="1268413" y="373063"/>
            <a:ext cx="917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Brownova</a:t>
            </a:r>
          </a:p>
        </p:txBody>
      </p:sp>
      <p:sp>
        <p:nvSpPr>
          <p:cNvPr id="4141" name="TextovéPole 101"/>
          <p:cNvSpPr txBox="1">
            <a:spLocks noChangeArrowheads="1"/>
          </p:cNvSpPr>
          <p:nvPr/>
        </p:nvSpPr>
        <p:spPr bwMode="auto">
          <a:xfrm rot="-1536285">
            <a:off x="1243013" y="1430338"/>
            <a:ext cx="9985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Torricelliho</a:t>
            </a:r>
          </a:p>
        </p:txBody>
      </p:sp>
      <p:sp>
        <p:nvSpPr>
          <p:cNvPr id="4142" name="TextovéPole 102"/>
          <p:cNvSpPr txBox="1">
            <a:spLocks noChangeArrowheads="1"/>
          </p:cNvSpPr>
          <p:nvPr/>
        </p:nvSpPr>
        <p:spPr bwMode="auto">
          <a:xfrm rot="-1509765">
            <a:off x="1546225" y="2441575"/>
            <a:ext cx="8921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Pascalova</a:t>
            </a:r>
          </a:p>
        </p:txBody>
      </p:sp>
      <p:sp>
        <p:nvSpPr>
          <p:cNvPr id="4143" name="TextovéPole 103"/>
          <p:cNvSpPr txBox="1">
            <a:spLocks noChangeArrowheads="1"/>
          </p:cNvSpPr>
          <p:nvPr/>
        </p:nvSpPr>
        <p:spPr bwMode="auto">
          <a:xfrm rot="-1746611">
            <a:off x="1758950" y="3198813"/>
            <a:ext cx="7350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Voltova</a:t>
            </a:r>
          </a:p>
        </p:txBody>
      </p:sp>
      <p:sp>
        <p:nvSpPr>
          <p:cNvPr id="4144" name="TextovéPole 104"/>
          <p:cNvSpPr txBox="1">
            <a:spLocks noChangeArrowheads="1"/>
          </p:cNvSpPr>
          <p:nvPr/>
        </p:nvSpPr>
        <p:spPr bwMode="auto">
          <a:xfrm rot="-1829876">
            <a:off x="1731963" y="3505200"/>
            <a:ext cx="11033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Coulombova</a:t>
            </a:r>
          </a:p>
        </p:txBody>
      </p:sp>
      <p:sp>
        <p:nvSpPr>
          <p:cNvPr id="4145" name="TextovéPole 105"/>
          <p:cNvSpPr txBox="1">
            <a:spLocks noChangeArrowheads="1"/>
          </p:cNvSpPr>
          <p:nvPr/>
        </p:nvSpPr>
        <p:spPr bwMode="auto">
          <a:xfrm rot="-1526843">
            <a:off x="1619250" y="4497388"/>
            <a:ext cx="1022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Einsteinova</a:t>
            </a:r>
          </a:p>
        </p:txBody>
      </p:sp>
      <p:sp>
        <p:nvSpPr>
          <p:cNvPr id="4146" name="TextovéPole 106"/>
          <p:cNvSpPr txBox="1">
            <a:spLocks noChangeArrowheads="1"/>
          </p:cNvSpPr>
          <p:nvPr/>
        </p:nvSpPr>
        <p:spPr bwMode="auto">
          <a:xfrm rot="-2131899">
            <a:off x="2312988" y="5116513"/>
            <a:ext cx="7778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Piazziho</a:t>
            </a:r>
          </a:p>
        </p:txBody>
      </p:sp>
      <p:sp>
        <p:nvSpPr>
          <p:cNvPr id="4147" name="TextovéPole 107"/>
          <p:cNvSpPr txBox="1">
            <a:spLocks noChangeArrowheads="1"/>
          </p:cNvSpPr>
          <p:nvPr/>
        </p:nvSpPr>
        <p:spPr bwMode="auto">
          <a:xfrm rot="-2192296">
            <a:off x="3446463" y="5059363"/>
            <a:ext cx="793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Brunova</a:t>
            </a:r>
          </a:p>
        </p:txBody>
      </p:sp>
      <p:sp>
        <p:nvSpPr>
          <p:cNvPr id="4148" name="TextovéPole 108"/>
          <p:cNvSpPr txBox="1">
            <a:spLocks noChangeArrowheads="1"/>
          </p:cNvSpPr>
          <p:nvPr/>
        </p:nvSpPr>
        <p:spPr bwMode="auto">
          <a:xfrm rot="-2189535">
            <a:off x="4518025" y="4602163"/>
            <a:ext cx="7175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Teslova</a:t>
            </a:r>
          </a:p>
        </p:txBody>
      </p:sp>
      <p:sp>
        <p:nvSpPr>
          <p:cNvPr id="4149" name="TextovéPole 109"/>
          <p:cNvSpPr txBox="1">
            <a:spLocks noChangeArrowheads="1"/>
          </p:cNvSpPr>
          <p:nvPr/>
        </p:nvSpPr>
        <p:spPr bwMode="auto">
          <a:xfrm rot="-2318451">
            <a:off x="5994400" y="4540250"/>
            <a:ext cx="9096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Keplerova</a:t>
            </a:r>
          </a:p>
        </p:txBody>
      </p:sp>
      <p:sp>
        <p:nvSpPr>
          <p:cNvPr id="4150" name="TextovéPole 110"/>
          <p:cNvSpPr txBox="1">
            <a:spLocks noChangeArrowheads="1"/>
          </p:cNvSpPr>
          <p:nvPr/>
        </p:nvSpPr>
        <p:spPr bwMode="auto">
          <a:xfrm rot="-1848386">
            <a:off x="7737475" y="4546600"/>
            <a:ext cx="10096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Faradayova</a:t>
            </a:r>
          </a:p>
        </p:txBody>
      </p:sp>
      <p:sp>
        <p:nvSpPr>
          <p:cNvPr id="4151" name="TextovéPole 111"/>
          <p:cNvSpPr txBox="1">
            <a:spLocks noChangeArrowheads="1"/>
          </p:cNvSpPr>
          <p:nvPr/>
        </p:nvSpPr>
        <p:spPr bwMode="auto">
          <a:xfrm rot="-2046832">
            <a:off x="3092450" y="3090863"/>
            <a:ext cx="10874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Koperníkova</a:t>
            </a:r>
          </a:p>
        </p:txBody>
      </p:sp>
      <p:sp>
        <p:nvSpPr>
          <p:cNvPr id="4152" name="TextovéPole 112"/>
          <p:cNvSpPr txBox="1">
            <a:spLocks noChangeArrowheads="1"/>
          </p:cNvSpPr>
          <p:nvPr/>
        </p:nvSpPr>
        <p:spPr bwMode="auto">
          <a:xfrm>
            <a:off x="4341813" y="3168650"/>
            <a:ext cx="11461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Archimedova</a:t>
            </a:r>
          </a:p>
        </p:txBody>
      </p:sp>
      <p:sp>
        <p:nvSpPr>
          <p:cNvPr id="4153" name="TextovéPole 113"/>
          <p:cNvSpPr txBox="1">
            <a:spLocks noChangeArrowheads="1"/>
          </p:cNvSpPr>
          <p:nvPr/>
        </p:nvSpPr>
        <p:spPr bwMode="auto">
          <a:xfrm>
            <a:off x="5494338" y="3817938"/>
            <a:ext cx="8366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Hertzova</a:t>
            </a:r>
          </a:p>
        </p:txBody>
      </p:sp>
      <p:sp>
        <p:nvSpPr>
          <p:cNvPr id="4154" name="TextovéPole 115"/>
          <p:cNvSpPr txBox="1">
            <a:spLocks noChangeArrowheads="1"/>
          </p:cNvSpPr>
          <p:nvPr/>
        </p:nvSpPr>
        <p:spPr bwMode="auto">
          <a:xfrm>
            <a:off x="7462838" y="3541713"/>
            <a:ext cx="9255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Edisonova</a:t>
            </a:r>
          </a:p>
        </p:txBody>
      </p:sp>
      <p:sp>
        <p:nvSpPr>
          <p:cNvPr id="4155" name="TextovéPole 116"/>
          <p:cNvSpPr txBox="1">
            <a:spLocks noChangeArrowheads="1"/>
          </p:cNvSpPr>
          <p:nvPr/>
        </p:nvSpPr>
        <p:spPr bwMode="auto">
          <a:xfrm>
            <a:off x="6573838" y="2314575"/>
            <a:ext cx="8016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Wattova</a:t>
            </a:r>
          </a:p>
        </p:txBody>
      </p:sp>
      <p:sp>
        <p:nvSpPr>
          <p:cNvPr id="4156" name="TextovéPole 117"/>
          <p:cNvSpPr txBox="1">
            <a:spLocks noChangeArrowheads="1"/>
          </p:cNvSpPr>
          <p:nvPr/>
        </p:nvSpPr>
        <p:spPr bwMode="auto">
          <a:xfrm>
            <a:off x="8088313" y="1774825"/>
            <a:ext cx="8001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Ohmova</a:t>
            </a:r>
          </a:p>
        </p:txBody>
      </p:sp>
      <p:sp>
        <p:nvSpPr>
          <p:cNvPr id="4157" name="TextovéPole 118"/>
          <p:cNvSpPr txBox="1">
            <a:spLocks noChangeArrowheads="1"/>
          </p:cNvSpPr>
          <p:nvPr/>
        </p:nvSpPr>
        <p:spPr bwMode="auto">
          <a:xfrm>
            <a:off x="7375525" y="609600"/>
            <a:ext cx="8874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Dieselova</a:t>
            </a:r>
          </a:p>
        </p:txBody>
      </p:sp>
      <p:sp>
        <p:nvSpPr>
          <p:cNvPr id="4158" name="TextovéPole 121"/>
          <p:cNvSpPr txBox="1">
            <a:spLocks noChangeArrowheads="1"/>
          </p:cNvSpPr>
          <p:nvPr/>
        </p:nvSpPr>
        <p:spPr bwMode="auto">
          <a:xfrm rot="-2018091">
            <a:off x="2678113" y="2520950"/>
            <a:ext cx="917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Galvaniho</a:t>
            </a:r>
          </a:p>
        </p:txBody>
      </p:sp>
      <p:sp>
        <p:nvSpPr>
          <p:cNvPr id="4159" name="TextovéPole 122"/>
          <p:cNvSpPr txBox="1">
            <a:spLocks noChangeArrowheads="1"/>
          </p:cNvSpPr>
          <p:nvPr/>
        </p:nvSpPr>
        <p:spPr bwMode="auto">
          <a:xfrm>
            <a:off x="3598863" y="1571625"/>
            <a:ext cx="9429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Ampérovo</a:t>
            </a:r>
          </a:p>
        </p:txBody>
      </p:sp>
      <p:sp>
        <p:nvSpPr>
          <p:cNvPr id="4160" name="TextovéPole 123"/>
          <p:cNvSpPr txBox="1">
            <a:spLocks noChangeArrowheads="1"/>
          </p:cNvSpPr>
          <p:nvPr/>
        </p:nvSpPr>
        <p:spPr bwMode="auto">
          <a:xfrm>
            <a:off x="4833938" y="2378075"/>
            <a:ext cx="6207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Diviše</a:t>
            </a:r>
          </a:p>
        </p:txBody>
      </p:sp>
      <p:sp>
        <p:nvSpPr>
          <p:cNvPr id="4161" name="TextovéPole 124"/>
          <p:cNvSpPr txBox="1">
            <a:spLocks noChangeArrowheads="1"/>
          </p:cNvSpPr>
          <p:nvPr/>
        </p:nvSpPr>
        <p:spPr bwMode="auto">
          <a:xfrm>
            <a:off x="7556500" y="2895600"/>
            <a:ext cx="1120775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/>
              <a:t>Newtoonova</a:t>
            </a:r>
          </a:p>
        </p:txBody>
      </p:sp>
      <p:pic>
        <p:nvPicPr>
          <p:cNvPr id="4162" name="Picture 2" descr="Metro Trai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813" y="328613"/>
            <a:ext cx="746125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63" name="TextovéPole 125"/>
          <p:cNvSpPr txBox="1">
            <a:spLocks noChangeArrowheads="1"/>
          </p:cNvSpPr>
          <p:nvPr/>
        </p:nvSpPr>
        <p:spPr bwMode="auto">
          <a:xfrm>
            <a:off x="315913" y="579438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4164" name="TextovéPole 126"/>
          <p:cNvSpPr txBox="1">
            <a:spLocks noChangeArrowheads="1"/>
          </p:cNvSpPr>
          <p:nvPr/>
        </p:nvSpPr>
        <p:spPr bwMode="auto">
          <a:xfrm>
            <a:off x="8888413" y="527050"/>
            <a:ext cx="3227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Do notesu </a:t>
            </a:r>
            <a:r>
              <a:rPr lang="cs-CZ" altLang="cs-CZ" sz="2400" dirty="0" smtClean="0"/>
              <a:t>zapiš, </a:t>
            </a:r>
            <a:r>
              <a:rPr lang="cs-CZ" altLang="cs-CZ" sz="2400" dirty="0"/>
              <a:t>kolik</a:t>
            </a:r>
          </a:p>
          <a:p>
            <a:pPr eaLnBrk="1" hangingPunct="1"/>
            <a:r>
              <a:rPr lang="cs-CZ" altLang="cs-CZ" sz="2400" dirty="0"/>
              <a:t>stanic projedeš Metrem</a:t>
            </a:r>
          </a:p>
          <a:p>
            <a:pPr eaLnBrk="1" hangingPunct="1"/>
            <a:r>
              <a:rPr lang="cs-CZ" altLang="cs-CZ" sz="2400" dirty="0"/>
              <a:t>od stanice </a:t>
            </a:r>
            <a:r>
              <a:rPr lang="cs-CZ" altLang="cs-CZ" sz="2400" dirty="0" err="1"/>
              <a:t>Keplerova</a:t>
            </a:r>
            <a:r>
              <a:rPr lang="cs-CZ" altLang="cs-CZ" sz="2400" dirty="0"/>
              <a:t> do </a:t>
            </a:r>
          </a:p>
          <a:p>
            <a:pPr eaLnBrk="1" hangingPunct="1"/>
            <a:r>
              <a:rPr lang="cs-CZ" altLang="cs-CZ" sz="2400" dirty="0"/>
              <a:t>stanice </a:t>
            </a:r>
            <a:r>
              <a:rPr lang="cs-CZ" altLang="cs-CZ" sz="2400" dirty="0" err="1"/>
              <a:t>Ampérova</a:t>
            </a:r>
            <a:r>
              <a:rPr lang="cs-CZ" altLang="cs-CZ" sz="2400" dirty="0"/>
              <a:t> a</a:t>
            </a:r>
          </a:p>
          <a:p>
            <a:pPr eaLnBrk="1" hangingPunct="1"/>
            <a:r>
              <a:rPr lang="cs-CZ" altLang="cs-CZ" sz="2400" dirty="0"/>
              <a:t>kolikrát budeš přesedat.</a:t>
            </a:r>
          </a:p>
        </p:txBody>
      </p:sp>
      <p:sp>
        <p:nvSpPr>
          <p:cNvPr id="4165" name="TextovéPole 2050"/>
          <p:cNvSpPr txBox="1">
            <a:spLocks noChangeArrowheads="1"/>
          </p:cNvSpPr>
          <p:nvPr/>
        </p:nvSpPr>
        <p:spPr bwMode="auto">
          <a:xfrm>
            <a:off x="8829675" y="2652713"/>
            <a:ext cx="33528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St. Keplerova – nástup</a:t>
            </a:r>
          </a:p>
          <a:p>
            <a:pPr eaLnBrk="1" hangingPunct="1"/>
            <a:r>
              <a:rPr lang="cs-CZ" altLang="cs-CZ" sz="2400"/>
              <a:t>8 stanic projedeš,</a:t>
            </a:r>
          </a:p>
          <a:p>
            <a:pPr eaLnBrk="1" hangingPunct="1"/>
            <a:r>
              <a:rPr lang="cs-CZ" altLang="cs-CZ" sz="2400"/>
              <a:t>St. Ampérova – výstup</a:t>
            </a:r>
          </a:p>
          <a:p>
            <a:pPr eaLnBrk="1" hangingPunct="1"/>
            <a:r>
              <a:rPr lang="cs-CZ" altLang="cs-CZ" sz="2400"/>
              <a:t>Přesedat 1 x st. Pascalova</a:t>
            </a:r>
          </a:p>
        </p:txBody>
      </p:sp>
      <p:sp>
        <p:nvSpPr>
          <p:cNvPr id="2052" name="Obdélník 2051"/>
          <p:cNvSpPr/>
          <p:nvPr/>
        </p:nvSpPr>
        <p:spPr>
          <a:xfrm>
            <a:off x="8829675" y="2576513"/>
            <a:ext cx="3265488" cy="16335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4167" name="TextovéPole 2053"/>
          <p:cNvSpPr txBox="1">
            <a:spLocks noChangeArrowheads="1"/>
          </p:cNvSpPr>
          <p:nvPr/>
        </p:nvSpPr>
        <p:spPr bwMode="auto">
          <a:xfrm>
            <a:off x="8891588" y="4300538"/>
            <a:ext cx="3243262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Zapiš, které dráha má</a:t>
            </a:r>
          </a:p>
          <a:p>
            <a:pPr eaLnBrk="1" hangingPunct="1"/>
            <a:r>
              <a:rPr lang="cs-CZ" altLang="cs-CZ" sz="2400"/>
              <a:t>největší a nejmenší </a:t>
            </a:r>
          </a:p>
          <a:p>
            <a:pPr eaLnBrk="1" hangingPunct="1"/>
            <a:r>
              <a:rPr lang="cs-CZ" altLang="cs-CZ" sz="2400"/>
              <a:t>počet stanic.</a:t>
            </a:r>
          </a:p>
          <a:p>
            <a:pPr eaLnBrk="1" hangingPunct="1"/>
            <a:r>
              <a:rPr lang="cs-CZ" altLang="cs-CZ" sz="2400"/>
              <a:t>Modrá dráha – 11 stanic</a:t>
            </a:r>
          </a:p>
          <a:p>
            <a:pPr eaLnBrk="1" hangingPunct="1"/>
            <a:r>
              <a:rPr lang="cs-CZ" altLang="cs-CZ" sz="2400"/>
              <a:t>Červená dráha – 6 stanic</a:t>
            </a:r>
          </a:p>
        </p:txBody>
      </p:sp>
      <p:sp>
        <p:nvSpPr>
          <p:cNvPr id="2055" name="Obdélník 2054"/>
          <p:cNvSpPr/>
          <p:nvPr/>
        </p:nvSpPr>
        <p:spPr>
          <a:xfrm>
            <a:off x="8875713" y="5456238"/>
            <a:ext cx="3173412" cy="8842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</p:childTnLst>
        </p:cTn>
      </p:par>
    </p:tnLst>
    <p:bldLst>
      <p:bldP spid="2052" grpId="0" animBg="1"/>
      <p:bldP spid="205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Obdélník 118"/>
          <p:cNvSpPr/>
          <p:nvPr/>
        </p:nvSpPr>
        <p:spPr>
          <a:xfrm>
            <a:off x="192088" y="6121400"/>
            <a:ext cx="5029200" cy="4619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123" name="Skupina 133"/>
          <p:cNvGrpSpPr>
            <a:grpSpLocks/>
          </p:cNvGrpSpPr>
          <p:nvPr/>
        </p:nvGrpSpPr>
        <p:grpSpPr bwMode="auto">
          <a:xfrm>
            <a:off x="344488" y="2211388"/>
            <a:ext cx="4795837" cy="4284662"/>
            <a:chOff x="344230" y="2212102"/>
            <a:chExt cx="4796710" cy="4283722"/>
          </a:xfrm>
        </p:grpSpPr>
        <p:sp>
          <p:nvSpPr>
            <p:cNvPr id="29" name="Ovál 28"/>
            <p:cNvSpPr/>
            <p:nvPr/>
          </p:nvSpPr>
          <p:spPr>
            <a:xfrm>
              <a:off x="1006338" y="2212102"/>
              <a:ext cx="2813562" cy="2741011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vál 23"/>
            <p:cNvSpPr/>
            <p:nvPr/>
          </p:nvSpPr>
          <p:spPr>
            <a:xfrm>
              <a:off x="1530308" y="2919972"/>
              <a:ext cx="1536980" cy="153001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vál 24"/>
            <p:cNvSpPr/>
            <p:nvPr/>
          </p:nvSpPr>
          <p:spPr>
            <a:xfrm>
              <a:off x="1909790" y="3418337"/>
              <a:ext cx="677985" cy="64755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5234" name="Skupina 39"/>
            <p:cNvGrpSpPr>
              <a:grpSpLocks/>
            </p:cNvGrpSpPr>
            <p:nvPr/>
          </p:nvGrpSpPr>
          <p:grpSpPr bwMode="auto">
            <a:xfrm>
              <a:off x="1021556" y="4565545"/>
              <a:ext cx="509684" cy="735337"/>
              <a:chOff x="5040213" y="2187635"/>
              <a:chExt cx="509684" cy="735337"/>
            </a:xfrm>
          </p:grpSpPr>
          <p:sp>
            <p:nvSpPr>
              <p:cNvPr id="30" name="Tětiva 29"/>
              <p:cNvSpPr/>
              <p:nvPr/>
            </p:nvSpPr>
            <p:spPr>
              <a:xfrm rot="6789908">
                <a:off x="5044149" y="2184661"/>
                <a:ext cx="503128" cy="509681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5061514" y="2743441"/>
                <a:ext cx="425528" cy="17934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34" name="Přímá spojnice 33"/>
              <p:cNvCxnSpPr>
                <a:stCxn id="30" idx="0"/>
                <a:endCxn id="31" idx="1"/>
              </p:cNvCxnSpPr>
              <p:nvPr/>
            </p:nvCxnSpPr>
            <p:spPr>
              <a:xfrm>
                <a:off x="5059926" y="2533937"/>
                <a:ext cx="1588" cy="298385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>
                <a:stCxn id="30" idx="1"/>
                <a:endCxn id="31" idx="3"/>
              </p:cNvCxnSpPr>
              <p:nvPr/>
            </p:nvCxnSpPr>
            <p:spPr>
              <a:xfrm flipH="1">
                <a:off x="5487042" y="2540286"/>
                <a:ext cx="42870" cy="29203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320" name="Skupina 38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37" name="Ovál 36"/>
                <p:cNvSpPr/>
                <p:nvPr/>
              </p:nvSpPr>
              <p:spPr>
                <a:xfrm>
                  <a:off x="2219231" y="408683"/>
                  <a:ext cx="168745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38" name="Obdélník 37"/>
                <p:cNvSpPr/>
                <p:nvPr/>
              </p:nvSpPr>
              <p:spPr>
                <a:xfrm>
                  <a:off x="2219231" y="525075"/>
                  <a:ext cx="168745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235" name="Skupina 40"/>
            <p:cNvGrpSpPr>
              <a:grpSpLocks/>
            </p:cNvGrpSpPr>
            <p:nvPr/>
          </p:nvGrpSpPr>
          <p:grpSpPr bwMode="auto">
            <a:xfrm>
              <a:off x="979483" y="2699013"/>
              <a:ext cx="509684" cy="735337"/>
              <a:chOff x="5040213" y="2187635"/>
              <a:chExt cx="509684" cy="735337"/>
            </a:xfrm>
          </p:grpSpPr>
          <p:sp>
            <p:nvSpPr>
              <p:cNvPr id="42" name="Tětiva 41"/>
              <p:cNvSpPr/>
              <p:nvPr/>
            </p:nvSpPr>
            <p:spPr>
              <a:xfrm rot="6789908">
                <a:off x="5043353" y="2184702"/>
                <a:ext cx="503128" cy="509680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5060717" y="2743482"/>
                <a:ext cx="425528" cy="17934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44" name="Přímá spojnice 43"/>
              <p:cNvCxnSpPr>
                <a:stCxn id="42" idx="0"/>
                <a:endCxn id="43" idx="1"/>
              </p:cNvCxnSpPr>
              <p:nvPr/>
            </p:nvCxnSpPr>
            <p:spPr>
              <a:xfrm>
                <a:off x="5059129" y="2533978"/>
                <a:ext cx="1587" cy="298385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>
                <a:stCxn id="42" idx="1"/>
                <a:endCxn id="43" idx="3"/>
              </p:cNvCxnSpPr>
              <p:nvPr/>
            </p:nvCxnSpPr>
            <p:spPr>
              <a:xfrm flipH="1">
                <a:off x="5486244" y="2540327"/>
                <a:ext cx="42871" cy="29203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313" name="Skupina 45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47" name="Ovál 46"/>
                <p:cNvSpPr/>
                <p:nvPr/>
              </p:nvSpPr>
              <p:spPr>
                <a:xfrm>
                  <a:off x="2218543" y="408733"/>
                  <a:ext cx="153654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48" name="Obdélník 47"/>
                <p:cNvSpPr/>
                <p:nvPr/>
              </p:nvSpPr>
              <p:spPr>
                <a:xfrm>
                  <a:off x="2218543" y="525125"/>
                  <a:ext cx="153654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236" name="Skupina 48"/>
            <p:cNvGrpSpPr>
              <a:grpSpLocks/>
            </p:cNvGrpSpPr>
            <p:nvPr/>
          </p:nvGrpSpPr>
          <p:grpSpPr bwMode="auto">
            <a:xfrm>
              <a:off x="3085664" y="4419110"/>
              <a:ext cx="509684" cy="735337"/>
              <a:chOff x="5040213" y="2187635"/>
              <a:chExt cx="509684" cy="735337"/>
            </a:xfrm>
          </p:grpSpPr>
          <p:sp>
            <p:nvSpPr>
              <p:cNvPr id="50" name="Tětiva 49"/>
              <p:cNvSpPr/>
              <p:nvPr/>
            </p:nvSpPr>
            <p:spPr>
              <a:xfrm rot="6789908">
                <a:off x="5044167" y="2185078"/>
                <a:ext cx="503128" cy="509681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5061532" y="2743858"/>
                <a:ext cx="425528" cy="17934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52" name="Přímá spojnice 51"/>
              <p:cNvCxnSpPr>
                <a:stCxn id="50" idx="0"/>
                <a:endCxn id="51" idx="1"/>
              </p:cNvCxnSpPr>
              <p:nvPr/>
            </p:nvCxnSpPr>
            <p:spPr>
              <a:xfrm>
                <a:off x="5059944" y="2534354"/>
                <a:ext cx="1588" cy="298385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>
                <a:stCxn id="50" idx="1"/>
                <a:endCxn id="51" idx="3"/>
              </p:cNvCxnSpPr>
              <p:nvPr/>
            </p:nvCxnSpPr>
            <p:spPr>
              <a:xfrm flipH="1">
                <a:off x="5487060" y="2540703"/>
                <a:ext cx="42870" cy="29203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306" name="Skupina 53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55" name="Ovál 54"/>
                <p:cNvSpPr/>
                <p:nvPr/>
              </p:nvSpPr>
              <p:spPr>
                <a:xfrm>
                  <a:off x="2219247" y="409193"/>
                  <a:ext cx="168745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56" name="Obdélník 55"/>
                <p:cNvSpPr/>
                <p:nvPr/>
              </p:nvSpPr>
              <p:spPr>
                <a:xfrm>
                  <a:off x="2219247" y="525584"/>
                  <a:ext cx="168745" cy="149368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237" name="Skupina 72"/>
            <p:cNvGrpSpPr>
              <a:grpSpLocks/>
            </p:cNvGrpSpPr>
            <p:nvPr/>
          </p:nvGrpSpPr>
          <p:grpSpPr bwMode="auto">
            <a:xfrm>
              <a:off x="646129" y="3638344"/>
              <a:ext cx="509684" cy="735337"/>
              <a:chOff x="5040213" y="2187635"/>
              <a:chExt cx="509684" cy="735337"/>
            </a:xfrm>
          </p:grpSpPr>
          <p:sp>
            <p:nvSpPr>
              <p:cNvPr id="74" name="Tětiva 73"/>
              <p:cNvSpPr/>
              <p:nvPr/>
            </p:nvSpPr>
            <p:spPr>
              <a:xfrm rot="6789908">
                <a:off x="5043271" y="2184965"/>
                <a:ext cx="503128" cy="509680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5" name="Obdélník 74"/>
              <p:cNvSpPr/>
              <p:nvPr/>
            </p:nvSpPr>
            <p:spPr>
              <a:xfrm>
                <a:off x="5060635" y="2743745"/>
                <a:ext cx="425528" cy="17934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6" name="Přímá spojnice 75"/>
              <p:cNvCxnSpPr>
                <a:stCxn id="74" idx="0"/>
                <a:endCxn id="75" idx="1"/>
              </p:cNvCxnSpPr>
              <p:nvPr/>
            </p:nvCxnSpPr>
            <p:spPr>
              <a:xfrm>
                <a:off x="5059047" y="2534241"/>
                <a:ext cx="1587" cy="298385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>
                <a:stCxn id="74" idx="1"/>
                <a:endCxn id="75" idx="3"/>
              </p:cNvCxnSpPr>
              <p:nvPr/>
            </p:nvCxnSpPr>
            <p:spPr>
              <a:xfrm flipH="1">
                <a:off x="5486162" y="2540590"/>
                <a:ext cx="42871" cy="29203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99" name="Skupina 77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79" name="Ovál 78"/>
                <p:cNvSpPr/>
                <p:nvPr/>
              </p:nvSpPr>
              <p:spPr>
                <a:xfrm>
                  <a:off x="2218472" y="409055"/>
                  <a:ext cx="153654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80" name="Obdélník 79"/>
                <p:cNvSpPr/>
                <p:nvPr/>
              </p:nvSpPr>
              <p:spPr>
                <a:xfrm>
                  <a:off x="2218472" y="525446"/>
                  <a:ext cx="153654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238" name="Skupina 80"/>
            <p:cNvGrpSpPr>
              <a:grpSpLocks/>
            </p:cNvGrpSpPr>
            <p:nvPr/>
          </p:nvGrpSpPr>
          <p:grpSpPr bwMode="auto">
            <a:xfrm>
              <a:off x="3469678" y="3452282"/>
              <a:ext cx="509684" cy="735337"/>
              <a:chOff x="5040213" y="2187635"/>
              <a:chExt cx="509684" cy="735337"/>
            </a:xfrm>
          </p:grpSpPr>
          <p:sp>
            <p:nvSpPr>
              <p:cNvPr id="82" name="Tětiva 81"/>
              <p:cNvSpPr/>
              <p:nvPr/>
            </p:nvSpPr>
            <p:spPr>
              <a:xfrm rot="6789908">
                <a:off x="5042017" y="2184537"/>
                <a:ext cx="504714" cy="509680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3" name="Obdélník 82"/>
              <p:cNvSpPr/>
              <p:nvPr/>
            </p:nvSpPr>
            <p:spPr>
              <a:xfrm>
                <a:off x="5060175" y="2744111"/>
                <a:ext cx="425528" cy="17934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84" name="Přímá spojnice 83"/>
              <p:cNvCxnSpPr>
                <a:stCxn id="82" idx="0"/>
                <a:endCxn id="83" idx="1"/>
              </p:cNvCxnSpPr>
              <p:nvPr/>
            </p:nvCxnSpPr>
            <p:spPr>
              <a:xfrm>
                <a:off x="5058587" y="2533019"/>
                <a:ext cx="1587" cy="299972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>
                <a:stCxn id="82" idx="1"/>
                <a:endCxn id="83" idx="3"/>
              </p:cNvCxnSpPr>
              <p:nvPr/>
            </p:nvCxnSpPr>
            <p:spPr>
              <a:xfrm flipH="1">
                <a:off x="5485702" y="2539368"/>
                <a:ext cx="42871" cy="293624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92" name="Skupina 85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87" name="Ovál 86"/>
                <p:cNvSpPr/>
                <p:nvPr/>
              </p:nvSpPr>
              <p:spPr>
                <a:xfrm>
                  <a:off x="2202984" y="407562"/>
                  <a:ext cx="168745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88" name="Obdélník 87"/>
                <p:cNvSpPr/>
                <p:nvPr/>
              </p:nvSpPr>
              <p:spPr>
                <a:xfrm>
                  <a:off x="2202984" y="523953"/>
                  <a:ext cx="168745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239" name="Skupina 88"/>
            <p:cNvGrpSpPr>
              <a:grpSpLocks/>
            </p:cNvGrpSpPr>
            <p:nvPr/>
          </p:nvGrpSpPr>
          <p:grpSpPr bwMode="auto">
            <a:xfrm>
              <a:off x="2107609" y="2234633"/>
              <a:ext cx="509684" cy="735337"/>
              <a:chOff x="5040213" y="2187635"/>
              <a:chExt cx="509684" cy="735337"/>
            </a:xfrm>
          </p:grpSpPr>
          <p:sp>
            <p:nvSpPr>
              <p:cNvPr id="90" name="Tětiva 89"/>
              <p:cNvSpPr/>
              <p:nvPr/>
            </p:nvSpPr>
            <p:spPr>
              <a:xfrm rot="6789908">
                <a:off x="5043350" y="2184841"/>
                <a:ext cx="504714" cy="509681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5061509" y="2744414"/>
                <a:ext cx="425528" cy="17934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92" name="Přímá spojnice 91"/>
              <p:cNvCxnSpPr>
                <a:stCxn id="90" idx="0"/>
                <a:endCxn id="91" idx="1"/>
              </p:cNvCxnSpPr>
              <p:nvPr/>
            </p:nvCxnSpPr>
            <p:spPr>
              <a:xfrm>
                <a:off x="5059921" y="2533323"/>
                <a:ext cx="1588" cy="299971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>
                <a:stCxn id="90" idx="1"/>
                <a:endCxn id="91" idx="3"/>
              </p:cNvCxnSpPr>
              <p:nvPr/>
            </p:nvCxnSpPr>
            <p:spPr>
              <a:xfrm flipH="1">
                <a:off x="5487037" y="2539672"/>
                <a:ext cx="42870" cy="293623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85" name="Skupina 93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95" name="Ovál 94"/>
                <p:cNvSpPr/>
                <p:nvPr/>
              </p:nvSpPr>
              <p:spPr>
                <a:xfrm>
                  <a:off x="2219227" y="407932"/>
                  <a:ext cx="168745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96" name="Obdélník 95"/>
                <p:cNvSpPr/>
                <p:nvPr/>
              </p:nvSpPr>
              <p:spPr>
                <a:xfrm>
                  <a:off x="2219227" y="524323"/>
                  <a:ext cx="168745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240" name="Skupina 64"/>
            <p:cNvGrpSpPr>
              <a:grpSpLocks/>
            </p:cNvGrpSpPr>
            <p:nvPr/>
          </p:nvGrpSpPr>
          <p:grpSpPr bwMode="auto">
            <a:xfrm>
              <a:off x="1979404" y="4908474"/>
              <a:ext cx="509684" cy="735337"/>
              <a:chOff x="5040213" y="2187635"/>
              <a:chExt cx="509684" cy="735337"/>
            </a:xfrm>
          </p:grpSpPr>
          <p:sp>
            <p:nvSpPr>
              <p:cNvPr id="66" name="Tětiva 65"/>
              <p:cNvSpPr/>
              <p:nvPr/>
            </p:nvSpPr>
            <p:spPr>
              <a:xfrm rot="6789908">
                <a:off x="5043739" y="2184556"/>
                <a:ext cx="503128" cy="509680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7" name="Obdélník 66"/>
              <p:cNvSpPr/>
              <p:nvPr/>
            </p:nvSpPr>
            <p:spPr>
              <a:xfrm>
                <a:off x="5061103" y="2743336"/>
                <a:ext cx="425528" cy="17934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68" name="Přímá spojnice 67"/>
              <p:cNvCxnSpPr>
                <a:stCxn id="66" idx="0"/>
                <a:endCxn id="67" idx="1"/>
              </p:cNvCxnSpPr>
              <p:nvPr/>
            </p:nvCxnSpPr>
            <p:spPr>
              <a:xfrm>
                <a:off x="5059516" y="2533832"/>
                <a:ext cx="1587" cy="298385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>
                <a:stCxn id="66" idx="1"/>
                <a:endCxn id="67" idx="3"/>
              </p:cNvCxnSpPr>
              <p:nvPr/>
            </p:nvCxnSpPr>
            <p:spPr>
              <a:xfrm flipH="1">
                <a:off x="5486630" y="2540181"/>
                <a:ext cx="42871" cy="29203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78" name="Skupina 69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71" name="Ovál 70"/>
                <p:cNvSpPr/>
                <p:nvPr/>
              </p:nvSpPr>
              <p:spPr>
                <a:xfrm>
                  <a:off x="2218876" y="408555"/>
                  <a:ext cx="168746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2" name="Obdélník 71"/>
                <p:cNvSpPr/>
                <p:nvPr/>
              </p:nvSpPr>
              <p:spPr>
                <a:xfrm>
                  <a:off x="2218876" y="524946"/>
                  <a:ext cx="168746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pic>
          <p:nvPicPr>
            <p:cNvPr id="5241" name="Picture 2" descr="Parent Dad Hold Child Hand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93079" y="5821857"/>
              <a:ext cx="353144" cy="5945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242" name="Picture 2" descr="Parent Dad Hold Child Hand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4230" y="5821857"/>
              <a:ext cx="353144" cy="5945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243" name="Picture 2" descr="Parent Dad Hold Child Hand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29440" y="5901265"/>
              <a:ext cx="353144" cy="5945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5244" name="Skupina 27"/>
            <p:cNvGrpSpPr>
              <a:grpSpLocks/>
            </p:cNvGrpSpPr>
            <p:nvPr/>
          </p:nvGrpSpPr>
          <p:grpSpPr bwMode="auto">
            <a:xfrm>
              <a:off x="1726228" y="3815012"/>
              <a:ext cx="1060704" cy="2388093"/>
              <a:chOff x="1722268" y="3817398"/>
              <a:chExt cx="1060704" cy="2388093"/>
            </a:xfrm>
          </p:grpSpPr>
          <p:sp>
            <p:nvSpPr>
              <p:cNvPr id="3" name="Rovnoramenný trojúhelník 2"/>
              <p:cNvSpPr/>
              <p:nvPr/>
            </p:nvSpPr>
            <p:spPr>
              <a:xfrm>
                <a:off x="1721647" y="3817511"/>
                <a:ext cx="1060643" cy="2388663"/>
              </a:xfrm>
              <a:prstGeom prst="triangle">
                <a:avLst/>
              </a:prstGeom>
              <a:solidFill>
                <a:schemeClr val="bg1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5" name="Přímá spojnice 4"/>
              <p:cNvCxnSpPr>
                <a:cxnSpLocks/>
              </p:cNvCxnSpPr>
              <p:nvPr/>
            </p:nvCxnSpPr>
            <p:spPr>
              <a:xfrm>
                <a:off x="2094777" y="4572995"/>
                <a:ext cx="354077" cy="23965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>
                <a:cxnSpLocks/>
              </p:cNvCxnSpPr>
              <p:nvPr/>
            </p:nvCxnSpPr>
            <p:spPr>
              <a:xfrm>
                <a:off x="1872486" y="5426883"/>
                <a:ext cx="808185" cy="4777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>
                <a:endCxn id="3" idx="1"/>
              </p:cNvCxnSpPr>
              <p:nvPr/>
            </p:nvCxnSpPr>
            <p:spPr>
              <a:xfrm flipH="1">
                <a:off x="1986807" y="4812655"/>
                <a:ext cx="462047" cy="19998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>
                <a:cxnSpLocks/>
              </p:cNvCxnSpPr>
              <p:nvPr/>
            </p:nvCxnSpPr>
            <p:spPr>
              <a:xfrm flipH="1">
                <a:off x="1889953" y="5426883"/>
                <a:ext cx="725619" cy="23807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>
                <a:cxnSpLocks/>
              </p:cNvCxnSpPr>
              <p:nvPr/>
            </p:nvCxnSpPr>
            <p:spPr>
              <a:xfrm flipH="1">
                <a:off x="1793097" y="5866523"/>
                <a:ext cx="95108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>
                <a:cxnSpLocks/>
              </p:cNvCxnSpPr>
              <p:nvPr/>
            </p:nvCxnSpPr>
            <p:spPr>
              <a:xfrm flipV="1">
                <a:off x="2094777" y="4326986"/>
                <a:ext cx="292153" cy="15712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>
                <a:cxnSpLocks/>
              </p:cNvCxnSpPr>
              <p:nvPr/>
            </p:nvCxnSpPr>
            <p:spPr>
              <a:xfrm>
                <a:off x="2005861" y="5011049"/>
                <a:ext cx="576368" cy="36504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45" name="Skupina 100"/>
            <p:cNvGrpSpPr>
              <a:grpSpLocks/>
            </p:cNvGrpSpPr>
            <p:nvPr/>
          </p:nvGrpSpPr>
          <p:grpSpPr bwMode="auto">
            <a:xfrm>
              <a:off x="2012172" y="4926062"/>
              <a:ext cx="509684" cy="735337"/>
              <a:chOff x="5040213" y="2187635"/>
              <a:chExt cx="509684" cy="735337"/>
            </a:xfrm>
          </p:grpSpPr>
          <p:sp>
            <p:nvSpPr>
              <p:cNvPr id="102" name="Tětiva 101"/>
              <p:cNvSpPr/>
              <p:nvPr/>
            </p:nvSpPr>
            <p:spPr>
              <a:xfrm rot="6789908">
                <a:off x="5042726" y="2184427"/>
                <a:ext cx="503127" cy="509680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3" name="Obdélník 102"/>
              <p:cNvSpPr/>
              <p:nvPr/>
            </p:nvSpPr>
            <p:spPr>
              <a:xfrm>
                <a:off x="5060091" y="2743207"/>
                <a:ext cx="425528" cy="17934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04" name="Přímá spojnice 103"/>
              <p:cNvCxnSpPr>
                <a:stCxn id="102" idx="0"/>
                <a:endCxn id="103" idx="1"/>
              </p:cNvCxnSpPr>
              <p:nvPr/>
            </p:nvCxnSpPr>
            <p:spPr>
              <a:xfrm>
                <a:off x="5058503" y="2533703"/>
                <a:ext cx="1587" cy="298385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Přímá spojnice 104"/>
              <p:cNvCxnSpPr>
                <a:stCxn id="102" idx="1"/>
                <a:endCxn id="103" idx="3"/>
              </p:cNvCxnSpPr>
              <p:nvPr/>
            </p:nvCxnSpPr>
            <p:spPr>
              <a:xfrm flipH="1">
                <a:off x="5485618" y="2540052"/>
                <a:ext cx="42871" cy="29203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63" name="Skupina 105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107" name="Ovál 106"/>
                <p:cNvSpPr/>
                <p:nvPr/>
              </p:nvSpPr>
              <p:spPr>
                <a:xfrm>
                  <a:off x="2202911" y="408396"/>
                  <a:ext cx="168745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08" name="Obdélník 107"/>
                <p:cNvSpPr/>
                <p:nvPr/>
              </p:nvSpPr>
              <p:spPr>
                <a:xfrm>
                  <a:off x="2202911" y="524788"/>
                  <a:ext cx="168745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cxnSp>
          <p:nvCxnSpPr>
            <p:cNvPr id="109" name="Přímá spojnice 108"/>
            <p:cNvCxnSpPr>
              <a:endCxn id="24" idx="0"/>
            </p:cNvCxnSpPr>
            <p:nvPr/>
          </p:nvCxnSpPr>
          <p:spPr>
            <a:xfrm flipV="1">
              <a:off x="2213057" y="2970761"/>
              <a:ext cx="127023" cy="1896646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>
              <a:cxnSpLocks/>
            </p:cNvCxnSpPr>
            <p:nvPr/>
          </p:nvCxnSpPr>
          <p:spPr>
            <a:xfrm>
              <a:off x="1166705" y="3830997"/>
              <a:ext cx="2291179" cy="69835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/>
            <p:cNvCxnSpPr/>
            <p:nvPr/>
          </p:nvCxnSpPr>
          <p:spPr>
            <a:xfrm>
              <a:off x="1276262" y="2683486"/>
              <a:ext cx="1868828" cy="1987114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Přímá spojnice 115"/>
            <p:cNvCxnSpPr>
              <a:cxnSpLocks/>
              <a:endCxn id="29" idx="7"/>
            </p:cNvCxnSpPr>
            <p:nvPr/>
          </p:nvCxnSpPr>
          <p:spPr>
            <a:xfrm flipV="1">
              <a:off x="1385820" y="2613651"/>
              <a:ext cx="2022843" cy="1929976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250" name="Skupina 56"/>
            <p:cNvGrpSpPr>
              <a:grpSpLocks/>
            </p:cNvGrpSpPr>
            <p:nvPr/>
          </p:nvGrpSpPr>
          <p:grpSpPr bwMode="auto">
            <a:xfrm>
              <a:off x="3085849" y="2626207"/>
              <a:ext cx="509684" cy="735337"/>
              <a:chOff x="5040213" y="2187635"/>
              <a:chExt cx="509684" cy="735337"/>
            </a:xfrm>
          </p:grpSpPr>
          <p:sp>
            <p:nvSpPr>
              <p:cNvPr id="58" name="Tětiva 57"/>
              <p:cNvSpPr/>
              <p:nvPr/>
            </p:nvSpPr>
            <p:spPr>
              <a:xfrm rot="6789908">
                <a:off x="5043982" y="2184499"/>
                <a:ext cx="503128" cy="509681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9" name="Obdélník 58"/>
              <p:cNvSpPr/>
              <p:nvPr/>
            </p:nvSpPr>
            <p:spPr>
              <a:xfrm>
                <a:off x="5061347" y="2743279"/>
                <a:ext cx="425528" cy="17934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60" name="Přímá spojnice 59"/>
              <p:cNvCxnSpPr>
                <a:stCxn id="58" idx="0"/>
                <a:endCxn id="59" idx="1"/>
              </p:cNvCxnSpPr>
              <p:nvPr/>
            </p:nvCxnSpPr>
            <p:spPr>
              <a:xfrm>
                <a:off x="5059759" y="2533775"/>
                <a:ext cx="1588" cy="298385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>
                <a:stCxn id="58" idx="1"/>
                <a:endCxn id="59" idx="3"/>
              </p:cNvCxnSpPr>
              <p:nvPr/>
            </p:nvCxnSpPr>
            <p:spPr>
              <a:xfrm flipH="1">
                <a:off x="5486875" y="2540124"/>
                <a:ext cx="42870" cy="29203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56" name="Skupina 61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63" name="Ovál 62"/>
                <p:cNvSpPr/>
                <p:nvPr/>
              </p:nvSpPr>
              <p:spPr>
                <a:xfrm>
                  <a:off x="2219087" y="408485"/>
                  <a:ext cx="168745" cy="116391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4" name="Obdélník 63"/>
                <p:cNvSpPr/>
                <p:nvPr/>
              </p:nvSpPr>
              <p:spPr>
                <a:xfrm>
                  <a:off x="2219087" y="524877"/>
                  <a:ext cx="168745" cy="12803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pic>
          <p:nvPicPr>
            <p:cNvPr id="5251" name="Picture 4" descr="Merry-go-round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599677" y="4464134"/>
              <a:ext cx="1541263" cy="16462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124" name="TextovéPole 119"/>
          <p:cNvSpPr txBox="1">
            <a:spLocks noChangeArrowheads="1"/>
          </p:cNvSpPr>
          <p:nvPr/>
        </p:nvSpPr>
        <p:spPr bwMode="auto">
          <a:xfrm>
            <a:off x="896938" y="393700"/>
            <a:ext cx="110680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 obrázku je několik těles. Napiš do notesu dvojice těles, které se vzájemně pohybují a</a:t>
            </a:r>
          </a:p>
          <a:p>
            <a:pPr eaLnBrk="1" hangingPunct="1"/>
            <a:r>
              <a:rPr lang="cs-CZ" altLang="cs-CZ" sz="2400"/>
              <a:t>nebo jsou v klidu.</a:t>
            </a:r>
          </a:p>
        </p:txBody>
      </p:sp>
      <p:sp>
        <p:nvSpPr>
          <p:cNvPr id="5125" name="TextovéPole 120"/>
          <p:cNvSpPr txBox="1">
            <a:spLocks noChangeArrowheads="1"/>
          </p:cNvSpPr>
          <p:nvPr/>
        </p:nvSpPr>
        <p:spPr bwMode="auto">
          <a:xfrm>
            <a:off x="6096000" y="1700213"/>
            <a:ext cx="47228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Těleso           se pohybuje vzhledem k</a:t>
            </a:r>
          </a:p>
        </p:txBody>
      </p:sp>
      <p:grpSp>
        <p:nvGrpSpPr>
          <p:cNvPr id="5126" name="Skupina 123"/>
          <p:cNvGrpSpPr>
            <a:grpSpLocks/>
          </p:cNvGrpSpPr>
          <p:nvPr/>
        </p:nvGrpSpPr>
        <p:grpSpPr bwMode="auto">
          <a:xfrm>
            <a:off x="7064375" y="1474788"/>
            <a:ext cx="509588" cy="735012"/>
            <a:chOff x="5040213" y="2187635"/>
            <a:chExt cx="509684" cy="735337"/>
          </a:xfrm>
        </p:grpSpPr>
        <p:sp>
          <p:nvSpPr>
            <p:cNvPr id="125" name="Tětiva 124"/>
            <p:cNvSpPr/>
            <p:nvPr/>
          </p:nvSpPr>
          <p:spPr>
            <a:xfrm rot="6789908">
              <a:off x="5043325" y="2184523"/>
              <a:ext cx="503460" cy="509684"/>
            </a:xfrm>
            <a:prstGeom prst="chord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6" name="Obdélník 125"/>
            <p:cNvSpPr/>
            <p:nvPr/>
          </p:nvSpPr>
          <p:spPr>
            <a:xfrm>
              <a:off x="5060855" y="2743506"/>
              <a:ext cx="425530" cy="17946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27" name="Přímá spojnice 126"/>
            <p:cNvCxnSpPr>
              <a:stCxn id="125" idx="0"/>
              <a:endCxn id="126" idx="1"/>
            </p:cNvCxnSpPr>
            <p:nvPr/>
          </p:nvCxnSpPr>
          <p:spPr>
            <a:xfrm>
              <a:off x="5059267" y="2533863"/>
              <a:ext cx="1588" cy="298582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>
              <a:stCxn id="125" idx="1"/>
              <a:endCxn id="126" idx="3"/>
            </p:cNvCxnSpPr>
            <p:nvPr/>
          </p:nvCxnSpPr>
          <p:spPr>
            <a:xfrm flipH="1">
              <a:off x="5486385" y="2540216"/>
              <a:ext cx="42870" cy="292229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228" name="Skupina 128"/>
            <p:cNvGrpSpPr>
              <a:grpSpLocks/>
            </p:cNvGrpSpPr>
            <p:nvPr/>
          </p:nvGrpSpPr>
          <p:grpSpPr bwMode="auto">
            <a:xfrm>
              <a:off x="5099168" y="2541619"/>
              <a:ext cx="195886" cy="199747"/>
              <a:chOff x="2218840" y="408373"/>
              <a:chExt cx="169253" cy="244136"/>
            </a:xfrm>
          </p:grpSpPr>
          <p:sp>
            <p:nvSpPr>
              <p:cNvPr id="130" name="Ovál 129"/>
              <p:cNvSpPr/>
              <p:nvPr/>
            </p:nvSpPr>
            <p:spPr>
              <a:xfrm>
                <a:off x="2218662" y="408598"/>
                <a:ext cx="168746" cy="11646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31" name="Obdélník 130"/>
              <p:cNvSpPr/>
              <p:nvPr/>
            </p:nvSpPr>
            <p:spPr>
              <a:xfrm>
                <a:off x="2218662" y="525066"/>
                <a:ext cx="168746" cy="12811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pic>
        <p:nvPicPr>
          <p:cNvPr id="5127" name="Picture 2" descr="Parent Dad Hold Child Han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31513" y="1574800"/>
            <a:ext cx="354012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4" descr="Merry-go-round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86975" y="2279650"/>
            <a:ext cx="1541463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TextovéPole 122"/>
          <p:cNvSpPr txBox="1">
            <a:spLocks noChangeArrowheads="1"/>
          </p:cNvSpPr>
          <p:nvPr/>
        </p:nvSpPr>
        <p:spPr bwMode="auto">
          <a:xfrm>
            <a:off x="6096000" y="4189413"/>
            <a:ext cx="4040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Těleso          je v klidu vzhledem</a:t>
            </a:r>
          </a:p>
        </p:txBody>
      </p:sp>
      <p:pic>
        <p:nvPicPr>
          <p:cNvPr id="5130" name="Picture 2" descr="Parent Dad Hold Child Han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36188" y="4154488"/>
            <a:ext cx="354012" cy="59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Picture 4" descr="Merry-go-round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64788" y="4106863"/>
            <a:ext cx="1541462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132" name="Skupina 134"/>
          <p:cNvGrpSpPr>
            <a:grpSpLocks/>
          </p:cNvGrpSpPr>
          <p:nvPr/>
        </p:nvGrpSpPr>
        <p:grpSpPr bwMode="auto">
          <a:xfrm>
            <a:off x="7920038" y="4686300"/>
            <a:ext cx="1746250" cy="2003425"/>
            <a:chOff x="5763564" y="1937568"/>
            <a:chExt cx="3333233" cy="3991003"/>
          </a:xfrm>
        </p:grpSpPr>
        <p:pic>
          <p:nvPicPr>
            <p:cNvPr id="5135" name="Picture 2" descr="Parent Dad Hold Child Hand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094898" y="4114549"/>
              <a:ext cx="353144" cy="5945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2" name="Ovál 141"/>
            <p:cNvSpPr/>
            <p:nvPr/>
          </p:nvSpPr>
          <p:spPr>
            <a:xfrm>
              <a:off x="6124158" y="1937568"/>
              <a:ext cx="2815068" cy="2741839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43" name="Ovál 142"/>
            <p:cNvSpPr/>
            <p:nvPr/>
          </p:nvSpPr>
          <p:spPr>
            <a:xfrm>
              <a:off x="6648386" y="2645955"/>
              <a:ext cx="1536316" cy="153062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44" name="Ovál 143"/>
            <p:cNvSpPr/>
            <p:nvPr/>
          </p:nvSpPr>
          <p:spPr>
            <a:xfrm>
              <a:off x="7027161" y="3142460"/>
              <a:ext cx="678767" cy="6483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5139" name="Skupina 144"/>
            <p:cNvGrpSpPr>
              <a:grpSpLocks/>
            </p:cNvGrpSpPr>
            <p:nvPr/>
          </p:nvGrpSpPr>
          <p:grpSpPr bwMode="auto">
            <a:xfrm>
              <a:off x="6138991" y="4291011"/>
              <a:ext cx="509684" cy="735337"/>
              <a:chOff x="5040213" y="2187635"/>
              <a:chExt cx="509684" cy="735337"/>
            </a:xfrm>
          </p:grpSpPr>
          <p:sp>
            <p:nvSpPr>
              <p:cNvPr id="227" name="Tětiva 226"/>
              <p:cNvSpPr/>
              <p:nvPr/>
            </p:nvSpPr>
            <p:spPr>
              <a:xfrm rot="6789908">
                <a:off x="5042074" y="2185507"/>
                <a:ext cx="505991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28" name="Obdélník 227"/>
              <p:cNvSpPr/>
              <p:nvPr/>
            </p:nvSpPr>
            <p:spPr>
              <a:xfrm>
                <a:off x="5061742" y="2743640"/>
                <a:ext cx="424229" cy="1802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29" name="Přímá spojnice 228"/>
              <p:cNvCxnSpPr>
                <a:stCxn id="227" idx="0"/>
                <a:endCxn id="228" idx="1"/>
              </p:cNvCxnSpPr>
              <p:nvPr/>
            </p:nvCxnSpPr>
            <p:spPr>
              <a:xfrm>
                <a:off x="5058713" y="2534918"/>
                <a:ext cx="3029" cy="300433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Přímá spojnice 229"/>
              <p:cNvCxnSpPr>
                <a:stCxn id="227" idx="1"/>
                <a:endCxn id="228" idx="3"/>
              </p:cNvCxnSpPr>
              <p:nvPr/>
            </p:nvCxnSpPr>
            <p:spPr>
              <a:xfrm flipH="1">
                <a:off x="5485972" y="2541243"/>
                <a:ext cx="42423" cy="294109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21" name="Skupina 230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232" name="Ovál 231"/>
                <p:cNvSpPr/>
                <p:nvPr/>
              </p:nvSpPr>
              <p:spPr>
                <a:xfrm>
                  <a:off x="2217921" y="407913"/>
                  <a:ext cx="170185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33" name="Obdélník 232"/>
                <p:cNvSpPr/>
                <p:nvPr/>
              </p:nvSpPr>
              <p:spPr>
                <a:xfrm>
                  <a:off x="2217921" y="523870"/>
                  <a:ext cx="170185" cy="12755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140" name="Skupina 145"/>
            <p:cNvGrpSpPr>
              <a:grpSpLocks/>
            </p:cNvGrpSpPr>
            <p:nvPr/>
          </p:nvGrpSpPr>
          <p:grpSpPr bwMode="auto">
            <a:xfrm>
              <a:off x="6096918" y="2424479"/>
              <a:ext cx="509684" cy="735337"/>
              <a:chOff x="5040213" y="2187635"/>
              <a:chExt cx="509684" cy="735337"/>
            </a:xfrm>
          </p:grpSpPr>
          <p:sp>
            <p:nvSpPr>
              <p:cNvPr id="220" name="Tětiva 219"/>
              <p:cNvSpPr/>
              <p:nvPr/>
            </p:nvSpPr>
            <p:spPr>
              <a:xfrm rot="6789908">
                <a:off x="5043304" y="2184619"/>
                <a:ext cx="502830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221" name="Obdélník 220"/>
              <p:cNvSpPr/>
              <p:nvPr/>
            </p:nvSpPr>
            <p:spPr>
              <a:xfrm>
                <a:off x="5061393" y="2741170"/>
                <a:ext cx="424229" cy="18025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22" name="Přímá spojnice 221"/>
              <p:cNvCxnSpPr>
                <a:stCxn id="220" idx="0"/>
                <a:endCxn id="221" idx="1"/>
              </p:cNvCxnSpPr>
              <p:nvPr/>
            </p:nvCxnSpPr>
            <p:spPr>
              <a:xfrm>
                <a:off x="5058364" y="2532448"/>
                <a:ext cx="3029" cy="300431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Přímá spojnice 222"/>
              <p:cNvCxnSpPr>
                <a:stCxn id="220" idx="1"/>
                <a:endCxn id="221" idx="3"/>
              </p:cNvCxnSpPr>
              <p:nvPr/>
            </p:nvCxnSpPr>
            <p:spPr>
              <a:xfrm flipH="1">
                <a:off x="5485622" y="2538773"/>
                <a:ext cx="42423" cy="294107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14" name="Skupina 223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225" name="Ovál 224"/>
                <p:cNvSpPr/>
                <p:nvPr/>
              </p:nvSpPr>
              <p:spPr>
                <a:xfrm>
                  <a:off x="2217620" y="408758"/>
                  <a:ext cx="170185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26" name="Obdélník 225"/>
                <p:cNvSpPr/>
                <p:nvPr/>
              </p:nvSpPr>
              <p:spPr>
                <a:xfrm>
                  <a:off x="2217620" y="524714"/>
                  <a:ext cx="170185" cy="12755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141" name="Skupina 146"/>
            <p:cNvGrpSpPr>
              <a:grpSpLocks/>
            </p:cNvGrpSpPr>
            <p:nvPr/>
          </p:nvGrpSpPr>
          <p:grpSpPr bwMode="auto">
            <a:xfrm>
              <a:off x="8203099" y="4144576"/>
              <a:ext cx="509684" cy="735337"/>
              <a:chOff x="5040213" y="2187635"/>
              <a:chExt cx="509684" cy="735337"/>
            </a:xfrm>
          </p:grpSpPr>
          <p:sp>
            <p:nvSpPr>
              <p:cNvPr id="213" name="Tětiva 212"/>
              <p:cNvSpPr/>
              <p:nvPr/>
            </p:nvSpPr>
            <p:spPr>
              <a:xfrm rot="6789908">
                <a:off x="5043119" y="2184890"/>
                <a:ext cx="502830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14" name="Obdélník 213"/>
              <p:cNvSpPr/>
              <p:nvPr/>
            </p:nvSpPr>
            <p:spPr>
              <a:xfrm>
                <a:off x="5061210" y="2741441"/>
                <a:ext cx="424229" cy="18025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15" name="Přímá spojnice 214"/>
              <p:cNvCxnSpPr>
                <a:stCxn id="213" idx="0"/>
                <a:endCxn id="214" idx="1"/>
              </p:cNvCxnSpPr>
              <p:nvPr/>
            </p:nvCxnSpPr>
            <p:spPr>
              <a:xfrm>
                <a:off x="5058179" y="2532719"/>
                <a:ext cx="3031" cy="300431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Přímá spojnice 215"/>
              <p:cNvCxnSpPr>
                <a:stCxn id="213" idx="1"/>
                <a:endCxn id="214" idx="3"/>
              </p:cNvCxnSpPr>
              <p:nvPr/>
            </p:nvCxnSpPr>
            <p:spPr>
              <a:xfrm flipH="1">
                <a:off x="5485439" y="2539044"/>
                <a:ext cx="42423" cy="294107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07" name="Skupina 216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218" name="Ovál 217"/>
                <p:cNvSpPr/>
                <p:nvPr/>
              </p:nvSpPr>
              <p:spPr>
                <a:xfrm>
                  <a:off x="2188660" y="409089"/>
                  <a:ext cx="198984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19" name="Obdélník 218"/>
                <p:cNvSpPr/>
                <p:nvPr/>
              </p:nvSpPr>
              <p:spPr>
                <a:xfrm>
                  <a:off x="2188660" y="525046"/>
                  <a:ext cx="198984" cy="12755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142" name="Skupina 147"/>
            <p:cNvGrpSpPr>
              <a:grpSpLocks/>
            </p:cNvGrpSpPr>
            <p:nvPr/>
          </p:nvGrpSpPr>
          <p:grpSpPr bwMode="auto">
            <a:xfrm>
              <a:off x="5763564" y="3363810"/>
              <a:ext cx="509684" cy="735337"/>
              <a:chOff x="5040213" y="2187635"/>
              <a:chExt cx="509684" cy="735337"/>
            </a:xfrm>
          </p:grpSpPr>
          <p:sp>
            <p:nvSpPr>
              <p:cNvPr id="206" name="Tětiva 205"/>
              <p:cNvSpPr/>
              <p:nvPr/>
            </p:nvSpPr>
            <p:spPr>
              <a:xfrm rot="6789908">
                <a:off x="5041755" y="2186113"/>
                <a:ext cx="505991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07" name="Obdélník 206"/>
              <p:cNvSpPr/>
              <p:nvPr/>
            </p:nvSpPr>
            <p:spPr>
              <a:xfrm>
                <a:off x="5061424" y="2744245"/>
                <a:ext cx="424229" cy="18025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08" name="Přímá spojnice 207"/>
              <p:cNvCxnSpPr>
                <a:stCxn id="206" idx="0"/>
                <a:endCxn id="207" idx="1"/>
              </p:cNvCxnSpPr>
              <p:nvPr/>
            </p:nvCxnSpPr>
            <p:spPr>
              <a:xfrm>
                <a:off x="5058394" y="2535524"/>
                <a:ext cx="3029" cy="300431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Přímá spojnice 208"/>
              <p:cNvCxnSpPr>
                <a:stCxn id="206" idx="1"/>
                <a:endCxn id="207" idx="3"/>
              </p:cNvCxnSpPr>
              <p:nvPr/>
            </p:nvCxnSpPr>
            <p:spPr>
              <a:xfrm flipH="1">
                <a:off x="5485653" y="2541849"/>
                <a:ext cx="42423" cy="294107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200" name="Skupina 209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211" name="Ovál 210"/>
                <p:cNvSpPr/>
                <p:nvPr/>
              </p:nvSpPr>
              <p:spPr>
                <a:xfrm>
                  <a:off x="2217646" y="408653"/>
                  <a:ext cx="170185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12" name="Obdélník 211"/>
                <p:cNvSpPr/>
                <p:nvPr/>
              </p:nvSpPr>
              <p:spPr>
                <a:xfrm>
                  <a:off x="2217646" y="524610"/>
                  <a:ext cx="170185" cy="12755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143" name="Skupina 148"/>
            <p:cNvGrpSpPr>
              <a:grpSpLocks/>
            </p:cNvGrpSpPr>
            <p:nvPr/>
          </p:nvGrpSpPr>
          <p:grpSpPr bwMode="auto">
            <a:xfrm>
              <a:off x="8587113" y="3177748"/>
              <a:ext cx="509684" cy="735337"/>
              <a:chOff x="5040213" y="2187635"/>
              <a:chExt cx="509684" cy="735337"/>
            </a:xfrm>
          </p:grpSpPr>
          <p:sp>
            <p:nvSpPr>
              <p:cNvPr id="199" name="Tětiva 198"/>
              <p:cNvSpPr/>
              <p:nvPr/>
            </p:nvSpPr>
            <p:spPr>
              <a:xfrm rot="6789908">
                <a:off x="5042364" y="2185591"/>
                <a:ext cx="505991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00" name="Obdélník 199"/>
              <p:cNvSpPr/>
              <p:nvPr/>
            </p:nvSpPr>
            <p:spPr>
              <a:xfrm>
                <a:off x="5062032" y="2743724"/>
                <a:ext cx="424229" cy="1802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01" name="Přímá spojnice 200"/>
              <p:cNvCxnSpPr>
                <a:stCxn id="199" idx="0"/>
                <a:endCxn id="200" idx="1"/>
              </p:cNvCxnSpPr>
              <p:nvPr/>
            </p:nvCxnSpPr>
            <p:spPr>
              <a:xfrm>
                <a:off x="5059003" y="2535002"/>
                <a:ext cx="3029" cy="300433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Přímá spojnice 201"/>
              <p:cNvCxnSpPr>
                <a:stCxn id="199" idx="1"/>
                <a:endCxn id="200" idx="3"/>
              </p:cNvCxnSpPr>
              <p:nvPr/>
            </p:nvCxnSpPr>
            <p:spPr>
              <a:xfrm flipH="1">
                <a:off x="5486262" y="2541327"/>
                <a:ext cx="42423" cy="294109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193" name="Skupina 202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204" name="Ovál 203"/>
                <p:cNvSpPr/>
                <p:nvPr/>
              </p:nvSpPr>
              <p:spPr>
                <a:xfrm>
                  <a:off x="2218172" y="408015"/>
                  <a:ext cx="170185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05" name="Obdélník 204"/>
                <p:cNvSpPr/>
                <p:nvPr/>
              </p:nvSpPr>
              <p:spPr>
                <a:xfrm>
                  <a:off x="2218172" y="523972"/>
                  <a:ext cx="170185" cy="12755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144" name="Skupina 149"/>
            <p:cNvGrpSpPr>
              <a:grpSpLocks/>
            </p:cNvGrpSpPr>
            <p:nvPr/>
          </p:nvGrpSpPr>
          <p:grpSpPr bwMode="auto">
            <a:xfrm>
              <a:off x="7225044" y="1960099"/>
              <a:ext cx="509684" cy="735337"/>
              <a:chOff x="5040213" y="2187635"/>
              <a:chExt cx="509684" cy="735337"/>
            </a:xfrm>
          </p:grpSpPr>
          <p:sp>
            <p:nvSpPr>
              <p:cNvPr id="192" name="Tětiva 191"/>
              <p:cNvSpPr/>
              <p:nvPr/>
            </p:nvSpPr>
            <p:spPr>
              <a:xfrm rot="6789908">
                <a:off x="5042352" y="2184185"/>
                <a:ext cx="505991" cy="512104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93" name="Obdélník 192"/>
              <p:cNvSpPr/>
              <p:nvPr/>
            </p:nvSpPr>
            <p:spPr>
              <a:xfrm>
                <a:off x="5060505" y="2743833"/>
                <a:ext cx="427260" cy="18025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94" name="Přímá spojnice 193"/>
              <p:cNvCxnSpPr>
                <a:stCxn id="192" idx="0"/>
                <a:endCxn id="193" idx="1"/>
              </p:cNvCxnSpPr>
              <p:nvPr/>
            </p:nvCxnSpPr>
            <p:spPr>
              <a:xfrm>
                <a:off x="5060505" y="2535112"/>
                <a:ext cx="0" cy="300431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Přímá spojnice 194"/>
              <p:cNvCxnSpPr>
                <a:stCxn id="192" idx="1"/>
                <a:endCxn id="193" idx="3"/>
              </p:cNvCxnSpPr>
              <p:nvPr/>
            </p:nvCxnSpPr>
            <p:spPr>
              <a:xfrm flipH="1">
                <a:off x="5487766" y="2541437"/>
                <a:ext cx="42423" cy="294107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186" name="Skupina 195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197" name="Ovál 196"/>
                <p:cNvSpPr/>
                <p:nvPr/>
              </p:nvSpPr>
              <p:spPr>
                <a:xfrm>
                  <a:off x="2219472" y="408149"/>
                  <a:ext cx="167566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98" name="Obdélník 197"/>
                <p:cNvSpPr/>
                <p:nvPr/>
              </p:nvSpPr>
              <p:spPr>
                <a:xfrm>
                  <a:off x="2219472" y="524106"/>
                  <a:ext cx="167566" cy="12755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145" name="Skupina 150"/>
            <p:cNvGrpSpPr>
              <a:grpSpLocks/>
            </p:cNvGrpSpPr>
            <p:nvPr/>
          </p:nvGrpSpPr>
          <p:grpSpPr bwMode="auto">
            <a:xfrm>
              <a:off x="7096839" y="4633940"/>
              <a:ext cx="509684" cy="735337"/>
              <a:chOff x="5040213" y="2187635"/>
              <a:chExt cx="509684" cy="735337"/>
            </a:xfrm>
          </p:grpSpPr>
          <p:sp>
            <p:nvSpPr>
              <p:cNvPr id="185" name="Tětiva 184"/>
              <p:cNvSpPr/>
              <p:nvPr/>
            </p:nvSpPr>
            <p:spPr>
              <a:xfrm rot="6789908">
                <a:off x="5043356" y="2185705"/>
                <a:ext cx="502828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86" name="Obdélník 185"/>
              <p:cNvSpPr/>
              <p:nvPr/>
            </p:nvSpPr>
            <p:spPr>
              <a:xfrm>
                <a:off x="5061443" y="2742255"/>
                <a:ext cx="424229" cy="1802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87" name="Přímá spojnice 186"/>
              <p:cNvCxnSpPr>
                <a:stCxn id="185" idx="0"/>
                <a:endCxn id="186" idx="1"/>
              </p:cNvCxnSpPr>
              <p:nvPr/>
            </p:nvCxnSpPr>
            <p:spPr>
              <a:xfrm>
                <a:off x="5058413" y="2533534"/>
                <a:ext cx="3029" cy="300433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Přímá spojnice 187"/>
              <p:cNvCxnSpPr>
                <a:stCxn id="185" idx="1"/>
                <a:endCxn id="186" idx="3"/>
              </p:cNvCxnSpPr>
              <p:nvPr/>
            </p:nvCxnSpPr>
            <p:spPr>
              <a:xfrm flipH="1">
                <a:off x="5485672" y="2539859"/>
                <a:ext cx="42423" cy="294109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179" name="Skupina 188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190" name="Ovál 189"/>
                <p:cNvSpPr/>
                <p:nvPr/>
              </p:nvSpPr>
              <p:spPr>
                <a:xfrm>
                  <a:off x="2217662" y="410087"/>
                  <a:ext cx="170185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91" name="Obdélník 190"/>
                <p:cNvSpPr/>
                <p:nvPr/>
              </p:nvSpPr>
              <p:spPr>
                <a:xfrm>
                  <a:off x="2217662" y="526044"/>
                  <a:ext cx="170185" cy="12755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146" name="Skupina 154"/>
            <p:cNvGrpSpPr>
              <a:grpSpLocks/>
            </p:cNvGrpSpPr>
            <p:nvPr/>
          </p:nvGrpSpPr>
          <p:grpSpPr bwMode="auto">
            <a:xfrm>
              <a:off x="6843663" y="3540478"/>
              <a:ext cx="1060704" cy="2388093"/>
              <a:chOff x="1722268" y="3817398"/>
              <a:chExt cx="1060704" cy="2388093"/>
            </a:xfrm>
          </p:grpSpPr>
          <p:sp>
            <p:nvSpPr>
              <p:cNvPr id="177" name="Rovnoramenný trojúhelník 176"/>
              <p:cNvSpPr/>
              <p:nvPr/>
            </p:nvSpPr>
            <p:spPr>
              <a:xfrm>
                <a:off x="1720924" y="3817848"/>
                <a:ext cx="1060574" cy="2387643"/>
              </a:xfrm>
              <a:prstGeom prst="triangle">
                <a:avLst/>
              </a:prstGeom>
              <a:solidFill>
                <a:schemeClr val="bg1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78" name="Přímá spojnice 177"/>
              <p:cNvCxnSpPr>
                <a:cxnSpLocks/>
              </p:cNvCxnSpPr>
              <p:nvPr/>
            </p:nvCxnSpPr>
            <p:spPr>
              <a:xfrm>
                <a:off x="2093639" y="4573671"/>
                <a:ext cx="354536" cy="23718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Přímá spojnice 178"/>
              <p:cNvCxnSpPr>
                <a:cxnSpLocks/>
              </p:cNvCxnSpPr>
              <p:nvPr/>
            </p:nvCxnSpPr>
            <p:spPr>
              <a:xfrm>
                <a:off x="1872435" y="5427530"/>
                <a:ext cx="806036" cy="47753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Přímá spojnice 179"/>
              <p:cNvCxnSpPr>
                <a:endCxn id="177" idx="1"/>
              </p:cNvCxnSpPr>
              <p:nvPr/>
            </p:nvCxnSpPr>
            <p:spPr>
              <a:xfrm flipH="1">
                <a:off x="1987583" y="4810855"/>
                <a:ext cx="460592" cy="20239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Přímá spojnice 180"/>
              <p:cNvCxnSpPr>
                <a:cxnSpLocks/>
              </p:cNvCxnSpPr>
              <p:nvPr/>
            </p:nvCxnSpPr>
            <p:spPr>
              <a:xfrm flipH="1">
                <a:off x="1890616" y="5427530"/>
                <a:ext cx="724220" cy="2213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Přímá spojnice 181"/>
              <p:cNvCxnSpPr>
                <a:cxnSpLocks/>
              </p:cNvCxnSpPr>
              <p:nvPr/>
            </p:nvCxnSpPr>
            <p:spPr>
              <a:xfrm flipH="1">
                <a:off x="1790618" y="5867111"/>
                <a:ext cx="95451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Přímá spojnice 182"/>
              <p:cNvCxnSpPr>
                <a:cxnSpLocks/>
              </p:cNvCxnSpPr>
              <p:nvPr/>
            </p:nvCxnSpPr>
            <p:spPr>
              <a:xfrm flipV="1">
                <a:off x="2093639" y="4327000"/>
                <a:ext cx="293932" cy="15812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Přímá spojnice 183"/>
              <p:cNvCxnSpPr>
                <a:cxnSpLocks/>
              </p:cNvCxnSpPr>
              <p:nvPr/>
            </p:nvCxnSpPr>
            <p:spPr>
              <a:xfrm>
                <a:off x="2005764" y="5010088"/>
                <a:ext cx="575740" cy="36684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47" name="Skupina 155"/>
            <p:cNvGrpSpPr>
              <a:grpSpLocks/>
            </p:cNvGrpSpPr>
            <p:nvPr/>
          </p:nvGrpSpPr>
          <p:grpSpPr bwMode="auto">
            <a:xfrm>
              <a:off x="7129607" y="4651528"/>
              <a:ext cx="509684" cy="735337"/>
              <a:chOff x="5040213" y="2187635"/>
              <a:chExt cx="509684" cy="735337"/>
            </a:xfrm>
          </p:grpSpPr>
          <p:sp>
            <p:nvSpPr>
              <p:cNvPr id="170" name="Tětiva 169"/>
              <p:cNvSpPr/>
              <p:nvPr/>
            </p:nvSpPr>
            <p:spPr>
              <a:xfrm rot="6789908">
                <a:off x="5042337" y="2185509"/>
                <a:ext cx="505991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71" name="Obdélník 170"/>
              <p:cNvSpPr/>
              <p:nvPr/>
            </p:nvSpPr>
            <p:spPr>
              <a:xfrm>
                <a:off x="5062008" y="2743642"/>
                <a:ext cx="424229" cy="1802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72" name="Přímá spojnice 171"/>
              <p:cNvCxnSpPr>
                <a:stCxn id="170" idx="0"/>
                <a:endCxn id="171" idx="1"/>
              </p:cNvCxnSpPr>
              <p:nvPr/>
            </p:nvCxnSpPr>
            <p:spPr>
              <a:xfrm>
                <a:off x="5058976" y="2534920"/>
                <a:ext cx="3031" cy="300433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Přímá spojnice 172"/>
              <p:cNvCxnSpPr>
                <a:stCxn id="170" idx="1"/>
                <a:endCxn id="171" idx="3"/>
              </p:cNvCxnSpPr>
              <p:nvPr/>
            </p:nvCxnSpPr>
            <p:spPr>
              <a:xfrm flipH="1">
                <a:off x="5486237" y="2541245"/>
                <a:ext cx="42423" cy="294109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164" name="Skupina 173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175" name="Ovál 174"/>
                <p:cNvSpPr/>
                <p:nvPr/>
              </p:nvSpPr>
              <p:spPr>
                <a:xfrm>
                  <a:off x="2218151" y="407915"/>
                  <a:ext cx="170183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76" name="Obdélník 175"/>
                <p:cNvSpPr/>
                <p:nvPr/>
              </p:nvSpPr>
              <p:spPr>
                <a:xfrm>
                  <a:off x="2218151" y="523872"/>
                  <a:ext cx="170183" cy="12755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cxnSp>
          <p:nvCxnSpPr>
            <p:cNvPr id="157" name="Přímá spojnice 156"/>
            <p:cNvCxnSpPr>
              <a:endCxn id="143" idx="0"/>
            </p:cNvCxnSpPr>
            <p:nvPr/>
          </p:nvCxnSpPr>
          <p:spPr>
            <a:xfrm flipV="1">
              <a:off x="7330183" y="2696554"/>
              <a:ext cx="127269" cy="1897466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Přímá spojnice 157"/>
            <p:cNvCxnSpPr>
              <a:cxnSpLocks/>
            </p:cNvCxnSpPr>
            <p:nvPr/>
          </p:nvCxnSpPr>
          <p:spPr>
            <a:xfrm>
              <a:off x="6284760" y="3556739"/>
              <a:ext cx="2290840" cy="69574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/>
            <p:cNvCxnSpPr/>
            <p:nvPr/>
          </p:nvCxnSpPr>
          <p:spPr>
            <a:xfrm>
              <a:off x="6393848" y="2408773"/>
              <a:ext cx="1869640" cy="1989176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Přímá spojnice 159"/>
            <p:cNvCxnSpPr>
              <a:cxnSpLocks/>
              <a:endCxn id="142" idx="7"/>
            </p:cNvCxnSpPr>
            <p:nvPr/>
          </p:nvCxnSpPr>
          <p:spPr>
            <a:xfrm flipV="1">
              <a:off x="6502936" y="2339199"/>
              <a:ext cx="2024181" cy="192909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152" name="Skupina 160"/>
            <p:cNvGrpSpPr>
              <a:grpSpLocks/>
            </p:cNvGrpSpPr>
            <p:nvPr/>
          </p:nvGrpSpPr>
          <p:grpSpPr bwMode="auto">
            <a:xfrm>
              <a:off x="8203284" y="2351673"/>
              <a:ext cx="509684" cy="735337"/>
              <a:chOff x="5040213" y="2187635"/>
              <a:chExt cx="509684" cy="735337"/>
            </a:xfrm>
          </p:grpSpPr>
          <p:sp>
            <p:nvSpPr>
              <p:cNvPr id="163" name="Tětiva 162"/>
              <p:cNvSpPr/>
              <p:nvPr/>
            </p:nvSpPr>
            <p:spPr>
              <a:xfrm rot="6789908">
                <a:off x="5042936" y="2184687"/>
                <a:ext cx="502828" cy="509075"/>
              </a:xfrm>
              <a:prstGeom prst="chord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" name="Obdélník 163"/>
              <p:cNvSpPr/>
              <p:nvPr/>
            </p:nvSpPr>
            <p:spPr>
              <a:xfrm>
                <a:off x="5061025" y="2741237"/>
                <a:ext cx="424229" cy="1802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65" name="Přímá spojnice 164"/>
              <p:cNvCxnSpPr>
                <a:stCxn id="163" idx="0"/>
                <a:endCxn id="164" idx="1"/>
              </p:cNvCxnSpPr>
              <p:nvPr/>
            </p:nvCxnSpPr>
            <p:spPr>
              <a:xfrm>
                <a:off x="5057993" y="2532516"/>
                <a:ext cx="3031" cy="300433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Přímá spojnice 165"/>
              <p:cNvCxnSpPr>
                <a:stCxn id="163" idx="1"/>
                <a:endCxn id="164" idx="3"/>
              </p:cNvCxnSpPr>
              <p:nvPr/>
            </p:nvCxnSpPr>
            <p:spPr>
              <a:xfrm flipH="1">
                <a:off x="5485254" y="2538841"/>
                <a:ext cx="42423" cy="294109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157" name="Skupina 166"/>
              <p:cNvGrpSpPr>
                <a:grpSpLocks/>
              </p:cNvGrpSpPr>
              <p:nvPr/>
            </p:nvGrpSpPr>
            <p:grpSpPr bwMode="auto">
              <a:xfrm>
                <a:off x="5099168" y="2541619"/>
                <a:ext cx="195886" cy="199747"/>
                <a:chOff x="2218840" y="408373"/>
                <a:chExt cx="169253" cy="244136"/>
              </a:xfrm>
            </p:grpSpPr>
            <p:sp>
              <p:nvSpPr>
                <p:cNvPr id="168" name="Ovál 167"/>
                <p:cNvSpPr/>
                <p:nvPr/>
              </p:nvSpPr>
              <p:spPr>
                <a:xfrm>
                  <a:off x="2188500" y="408843"/>
                  <a:ext cx="198984" cy="11595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69" name="Obdélník 168"/>
                <p:cNvSpPr/>
                <p:nvPr/>
              </p:nvSpPr>
              <p:spPr>
                <a:xfrm>
                  <a:off x="2188500" y="524800"/>
                  <a:ext cx="198984" cy="127551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</p:grpSp>
      <p:pic>
        <p:nvPicPr>
          <p:cNvPr id="5133" name="Picture 2" descr="Parent Dad Hold Child Han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5175" y="4051300"/>
            <a:ext cx="352425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0" name="Obdélník 139"/>
          <p:cNvSpPr/>
          <p:nvPr/>
        </p:nvSpPr>
        <p:spPr>
          <a:xfrm>
            <a:off x="5788025" y="1290638"/>
            <a:ext cx="6403975" cy="55673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</p:childTnLst>
        </p:cTn>
      </p:par>
    </p:tnLst>
    <p:bldLst>
      <p:bldP spid="1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944563" y="1290638"/>
            <a:ext cx="1951037" cy="1911350"/>
            <a:chOff x="5056723" y="2995296"/>
            <a:chExt cx="1951695" cy="1910447"/>
          </a:xfrm>
        </p:grpSpPr>
        <p:grpSp>
          <p:nvGrpSpPr>
            <p:cNvPr id="6167" name="Skupina 23"/>
            <p:cNvGrpSpPr>
              <a:grpSpLocks/>
            </p:cNvGrpSpPr>
            <p:nvPr/>
          </p:nvGrpSpPr>
          <p:grpSpPr bwMode="auto">
            <a:xfrm>
              <a:off x="5056723" y="2995296"/>
              <a:ext cx="1951695" cy="1910447"/>
              <a:chOff x="5009878" y="2929730"/>
              <a:chExt cx="1951695" cy="1910447"/>
            </a:xfrm>
          </p:grpSpPr>
          <p:sp>
            <p:nvSpPr>
              <p:cNvPr id="11" name="Slza 10"/>
              <p:cNvSpPr/>
              <p:nvPr/>
            </p:nvSpPr>
            <p:spPr>
              <a:xfrm rot="11483413">
                <a:off x="6046865" y="2929730"/>
                <a:ext cx="914708" cy="913968"/>
              </a:xfrm>
              <a:prstGeom prst="teardrop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2" name="Slza 11"/>
              <p:cNvSpPr/>
              <p:nvPr/>
            </p:nvSpPr>
            <p:spPr>
              <a:xfrm rot="4330112">
                <a:off x="5010248" y="2972202"/>
                <a:ext cx="913968" cy="914708"/>
              </a:xfrm>
              <a:prstGeom prst="teardrop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3" name="Slza 12"/>
              <p:cNvSpPr/>
              <p:nvPr/>
            </p:nvSpPr>
            <p:spPr>
              <a:xfrm rot="18509862">
                <a:off x="5607350" y="3925839"/>
                <a:ext cx="913968" cy="914708"/>
              </a:xfrm>
              <a:prstGeom prst="teardrop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4" name="Ovál 13"/>
            <p:cNvSpPr/>
            <p:nvPr/>
          </p:nvSpPr>
          <p:spPr>
            <a:xfrm>
              <a:off x="5704641" y="3552245"/>
              <a:ext cx="655858" cy="61565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47" name="TextovéPole 25"/>
          <p:cNvSpPr txBox="1">
            <a:spLocks noChangeArrowheads="1"/>
          </p:cNvSpPr>
          <p:nvPr/>
        </p:nvSpPr>
        <p:spPr bwMode="auto">
          <a:xfrm>
            <a:off x="190500" y="385763"/>
            <a:ext cx="49418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pohyb konají lopatky ventilátoru?</a:t>
            </a:r>
          </a:p>
        </p:txBody>
      </p:sp>
      <p:sp>
        <p:nvSpPr>
          <p:cNvPr id="6148" name="TextovéPole 26"/>
          <p:cNvSpPr txBox="1">
            <a:spLocks noChangeArrowheads="1"/>
          </p:cNvSpPr>
          <p:nvPr/>
        </p:nvSpPr>
        <p:spPr bwMode="auto">
          <a:xfrm>
            <a:off x="3267075" y="1349375"/>
            <a:ext cx="1073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otáčivý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333750" y="1341438"/>
            <a:ext cx="1076325" cy="5159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pic>
        <p:nvPicPr>
          <p:cNvPr id="11266" name="Picture 2" descr="Skoda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2450" y="1636713"/>
            <a:ext cx="2554288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Obdélník 28"/>
          <p:cNvSpPr/>
          <p:nvPr/>
        </p:nvSpPr>
        <p:spPr>
          <a:xfrm>
            <a:off x="4479925" y="3170238"/>
            <a:ext cx="7302500" cy="2159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52" name="TextovéPole 30"/>
          <p:cNvSpPr txBox="1">
            <a:spLocks noChangeArrowheads="1"/>
          </p:cNvSpPr>
          <p:nvPr/>
        </p:nvSpPr>
        <p:spPr bwMode="auto">
          <a:xfrm>
            <a:off x="5307013" y="385763"/>
            <a:ext cx="3011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pohyb koná auto?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8597900" y="219075"/>
            <a:ext cx="34591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Nerovnoměrný, přímočarý</a:t>
            </a:r>
          </a:p>
        </p:txBody>
      </p:sp>
      <p:sp>
        <p:nvSpPr>
          <p:cNvPr id="11267" name="TextovéPole 11266"/>
          <p:cNvSpPr txBox="1">
            <a:spLocks noChangeArrowheads="1"/>
          </p:cNvSpPr>
          <p:nvPr/>
        </p:nvSpPr>
        <p:spPr bwMode="auto">
          <a:xfrm>
            <a:off x="8597900" y="847725"/>
            <a:ext cx="30337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Rovnoměrný, křivočarý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8616950" y="1474788"/>
            <a:ext cx="31654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Rovnoměrný, přímočarý</a:t>
            </a:r>
          </a:p>
        </p:txBody>
      </p:sp>
      <p:sp>
        <p:nvSpPr>
          <p:cNvPr id="11269" name="Obdélník 11268"/>
          <p:cNvSpPr/>
          <p:nvPr/>
        </p:nvSpPr>
        <p:spPr>
          <a:xfrm>
            <a:off x="365125" y="6364288"/>
            <a:ext cx="11826875" cy="2159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57" name="TextovéPole 11269"/>
          <p:cNvSpPr txBox="1">
            <a:spLocks noChangeArrowheads="1"/>
          </p:cNvSpPr>
          <p:nvPr/>
        </p:nvSpPr>
        <p:spPr bwMode="auto">
          <a:xfrm>
            <a:off x="541338" y="5130800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</a:t>
            </a:r>
          </a:p>
        </p:txBody>
      </p:sp>
      <p:sp>
        <p:nvSpPr>
          <p:cNvPr id="6158" name="TextovéPole 42"/>
          <p:cNvSpPr txBox="1">
            <a:spLocks noChangeArrowheads="1"/>
          </p:cNvSpPr>
          <p:nvPr/>
        </p:nvSpPr>
        <p:spPr bwMode="auto">
          <a:xfrm>
            <a:off x="8131175" y="5130800"/>
            <a:ext cx="352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</a:t>
            </a:r>
          </a:p>
        </p:txBody>
      </p:sp>
      <p:sp>
        <p:nvSpPr>
          <p:cNvPr id="6159" name="TextovéPole 43"/>
          <p:cNvSpPr txBox="1">
            <a:spLocks noChangeArrowheads="1"/>
          </p:cNvSpPr>
          <p:nvPr/>
        </p:nvSpPr>
        <p:spPr bwMode="auto">
          <a:xfrm>
            <a:off x="11114088" y="5130800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pic>
        <p:nvPicPr>
          <p:cNvPr id="46" name="Picture 4" descr="Skoda Ca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33100" y="5657850"/>
            <a:ext cx="131445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4" descr="Skoda Ca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24788" y="5702300"/>
            <a:ext cx="1316037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62" name="TextovéPole 11272"/>
          <p:cNvSpPr txBox="1">
            <a:spLocks noChangeArrowheads="1"/>
          </p:cNvSpPr>
          <p:nvPr/>
        </p:nvSpPr>
        <p:spPr bwMode="auto">
          <a:xfrm>
            <a:off x="541338" y="3794125"/>
            <a:ext cx="11283950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v bodě A je v klidu    .  Auto z bodu A do bodu B koná pohyb přímočarý, zpomalený</a:t>
            </a:r>
          </a:p>
          <a:p>
            <a:r>
              <a:rPr lang="cs-CZ" altLang="cs-CZ" sz="2400"/>
              <a:t>Auto z bodu B do bodu C koná pohyb přímočarý, zrychlený  Auto z bodu A do bodu C koná</a:t>
            </a:r>
          </a:p>
          <a:p>
            <a:r>
              <a:rPr lang="cs-CZ" altLang="cs-CZ" sz="2400"/>
              <a:t>pohyb přímočarý, nerovnoměrný.  </a:t>
            </a:r>
          </a:p>
        </p:txBody>
      </p:sp>
      <p:sp>
        <p:nvSpPr>
          <p:cNvPr id="11274" name="Obdélník 11273"/>
          <p:cNvSpPr/>
          <p:nvPr/>
        </p:nvSpPr>
        <p:spPr>
          <a:xfrm>
            <a:off x="2733675" y="3763963"/>
            <a:ext cx="1074738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1275" name="Obdélník 11274"/>
          <p:cNvSpPr/>
          <p:nvPr/>
        </p:nvSpPr>
        <p:spPr>
          <a:xfrm>
            <a:off x="8616950" y="3794125"/>
            <a:ext cx="3014663" cy="431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1276" name="Obdélník 11275"/>
          <p:cNvSpPr/>
          <p:nvPr/>
        </p:nvSpPr>
        <p:spPr>
          <a:xfrm>
            <a:off x="5232400" y="4225925"/>
            <a:ext cx="2584450" cy="3937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1277" name="Obdélník 11276"/>
          <p:cNvSpPr/>
          <p:nvPr/>
        </p:nvSpPr>
        <p:spPr>
          <a:xfrm>
            <a:off x="1401763" y="4576763"/>
            <a:ext cx="3408362" cy="3937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1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Rot by="21600000">
                                      <p:cBhvr>
                                        <p:cTn id="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8" presetID="35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9" dur="5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11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3.7037E-7 L -0.64544 -0.00417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2.96296E-6 L 0.39245 0.0088 " pathEditMode="relative" rAng="0" ptsTypes="AA">
                                      <p:cBhvr>
                                        <p:cTn id="20" dur="3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2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2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2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2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7"/>
                  </p:tgtEl>
                </p:cond>
              </p:nextCondLst>
            </p:seq>
          </p:childTnLst>
        </p:cTn>
      </p:par>
    </p:tnLst>
    <p:bldLst>
      <p:bldP spid="28" grpId="0" animBg="1"/>
      <p:bldP spid="11274" grpId="0" animBg="1"/>
      <p:bldP spid="11275" grpId="0" animBg="1"/>
      <p:bldP spid="11276" grpId="0" animBg="1"/>
      <p:bldP spid="1127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563" y="1644650"/>
            <a:ext cx="3219450" cy="482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ovéPole 1"/>
          <p:cNvSpPr txBox="1">
            <a:spLocks noChangeArrowheads="1"/>
          </p:cNvSpPr>
          <p:nvPr/>
        </p:nvSpPr>
        <p:spPr bwMode="auto">
          <a:xfrm>
            <a:off x="630238" y="384175"/>
            <a:ext cx="45878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pohyb koná šroub na obrázku?</a:t>
            </a:r>
          </a:p>
          <a:p>
            <a:r>
              <a:rPr lang="cs-CZ" altLang="cs-CZ" sz="2400"/>
              <a:t>Otáčivý, posuvný.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76275" y="814388"/>
            <a:ext cx="2222500" cy="374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pic>
        <p:nvPicPr>
          <p:cNvPr id="7173" name="Picture 4" descr="Calligraphy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70563" y="1644650"/>
            <a:ext cx="4211637" cy="471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411663" y="5884863"/>
            <a:ext cx="4035425" cy="7635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5" name="TextovéPole 4"/>
          <p:cNvSpPr txBox="1">
            <a:spLocks noChangeArrowheads="1"/>
          </p:cNvSpPr>
          <p:nvPr/>
        </p:nvSpPr>
        <p:spPr bwMode="auto">
          <a:xfrm>
            <a:off x="5870575" y="433388"/>
            <a:ext cx="47021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pohyb koná pero na obrázku?</a:t>
            </a:r>
          </a:p>
          <a:p>
            <a:r>
              <a:rPr lang="cs-CZ" altLang="cs-CZ" sz="2400"/>
              <a:t>Pero koná pohyb posuvný, křivočarý.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24550" y="827088"/>
            <a:ext cx="4683125" cy="488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"/>
          <p:cNvSpPr txBox="1">
            <a:spLocks noChangeArrowheads="1"/>
          </p:cNvSpPr>
          <p:nvPr/>
        </p:nvSpPr>
        <p:spPr bwMode="auto">
          <a:xfrm>
            <a:off x="231775" y="265113"/>
            <a:ext cx="11728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jsou živočichové a jejich průměrné rychlosti. K obrázku kliknutím přiřaď správnou</a:t>
            </a:r>
          </a:p>
          <a:p>
            <a:r>
              <a:rPr lang="cs-CZ" altLang="cs-CZ" sz="2400"/>
              <a:t>rychlost.</a:t>
            </a:r>
          </a:p>
        </p:txBody>
      </p:sp>
      <p:pic>
        <p:nvPicPr>
          <p:cNvPr id="8195" name="Picture 2" descr="Lion 1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3" y="1262063"/>
            <a:ext cx="13874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Running Horse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" y="3254375"/>
            <a:ext cx="1527175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6" descr="Running Ostri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8213" y="2930525"/>
            <a:ext cx="163195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8" descr="Slow Sna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4338" y="893763"/>
            <a:ext cx="28575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10" descr="Stor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38" y="2087563"/>
            <a:ext cx="12858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12" descr="Eleph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93200" y="981075"/>
            <a:ext cx="28384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14" descr="Cheetah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48750" y="3908425"/>
            <a:ext cx="28289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06375" y="5921375"/>
            <a:ext cx="9350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m/h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746875" y="5965825"/>
            <a:ext cx="12858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60 km/h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632825" y="5932488"/>
            <a:ext cx="123031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70 km/h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463213" y="5932488"/>
            <a:ext cx="1385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100 km/h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251200" y="5949950"/>
            <a:ext cx="12303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km/h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43488" y="5956300"/>
            <a:ext cx="1230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km/h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17650" y="5932488"/>
            <a:ext cx="10747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2.22222E-6 L -0.48424 -0.500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" y="-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 nodeType="clickPar">
                      <p:stCondLst>
                        <p:cond delay="0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"/>
          <p:cNvSpPr txBox="1">
            <a:spLocks noChangeArrowheads="1"/>
          </p:cNvSpPr>
          <p:nvPr/>
        </p:nvSpPr>
        <p:spPr bwMode="auto">
          <a:xfrm>
            <a:off x="231775" y="265113"/>
            <a:ext cx="11728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jsou živočichové a jejich průměrné rychlosti. K obrázku kliknutím přiřaď správnou</a:t>
            </a:r>
          </a:p>
          <a:p>
            <a:r>
              <a:rPr lang="cs-CZ" altLang="cs-CZ" sz="2400"/>
              <a:t>rychlost.</a:t>
            </a:r>
          </a:p>
        </p:txBody>
      </p:sp>
      <p:pic>
        <p:nvPicPr>
          <p:cNvPr id="9219" name="Picture 2" descr="Lion 1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3" y="1262063"/>
            <a:ext cx="13874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Running Horse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" y="3254375"/>
            <a:ext cx="1527175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6" descr="Running Ostri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8213" y="2930525"/>
            <a:ext cx="163195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8" descr="Slow Sna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4338" y="893763"/>
            <a:ext cx="28575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0" descr="Stor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38" y="2087563"/>
            <a:ext cx="12858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12" descr="Eleph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93200" y="981075"/>
            <a:ext cx="28384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14" descr="Cheetah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48750" y="3908425"/>
            <a:ext cx="28289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06375" y="5921375"/>
            <a:ext cx="9350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m/h</a:t>
            </a:r>
          </a:p>
        </p:txBody>
      </p:sp>
      <p:sp>
        <p:nvSpPr>
          <p:cNvPr id="9227" name="TextovéPole 11"/>
          <p:cNvSpPr txBox="1">
            <a:spLocks noChangeArrowheads="1"/>
          </p:cNvSpPr>
          <p:nvPr/>
        </p:nvSpPr>
        <p:spPr bwMode="auto">
          <a:xfrm>
            <a:off x="823913" y="2582863"/>
            <a:ext cx="12858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60 km/h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632825" y="5932488"/>
            <a:ext cx="123031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70 km/h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463213" y="5932488"/>
            <a:ext cx="1385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100 km/h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251200" y="5949950"/>
            <a:ext cx="12303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km/h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43488" y="5956300"/>
            <a:ext cx="1230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km/h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17650" y="5932488"/>
            <a:ext cx="10747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2.59259E-6 L 0.55846 -0.4113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" y="-2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"/>
          <p:cNvSpPr txBox="1">
            <a:spLocks noChangeArrowheads="1"/>
          </p:cNvSpPr>
          <p:nvPr/>
        </p:nvSpPr>
        <p:spPr bwMode="auto">
          <a:xfrm>
            <a:off x="231775" y="265113"/>
            <a:ext cx="11728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jsou živočichové a jejich průměrné rychlosti. K obrázku kliknutím přiřaď správnou</a:t>
            </a:r>
          </a:p>
          <a:p>
            <a:r>
              <a:rPr lang="cs-CZ" altLang="cs-CZ" sz="2400"/>
              <a:t>rychlost.</a:t>
            </a:r>
          </a:p>
        </p:txBody>
      </p:sp>
      <p:pic>
        <p:nvPicPr>
          <p:cNvPr id="10243" name="Picture 2" descr="Lion 1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3" y="1262063"/>
            <a:ext cx="13874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 descr="Running Horse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" y="3254375"/>
            <a:ext cx="1527175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6" descr="Running Ostri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8213" y="2930525"/>
            <a:ext cx="163195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8" descr="Slow Sna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4338" y="893763"/>
            <a:ext cx="28575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10" descr="Stor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38" y="2087563"/>
            <a:ext cx="12858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12" descr="Eleph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93200" y="981075"/>
            <a:ext cx="28384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Picture 14" descr="Cheetah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48750" y="3908425"/>
            <a:ext cx="28289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06375" y="5921375"/>
            <a:ext cx="9350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m/h</a:t>
            </a:r>
          </a:p>
        </p:txBody>
      </p:sp>
      <p:sp>
        <p:nvSpPr>
          <p:cNvPr id="10251" name="TextovéPole 11"/>
          <p:cNvSpPr txBox="1">
            <a:spLocks noChangeArrowheads="1"/>
          </p:cNvSpPr>
          <p:nvPr/>
        </p:nvSpPr>
        <p:spPr bwMode="auto">
          <a:xfrm>
            <a:off x="823913" y="2582863"/>
            <a:ext cx="12858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60 km/h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632825" y="5932488"/>
            <a:ext cx="123031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70 km/h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463213" y="5932488"/>
            <a:ext cx="1385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100 km/h</a:t>
            </a:r>
          </a:p>
        </p:txBody>
      </p:sp>
      <p:sp>
        <p:nvSpPr>
          <p:cNvPr id="10254" name="TextovéPole 14"/>
          <p:cNvSpPr txBox="1">
            <a:spLocks noChangeArrowheads="1"/>
          </p:cNvSpPr>
          <p:nvPr/>
        </p:nvSpPr>
        <p:spPr bwMode="auto">
          <a:xfrm>
            <a:off x="9999663" y="3184525"/>
            <a:ext cx="123031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km/h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43488" y="5956300"/>
            <a:ext cx="1230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km/h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17650" y="5932488"/>
            <a:ext cx="10747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40741E-7 L 0.41354 -0.5136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" y="-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2"/>
          <p:cNvSpPr txBox="1">
            <a:spLocks noChangeArrowheads="1"/>
          </p:cNvSpPr>
          <p:nvPr/>
        </p:nvSpPr>
        <p:spPr bwMode="auto">
          <a:xfrm>
            <a:off x="231775" y="265113"/>
            <a:ext cx="11728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jsou živočichové a jejich průměrné rychlosti. K obrázku kliknutím přiřaď správnou</a:t>
            </a:r>
          </a:p>
          <a:p>
            <a:r>
              <a:rPr lang="cs-CZ" altLang="cs-CZ" sz="2400"/>
              <a:t>rychlost.</a:t>
            </a:r>
          </a:p>
        </p:txBody>
      </p:sp>
      <p:pic>
        <p:nvPicPr>
          <p:cNvPr id="11267" name="Picture 2" descr="Lion 1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3" y="1262063"/>
            <a:ext cx="13874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Running Horse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" y="3254375"/>
            <a:ext cx="1527175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6" descr="Running Ostri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8213" y="2930525"/>
            <a:ext cx="163195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8" descr="Slow Sna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4338" y="893763"/>
            <a:ext cx="28575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0" descr="Stor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38" y="2087563"/>
            <a:ext cx="12858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2" descr="Eleph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93200" y="981075"/>
            <a:ext cx="28384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14" descr="Cheetah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48750" y="3908425"/>
            <a:ext cx="28289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4" name="TextovéPole 2"/>
          <p:cNvSpPr txBox="1">
            <a:spLocks noChangeArrowheads="1"/>
          </p:cNvSpPr>
          <p:nvPr/>
        </p:nvSpPr>
        <p:spPr bwMode="auto">
          <a:xfrm>
            <a:off x="5329238" y="2452688"/>
            <a:ext cx="93503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m/h</a:t>
            </a:r>
          </a:p>
        </p:txBody>
      </p:sp>
      <p:sp>
        <p:nvSpPr>
          <p:cNvPr id="11275" name="TextovéPole 11"/>
          <p:cNvSpPr txBox="1">
            <a:spLocks noChangeArrowheads="1"/>
          </p:cNvSpPr>
          <p:nvPr/>
        </p:nvSpPr>
        <p:spPr bwMode="auto">
          <a:xfrm>
            <a:off x="823913" y="2582863"/>
            <a:ext cx="12858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60 km/h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632825" y="5932488"/>
            <a:ext cx="123031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70 km/h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463213" y="5932488"/>
            <a:ext cx="1385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100 km/h</a:t>
            </a:r>
          </a:p>
        </p:txBody>
      </p:sp>
      <p:sp>
        <p:nvSpPr>
          <p:cNvPr id="11278" name="TextovéPole 14"/>
          <p:cNvSpPr txBox="1">
            <a:spLocks noChangeArrowheads="1"/>
          </p:cNvSpPr>
          <p:nvPr/>
        </p:nvSpPr>
        <p:spPr bwMode="auto">
          <a:xfrm>
            <a:off x="9999663" y="3184525"/>
            <a:ext cx="123031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km/h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43488" y="5956300"/>
            <a:ext cx="1230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km/h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17650" y="5932488"/>
            <a:ext cx="10747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11111E-6 L -0.54583 -0.1805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2"/>
          <p:cNvSpPr txBox="1">
            <a:spLocks noChangeArrowheads="1"/>
          </p:cNvSpPr>
          <p:nvPr/>
        </p:nvSpPr>
        <p:spPr bwMode="auto">
          <a:xfrm>
            <a:off x="231775" y="265113"/>
            <a:ext cx="11728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jsou živočichové a jejich průměrné rychlosti. K obrázku kliknutím přiřaď správnou</a:t>
            </a:r>
          </a:p>
          <a:p>
            <a:r>
              <a:rPr lang="cs-CZ" altLang="cs-CZ" sz="2400"/>
              <a:t>rychlost.</a:t>
            </a:r>
          </a:p>
        </p:txBody>
      </p:sp>
      <p:pic>
        <p:nvPicPr>
          <p:cNvPr id="12291" name="Picture 2" descr="Lion 1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3" y="1262063"/>
            <a:ext cx="13874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 descr="Running Horse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" y="3254375"/>
            <a:ext cx="1527175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6" descr="Running Ostri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8213" y="2930525"/>
            <a:ext cx="163195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8" descr="Slow Sna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4338" y="893763"/>
            <a:ext cx="28575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10" descr="Stor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38" y="2087563"/>
            <a:ext cx="12858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12" descr="Eleph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93200" y="981075"/>
            <a:ext cx="28384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14" descr="Cheetah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48750" y="3908425"/>
            <a:ext cx="28289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8" name="TextovéPole 2"/>
          <p:cNvSpPr txBox="1">
            <a:spLocks noChangeArrowheads="1"/>
          </p:cNvSpPr>
          <p:nvPr/>
        </p:nvSpPr>
        <p:spPr bwMode="auto">
          <a:xfrm>
            <a:off x="5329238" y="2452688"/>
            <a:ext cx="93503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m/h</a:t>
            </a:r>
          </a:p>
        </p:txBody>
      </p:sp>
      <p:sp>
        <p:nvSpPr>
          <p:cNvPr id="12299" name="TextovéPole 11"/>
          <p:cNvSpPr txBox="1">
            <a:spLocks noChangeArrowheads="1"/>
          </p:cNvSpPr>
          <p:nvPr/>
        </p:nvSpPr>
        <p:spPr bwMode="auto">
          <a:xfrm>
            <a:off x="823913" y="2582863"/>
            <a:ext cx="12858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60 km/h</a:t>
            </a:r>
          </a:p>
        </p:txBody>
      </p:sp>
      <p:sp>
        <p:nvSpPr>
          <p:cNvPr id="12300" name="TextovéPole 12"/>
          <p:cNvSpPr txBox="1">
            <a:spLocks noChangeArrowheads="1"/>
          </p:cNvSpPr>
          <p:nvPr/>
        </p:nvSpPr>
        <p:spPr bwMode="auto">
          <a:xfrm>
            <a:off x="2109788" y="4740275"/>
            <a:ext cx="1228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70 km/h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463213" y="5932488"/>
            <a:ext cx="1385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100 km/h</a:t>
            </a:r>
          </a:p>
        </p:txBody>
      </p:sp>
      <p:sp>
        <p:nvSpPr>
          <p:cNvPr id="12302" name="TextovéPole 14"/>
          <p:cNvSpPr txBox="1">
            <a:spLocks noChangeArrowheads="1"/>
          </p:cNvSpPr>
          <p:nvPr/>
        </p:nvSpPr>
        <p:spPr bwMode="auto">
          <a:xfrm>
            <a:off x="9999663" y="3184525"/>
            <a:ext cx="123031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km/h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43488" y="5956300"/>
            <a:ext cx="1230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km/h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17650" y="5932488"/>
            <a:ext cx="10747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1.11111E-6 L 0.48398 -0.14861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2"/>
          <p:cNvSpPr txBox="1">
            <a:spLocks noChangeArrowheads="1"/>
          </p:cNvSpPr>
          <p:nvPr/>
        </p:nvSpPr>
        <p:spPr bwMode="auto">
          <a:xfrm>
            <a:off x="231775" y="265113"/>
            <a:ext cx="11728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jsou živočichové a jejich průměrné rychlosti. K obrázku kliknutím přiřaď správnou</a:t>
            </a:r>
          </a:p>
          <a:p>
            <a:r>
              <a:rPr lang="cs-CZ" altLang="cs-CZ" sz="2400"/>
              <a:t>rychlost.</a:t>
            </a:r>
          </a:p>
        </p:txBody>
      </p:sp>
      <p:pic>
        <p:nvPicPr>
          <p:cNvPr id="13315" name="Picture 2" descr="Lion 1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3" y="1262063"/>
            <a:ext cx="13874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 descr="Running Horse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" y="3254375"/>
            <a:ext cx="1527175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6" descr="Running Ostri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8213" y="2930525"/>
            <a:ext cx="163195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8" descr="Slow Sna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4338" y="893763"/>
            <a:ext cx="28575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10" descr="Stor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38" y="2087563"/>
            <a:ext cx="12858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12" descr="Eleph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93200" y="981075"/>
            <a:ext cx="28384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14" descr="Cheetah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48750" y="3908425"/>
            <a:ext cx="28289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2" name="TextovéPole 2"/>
          <p:cNvSpPr txBox="1">
            <a:spLocks noChangeArrowheads="1"/>
          </p:cNvSpPr>
          <p:nvPr/>
        </p:nvSpPr>
        <p:spPr bwMode="auto">
          <a:xfrm>
            <a:off x="5329238" y="2452688"/>
            <a:ext cx="93503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m/h</a:t>
            </a:r>
          </a:p>
        </p:txBody>
      </p:sp>
      <p:sp>
        <p:nvSpPr>
          <p:cNvPr id="13323" name="TextovéPole 11"/>
          <p:cNvSpPr txBox="1">
            <a:spLocks noChangeArrowheads="1"/>
          </p:cNvSpPr>
          <p:nvPr/>
        </p:nvSpPr>
        <p:spPr bwMode="auto">
          <a:xfrm>
            <a:off x="823913" y="2582863"/>
            <a:ext cx="12858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60 km/h</a:t>
            </a:r>
          </a:p>
        </p:txBody>
      </p:sp>
      <p:sp>
        <p:nvSpPr>
          <p:cNvPr id="13324" name="TextovéPole 12"/>
          <p:cNvSpPr txBox="1">
            <a:spLocks noChangeArrowheads="1"/>
          </p:cNvSpPr>
          <p:nvPr/>
        </p:nvSpPr>
        <p:spPr bwMode="auto">
          <a:xfrm>
            <a:off x="2109788" y="4740275"/>
            <a:ext cx="1228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70 km/h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463213" y="5932488"/>
            <a:ext cx="1385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100 km/h</a:t>
            </a:r>
          </a:p>
        </p:txBody>
      </p:sp>
      <p:sp>
        <p:nvSpPr>
          <p:cNvPr id="13326" name="TextovéPole 14"/>
          <p:cNvSpPr txBox="1">
            <a:spLocks noChangeArrowheads="1"/>
          </p:cNvSpPr>
          <p:nvPr/>
        </p:nvSpPr>
        <p:spPr bwMode="auto">
          <a:xfrm>
            <a:off x="9999663" y="3184525"/>
            <a:ext cx="123031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km/h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43488" y="5956300"/>
            <a:ext cx="1230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km/h</a:t>
            </a:r>
          </a:p>
        </p:txBody>
      </p:sp>
      <p:sp>
        <p:nvSpPr>
          <p:cNvPr id="13328" name="TextovéPole 16"/>
          <p:cNvSpPr txBox="1">
            <a:spLocks noChangeArrowheads="1"/>
          </p:cNvSpPr>
          <p:nvPr/>
        </p:nvSpPr>
        <p:spPr bwMode="auto">
          <a:xfrm>
            <a:off x="7500938" y="4906963"/>
            <a:ext cx="10747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0.00013 -0.18657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231775" y="265113"/>
            <a:ext cx="11728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jsou živočichové a jejich průměrné rychlosti. K obrázku kliknutím přiřaď správnou</a:t>
            </a:r>
          </a:p>
          <a:p>
            <a:r>
              <a:rPr lang="cs-CZ" altLang="cs-CZ" sz="2400"/>
              <a:t>rychlost.</a:t>
            </a:r>
          </a:p>
        </p:txBody>
      </p:sp>
      <p:pic>
        <p:nvPicPr>
          <p:cNvPr id="14339" name="Picture 2" descr="Lion 1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3" y="1262063"/>
            <a:ext cx="13874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Running Horse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" y="3254375"/>
            <a:ext cx="1527175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6" descr="Running Ostric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8213" y="2930525"/>
            <a:ext cx="163195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8" descr="Slow Snai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4338" y="893763"/>
            <a:ext cx="28575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0" descr="Stor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38" y="2087563"/>
            <a:ext cx="12858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12" descr="Eleph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93200" y="981075"/>
            <a:ext cx="28384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14" descr="Cheetah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48750" y="3908425"/>
            <a:ext cx="28289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6" name="TextovéPole 2"/>
          <p:cNvSpPr txBox="1">
            <a:spLocks noChangeArrowheads="1"/>
          </p:cNvSpPr>
          <p:nvPr/>
        </p:nvSpPr>
        <p:spPr bwMode="auto">
          <a:xfrm>
            <a:off x="5329238" y="2452688"/>
            <a:ext cx="93503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m/h</a:t>
            </a:r>
          </a:p>
        </p:txBody>
      </p:sp>
      <p:sp>
        <p:nvSpPr>
          <p:cNvPr id="14347" name="TextovéPole 11"/>
          <p:cNvSpPr txBox="1">
            <a:spLocks noChangeArrowheads="1"/>
          </p:cNvSpPr>
          <p:nvPr/>
        </p:nvSpPr>
        <p:spPr bwMode="auto">
          <a:xfrm>
            <a:off x="823913" y="2582863"/>
            <a:ext cx="12858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60 km/h</a:t>
            </a:r>
          </a:p>
        </p:txBody>
      </p:sp>
      <p:sp>
        <p:nvSpPr>
          <p:cNvPr id="14348" name="TextovéPole 12"/>
          <p:cNvSpPr txBox="1">
            <a:spLocks noChangeArrowheads="1"/>
          </p:cNvSpPr>
          <p:nvPr/>
        </p:nvSpPr>
        <p:spPr bwMode="auto">
          <a:xfrm>
            <a:off x="2109788" y="4740275"/>
            <a:ext cx="1228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70 km/h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463213" y="5932488"/>
            <a:ext cx="1385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100 km/h</a:t>
            </a:r>
          </a:p>
        </p:txBody>
      </p:sp>
      <p:sp>
        <p:nvSpPr>
          <p:cNvPr id="14350" name="TextovéPole 14"/>
          <p:cNvSpPr txBox="1">
            <a:spLocks noChangeArrowheads="1"/>
          </p:cNvSpPr>
          <p:nvPr/>
        </p:nvSpPr>
        <p:spPr bwMode="auto">
          <a:xfrm>
            <a:off x="9999663" y="3184525"/>
            <a:ext cx="123031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km/h</a:t>
            </a:r>
          </a:p>
        </p:txBody>
      </p:sp>
      <p:sp>
        <p:nvSpPr>
          <p:cNvPr id="14351" name="TextovéPole 15"/>
          <p:cNvSpPr txBox="1">
            <a:spLocks noChangeArrowheads="1"/>
          </p:cNvSpPr>
          <p:nvPr/>
        </p:nvSpPr>
        <p:spPr bwMode="auto">
          <a:xfrm>
            <a:off x="5033963" y="4730750"/>
            <a:ext cx="1230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km/h</a:t>
            </a:r>
          </a:p>
        </p:txBody>
      </p:sp>
      <p:sp>
        <p:nvSpPr>
          <p:cNvPr id="14352" name="TextovéPole 16"/>
          <p:cNvSpPr txBox="1">
            <a:spLocks noChangeArrowheads="1"/>
          </p:cNvSpPr>
          <p:nvPr/>
        </p:nvSpPr>
        <p:spPr bwMode="auto">
          <a:xfrm>
            <a:off x="7500938" y="4906963"/>
            <a:ext cx="10747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1.11111E-6 L -0.03671 -0.18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" y="-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7"/>
          <p:cNvSpPr txBox="1">
            <a:spLocks noChangeArrowheads="1"/>
          </p:cNvSpPr>
          <p:nvPr/>
        </p:nvSpPr>
        <p:spPr bwMode="auto">
          <a:xfrm>
            <a:off x="238125" y="950913"/>
            <a:ext cx="325913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Jaká je základní jednotka</a:t>
            </a:r>
          </a:p>
          <a:p>
            <a:r>
              <a:rPr lang="cs-CZ" altLang="cs-CZ" sz="2400"/>
              <a:t>délky?</a:t>
            </a:r>
          </a:p>
        </p:txBody>
      </p:sp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" name="Ovál 2"/>
          <p:cNvSpPr/>
          <p:nvPr/>
        </p:nvSpPr>
        <p:spPr>
          <a:xfrm>
            <a:off x="4368800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940300" y="53657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995988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453063" y="561975"/>
            <a:ext cx="5111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16395" name="TextovéPole 1"/>
          <p:cNvSpPr txBox="1">
            <a:spLocks noChangeArrowheads="1"/>
          </p:cNvSpPr>
          <p:nvPr/>
        </p:nvSpPr>
        <p:spPr bwMode="auto">
          <a:xfrm>
            <a:off x="301625" y="1039813"/>
            <a:ext cx="26431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nazýváme délku</a:t>
            </a:r>
          </a:p>
          <a:p>
            <a:r>
              <a:rPr lang="cs-CZ" altLang="cs-CZ" sz="2400"/>
              <a:t>trajektorie?</a:t>
            </a:r>
          </a:p>
        </p:txBody>
      </p:sp>
      <p:sp>
        <p:nvSpPr>
          <p:cNvPr id="19" name="Ovál 18"/>
          <p:cNvSpPr/>
          <p:nvPr/>
        </p:nvSpPr>
        <p:spPr>
          <a:xfrm>
            <a:off x="700087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488113" y="11001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94347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470525" y="1100138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983288" y="111918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17419" name="TextovéPole 1"/>
          <p:cNvSpPr txBox="1">
            <a:spLocks noChangeArrowheads="1"/>
          </p:cNvSpPr>
          <p:nvPr/>
        </p:nvSpPr>
        <p:spPr bwMode="auto">
          <a:xfrm>
            <a:off x="301625" y="1039813"/>
            <a:ext cx="36560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nazývá fyzikální veličina,</a:t>
            </a:r>
          </a:p>
          <a:p>
            <a:r>
              <a:rPr lang="cs-CZ" altLang="cs-CZ" sz="2400"/>
              <a:t>jejíž základní jednotkou je</a:t>
            </a:r>
          </a:p>
          <a:p>
            <a:r>
              <a:rPr lang="cs-CZ" altLang="cs-CZ" sz="2400"/>
              <a:t>1 sekunda.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4937125" y="1631950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454650" y="1631950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010275" y="1631950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37388" y="21494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5961063" y="21685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37188" y="21685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475413" y="2149475"/>
            <a:ext cx="5254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23363" y="2120900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09013" y="2120900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085138" y="2125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561263" y="21494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8454" name="TextovéPole 3"/>
          <p:cNvSpPr txBox="1">
            <a:spLocks noChangeArrowheads="1"/>
          </p:cNvSpPr>
          <p:nvPr/>
        </p:nvSpPr>
        <p:spPr bwMode="auto">
          <a:xfrm>
            <a:off x="338138" y="1993900"/>
            <a:ext cx="4191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stálá hodnota</a:t>
            </a:r>
          </a:p>
          <a:p>
            <a:r>
              <a:rPr lang="cs-CZ" altLang="cs-CZ" sz="2400"/>
              <a:t>veličiny, pomocí níž srovnáváme</a:t>
            </a:r>
          </a:p>
          <a:p>
            <a:r>
              <a:rPr lang="cs-CZ" altLang="cs-CZ" sz="2400"/>
              <a:t>hodnoty veličin téhož druhu?</a:t>
            </a:r>
          </a:p>
        </p:txBody>
      </p:sp>
      <p:sp>
        <p:nvSpPr>
          <p:cNvPr id="32" name="Ovál 31"/>
          <p:cNvSpPr/>
          <p:nvPr/>
        </p:nvSpPr>
        <p:spPr>
          <a:xfrm>
            <a:off x="7016750" y="21621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942013" y="21796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416550" y="2179638"/>
            <a:ext cx="5254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456363" y="21621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9102725" y="21320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8588375" y="21320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8064500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540625" y="21621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88188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6011863" y="21558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87988" y="21558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526213" y="2138363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7416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5981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135938" y="21145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612063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3" name="Ovál 32"/>
          <p:cNvSpPr/>
          <p:nvPr/>
        </p:nvSpPr>
        <p:spPr>
          <a:xfrm>
            <a:off x="6024563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4" name="Ovál 33"/>
          <p:cNvSpPr/>
          <p:nvPr/>
        </p:nvSpPr>
        <p:spPr>
          <a:xfrm>
            <a:off x="5461000" y="26670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9480" name="TextovéPole 1"/>
          <p:cNvSpPr txBox="1">
            <a:spLocks noChangeArrowheads="1"/>
          </p:cNvSpPr>
          <p:nvPr/>
        </p:nvSpPr>
        <p:spPr bwMode="auto">
          <a:xfrm>
            <a:off x="320675" y="2014538"/>
            <a:ext cx="40020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písmeno, kterým</a:t>
            </a:r>
          </a:p>
          <a:p>
            <a:r>
              <a:rPr lang="cs-CZ" altLang="cs-CZ" sz="2400"/>
              <a:t>označujeme fyzikální veličinu</a:t>
            </a:r>
          </a:p>
          <a:p>
            <a:r>
              <a:rPr lang="cs-CZ" altLang="cs-CZ" sz="2400"/>
              <a:t>dráhu?</a:t>
            </a:r>
          </a:p>
        </p:txBody>
      </p:sp>
      <p:sp>
        <p:nvSpPr>
          <p:cNvPr id="40" name="Ovál 39"/>
          <p:cNvSpPr/>
          <p:nvPr/>
        </p:nvSpPr>
        <p:spPr>
          <a:xfrm>
            <a:off x="6010275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486400" y="2678113"/>
            <a:ext cx="523875" cy="468312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88188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6011863" y="21558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87988" y="21558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526213" y="2138363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7416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5981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135938" y="21145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612063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2" name="Ovál 31"/>
          <p:cNvSpPr/>
          <p:nvPr/>
        </p:nvSpPr>
        <p:spPr>
          <a:xfrm>
            <a:off x="6562725" y="3162300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3" name="Ovál 32"/>
          <p:cNvSpPr/>
          <p:nvPr/>
        </p:nvSpPr>
        <p:spPr>
          <a:xfrm>
            <a:off x="6024563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4" name="Ovál 33"/>
          <p:cNvSpPr/>
          <p:nvPr/>
        </p:nvSpPr>
        <p:spPr>
          <a:xfrm>
            <a:off x="5461000" y="26670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5" name="Ovál 34"/>
          <p:cNvSpPr/>
          <p:nvPr/>
        </p:nvSpPr>
        <p:spPr>
          <a:xfrm>
            <a:off x="6022975" y="316230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42" name="Ovál 41"/>
          <p:cNvSpPr/>
          <p:nvPr/>
        </p:nvSpPr>
        <p:spPr>
          <a:xfrm>
            <a:off x="4941888" y="3165475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0" name="Ovál 39"/>
          <p:cNvSpPr/>
          <p:nvPr/>
        </p:nvSpPr>
        <p:spPr>
          <a:xfrm>
            <a:off x="4402138" y="316230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1" name="Ovál 40"/>
          <p:cNvSpPr/>
          <p:nvPr/>
        </p:nvSpPr>
        <p:spPr>
          <a:xfrm>
            <a:off x="5483225" y="31623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20509" name="TextovéPole 2"/>
          <p:cNvSpPr txBox="1">
            <a:spLocks noChangeArrowheads="1"/>
          </p:cNvSpPr>
          <p:nvPr/>
        </p:nvSpPr>
        <p:spPr bwMode="auto">
          <a:xfrm>
            <a:off x="187325" y="1720850"/>
            <a:ext cx="42529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Soubor činností ( experimentů) </a:t>
            </a:r>
          </a:p>
          <a:p>
            <a:r>
              <a:rPr lang="cs-CZ" altLang="cs-CZ" sz="2400"/>
              <a:t>ve fyzice, jejíchž účelem je</a:t>
            </a:r>
          </a:p>
          <a:p>
            <a:r>
              <a:rPr lang="cs-CZ" altLang="cs-CZ" sz="2400"/>
              <a:t>prohloubení vědeckého poznání.</a:t>
            </a:r>
          </a:p>
        </p:txBody>
      </p:sp>
      <p:sp>
        <p:nvSpPr>
          <p:cNvPr id="43" name="Ovál 42"/>
          <p:cNvSpPr/>
          <p:nvPr/>
        </p:nvSpPr>
        <p:spPr>
          <a:xfrm>
            <a:off x="6562725" y="3162300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6022975" y="316230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941888" y="3165475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402138" y="316230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483225" y="31623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88188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6011863" y="21558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87988" y="21558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526213" y="2138363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7416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5981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135938" y="21145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612063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2" name="Ovál 31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3" name="Ovál 32"/>
          <p:cNvSpPr/>
          <p:nvPr/>
        </p:nvSpPr>
        <p:spPr>
          <a:xfrm>
            <a:off x="6024563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4" name="Ovál 33"/>
          <p:cNvSpPr/>
          <p:nvPr/>
        </p:nvSpPr>
        <p:spPr>
          <a:xfrm>
            <a:off x="5461000" y="26670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5" name="Ovál 34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6" name="Ovál 35"/>
          <p:cNvSpPr/>
          <p:nvPr/>
        </p:nvSpPr>
        <p:spPr>
          <a:xfrm>
            <a:off x="7550150" y="35909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7" name="Ovál 36"/>
          <p:cNvSpPr/>
          <p:nvPr/>
        </p:nvSpPr>
        <p:spPr>
          <a:xfrm>
            <a:off x="7035800" y="36020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8" name="Ovál 37"/>
          <p:cNvSpPr/>
          <p:nvPr/>
        </p:nvSpPr>
        <p:spPr>
          <a:xfrm>
            <a:off x="6510338" y="3632200"/>
            <a:ext cx="5254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9" name="Ovál 38"/>
          <p:cNvSpPr/>
          <p:nvPr/>
        </p:nvSpPr>
        <p:spPr>
          <a:xfrm>
            <a:off x="5984875" y="36242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42" name="Ovál 41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0" name="Ovál 39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1" name="Ovál 40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3" name="Ovál 42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4" name="Ovál 43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45" name="Ovál 44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6" name="Ovál 45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7" name="Ovál 46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8" name="Ovál 47"/>
          <p:cNvSpPr/>
          <p:nvPr/>
        </p:nvSpPr>
        <p:spPr>
          <a:xfrm>
            <a:off x="5472113" y="36242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9" name="Ovál 48"/>
          <p:cNvSpPr/>
          <p:nvPr/>
        </p:nvSpPr>
        <p:spPr>
          <a:xfrm>
            <a:off x="4957763" y="36353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0" name="Ovál 49"/>
          <p:cNvSpPr/>
          <p:nvPr/>
        </p:nvSpPr>
        <p:spPr>
          <a:xfrm>
            <a:off x="4433888" y="3622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51" name="Ovál 50"/>
          <p:cNvSpPr/>
          <p:nvPr/>
        </p:nvSpPr>
        <p:spPr>
          <a:xfrm>
            <a:off x="3919538" y="3646488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21546" name="TextovéPole 1"/>
          <p:cNvSpPr txBox="1">
            <a:spLocks noChangeArrowheads="1"/>
          </p:cNvSpPr>
          <p:nvPr/>
        </p:nvSpPr>
        <p:spPr bwMode="auto">
          <a:xfrm>
            <a:off x="401638" y="1700213"/>
            <a:ext cx="4000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fyzikální veličina,</a:t>
            </a:r>
          </a:p>
          <a:p>
            <a:r>
              <a:rPr lang="cs-CZ" altLang="cs-CZ" sz="2400"/>
              <a:t>kterou měříme na vahách?</a:t>
            </a:r>
          </a:p>
        </p:txBody>
      </p:sp>
      <p:sp>
        <p:nvSpPr>
          <p:cNvPr id="52" name="Ovál 51"/>
          <p:cNvSpPr/>
          <p:nvPr/>
        </p:nvSpPr>
        <p:spPr>
          <a:xfrm>
            <a:off x="7573963" y="3589338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7059613" y="36004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6535738" y="36306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010275" y="362108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497513" y="3621088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4983163" y="3633788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459288" y="362108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944938" y="36433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88188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6011863" y="21558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87988" y="21558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526213" y="2138363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7416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5981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135938" y="21145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612063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2" name="Ovál 31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3" name="Ovál 32"/>
          <p:cNvSpPr/>
          <p:nvPr/>
        </p:nvSpPr>
        <p:spPr>
          <a:xfrm>
            <a:off x="6024563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4" name="Ovál 33"/>
          <p:cNvSpPr/>
          <p:nvPr/>
        </p:nvSpPr>
        <p:spPr>
          <a:xfrm>
            <a:off x="5461000" y="26670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5" name="Ovál 34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6" name="Ovál 35"/>
          <p:cNvSpPr/>
          <p:nvPr/>
        </p:nvSpPr>
        <p:spPr>
          <a:xfrm>
            <a:off x="7550150" y="35909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7" name="Ovál 36"/>
          <p:cNvSpPr/>
          <p:nvPr/>
        </p:nvSpPr>
        <p:spPr>
          <a:xfrm>
            <a:off x="7035800" y="36020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8" name="Ovál 37"/>
          <p:cNvSpPr/>
          <p:nvPr/>
        </p:nvSpPr>
        <p:spPr>
          <a:xfrm>
            <a:off x="6510338" y="3632200"/>
            <a:ext cx="5254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9" name="Ovál 38"/>
          <p:cNvSpPr/>
          <p:nvPr/>
        </p:nvSpPr>
        <p:spPr>
          <a:xfrm>
            <a:off x="5984875" y="36242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42" name="Ovál 41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0" name="Ovál 39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1" name="Ovál 40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3" name="Ovál 42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4" name="Ovál 43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45" name="Ovál 44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6" name="Ovál 45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7" name="Ovál 46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8" name="Ovál 47"/>
          <p:cNvSpPr/>
          <p:nvPr/>
        </p:nvSpPr>
        <p:spPr>
          <a:xfrm>
            <a:off x="5472113" y="36242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9" name="Ovál 48"/>
          <p:cNvSpPr/>
          <p:nvPr/>
        </p:nvSpPr>
        <p:spPr>
          <a:xfrm>
            <a:off x="4957763" y="36353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0" name="Ovál 49"/>
          <p:cNvSpPr/>
          <p:nvPr/>
        </p:nvSpPr>
        <p:spPr>
          <a:xfrm>
            <a:off x="4433888" y="3622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51" name="Ovál 50"/>
          <p:cNvSpPr/>
          <p:nvPr/>
        </p:nvSpPr>
        <p:spPr>
          <a:xfrm>
            <a:off x="3919538" y="3646488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53" name="Ovál 52"/>
          <p:cNvSpPr/>
          <p:nvPr/>
        </p:nvSpPr>
        <p:spPr>
          <a:xfrm>
            <a:off x="8077200" y="4130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ý</a:t>
            </a:r>
          </a:p>
        </p:txBody>
      </p:sp>
      <p:sp>
        <p:nvSpPr>
          <p:cNvPr id="54" name="Ovál 53"/>
          <p:cNvSpPr/>
          <p:nvPr/>
        </p:nvSpPr>
        <p:spPr>
          <a:xfrm>
            <a:off x="7559675" y="41259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55" name="Ovál 54"/>
          <p:cNvSpPr/>
          <p:nvPr/>
        </p:nvSpPr>
        <p:spPr>
          <a:xfrm>
            <a:off x="7048500" y="41148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</a:t>
            </a:r>
          </a:p>
        </p:txBody>
      </p:sp>
      <p:sp>
        <p:nvSpPr>
          <p:cNvPr id="56" name="Ovál 55"/>
          <p:cNvSpPr/>
          <p:nvPr/>
        </p:nvSpPr>
        <p:spPr>
          <a:xfrm>
            <a:off x="5486400" y="415131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7" name="Ovál 56"/>
          <p:cNvSpPr/>
          <p:nvPr/>
        </p:nvSpPr>
        <p:spPr>
          <a:xfrm>
            <a:off x="6000750" y="41640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58" name="Ovál 57"/>
          <p:cNvSpPr/>
          <p:nvPr/>
        </p:nvSpPr>
        <p:spPr>
          <a:xfrm>
            <a:off x="6524625" y="41513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59" name="Ovál 58"/>
          <p:cNvSpPr/>
          <p:nvPr/>
        </p:nvSpPr>
        <p:spPr>
          <a:xfrm>
            <a:off x="4962525" y="41735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22577" name="TextovéPole 2"/>
          <p:cNvSpPr txBox="1">
            <a:spLocks noChangeArrowheads="1"/>
          </p:cNvSpPr>
          <p:nvPr/>
        </p:nvSpPr>
        <p:spPr bwMode="auto">
          <a:xfrm>
            <a:off x="311150" y="1585913"/>
            <a:ext cx="439420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pohyb tělesa, při</a:t>
            </a:r>
          </a:p>
          <a:p>
            <a:r>
              <a:rPr lang="cs-CZ" altLang="cs-CZ" sz="2400"/>
              <a:t>kterém se všechny body tělesa</a:t>
            </a:r>
          </a:p>
          <a:p>
            <a:r>
              <a:rPr lang="cs-CZ" altLang="cs-CZ" sz="2400"/>
              <a:t>pohybují po trajektoriích stejného</a:t>
            </a:r>
          </a:p>
          <a:p>
            <a:r>
              <a:rPr lang="cs-CZ" altLang="cs-CZ" sz="2400"/>
              <a:t>tvaru a urazí stejné dráhy?</a:t>
            </a:r>
          </a:p>
        </p:txBody>
      </p:sp>
      <p:sp>
        <p:nvSpPr>
          <p:cNvPr id="60" name="Ovál 59"/>
          <p:cNvSpPr/>
          <p:nvPr/>
        </p:nvSpPr>
        <p:spPr>
          <a:xfrm>
            <a:off x="8083550" y="41148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559675" y="41449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7034213" y="4137025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491163" y="4137025"/>
            <a:ext cx="525462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005513" y="4148138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530975" y="4137025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967288" y="4159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88188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6011863" y="21558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87988" y="21558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526213" y="2138363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7416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5981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135938" y="21145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612063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2" name="Ovál 31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3" name="Ovál 32"/>
          <p:cNvSpPr/>
          <p:nvPr/>
        </p:nvSpPr>
        <p:spPr>
          <a:xfrm>
            <a:off x="6024563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4" name="Ovál 33"/>
          <p:cNvSpPr/>
          <p:nvPr/>
        </p:nvSpPr>
        <p:spPr>
          <a:xfrm>
            <a:off x="5461000" y="26670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5" name="Ovál 34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6" name="Ovál 35"/>
          <p:cNvSpPr/>
          <p:nvPr/>
        </p:nvSpPr>
        <p:spPr>
          <a:xfrm>
            <a:off x="7550150" y="35909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7" name="Ovál 36"/>
          <p:cNvSpPr/>
          <p:nvPr/>
        </p:nvSpPr>
        <p:spPr>
          <a:xfrm>
            <a:off x="7035800" y="36020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8" name="Ovál 37"/>
          <p:cNvSpPr/>
          <p:nvPr/>
        </p:nvSpPr>
        <p:spPr>
          <a:xfrm>
            <a:off x="6510338" y="3632200"/>
            <a:ext cx="5254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9" name="Ovál 38"/>
          <p:cNvSpPr/>
          <p:nvPr/>
        </p:nvSpPr>
        <p:spPr>
          <a:xfrm>
            <a:off x="5984875" y="36242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42" name="Ovál 41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0" name="Ovál 39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1" name="Ovál 40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3" name="Ovál 42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4" name="Ovál 43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45" name="Ovál 44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6" name="Ovál 45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7" name="Ovál 46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8" name="Ovál 47"/>
          <p:cNvSpPr/>
          <p:nvPr/>
        </p:nvSpPr>
        <p:spPr>
          <a:xfrm>
            <a:off x="5472113" y="36242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9" name="Ovál 48"/>
          <p:cNvSpPr/>
          <p:nvPr/>
        </p:nvSpPr>
        <p:spPr>
          <a:xfrm>
            <a:off x="4957763" y="36353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0" name="Ovál 49"/>
          <p:cNvSpPr/>
          <p:nvPr/>
        </p:nvSpPr>
        <p:spPr>
          <a:xfrm>
            <a:off x="4433888" y="3622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51" name="Ovál 50"/>
          <p:cNvSpPr/>
          <p:nvPr/>
        </p:nvSpPr>
        <p:spPr>
          <a:xfrm>
            <a:off x="3919538" y="3646488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53" name="Ovál 52"/>
          <p:cNvSpPr/>
          <p:nvPr/>
        </p:nvSpPr>
        <p:spPr>
          <a:xfrm>
            <a:off x="8077200" y="4130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ý</a:t>
            </a:r>
          </a:p>
        </p:txBody>
      </p:sp>
      <p:sp>
        <p:nvSpPr>
          <p:cNvPr id="54" name="Ovál 53"/>
          <p:cNvSpPr/>
          <p:nvPr/>
        </p:nvSpPr>
        <p:spPr>
          <a:xfrm>
            <a:off x="7559675" y="41259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55" name="Ovál 54"/>
          <p:cNvSpPr/>
          <p:nvPr/>
        </p:nvSpPr>
        <p:spPr>
          <a:xfrm>
            <a:off x="7048500" y="41148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</a:t>
            </a:r>
          </a:p>
        </p:txBody>
      </p:sp>
      <p:sp>
        <p:nvSpPr>
          <p:cNvPr id="56" name="Ovál 55"/>
          <p:cNvSpPr/>
          <p:nvPr/>
        </p:nvSpPr>
        <p:spPr>
          <a:xfrm>
            <a:off x="5486400" y="415131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7" name="Ovál 56"/>
          <p:cNvSpPr/>
          <p:nvPr/>
        </p:nvSpPr>
        <p:spPr>
          <a:xfrm>
            <a:off x="6000750" y="41640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58" name="Ovál 57"/>
          <p:cNvSpPr/>
          <p:nvPr/>
        </p:nvSpPr>
        <p:spPr>
          <a:xfrm>
            <a:off x="6524625" y="41513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59" name="Ovál 58"/>
          <p:cNvSpPr/>
          <p:nvPr/>
        </p:nvSpPr>
        <p:spPr>
          <a:xfrm>
            <a:off x="4962525" y="41735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60" name="Ovál 59"/>
          <p:cNvSpPr/>
          <p:nvPr/>
        </p:nvSpPr>
        <p:spPr>
          <a:xfrm>
            <a:off x="8650288" y="46355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8126413" y="4665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7600950" y="46561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524500" y="4665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7097713" y="46561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038850" y="4667250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607" name="TextovéPole 1"/>
          <p:cNvSpPr txBox="1">
            <a:spLocks noChangeArrowheads="1"/>
          </p:cNvSpPr>
          <p:nvPr/>
        </p:nvSpPr>
        <p:spPr bwMode="auto">
          <a:xfrm>
            <a:off x="228600" y="1471613"/>
            <a:ext cx="39989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fyzikální veličina,</a:t>
            </a:r>
          </a:p>
          <a:p>
            <a:r>
              <a:rPr lang="cs-CZ" altLang="cs-CZ" sz="2400"/>
              <a:t>kterou určíme tak, že dráhu</a:t>
            </a:r>
          </a:p>
          <a:p>
            <a:r>
              <a:rPr lang="cs-CZ" altLang="cs-CZ" sz="2400"/>
              <a:t>dělíme dobou pohybu?</a:t>
            </a:r>
          </a:p>
        </p:txBody>
      </p:sp>
      <p:sp>
        <p:nvSpPr>
          <p:cNvPr id="67" name="Ovál 66"/>
          <p:cNvSpPr/>
          <p:nvPr/>
        </p:nvSpPr>
        <p:spPr>
          <a:xfrm>
            <a:off x="8650288" y="463708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68" name="Ovál 67"/>
          <p:cNvSpPr/>
          <p:nvPr/>
        </p:nvSpPr>
        <p:spPr>
          <a:xfrm>
            <a:off x="8126413" y="4667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69" name="Ovál 68"/>
          <p:cNvSpPr/>
          <p:nvPr/>
        </p:nvSpPr>
        <p:spPr>
          <a:xfrm>
            <a:off x="7600950" y="46577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70" name="Ovál 69"/>
          <p:cNvSpPr/>
          <p:nvPr/>
        </p:nvSpPr>
        <p:spPr>
          <a:xfrm>
            <a:off x="5524500" y="4667250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72" name="Ovál 71"/>
          <p:cNvSpPr/>
          <p:nvPr/>
        </p:nvSpPr>
        <p:spPr>
          <a:xfrm>
            <a:off x="7097713" y="46577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73" name="Ovál 72"/>
          <p:cNvSpPr/>
          <p:nvPr/>
        </p:nvSpPr>
        <p:spPr>
          <a:xfrm>
            <a:off x="6038850" y="4668838"/>
            <a:ext cx="525463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y</a:t>
            </a:r>
          </a:p>
        </p:txBody>
      </p:sp>
      <p:grpSp>
        <p:nvGrpSpPr>
          <p:cNvPr id="23614" name="Skupina 4"/>
          <p:cNvGrpSpPr>
            <a:grpSpLocks/>
          </p:cNvGrpSpPr>
          <p:nvPr/>
        </p:nvGrpSpPr>
        <p:grpSpPr bwMode="auto">
          <a:xfrm>
            <a:off x="6573838" y="4668838"/>
            <a:ext cx="523875" cy="503237"/>
            <a:chOff x="6573070" y="4668156"/>
            <a:chExt cx="524030" cy="504709"/>
          </a:xfrm>
        </p:grpSpPr>
        <p:sp>
          <p:nvSpPr>
            <p:cNvPr id="64" name="Ovál 63"/>
            <p:cNvSpPr/>
            <p:nvPr/>
          </p:nvSpPr>
          <p:spPr>
            <a:xfrm>
              <a:off x="6573070" y="4668156"/>
              <a:ext cx="524030" cy="5031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6573070" y="4669748"/>
              <a:ext cx="524030" cy="5031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3624" name="TextovéPole 3"/>
            <p:cNvSpPr txBox="1">
              <a:spLocks noChangeArrowheads="1"/>
            </p:cNvSpPr>
            <p:nvPr/>
          </p:nvSpPr>
          <p:spPr bwMode="auto">
            <a:xfrm>
              <a:off x="6611554" y="4732323"/>
              <a:ext cx="4042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ch</a:t>
              </a:r>
            </a:p>
          </p:txBody>
        </p:sp>
      </p:grpSp>
      <p:sp>
        <p:nvSpPr>
          <p:cNvPr id="74" name="Ovál 73"/>
          <p:cNvSpPr/>
          <p:nvPr/>
        </p:nvSpPr>
        <p:spPr>
          <a:xfrm>
            <a:off x="8650288" y="46307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8126413" y="466248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7600950" y="46529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524500" y="4662488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6573838" y="4665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7097713" y="46529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6038850" y="46640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88188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6011863" y="21558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87988" y="21558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526213" y="2138363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7416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5981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135938" y="21145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612063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2" name="Ovál 31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3" name="Ovál 32"/>
          <p:cNvSpPr/>
          <p:nvPr/>
        </p:nvSpPr>
        <p:spPr>
          <a:xfrm>
            <a:off x="6024563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4" name="Ovál 33"/>
          <p:cNvSpPr/>
          <p:nvPr/>
        </p:nvSpPr>
        <p:spPr>
          <a:xfrm>
            <a:off x="5461000" y="26670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5" name="Ovál 34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6" name="Ovál 35"/>
          <p:cNvSpPr/>
          <p:nvPr/>
        </p:nvSpPr>
        <p:spPr>
          <a:xfrm>
            <a:off x="7550150" y="35909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7" name="Ovál 36"/>
          <p:cNvSpPr/>
          <p:nvPr/>
        </p:nvSpPr>
        <p:spPr>
          <a:xfrm>
            <a:off x="7035800" y="36020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8" name="Ovál 37"/>
          <p:cNvSpPr/>
          <p:nvPr/>
        </p:nvSpPr>
        <p:spPr>
          <a:xfrm>
            <a:off x="6510338" y="3632200"/>
            <a:ext cx="5254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9" name="Ovál 38"/>
          <p:cNvSpPr/>
          <p:nvPr/>
        </p:nvSpPr>
        <p:spPr>
          <a:xfrm>
            <a:off x="5984875" y="36242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42" name="Ovál 41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0" name="Ovál 39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1" name="Ovál 40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3" name="Ovál 42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4" name="Ovál 43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45" name="Ovál 44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6" name="Ovál 45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7" name="Ovál 46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8" name="Ovál 47"/>
          <p:cNvSpPr/>
          <p:nvPr/>
        </p:nvSpPr>
        <p:spPr>
          <a:xfrm>
            <a:off x="5472113" y="36242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9" name="Ovál 48"/>
          <p:cNvSpPr/>
          <p:nvPr/>
        </p:nvSpPr>
        <p:spPr>
          <a:xfrm>
            <a:off x="4957763" y="36353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0" name="Ovál 49"/>
          <p:cNvSpPr/>
          <p:nvPr/>
        </p:nvSpPr>
        <p:spPr>
          <a:xfrm>
            <a:off x="4433888" y="3622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51" name="Ovál 50"/>
          <p:cNvSpPr/>
          <p:nvPr/>
        </p:nvSpPr>
        <p:spPr>
          <a:xfrm>
            <a:off x="3919538" y="3646488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53" name="Ovál 52"/>
          <p:cNvSpPr/>
          <p:nvPr/>
        </p:nvSpPr>
        <p:spPr>
          <a:xfrm>
            <a:off x="8077200" y="4130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ý</a:t>
            </a:r>
          </a:p>
        </p:txBody>
      </p:sp>
      <p:sp>
        <p:nvSpPr>
          <p:cNvPr id="54" name="Ovál 53"/>
          <p:cNvSpPr/>
          <p:nvPr/>
        </p:nvSpPr>
        <p:spPr>
          <a:xfrm>
            <a:off x="7559675" y="41259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55" name="Ovál 54"/>
          <p:cNvSpPr/>
          <p:nvPr/>
        </p:nvSpPr>
        <p:spPr>
          <a:xfrm>
            <a:off x="7048500" y="41148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</a:t>
            </a:r>
          </a:p>
        </p:txBody>
      </p:sp>
      <p:sp>
        <p:nvSpPr>
          <p:cNvPr id="56" name="Ovál 55"/>
          <p:cNvSpPr/>
          <p:nvPr/>
        </p:nvSpPr>
        <p:spPr>
          <a:xfrm>
            <a:off x="5486400" y="415131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7" name="Ovál 56"/>
          <p:cNvSpPr/>
          <p:nvPr/>
        </p:nvSpPr>
        <p:spPr>
          <a:xfrm>
            <a:off x="6000750" y="41640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58" name="Ovál 57"/>
          <p:cNvSpPr/>
          <p:nvPr/>
        </p:nvSpPr>
        <p:spPr>
          <a:xfrm>
            <a:off x="6524625" y="41513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59" name="Ovál 58"/>
          <p:cNvSpPr/>
          <p:nvPr/>
        </p:nvSpPr>
        <p:spPr>
          <a:xfrm>
            <a:off x="4962525" y="41735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60" name="Ovál 59"/>
          <p:cNvSpPr/>
          <p:nvPr/>
        </p:nvSpPr>
        <p:spPr>
          <a:xfrm>
            <a:off x="8650288" y="46355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8126413" y="4665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7600950" y="46561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524500" y="4665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7097713" y="46561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038850" y="4667250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8650288" y="463708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68" name="Ovál 67"/>
          <p:cNvSpPr/>
          <p:nvPr/>
        </p:nvSpPr>
        <p:spPr>
          <a:xfrm>
            <a:off x="8126413" y="4667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69" name="Ovál 68"/>
          <p:cNvSpPr/>
          <p:nvPr/>
        </p:nvSpPr>
        <p:spPr>
          <a:xfrm>
            <a:off x="7600950" y="46577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70" name="Ovál 69"/>
          <p:cNvSpPr/>
          <p:nvPr/>
        </p:nvSpPr>
        <p:spPr>
          <a:xfrm>
            <a:off x="5524500" y="4667250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72" name="Ovál 71"/>
          <p:cNvSpPr/>
          <p:nvPr/>
        </p:nvSpPr>
        <p:spPr>
          <a:xfrm>
            <a:off x="7097713" y="46577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73" name="Ovál 72"/>
          <p:cNvSpPr/>
          <p:nvPr/>
        </p:nvSpPr>
        <p:spPr>
          <a:xfrm>
            <a:off x="6038850" y="4668838"/>
            <a:ext cx="525463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77" name="Ovál 76"/>
          <p:cNvSpPr/>
          <p:nvPr/>
        </p:nvSpPr>
        <p:spPr>
          <a:xfrm>
            <a:off x="5545138" y="519747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78" name="Ovál 77"/>
          <p:cNvSpPr/>
          <p:nvPr/>
        </p:nvSpPr>
        <p:spPr>
          <a:xfrm>
            <a:off x="4492625" y="52022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79" name="Ovál 78"/>
          <p:cNvSpPr/>
          <p:nvPr/>
        </p:nvSpPr>
        <p:spPr>
          <a:xfrm>
            <a:off x="6078538" y="5175250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80" name="Ovál 79"/>
          <p:cNvSpPr/>
          <p:nvPr/>
        </p:nvSpPr>
        <p:spPr>
          <a:xfrm>
            <a:off x="5040313" y="520541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l</a:t>
            </a:r>
          </a:p>
        </p:txBody>
      </p:sp>
      <p:grpSp>
        <p:nvGrpSpPr>
          <p:cNvPr id="24641" name="Skupina 4"/>
          <p:cNvGrpSpPr>
            <a:grpSpLocks/>
          </p:cNvGrpSpPr>
          <p:nvPr/>
        </p:nvGrpSpPr>
        <p:grpSpPr bwMode="auto">
          <a:xfrm>
            <a:off x="6573838" y="4668838"/>
            <a:ext cx="523875" cy="503237"/>
            <a:chOff x="6573070" y="4668156"/>
            <a:chExt cx="524030" cy="504709"/>
          </a:xfrm>
        </p:grpSpPr>
        <p:sp>
          <p:nvSpPr>
            <p:cNvPr id="64" name="Ovál 63"/>
            <p:cNvSpPr/>
            <p:nvPr/>
          </p:nvSpPr>
          <p:spPr>
            <a:xfrm>
              <a:off x="6573070" y="4668156"/>
              <a:ext cx="524030" cy="5031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6573070" y="4669748"/>
              <a:ext cx="524030" cy="5031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4649" name="TextovéPole 3"/>
            <p:cNvSpPr txBox="1">
              <a:spLocks noChangeArrowheads="1"/>
            </p:cNvSpPr>
            <p:nvPr/>
          </p:nvSpPr>
          <p:spPr bwMode="auto">
            <a:xfrm>
              <a:off x="6611554" y="4732323"/>
              <a:ext cx="4042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ch</a:t>
              </a:r>
            </a:p>
          </p:txBody>
        </p:sp>
      </p:grpSp>
      <p:sp>
        <p:nvSpPr>
          <p:cNvPr id="24642" name="TextovéPole 2"/>
          <p:cNvSpPr txBox="1">
            <a:spLocks noChangeArrowheads="1"/>
          </p:cNvSpPr>
          <p:nvPr/>
        </p:nvSpPr>
        <p:spPr bwMode="auto">
          <a:xfrm>
            <a:off x="255588" y="1943100"/>
            <a:ext cx="4000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stav, kdy těleso</a:t>
            </a:r>
          </a:p>
          <a:p>
            <a:r>
              <a:rPr lang="cs-CZ" altLang="cs-CZ" sz="2400"/>
              <a:t>nemění svou polohu vzhledem</a:t>
            </a:r>
          </a:p>
          <a:p>
            <a:r>
              <a:rPr lang="cs-CZ" altLang="cs-CZ" sz="2400"/>
              <a:t>k jinému tělesu?</a:t>
            </a:r>
          </a:p>
        </p:txBody>
      </p:sp>
      <p:sp>
        <p:nvSpPr>
          <p:cNvPr id="81" name="Ovál 80"/>
          <p:cNvSpPr/>
          <p:nvPr/>
        </p:nvSpPr>
        <p:spPr>
          <a:xfrm>
            <a:off x="5562600" y="5195888"/>
            <a:ext cx="5619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4462463" y="5195888"/>
            <a:ext cx="5635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5022850" y="5187950"/>
            <a:ext cx="5619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6092825" y="5181600"/>
            <a:ext cx="5619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  <p:bldLst>
      <p:bldP spid="81" grpId="0" animBg="1"/>
      <p:bldP spid="82" grpId="0" animBg="1"/>
      <p:bldP spid="84" grpId="0" animBg="1"/>
      <p:bldP spid="8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4383088" y="536575"/>
            <a:ext cx="5127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0" name="Ovál 9"/>
          <p:cNvSpPr/>
          <p:nvPr/>
        </p:nvSpPr>
        <p:spPr>
          <a:xfrm>
            <a:off x="4926013" y="547688"/>
            <a:ext cx="5111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vál 10"/>
          <p:cNvSpPr/>
          <p:nvPr/>
        </p:nvSpPr>
        <p:spPr>
          <a:xfrm>
            <a:off x="6010275" y="542925"/>
            <a:ext cx="5127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5467350" y="547688"/>
            <a:ext cx="512763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Ovál 12"/>
          <p:cNvSpPr/>
          <p:nvPr/>
        </p:nvSpPr>
        <p:spPr>
          <a:xfrm>
            <a:off x="7024688" y="1096963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" name="Ovál 14"/>
          <p:cNvSpPr/>
          <p:nvPr/>
        </p:nvSpPr>
        <p:spPr>
          <a:xfrm>
            <a:off x="6477000" y="10969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6" name="Ovál 15"/>
          <p:cNvSpPr/>
          <p:nvPr/>
        </p:nvSpPr>
        <p:spPr>
          <a:xfrm>
            <a:off x="4930775" y="1082675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7" name="Ovál 16"/>
          <p:cNvSpPr/>
          <p:nvPr/>
        </p:nvSpPr>
        <p:spPr>
          <a:xfrm>
            <a:off x="5459413" y="10969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8" name="Ovál 17"/>
          <p:cNvSpPr/>
          <p:nvPr/>
        </p:nvSpPr>
        <p:spPr>
          <a:xfrm>
            <a:off x="5978525" y="10858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20" name="Ovál 19"/>
          <p:cNvSpPr/>
          <p:nvPr/>
        </p:nvSpPr>
        <p:spPr>
          <a:xfrm>
            <a:off x="7088188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493712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22" name="Ovál 21"/>
          <p:cNvSpPr/>
          <p:nvPr/>
        </p:nvSpPr>
        <p:spPr>
          <a:xfrm>
            <a:off x="5454650" y="1617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3" name="Ovál 22"/>
          <p:cNvSpPr/>
          <p:nvPr/>
        </p:nvSpPr>
        <p:spPr>
          <a:xfrm>
            <a:off x="6010275" y="1617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4" name="Ovál 23"/>
          <p:cNvSpPr/>
          <p:nvPr/>
        </p:nvSpPr>
        <p:spPr>
          <a:xfrm>
            <a:off x="6011863" y="21558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5487988" y="215582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26" name="Ovál 25"/>
          <p:cNvSpPr/>
          <p:nvPr/>
        </p:nvSpPr>
        <p:spPr>
          <a:xfrm>
            <a:off x="6526213" y="2138363"/>
            <a:ext cx="525462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8" name="Ovál 27"/>
          <p:cNvSpPr/>
          <p:nvPr/>
        </p:nvSpPr>
        <p:spPr>
          <a:xfrm>
            <a:off x="917416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9" name="Ovál 28"/>
          <p:cNvSpPr/>
          <p:nvPr/>
        </p:nvSpPr>
        <p:spPr>
          <a:xfrm>
            <a:off x="8659813" y="21082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30" name="Ovál 29"/>
          <p:cNvSpPr/>
          <p:nvPr/>
        </p:nvSpPr>
        <p:spPr>
          <a:xfrm>
            <a:off x="8135938" y="21145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1" name="Ovál 30"/>
          <p:cNvSpPr/>
          <p:nvPr/>
        </p:nvSpPr>
        <p:spPr>
          <a:xfrm>
            <a:off x="7612063" y="21383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2" name="Ovál 31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3" name="Ovál 32"/>
          <p:cNvSpPr/>
          <p:nvPr/>
        </p:nvSpPr>
        <p:spPr>
          <a:xfrm>
            <a:off x="6024563" y="2687638"/>
            <a:ext cx="523875" cy="4683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4" name="Ovál 33"/>
          <p:cNvSpPr/>
          <p:nvPr/>
        </p:nvSpPr>
        <p:spPr>
          <a:xfrm>
            <a:off x="5461000" y="266700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5" name="Ovál 34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6" name="Ovál 35"/>
          <p:cNvSpPr/>
          <p:nvPr/>
        </p:nvSpPr>
        <p:spPr>
          <a:xfrm>
            <a:off x="7550150" y="35909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7" name="Ovál 36"/>
          <p:cNvSpPr/>
          <p:nvPr/>
        </p:nvSpPr>
        <p:spPr>
          <a:xfrm>
            <a:off x="7035800" y="36020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8" name="Ovál 37"/>
          <p:cNvSpPr/>
          <p:nvPr/>
        </p:nvSpPr>
        <p:spPr>
          <a:xfrm>
            <a:off x="6510338" y="3632200"/>
            <a:ext cx="525462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9" name="Ovál 38"/>
          <p:cNvSpPr/>
          <p:nvPr/>
        </p:nvSpPr>
        <p:spPr>
          <a:xfrm>
            <a:off x="5984875" y="362426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42" name="Ovál 41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0" name="Ovál 39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1" name="Ovál 40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3" name="Ovál 42"/>
          <p:cNvSpPr/>
          <p:nvPr/>
        </p:nvSpPr>
        <p:spPr>
          <a:xfrm>
            <a:off x="6537325" y="3143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4" name="Ovál 43"/>
          <p:cNvSpPr/>
          <p:nvPr/>
        </p:nvSpPr>
        <p:spPr>
          <a:xfrm>
            <a:off x="5995988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45" name="Ovál 44"/>
          <p:cNvSpPr/>
          <p:nvPr/>
        </p:nvSpPr>
        <p:spPr>
          <a:xfrm>
            <a:off x="4914900" y="3146425"/>
            <a:ext cx="525463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46" name="Ovál 45"/>
          <p:cNvSpPr/>
          <p:nvPr/>
        </p:nvSpPr>
        <p:spPr>
          <a:xfrm>
            <a:off x="4375150" y="3143250"/>
            <a:ext cx="523875" cy="46831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47" name="Ovál 46"/>
          <p:cNvSpPr/>
          <p:nvPr/>
        </p:nvSpPr>
        <p:spPr>
          <a:xfrm>
            <a:off x="5456238" y="3143250"/>
            <a:ext cx="523875" cy="468313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48" name="Ovál 47"/>
          <p:cNvSpPr/>
          <p:nvPr/>
        </p:nvSpPr>
        <p:spPr>
          <a:xfrm>
            <a:off x="5472113" y="3624263"/>
            <a:ext cx="523875" cy="50165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9" name="Ovál 48"/>
          <p:cNvSpPr/>
          <p:nvPr/>
        </p:nvSpPr>
        <p:spPr>
          <a:xfrm>
            <a:off x="4957763" y="36353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0" name="Ovál 49"/>
          <p:cNvSpPr/>
          <p:nvPr/>
        </p:nvSpPr>
        <p:spPr>
          <a:xfrm>
            <a:off x="4433888" y="3622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51" name="Ovál 50"/>
          <p:cNvSpPr/>
          <p:nvPr/>
        </p:nvSpPr>
        <p:spPr>
          <a:xfrm>
            <a:off x="3919538" y="3646488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53" name="Ovál 52"/>
          <p:cNvSpPr/>
          <p:nvPr/>
        </p:nvSpPr>
        <p:spPr>
          <a:xfrm>
            <a:off x="8077200" y="413067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ý</a:t>
            </a:r>
          </a:p>
        </p:txBody>
      </p:sp>
      <p:sp>
        <p:nvSpPr>
          <p:cNvPr id="54" name="Ovál 53"/>
          <p:cNvSpPr/>
          <p:nvPr/>
        </p:nvSpPr>
        <p:spPr>
          <a:xfrm>
            <a:off x="7559675" y="41259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55" name="Ovál 54"/>
          <p:cNvSpPr/>
          <p:nvPr/>
        </p:nvSpPr>
        <p:spPr>
          <a:xfrm>
            <a:off x="7048500" y="41148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</a:t>
            </a:r>
          </a:p>
        </p:txBody>
      </p:sp>
      <p:sp>
        <p:nvSpPr>
          <p:cNvPr id="56" name="Ovál 55"/>
          <p:cNvSpPr/>
          <p:nvPr/>
        </p:nvSpPr>
        <p:spPr>
          <a:xfrm>
            <a:off x="5486400" y="415131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57" name="Ovál 56"/>
          <p:cNvSpPr/>
          <p:nvPr/>
        </p:nvSpPr>
        <p:spPr>
          <a:xfrm>
            <a:off x="6000750" y="41640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58" name="Ovál 57"/>
          <p:cNvSpPr/>
          <p:nvPr/>
        </p:nvSpPr>
        <p:spPr>
          <a:xfrm>
            <a:off x="6524625" y="415131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59" name="Ovál 58"/>
          <p:cNvSpPr/>
          <p:nvPr/>
        </p:nvSpPr>
        <p:spPr>
          <a:xfrm>
            <a:off x="4962525" y="41735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60" name="Ovál 59"/>
          <p:cNvSpPr/>
          <p:nvPr/>
        </p:nvSpPr>
        <p:spPr>
          <a:xfrm>
            <a:off x="8650288" y="46355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8126413" y="4665663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7600950" y="46561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524500" y="4665663"/>
            <a:ext cx="5238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7097713" y="46561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038850" y="4667250"/>
            <a:ext cx="525463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8650288" y="463708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68" name="Ovál 67"/>
          <p:cNvSpPr/>
          <p:nvPr/>
        </p:nvSpPr>
        <p:spPr>
          <a:xfrm>
            <a:off x="8126413" y="466725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69" name="Ovál 68"/>
          <p:cNvSpPr/>
          <p:nvPr/>
        </p:nvSpPr>
        <p:spPr>
          <a:xfrm>
            <a:off x="7600950" y="46577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70" name="Ovál 69"/>
          <p:cNvSpPr/>
          <p:nvPr/>
        </p:nvSpPr>
        <p:spPr>
          <a:xfrm>
            <a:off x="5524500" y="4667250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72" name="Ovál 71"/>
          <p:cNvSpPr/>
          <p:nvPr/>
        </p:nvSpPr>
        <p:spPr>
          <a:xfrm>
            <a:off x="7097713" y="4657725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73" name="Ovál 72"/>
          <p:cNvSpPr/>
          <p:nvPr/>
        </p:nvSpPr>
        <p:spPr>
          <a:xfrm>
            <a:off x="6038850" y="4668838"/>
            <a:ext cx="525463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74" name="Ovál 73"/>
          <p:cNvSpPr/>
          <p:nvPr/>
        </p:nvSpPr>
        <p:spPr>
          <a:xfrm>
            <a:off x="7288213" y="57277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75" name="Ovál 74"/>
          <p:cNvSpPr/>
          <p:nvPr/>
        </p:nvSpPr>
        <p:spPr>
          <a:xfrm>
            <a:off x="7821613" y="5727700"/>
            <a:ext cx="5238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77" name="Ovál 76"/>
          <p:cNvSpPr/>
          <p:nvPr/>
        </p:nvSpPr>
        <p:spPr>
          <a:xfrm>
            <a:off x="5545138" y="5197475"/>
            <a:ext cx="523875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78" name="Ovál 77"/>
          <p:cNvSpPr/>
          <p:nvPr/>
        </p:nvSpPr>
        <p:spPr>
          <a:xfrm>
            <a:off x="4492625" y="52022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79" name="Ovál 78"/>
          <p:cNvSpPr/>
          <p:nvPr/>
        </p:nvSpPr>
        <p:spPr>
          <a:xfrm>
            <a:off x="6078538" y="5175250"/>
            <a:ext cx="5254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80" name="Ovál 79"/>
          <p:cNvSpPr/>
          <p:nvPr/>
        </p:nvSpPr>
        <p:spPr>
          <a:xfrm>
            <a:off x="5040313" y="5205413"/>
            <a:ext cx="5238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l</a:t>
            </a:r>
          </a:p>
        </p:txBody>
      </p:sp>
      <p:grpSp>
        <p:nvGrpSpPr>
          <p:cNvPr id="25667" name="Skupina 4"/>
          <p:cNvGrpSpPr>
            <a:grpSpLocks/>
          </p:cNvGrpSpPr>
          <p:nvPr/>
        </p:nvGrpSpPr>
        <p:grpSpPr bwMode="auto">
          <a:xfrm>
            <a:off x="6573838" y="4668838"/>
            <a:ext cx="523875" cy="503237"/>
            <a:chOff x="6573070" y="4668156"/>
            <a:chExt cx="524030" cy="504709"/>
          </a:xfrm>
        </p:grpSpPr>
        <p:sp>
          <p:nvSpPr>
            <p:cNvPr id="64" name="Ovál 63"/>
            <p:cNvSpPr/>
            <p:nvPr/>
          </p:nvSpPr>
          <p:spPr>
            <a:xfrm>
              <a:off x="6573070" y="4668156"/>
              <a:ext cx="524030" cy="5031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6573070" y="4669748"/>
              <a:ext cx="524030" cy="5031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5686" name="TextovéPole 3"/>
            <p:cNvSpPr txBox="1">
              <a:spLocks noChangeArrowheads="1"/>
            </p:cNvSpPr>
            <p:nvPr/>
          </p:nvSpPr>
          <p:spPr bwMode="auto">
            <a:xfrm>
              <a:off x="6611554" y="4732323"/>
              <a:ext cx="4042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ch</a:t>
              </a:r>
            </a:p>
          </p:txBody>
        </p:sp>
      </p:grpSp>
      <p:sp>
        <p:nvSpPr>
          <p:cNvPr id="81" name="Ovál 80"/>
          <p:cNvSpPr/>
          <p:nvPr/>
        </p:nvSpPr>
        <p:spPr>
          <a:xfrm>
            <a:off x="5581650" y="5727700"/>
            <a:ext cx="563563" cy="503238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82" name="Ovál 81"/>
          <p:cNvSpPr/>
          <p:nvPr/>
        </p:nvSpPr>
        <p:spPr>
          <a:xfrm>
            <a:off x="5002213" y="5732463"/>
            <a:ext cx="5619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83" name="Ovál 82"/>
          <p:cNvSpPr/>
          <p:nvPr/>
        </p:nvSpPr>
        <p:spPr>
          <a:xfrm>
            <a:off x="6715125" y="5732463"/>
            <a:ext cx="5619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84" name="Ovál 83"/>
          <p:cNvSpPr/>
          <p:nvPr/>
        </p:nvSpPr>
        <p:spPr>
          <a:xfrm>
            <a:off x="6146800" y="5727700"/>
            <a:ext cx="561975" cy="50323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w</a:t>
            </a:r>
          </a:p>
        </p:txBody>
      </p:sp>
      <p:sp>
        <p:nvSpPr>
          <p:cNvPr id="25672" name="TextovéPole 1"/>
          <p:cNvSpPr txBox="1">
            <a:spLocks noChangeArrowheads="1"/>
          </p:cNvSpPr>
          <p:nvPr/>
        </p:nvSpPr>
        <p:spPr bwMode="auto">
          <a:xfrm>
            <a:off x="247650" y="1417638"/>
            <a:ext cx="37163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Uveď příjmení anglického</a:t>
            </a:r>
          </a:p>
          <a:p>
            <a:r>
              <a:rPr lang="cs-CZ" altLang="cs-CZ" sz="2400"/>
              <a:t>matematika a fyzika, který</a:t>
            </a:r>
          </a:p>
          <a:p>
            <a:r>
              <a:rPr lang="cs-CZ" altLang="cs-CZ" sz="2400"/>
              <a:t>se zabýval gravitací a zákony</a:t>
            </a:r>
          </a:p>
          <a:p>
            <a:r>
              <a:rPr lang="cs-CZ" altLang="cs-CZ" sz="2400"/>
              <a:t>pohybu.</a:t>
            </a:r>
          </a:p>
        </p:txBody>
      </p:sp>
      <p:sp>
        <p:nvSpPr>
          <p:cNvPr id="85" name="Ovál 84"/>
          <p:cNvSpPr/>
          <p:nvPr/>
        </p:nvSpPr>
        <p:spPr>
          <a:xfrm>
            <a:off x="7310438" y="57483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7845425" y="5748338"/>
            <a:ext cx="5238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5605463" y="5748338"/>
            <a:ext cx="561975" cy="503237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024438" y="5753100"/>
            <a:ext cx="563562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6737350" y="5753100"/>
            <a:ext cx="561975" cy="5016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6170613" y="5748338"/>
            <a:ext cx="561975" cy="50323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204788" y="3071813"/>
            <a:ext cx="3563937" cy="3094037"/>
            <a:chOff x="205253" y="3071619"/>
            <a:chExt cx="3562904" cy="3093780"/>
          </a:xfrm>
        </p:grpSpPr>
        <p:sp>
          <p:nvSpPr>
            <p:cNvPr id="6" name="Obdélník 5"/>
            <p:cNvSpPr/>
            <p:nvPr/>
          </p:nvSpPr>
          <p:spPr>
            <a:xfrm>
              <a:off x="246516" y="3071619"/>
              <a:ext cx="3512119" cy="309378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25681" name="Picture 2" descr="Boeing Plane Silhouette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4614413">
              <a:off x="2976991" y="3222665"/>
              <a:ext cx="347419" cy="4143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Rovnoramenný trojúhelník 6"/>
            <p:cNvSpPr/>
            <p:nvPr/>
          </p:nvSpPr>
          <p:spPr>
            <a:xfrm rot="4642984" flipH="1">
              <a:off x="1615321" y="2290149"/>
              <a:ext cx="166673" cy="2986809"/>
            </a:xfrm>
            <a:custGeom>
              <a:avLst/>
              <a:gdLst>
                <a:gd name="connsiteX0" fmla="*/ 0 w 154040"/>
                <a:gd name="connsiteY0" fmla="*/ 2922313 h 2922313"/>
                <a:gd name="connsiteX1" fmla="*/ 77020 w 154040"/>
                <a:gd name="connsiteY1" fmla="*/ 0 h 2922313"/>
                <a:gd name="connsiteX2" fmla="*/ 154040 w 154040"/>
                <a:gd name="connsiteY2" fmla="*/ 2922313 h 2922313"/>
                <a:gd name="connsiteX3" fmla="*/ 0 w 154040"/>
                <a:gd name="connsiteY3" fmla="*/ 2922313 h 2922313"/>
                <a:gd name="connsiteX0" fmla="*/ 0 w 166407"/>
                <a:gd name="connsiteY0" fmla="*/ 2987081 h 2987081"/>
                <a:gd name="connsiteX1" fmla="*/ 89387 w 166407"/>
                <a:gd name="connsiteY1" fmla="*/ 0 h 2987081"/>
                <a:gd name="connsiteX2" fmla="*/ 166407 w 166407"/>
                <a:gd name="connsiteY2" fmla="*/ 2922313 h 2987081"/>
                <a:gd name="connsiteX3" fmla="*/ 0 w 166407"/>
                <a:gd name="connsiteY3" fmla="*/ 2987081 h 2987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407" h="2987081">
                  <a:moveTo>
                    <a:pt x="0" y="2987081"/>
                  </a:moveTo>
                  <a:lnTo>
                    <a:pt x="89387" y="0"/>
                  </a:lnTo>
                  <a:lnTo>
                    <a:pt x="166407" y="2922313"/>
                  </a:lnTo>
                  <a:lnTo>
                    <a:pt x="0" y="2987081"/>
                  </a:lnTo>
                  <a:close/>
                </a:path>
              </a:pathLst>
            </a:cu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25683" name="Picture 4" descr="Black Skyline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7568" y="4308024"/>
              <a:ext cx="3510589" cy="1857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81063"/>
            <a:ext cx="7956550" cy="597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1"/>
          <p:cNvSpPr txBox="1">
            <a:spLocks noChangeArrowheads="1"/>
          </p:cNvSpPr>
          <p:nvPr/>
        </p:nvSpPr>
        <p:spPr bwMode="auto">
          <a:xfrm>
            <a:off x="301625" y="222250"/>
            <a:ext cx="118078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Vypočítej do notesu, jak dlouho bude trvat let z Karlových Varů do Ostravy. Vzdušnou čarou je</a:t>
            </a:r>
          </a:p>
          <a:p>
            <a:r>
              <a:rPr lang="cs-CZ" altLang="cs-CZ" sz="2400"/>
              <a:t>                                                                                                               vzdálenost mezi městy 389 km.</a:t>
            </a:r>
          </a:p>
          <a:p>
            <a:r>
              <a:rPr lang="cs-CZ" altLang="cs-CZ" sz="2400"/>
              <a:t>                                                                                                               Letadlo letí rychlostí 800 km/h.</a:t>
            </a:r>
          </a:p>
          <a:p>
            <a:r>
              <a:rPr lang="cs-CZ" altLang="cs-CZ" sz="2400"/>
              <a:t>                                                                                                               Udělej zápis a výpočet a proveď</a:t>
            </a:r>
          </a:p>
          <a:p>
            <a:r>
              <a:rPr lang="cs-CZ" altLang="cs-CZ" sz="2400"/>
              <a:t>                                                                                                               kontrolu kliknutím na černý</a:t>
            </a:r>
          </a:p>
          <a:p>
            <a:r>
              <a:rPr lang="cs-CZ" altLang="cs-CZ" sz="2400"/>
              <a:t>                                                                                                               obdélník.</a:t>
            </a:r>
          </a:p>
        </p:txBody>
      </p:sp>
      <p:sp>
        <p:nvSpPr>
          <p:cNvPr id="26628" name="TextovéPole 2"/>
          <p:cNvSpPr txBox="1">
            <a:spLocks noChangeArrowheads="1"/>
          </p:cNvSpPr>
          <p:nvPr/>
        </p:nvSpPr>
        <p:spPr bwMode="auto">
          <a:xfrm>
            <a:off x="8061325" y="2760663"/>
            <a:ext cx="31162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i="1"/>
              <a:t>s </a:t>
            </a:r>
            <a:r>
              <a:rPr lang="cs-CZ" altLang="cs-CZ" sz="2400"/>
              <a:t>= 389 km</a:t>
            </a:r>
          </a:p>
          <a:p>
            <a:r>
              <a:rPr lang="cs-CZ" altLang="cs-CZ" sz="2400" i="1"/>
              <a:t>v</a:t>
            </a:r>
            <a:r>
              <a:rPr lang="cs-CZ" altLang="cs-CZ" sz="2400"/>
              <a:t> = 800 km/ h</a:t>
            </a:r>
          </a:p>
          <a:p>
            <a:r>
              <a:rPr lang="cs-CZ" altLang="cs-CZ" sz="2400" i="1"/>
              <a:t>t</a:t>
            </a:r>
            <a:r>
              <a:rPr lang="cs-CZ" altLang="cs-CZ" sz="2400"/>
              <a:t> = ?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8061325" y="3960813"/>
            <a:ext cx="183673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0" name="TextovéPole 5"/>
          <p:cNvSpPr txBox="1">
            <a:spLocks noChangeArrowheads="1"/>
          </p:cNvSpPr>
          <p:nvPr/>
        </p:nvSpPr>
        <p:spPr bwMode="auto">
          <a:xfrm>
            <a:off x="8061325" y="4059238"/>
            <a:ext cx="300831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t</a:t>
            </a:r>
            <a:r>
              <a:rPr lang="cs-CZ" altLang="cs-CZ" sz="2400"/>
              <a:t> = </a:t>
            </a:r>
            <a:r>
              <a:rPr lang="cs-CZ" altLang="cs-CZ" sz="2400" i="1"/>
              <a:t>s</a:t>
            </a:r>
            <a:r>
              <a:rPr lang="cs-CZ" altLang="cs-CZ" sz="2400"/>
              <a:t> : </a:t>
            </a:r>
            <a:r>
              <a:rPr lang="cs-CZ" altLang="cs-CZ" sz="2400" i="1"/>
              <a:t>v</a:t>
            </a:r>
          </a:p>
          <a:p>
            <a:endParaRPr lang="cs-CZ" altLang="cs-CZ" sz="2400" i="1"/>
          </a:p>
          <a:p>
            <a:r>
              <a:rPr lang="cs-CZ" altLang="cs-CZ" sz="2400" i="1"/>
              <a:t>t = </a:t>
            </a:r>
            <a:r>
              <a:rPr lang="cs-CZ" altLang="cs-CZ" sz="2400"/>
              <a:t>389 : 800</a:t>
            </a:r>
          </a:p>
          <a:p>
            <a:r>
              <a:rPr lang="cs-CZ" altLang="cs-CZ" sz="2400" i="1"/>
              <a:t>t</a:t>
            </a:r>
            <a:r>
              <a:rPr lang="cs-CZ" altLang="cs-CZ" sz="2400"/>
              <a:t> = 0,486 h</a:t>
            </a:r>
          </a:p>
          <a:p>
            <a:r>
              <a:rPr lang="cs-CZ" altLang="cs-CZ" sz="2400" i="1"/>
              <a:t>t</a:t>
            </a:r>
            <a:r>
              <a:rPr lang="cs-CZ" altLang="cs-CZ" sz="2400"/>
              <a:t> = 0,486 x 60 = 29 min</a:t>
            </a:r>
          </a:p>
        </p:txBody>
      </p:sp>
      <p:sp>
        <p:nvSpPr>
          <p:cNvPr id="26631" name="TextovéPole 6"/>
          <p:cNvSpPr txBox="1">
            <a:spLocks noChangeArrowheads="1"/>
          </p:cNvSpPr>
          <p:nvPr/>
        </p:nvSpPr>
        <p:spPr bwMode="auto">
          <a:xfrm>
            <a:off x="8008938" y="5930900"/>
            <a:ext cx="44370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Let z Karlových Varů do Ostravy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bude trvat 29 minut</a:t>
            </a:r>
            <a:r>
              <a:rPr lang="cs-CZ" altLang="cs-CZ" sz="2400"/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061325" y="2760663"/>
            <a:ext cx="4100513" cy="40973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pic>
        <p:nvPicPr>
          <p:cNvPr id="33796" name="Picture 4" descr="Airplan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0742">
            <a:off x="433388" y="3060700"/>
            <a:ext cx="1014412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0.48216 0.078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" y="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8088" y="3665538"/>
            <a:ext cx="165258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1"/>
          <p:cNvSpPr txBox="1">
            <a:spLocks noChangeArrowheads="1"/>
          </p:cNvSpPr>
          <p:nvPr/>
        </p:nvSpPr>
        <p:spPr bwMode="auto">
          <a:xfrm>
            <a:off x="195263" y="3830638"/>
            <a:ext cx="266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3" name="Obdélník 2"/>
          <p:cNvSpPr/>
          <p:nvPr/>
        </p:nvSpPr>
        <p:spPr>
          <a:xfrm>
            <a:off x="746125" y="4225925"/>
            <a:ext cx="10910888" cy="6667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7653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8138" y="3673475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21338" y="3724275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56750" y="3679825"/>
            <a:ext cx="1651000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nice 7"/>
          <p:cNvCxnSpPr/>
          <p:nvPr/>
        </p:nvCxnSpPr>
        <p:spPr>
          <a:xfrm>
            <a:off x="2878138" y="4221163"/>
            <a:ext cx="0" cy="3603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549775" y="4259263"/>
            <a:ext cx="0" cy="3587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272338" y="4286250"/>
            <a:ext cx="0" cy="3587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214100" y="4259263"/>
            <a:ext cx="0" cy="3587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cxnSpLocks/>
          </p:cNvCxnSpPr>
          <p:nvPr/>
        </p:nvCxnSpPr>
        <p:spPr>
          <a:xfrm>
            <a:off x="2878138" y="4581525"/>
            <a:ext cx="1671637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cxnSpLocks/>
          </p:cNvCxnSpPr>
          <p:nvPr/>
        </p:nvCxnSpPr>
        <p:spPr>
          <a:xfrm>
            <a:off x="7272338" y="4581525"/>
            <a:ext cx="3935412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cxnSpLocks/>
          </p:cNvCxnSpPr>
          <p:nvPr/>
        </p:nvCxnSpPr>
        <p:spPr>
          <a:xfrm>
            <a:off x="4549775" y="4581525"/>
            <a:ext cx="2722563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63" name="TextovéPole 18"/>
          <p:cNvSpPr txBox="1">
            <a:spLocks noChangeArrowheads="1"/>
          </p:cNvSpPr>
          <p:nvPr/>
        </p:nvSpPr>
        <p:spPr bwMode="auto">
          <a:xfrm>
            <a:off x="8961438" y="4259263"/>
            <a:ext cx="70643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100 m</a:t>
            </a:r>
          </a:p>
        </p:txBody>
      </p:sp>
      <p:sp>
        <p:nvSpPr>
          <p:cNvPr id="27664" name="TextovéPole 20"/>
          <p:cNvSpPr txBox="1">
            <a:spLocks noChangeArrowheads="1"/>
          </p:cNvSpPr>
          <p:nvPr/>
        </p:nvSpPr>
        <p:spPr bwMode="auto">
          <a:xfrm>
            <a:off x="5575300" y="4268788"/>
            <a:ext cx="6032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80 m</a:t>
            </a:r>
          </a:p>
        </p:txBody>
      </p:sp>
      <p:sp>
        <p:nvSpPr>
          <p:cNvPr id="27665" name="TextovéPole 21"/>
          <p:cNvSpPr txBox="1">
            <a:spLocks noChangeArrowheads="1"/>
          </p:cNvSpPr>
          <p:nvPr/>
        </p:nvSpPr>
        <p:spPr bwMode="auto">
          <a:xfrm>
            <a:off x="3459163" y="4292600"/>
            <a:ext cx="6032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40 m</a:t>
            </a:r>
          </a:p>
        </p:txBody>
      </p:sp>
      <p:sp>
        <p:nvSpPr>
          <p:cNvPr id="27666" name="TextovéPole 19"/>
          <p:cNvSpPr txBox="1">
            <a:spLocks noChangeArrowheads="1"/>
          </p:cNvSpPr>
          <p:nvPr/>
        </p:nvSpPr>
        <p:spPr bwMode="auto">
          <a:xfrm>
            <a:off x="3443288" y="4624388"/>
            <a:ext cx="5191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27667" name="TextovéPole 23"/>
          <p:cNvSpPr txBox="1">
            <a:spLocks noChangeArrowheads="1"/>
          </p:cNvSpPr>
          <p:nvPr/>
        </p:nvSpPr>
        <p:spPr bwMode="auto">
          <a:xfrm>
            <a:off x="5605463" y="4624388"/>
            <a:ext cx="5207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27668" name="TextovéPole 24"/>
          <p:cNvSpPr txBox="1">
            <a:spLocks noChangeArrowheads="1"/>
          </p:cNvSpPr>
          <p:nvPr/>
        </p:nvSpPr>
        <p:spPr bwMode="auto">
          <a:xfrm>
            <a:off x="8980488" y="4597400"/>
            <a:ext cx="51911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pic>
        <p:nvPicPr>
          <p:cNvPr id="27669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9963" y="4962525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70" name="TextovéPole 22"/>
          <p:cNvSpPr txBox="1">
            <a:spLocks noChangeArrowheads="1"/>
          </p:cNvSpPr>
          <p:nvPr/>
        </p:nvSpPr>
        <p:spPr bwMode="auto">
          <a:xfrm>
            <a:off x="176213" y="42863"/>
            <a:ext cx="1020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Vyber kliknutím nejlepší odpověď na otázku, jaký pohyb koná auto na obrázku A.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73050" y="887413"/>
            <a:ext cx="21240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Pohyb posuvný.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457450" y="588963"/>
            <a:ext cx="37211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Pohyb posuvný rovnoměrný.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6294438" y="574675"/>
            <a:ext cx="4902200" cy="8302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se rozjíždí, koná pohyb posuvný, </a:t>
            </a:r>
          </a:p>
          <a:p>
            <a:r>
              <a:rPr lang="cs-CZ" altLang="cs-CZ" sz="2400"/>
              <a:t>nerovnoměrný.</a:t>
            </a:r>
          </a:p>
        </p:txBody>
      </p:sp>
      <p:sp>
        <p:nvSpPr>
          <p:cNvPr id="27674" name="TextovéPole 33"/>
          <p:cNvSpPr txBox="1">
            <a:spLocks noChangeArrowheads="1"/>
          </p:cNvSpPr>
          <p:nvPr/>
        </p:nvSpPr>
        <p:spPr bwMode="auto">
          <a:xfrm>
            <a:off x="176213" y="1455738"/>
            <a:ext cx="10193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Vyber kliknutím nejlepší odpověď na otázku, jaký pohyb koná auto na obrázku B.</a:t>
            </a:r>
          </a:p>
        </p:txBody>
      </p:sp>
      <p:sp>
        <p:nvSpPr>
          <p:cNvPr id="27675" name="TextovéPole 35"/>
          <p:cNvSpPr txBox="1">
            <a:spLocks noChangeArrowheads="1"/>
          </p:cNvSpPr>
          <p:nvPr/>
        </p:nvSpPr>
        <p:spPr bwMode="auto">
          <a:xfrm flipH="1">
            <a:off x="239713" y="4935538"/>
            <a:ext cx="241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B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969963" y="5484813"/>
            <a:ext cx="10844212" cy="4603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7677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67125" y="4962525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8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3200" y="4926013"/>
            <a:ext cx="165258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9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15488" y="4926013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1" name="Přímá spojnice 40"/>
          <p:cNvCxnSpPr>
            <a:cxnSpLocks/>
          </p:cNvCxnSpPr>
          <p:nvPr/>
        </p:nvCxnSpPr>
        <p:spPr>
          <a:xfrm>
            <a:off x="2617788" y="5508625"/>
            <a:ext cx="3175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</p:cNvCxnSpPr>
          <p:nvPr/>
        </p:nvCxnSpPr>
        <p:spPr>
          <a:xfrm>
            <a:off x="11268075" y="5530850"/>
            <a:ext cx="3175" cy="3175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>
            <a:off x="8201025" y="5519738"/>
            <a:ext cx="4763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cxnSpLocks/>
          </p:cNvCxnSpPr>
          <p:nvPr/>
        </p:nvCxnSpPr>
        <p:spPr>
          <a:xfrm>
            <a:off x="5313363" y="5484813"/>
            <a:ext cx="4762" cy="3175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V="1">
            <a:off x="2617788" y="5802313"/>
            <a:ext cx="2695575" cy="22225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cxnSpLocks/>
          </p:cNvCxnSpPr>
          <p:nvPr/>
        </p:nvCxnSpPr>
        <p:spPr>
          <a:xfrm flipV="1">
            <a:off x="5321300" y="5800725"/>
            <a:ext cx="2884488" cy="11113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cxnSpLocks/>
          </p:cNvCxnSpPr>
          <p:nvPr/>
        </p:nvCxnSpPr>
        <p:spPr>
          <a:xfrm flipV="1">
            <a:off x="8216900" y="5800725"/>
            <a:ext cx="3049588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87" name="TextovéPole 52"/>
          <p:cNvSpPr txBox="1">
            <a:spLocks noChangeArrowheads="1"/>
          </p:cNvSpPr>
          <p:nvPr/>
        </p:nvSpPr>
        <p:spPr bwMode="auto">
          <a:xfrm>
            <a:off x="9197975" y="5472113"/>
            <a:ext cx="7080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100 m</a:t>
            </a:r>
          </a:p>
        </p:txBody>
      </p:sp>
      <p:sp>
        <p:nvSpPr>
          <p:cNvPr id="27688" name="TextovéPole 54"/>
          <p:cNvSpPr txBox="1">
            <a:spLocks noChangeArrowheads="1"/>
          </p:cNvSpPr>
          <p:nvPr/>
        </p:nvSpPr>
        <p:spPr bwMode="auto">
          <a:xfrm>
            <a:off x="6581775" y="5462588"/>
            <a:ext cx="7080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100 m</a:t>
            </a:r>
          </a:p>
        </p:txBody>
      </p:sp>
      <p:sp>
        <p:nvSpPr>
          <p:cNvPr id="27689" name="TextovéPole 55"/>
          <p:cNvSpPr txBox="1">
            <a:spLocks noChangeArrowheads="1"/>
          </p:cNvSpPr>
          <p:nvPr/>
        </p:nvSpPr>
        <p:spPr bwMode="auto">
          <a:xfrm>
            <a:off x="3886200" y="5516563"/>
            <a:ext cx="70643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100 m</a:t>
            </a:r>
          </a:p>
        </p:txBody>
      </p:sp>
      <p:sp>
        <p:nvSpPr>
          <p:cNvPr id="27690" name="TextovéPole 56"/>
          <p:cNvSpPr txBox="1">
            <a:spLocks noChangeArrowheads="1"/>
          </p:cNvSpPr>
          <p:nvPr/>
        </p:nvSpPr>
        <p:spPr bwMode="auto">
          <a:xfrm>
            <a:off x="9263063" y="5741988"/>
            <a:ext cx="5191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27691" name="TextovéPole 58"/>
          <p:cNvSpPr txBox="1">
            <a:spLocks noChangeArrowheads="1"/>
          </p:cNvSpPr>
          <p:nvPr/>
        </p:nvSpPr>
        <p:spPr bwMode="auto">
          <a:xfrm>
            <a:off x="6597650" y="5761038"/>
            <a:ext cx="5207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27692" name="TextovéPole 59"/>
          <p:cNvSpPr txBox="1">
            <a:spLocks noChangeArrowheads="1"/>
          </p:cNvSpPr>
          <p:nvPr/>
        </p:nvSpPr>
        <p:spPr bwMode="auto">
          <a:xfrm>
            <a:off x="3910013" y="5770563"/>
            <a:ext cx="5191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187325" y="1990725"/>
            <a:ext cx="70310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jede po dálnici, koná pohyb rovnoměrný, posuvný.</a:t>
            </a: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7461250" y="2005013"/>
            <a:ext cx="37004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koná pohyb přímočarý.</a:t>
            </a: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195263" y="2524125"/>
            <a:ext cx="42751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koná pohyb nerovnoměrný.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1"/>
          <p:cNvSpPr txBox="1">
            <a:spLocks noChangeArrowheads="1"/>
          </p:cNvSpPr>
          <p:nvPr/>
        </p:nvSpPr>
        <p:spPr bwMode="auto">
          <a:xfrm>
            <a:off x="176213" y="42863"/>
            <a:ext cx="1013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Vyber kliknutím nejlepší odpověď na otázku, jaký pohyb koná auto na obrázku C.</a:t>
            </a:r>
          </a:p>
        </p:txBody>
      </p:sp>
      <p:pic>
        <p:nvPicPr>
          <p:cNvPr id="28675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1163" y="2105025"/>
            <a:ext cx="1651000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06413" y="2671763"/>
            <a:ext cx="10918825" cy="4603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8677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0613" y="2149475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69050" y="2127250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Picture 2" descr="Aut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15300" y="2149475"/>
            <a:ext cx="1651000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10"/>
          <p:cNvCxnSpPr>
            <a:cxnSpLocks/>
          </p:cNvCxnSpPr>
          <p:nvPr/>
        </p:nvCxnSpPr>
        <p:spPr>
          <a:xfrm>
            <a:off x="2062163" y="2695575"/>
            <a:ext cx="0" cy="2968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5281613" y="2671763"/>
            <a:ext cx="0" cy="2968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8020050" y="2695575"/>
            <a:ext cx="0" cy="2968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cxnSpLocks/>
          </p:cNvCxnSpPr>
          <p:nvPr/>
        </p:nvCxnSpPr>
        <p:spPr>
          <a:xfrm>
            <a:off x="9766300" y="2717800"/>
            <a:ext cx="0" cy="2968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062163" y="2968625"/>
            <a:ext cx="3219450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cxnSpLocks/>
          </p:cNvCxnSpPr>
          <p:nvPr/>
        </p:nvCxnSpPr>
        <p:spPr>
          <a:xfrm>
            <a:off x="8020050" y="2944813"/>
            <a:ext cx="1816100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cxnSpLocks/>
          </p:cNvCxnSpPr>
          <p:nvPr/>
        </p:nvCxnSpPr>
        <p:spPr>
          <a:xfrm>
            <a:off x="5281613" y="2949575"/>
            <a:ext cx="2738437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87" name="TextovéPole 21"/>
          <p:cNvSpPr txBox="1">
            <a:spLocks noChangeArrowheads="1"/>
          </p:cNvSpPr>
          <p:nvPr/>
        </p:nvSpPr>
        <p:spPr bwMode="auto">
          <a:xfrm>
            <a:off x="8572500" y="2671763"/>
            <a:ext cx="5556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40m</a:t>
            </a:r>
          </a:p>
        </p:txBody>
      </p:sp>
      <p:sp>
        <p:nvSpPr>
          <p:cNvPr id="28688" name="TextovéPole 22"/>
          <p:cNvSpPr txBox="1">
            <a:spLocks noChangeArrowheads="1"/>
          </p:cNvSpPr>
          <p:nvPr/>
        </p:nvSpPr>
        <p:spPr bwMode="auto">
          <a:xfrm>
            <a:off x="6475413" y="2671763"/>
            <a:ext cx="5556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80m</a:t>
            </a:r>
          </a:p>
        </p:txBody>
      </p:sp>
      <p:sp>
        <p:nvSpPr>
          <p:cNvPr id="28689" name="TextovéPole 23"/>
          <p:cNvSpPr txBox="1">
            <a:spLocks noChangeArrowheads="1"/>
          </p:cNvSpPr>
          <p:nvPr/>
        </p:nvSpPr>
        <p:spPr bwMode="auto">
          <a:xfrm>
            <a:off x="3328988" y="2671763"/>
            <a:ext cx="6604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100m</a:t>
            </a:r>
          </a:p>
        </p:txBody>
      </p:sp>
      <p:sp>
        <p:nvSpPr>
          <p:cNvPr id="28690" name="TextovéPole 24"/>
          <p:cNvSpPr txBox="1">
            <a:spLocks noChangeArrowheads="1"/>
          </p:cNvSpPr>
          <p:nvPr/>
        </p:nvSpPr>
        <p:spPr bwMode="auto">
          <a:xfrm>
            <a:off x="8572500" y="2963863"/>
            <a:ext cx="9667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28691" name="TextovéPole 25"/>
          <p:cNvSpPr txBox="1">
            <a:spLocks noChangeArrowheads="1"/>
          </p:cNvSpPr>
          <p:nvPr/>
        </p:nvSpPr>
        <p:spPr bwMode="auto">
          <a:xfrm>
            <a:off x="6438900" y="2935288"/>
            <a:ext cx="5207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28692" name="TextovéPole 26"/>
          <p:cNvSpPr txBox="1">
            <a:spLocks noChangeArrowheads="1"/>
          </p:cNvSpPr>
          <p:nvPr/>
        </p:nvSpPr>
        <p:spPr bwMode="auto">
          <a:xfrm>
            <a:off x="3417888" y="2978150"/>
            <a:ext cx="5191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10 s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39713" y="635000"/>
            <a:ext cx="37020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koná pohyb přímočarý.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287838" y="623888"/>
            <a:ext cx="693896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koná pohyb přímočarý, posuvný a nerovnoměrný.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3417888" y="1243013"/>
            <a:ext cx="15478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Auto brzdí.</a:t>
            </a:r>
          </a:p>
        </p:txBody>
      </p:sp>
      <p:sp>
        <p:nvSpPr>
          <p:cNvPr id="28696" name="TextovéPole 30"/>
          <p:cNvSpPr txBox="1">
            <a:spLocks noChangeArrowheads="1"/>
          </p:cNvSpPr>
          <p:nvPr/>
        </p:nvSpPr>
        <p:spPr bwMode="auto">
          <a:xfrm>
            <a:off x="188913" y="1812925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</a:t>
            </a:r>
          </a:p>
        </p:txBody>
      </p:sp>
      <p:pic>
        <p:nvPicPr>
          <p:cNvPr id="2869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8" y="3429000"/>
            <a:ext cx="3151187" cy="330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98" name="TextovéPole 31744"/>
          <p:cNvSpPr txBox="1">
            <a:spLocks noChangeArrowheads="1"/>
          </p:cNvSpPr>
          <p:nvPr/>
        </p:nvSpPr>
        <p:spPr bwMode="auto">
          <a:xfrm>
            <a:off x="3514725" y="3244850"/>
            <a:ext cx="8375650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Závodní okruh v Monaku má délku 3, 34 km. Michael Schumacher</a:t>
            </a:r>
          </a:p>
          <a:p>
            <a:r>
              <a:rPr lang="cs-CZ" altLang="cs-CZ" sz="2400"/>
              <a:t>ujel jedno kolo tratě za 1 minutu 14 sekund. Vypočítej do notesu</a:t>
            </a:r>
          </a:p>
          <a:p>
            <a:r>
              <a:rPr lang="cs-CZ" altLang="cs-CZ" sz="2400"/>
              <a:t>jaká byla průměrná rychlost tohoto známého jezdce formule 1.</a:t>
            </a:r>
          </a:p>
        </p:txBody>
      </p:sp>
      <p:sp>
        <p:nvSpPr>
          <p:cNvPr id="28699" name="TextovéPole 31746"/>
          <p:cNvSpPr txBox="1">
            <a:spLocks noChangeArrowheads="1"/>
          </p:cNvSpPr>
          <p:nvPr/>
        </p:nvSpPr>
        <p:spPr bwMode="auto">
          <a:xfrm>
            <a:off x="3595688" y="4511675"/>
            <a:ext cx="3425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s</a:t>
            </a:r>
            <a:r>
              <a:rPr lang="cs-CZ" altLang="cs-CZ" sz="2400"/>
              <a:t> = 3,34 km            3 340 m</a:t>
            </a:r>
          </a:p>
        </p:txBody>
      </p:sp>
      <p:sp>
        <p:nvSpPr>
          <p:cNvPr id="28700" name="TextovéPole 31748"/>
          <p:cNvSpPr txBox="1">
            <a:spLocks noChangeArrowheads="1"/>
          </p:cNvSpPr>
          <p:nvPr/>
        </p:nvSpPr>
        <p:spPr bwMode="auto">
          <a:xfrm>
            <a:off x="3595688" y="4899025"/>
            <a:ext cx="3108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t</a:t>
            </a:r>
            <a:r>
              <a:rPr lang="cs-CZ" altLang="cs-CZ" sz="2400"/>
              <a:t> = 1 min 14 s           74 s</a:t>
            </a:r>
          </a:p>
        </p:txBody>
      </p:sp>
      <p:sp>
        <p:nvSpPr>
          <p:cNvPr id="28701" name="TextovéPole 31750"/>
          <p:cNvSpPr txBox="1">
            <a:spLocks noChangeArrowheads="1"/>
          </p:cNvSpPr>
          <p:nvPr/>
        </p:nvSpPr>
        <p:spPr bwMode="auto">
          <a:xfrm>
            <a:off x="3595688" y="5318125"/>
            <a:ext cx="2789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v</a:t>
            </a:r>
            <a:r>
              <a:rPr lang="cs-CZ" altLang="cs-CZ" sz="2400"/>
              <a:t> = ?  ( m/ s , km / h )</a:t>
            </a:r>
          </a:p>
        </p:txBody>
      </p:sp>
      <p:cxnSp>
        <p:nvCxnSpPr>
          <p:cNvPr id="31753" name="Přímá spojnice 31752"/>
          <p:cNvCxnSpPr/>
          <p:nvPr/>
        </p:nvCxnSpPr>
        <p:spPr>
          <a:xfrm>
            <a:off x="3595688" y="5705475"/>
            <a:ext cx="30559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55" name="Přímá spojnice se šipkou 31754"/>
          <p:cNvCxnSpPr>
            <a:cxnSpLocks/>
          </p:cNvCxnSpPr>
          <p:nvPr/>
        </p:nvCxnSpPr>
        <p:spPr>
          <a:xfrm flipV="1">
            <a:off x="5394325" y="5145088"/>
            <a:ext cx="520700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57" name="Přímá spojnice se šipkou 31756"/>
          <p:cNvCxnSpPr>
            <a:cxnSpLocks/>
          </p:cNvCxnSpPr>
          <p:nvPr/>
        </p:nvCxnSpPr>
        <p:spPr>
          <a:xfrm flipV="1">
            <a:off x="5241925" y="4741863"/>
            <a:ext cx="466725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705" name="TextovéPole 31758"/>
          <p:cNvSpPr txBox="1">
            <a:spLocks noChangeArrowheads="1"/>
          </p:cNvSpPr>
          <p:nvPr/>
        </p:nvSpPr>
        <p:spPr bwMode="auto">
          <a:xfrm>
            <a:off x="7354888" y="4441825"/>
            <a:ext cx="39211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v </a:t>
            </a:r>
            <a:r>
              <a:rPr lang="cs-CZ" altLang="cs-CZ" sz="2400"/>
              <a:t>= </a:t>
            </a:r>
            <a:r>
              <a:rPr lang="cs-CZ" altLang="cs-CZ" sz="2400" i="1"/>
              <a:t>s : t</a:t>
            </a:r>
          </a:p>
          <a:p>
            <a:r>
              <a:rPr lang="cs-CZ" altLang="cs-CZ" sz="2400" i="1"/>
              <a:t>   = </a:t>
            </a:r>
            <a:r>
              <a:rPr lang="cs-CZ" altLang="cs-CZ" sz="2400"/>
              <a:t>3 340 : 74</a:t>
            </a:r>
          </a:p>
          <a:p>
            <a:r>
              <a:rPr lang="cs-CZ" altLang="cs-CZ" sz="2400"/>
              <a:t>   = </a:t>
            </a:r>
            <a:r>
              <a:rPr lang="cs-CZ" altLang="cs-CZ" sz="2400">
                <a:solidFill>
                  <a:srgbClr val="FF0000"/>
                </a:solidFill>
              </a:rPr>
              <a:t>45, 13 </a:t>
            </a:r>
            <a:r>
              <a:rPr lang="cs-CZ" altLang="cs-CZ" sz="2400"/>
              <a:t>m/s</a:t>
            </a:r>
          </a:p>
          <a:p>
            <a:r>
              <a:rPr lang="cs-CZ" altLang="cs-CZ" sz="2400"/>
              <a:t>   = 45,13 x 3,6 = </a:t>
            </a:r>
            <a:r>
              <a:rPr lang="cs-CZ" altLang="cs-CZ" sz="2400">
                <a:solidFill>
                  <a:srgbClr val="FF0000"/>
                </a:solidFill>
              </a:rPr>
              <a:t>162,46 </a:t>
            </a:r>
            <a:r>
              <a:rPr lang="cs-CZ" altLang="cs-CZ" sz="2400"/>
              <a:t>km/h</a:t>
            </a:r>
          </a:p>
        </p:txBody>
      </p:sp>
      <p:sp>
        <p:nvSpPr>
          <p:cNvPr id="28706" name="TextovéPole 31760"/>
          <p:cNvSpPr txBox="1">
            <a:spLocks noChangeArrowheads="1"/>
          </p:cNvSpPr>
          <p:nvPr/>
        </p:nvSpPr>
        <p:spPr bwMode="auto">
          <a:xfrm>
            <a:off x="3514725" y="6038850"/>
            <a:ext cx="6137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Průměrná rychlost formule 1 byla 162,46 km/h.</a:t>
            </a:r>
          </a:p>
        </p:txBody>
      </p:sp>
      <p:sp>
        <p:nvSpPr>
          <p:cNvPr id="31762" name="Obdélník 31761"/>
          <p:cNvSpPr/>
          <p:nvPr/>
        </p:nvSpPr>
        <p:spPr>
          <a:xfrm>
            <a:off x="3595688" y="4537075"/>
            <a:ext cx="8374062" cy="22018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17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2"/>
                  </p:tgtEl>
                </p:cond>
              </p:nextCondLst>
            </p:seq>
          </p:childTnLst>
        </p:cTn>
      </p:par>
    </p:tnLst>
    <p:bldLst>
      <p:bldP spid="3176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0" y="0"/>
            <a:ext cx="12192000" cy="42259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0638" y="3465513"/>
            <a:ext cx="12192000" cy="3392487"/>
          </a:xfrm>
          <a:custGeom>
            <a:avLst/>
            <a:gdLst>
              <a:gd name="connsiteX0" fmla="*/ 0 w 12192000"/>
              <a:gd name="connsiteY0" fmla="*/ 0 h 2800350"/>
              <a:gd name="connsiteX1" fmla="*/ 12192000 w 12192000"/>
              <a:gd name="connsiteY1" fmla="*/ 0 h 2800350"/>
              <a:gd name="connsiteX2" fmla="*/ 12192000 w 12192000"/>
              <a:gd name="connsiteY2" fmla="*/ 2800350 h 2800350"/>
              <a:gd name="connsiteX3" fmla="*/ 0 w 12192000"/>
              <a:gd name="connsiteY3" fmla="*/ 2800350 h 2800350"/>
              <a:gd name="connsiteX4" fmla="*/ 0 w 12192000"/>
              <a:gd name="connsiteY4" fmla="*/ 0 h 2800350"/>
              <a:gd name="connsiteX0" fmla="*/ 0 w 12192000"/>
              <a:gd name="connsiteY0" fmla="*/ 358089 h 3158439"/>
              <a:gd name="connsiteX1" fmla="*/ 3118104 w 12192000"/>
              <a:gd name="connsiteY1" fmla="*/ 0 h 3158439"/>
              <a:gd name="connsiteX2" fmla="*/ 12192000 w 12192000"/>
              <a:gd name="connsiteY2" fmla="*/ 358089 h 3158439"/>
              <a:gd name="connsiteX3" fmla="*/ 12192000 w 12192000"/>
              <a:gd name="connsiteY3" fmla="*/ 3158439 h 3158439"/>
              <a:gd name="connsiteX4" fmla="*/ 0 w 12192000"/>
              <a:gd name="connsiteY4" fmla="*/ 3158439 h 3158439"/>
              <a:gd name="connsiteX5" fmla="*/ 0 w 12192000"/>
              <a:gd name="connsiteY5" fmla="*/ 358089 h 3158439"/>
              <a:gd name="connsiteX0" fmla="*/ 0 w 12192000"/>
              <a:gd name="connsiteY0" fmla="*/ 592729 h 3393079"/>
              <a:gd name="connsiteX1" fmla="*/ 3118104 w 12192000"/>
              <a:gd name="connsiteY1" fmla="*/ 234640 h 3393079"/>
              <a:gd name="connsiteX2" fmla="*/ 7104888 w 12192000"/>
              <a:gd name="connsiteY2" fmla="*/ 6041 h 3393079"/>
              <a:gd name="connsiteX3" fmla="*/ 12192000 w 12192000"/>
              <a:gd name="connsiteY3" fmla="*/ 592729 h 3393079"/>
              <a:gd name="connsiteX4" fmla="*/ 12192000 w 12192000"/>
              <a:gd name="connsiteY4" fmla="*/ 3393079 h 3393079"/>
              <a:gd name="connsiteX5" fmla="*/ 0 w 12192000"/>
              <a:gd name="connsiteY5" fmla="*/ 3393079 h 3393079"/>
              <a:gd name="connsiteX6" fmla="*/ 0 w 12192000"/>
              <a:gd name="connsiteY6" fmla="*/ 592729 h 3393079"/>
              <a:gd name="connsiteX0" fmla="*/ 0 w 12192000"/>
              <a:gd name="connsiteY0" fmla="*/ 592729 h 3393079"/>
              <a:gd name="connsiteX1" fmla="*/ 3118104 w 12192000"/>
              <a:gd name="connsiteY1" fmla="*/ 234640 h 3393079"/>
              <a:gd name="connsiteX2" fmla="*/ 7104888 w 12192000"/>
              <a:gd name="connsiteY2" fmla="*/ 6041 h 3393079"/>
              <a:gd name="connsiteX3" fmla="*/ 11567160 w 12192000"/>
              <a:gd name="connsiteY3" fmla="*/ 938729 h 3393079"/>
              <a:gd name="connsiteX4" fmla="*/ 12192000 w 12192000"/>
              <a:gd name="connsiteY4" fmla="*/ 592729 h 3393079"/>
              <a:gd name="connsiteX5" fmla="*/ 12192000 w 12192000"/>
              <a:gd name="connsiteY5" fmla="*/ 3393079 h 3393079"/>
              <a:gd name="connsiteX6" fmla="*/ 0 w 12192000"/>
              <a:gd name="connsiteY6" fmla="*/ 3393079 h 3393079"/>
              <a:gd name="connsiteX7" fmla="*/ 0 w 12192000"/>
              <a:gd name="connsiteY7" fmla="*/ 592729 h 3393079"/>
              <a:gd name="connsiteX0" fmla="*/ 0 w 12192000"/>
              <a:gd name="connsiteY0" fmla="*/ 592729 h 3393079"/>
              <a:gd name="connsiteX1" fmla="*/ 3118104 w 12192000"/>
              <a:gd name="connsiteY1" fmla="*/ 234640 h 3393079"/>
              <a:gd name="connsiteX2" fmla="*/ 7104888 w 12192000"/>
              <a:gd name="connsiteY2" fmla="*/ 6041 h 3393079"/>
              <a:gd name="connsiteX3" fmla="*/ 11658600 w 12192000"/>
              <a:gd name="connsiteY3" fmla="*/ 627833 h 3393079"/>
              <a:gd name="connsiteX4" fmla="*/ 12192000 w 12192000"/>
              <a:gd name="connsiteY4" fmla="*/ 592729 h 3393079"/>
              <a:gd name="connsiteX5" fmla="*/ 12192000 w 12192000"/>
              <a:gd name="connsiteY5" fmla="*/ 3393079 h 3393079"/>
              <a:gd name="connsiteX6" fmla="*/ 0 w 12192000"/>
              <a:gd name="connsiteY6" fmla="*/ 3393079 h 3393079"/>
              <a:gd name="connsiteX7" fmla="*/ 0 w 12192000"/>
              <a:gd name="connsiteY7" fmla="*/ 592729 h 3393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393079">
                <a:moveTo>
                  <a:pt x="0" y="592729"/>
                </a:moveTo>
                <a:cubicBezTo>
                  <a:pt x="1027176" y="589190"/>
                  <a:pt x="2090928" y="238179"/>
                  <a:pt x="3118104" y="234640"/>
                </a:cubicBezTo>
                <a:cubicBezTo>
                  <a:pt x="4471416" y="289504"/>
                  <a:pt x="5751576" y="-48823"/>
                  <a:pt x="7104888" y="6041"/>
                </a:cubicBezTo>
                <a:cubicBezTo>
                  <a:pt x="8592312" y="182825"/>
                  <a:pt x="10171176" y="451049"/>
                  <a:pt x="11658600" y="627833"/>
                </a:cubicBezTo>
                <a:lnTo>
                  <a:pt x="12192000" y="592729"/>
                </a:lnTo>
                <a:lnTo>
                  <a:pt x="12192000" y="3393079"/>
                </a:lnTo>
                <a:lnTo>
                  <a:pt x="0" y="3393079"/>
                </a:lnTo>
                <a:lnTo>
                  <a:pt x="0" y="59272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Volný tvar: obrazec 1"/>
          <p:cNvSpPr/>
          <p:nvPr/>
        </p:nvSpPr>
        <p:spPr>
          <a:xfrm>
            <a:off x="1179513" y="4095750"/>
            <a:ext cx="6573837" cy="1298575"/>
          </a:xfrm>
          <a:custGeom>
            <a:avLst/>
            <a:gdLst>
              <a:gd name="connsiteX0" fmla="*/ 0 w 6574536"/>
              <a:gd name="connsiteY0" fmla="*/ 210312 h 1298448"/>
              <a:gd name="connsiteX1" fmla="*/ 54864 w 6574536"/>
              <a:gd name="connsiteY1" fmla="*/ 201168 h 1298448"/>
              <a:gd name="connsiteX2" fmla="*/ 292608 w 6574536"/>
              <a:gd name="connsiteY2" fmla="*/ 274320 h 1298448"/>
              <a:gd name="connsiteX3" fmla="*/ 594360 w 6574536"/>
              <a:gd name="connsiteY3" fmla="*/ 603504 h 1298448"/>
              <a:gd name="connsiteX4" fmla="*/ 768096 w 6574536"/>
              <a:gd name="connsiteY4" fmla="*/ 795528 h 1298448"/>
              <a:gd name="connsiteX5" fmla="*/ 795528 w 6574536"/>
              <a:gd name="connsiteY5" fmla="*/ 822960 h 1298448"/>
              <a:gd name="connsiteX6" fmla="*/ 1170432 w 6574536"/>
              <a:gd name="connsiteY6" fmla="*/ 1024128 h 1298448"/>
              <a:gd name="connsiteX7" fmla="*/ 1682496 w 6574536"/>
              <a:gd name="connsiteY7" fmla="*/ 1088136 h 1298448"/>
              <a:gd name="connsiteX8" fmla="*/ 2423160 w 6574536"/>
              <a:gd name="connsiteY8" fmla="*/ 1298448 h 1298448"/>
              <a:gd name="connsiteX9" fmla="*/ 3447288 w 6574536"/>
              <a:gd name="connsiteY9" fmla="*/ 1289304 h 1298448"/>
              <a:gd name="connsiteX10" fmla="*/ 3566160 w 6574536"/>
              <a:gd name="connsiteY10" fmla="*/ 1234440 h 1298448"/>
              <a:gd name="connsiteX11" fmla="*/ 3648456 w 6574536"/>
              <a:gd name="connsiteY11" fmla="*/ 1170432 h 1298448"/>
              <a:gd name="connsiteX12" fmla="*/ 3703320 w 6574536"/>
              <a:gd name="connsiteY12" fmla="*/ 1088136 h 1298448"/>
              <a:gd name="connsiteX13" fmla="*/ 3730752 w 6574536"/>
              <a:gd name="connsiteY13" fmla="*/ 1060704 h 1298448"/>
              <a:gd name="connsiteX14" fmla="*/ 3749040 w 6574536"/>
              <a:gd name="connsiteY14" fmla="*/ 1024128 h 1298448"/>
              <a:gd name="connsiteX15" fmla="*/ 3895344 w 6574536"/>
              <a:gd name="connsiteY15" fmla="*/ 923544 h 1298448"/>
              <a:gd name="connsiteX16" fmla="*/ 4114800 w 6574536"/>
              <a:gd name="connsiteY16" fmla="*/ 777240 h 1298448"/>
              <a:gd name="connsiteX17" fmla="*/ 4197096 w 6574536"/>
              <a:gd name="connsiteY17" fmla="*/ 731520 h 1298448"/>
              <a:gd name="connsiteX18" fmla="*/ 4453128 w 6574536"/>
              <a:gd name="connsiteY18" fmla="*/ 539496 h 1298448"/>
              <a:gd name="connsiteX19" fmla="*/ 4517136 w 6574536"/>
              <a:gd name="connsiteY19" fmla="*/ 512064 h 1298448"/>
              <a:gd name="connsiteX20" fmla="*/ 4608576 w 6574536"/>
              <a:gd name="connsiteY20" fmla="*/ 448056 h 1298448"/>
              <a:gd name="connsiteX21" fmla="*/ 4846320 w 6574536"/>
              <a:gd name="connsiteY21" fmla="*/ 365760 h 1298448"/>
              <a:gd name="connsiteX22" fmla="*/ 5038344 w 6574536"/>
              <a:gd name="connsiteY22" fmla="*/ 274320 h 1298448"/>
              <a:gd name="connsiteX23" fmla="*/ 5120640 w 6574536"/>
              <a:gd name="connsiteY23" fmla="*/ 228600 h 1298448"/>
              <a:gd name="connsiteX24" fmla="*/ 5221224 w 6574536"/>
              <a:gd name="connsiteY24" fmla="*/ 173736 h 1298448"/>
              <a:gd name="connsiteX25" fmla="*/ 5486400 w 6574536"/>
              <a:gd name="connsiteY25" fmla="*/ 109728 h 1298448"/>
              <a:gd name="connsiteX26" fmla="*/ 6473952 w 6574536"/>
              <a:gd name="connsiteY26" fmla="*/ 0 h 1298448"/>
              <a:gd name="connsiteX27" fmla="*/ 6519672 w 6574536"/>
              <a:gd name="connsiteY27" fmla="*/ 9144 h 1298448"/>
              <a:gd name="connsiteX28" fmla="*/ 6574536 w 6574536"/>
              <a:gd name="connsiteY28" fmla="*/ 36576 h 1298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6574536" h="1298448">
                <a:moveTo>
                  <a:pt x="0" y="210312"/>
                </a:moveTo>
                <a:cubicBezTo>
                  <a:pt x="18288" y="207264"/>
                  <a:pt x="36752" y="197206"/>
                  <a:pt x="54864" y="201168"/>
                </a:cubicBezTo>
                <a:cubicBezTo>
                  <a:pt x="135863" y="218887"/>
                  <a:pt x="219547" y="235117"/>
                  <a:pt x="292608" y="274320"/>
                </a:cubicBezTo>
                <a:cubicBezTo>
                  <a:pt x="383540" y="323113"/>
                  <a:pt x="541956" y="545584"/>
                  <a:pt x="594360" y="603504"/>
                </a:cubicBezTo>
                <a:lnTo>
                  <a:pt x="768096" y="795528"/>
                </a:lnTo>
                <a:cubicBezTo>
                  <a:pt x="776834" y="805061"/>
                  <a:pt x="784439" y="816307"/>
                  <a:pt x="795528" y="822960"/>
                </a:cubicBezTo>
                <a:cubicBezTo>
                  <a:pt x="870827" y="868139"/>
                  <a:pt x="1114050" y="1018842"/>
                  <a:pt x="1170432" y="1024128"/>
                </a:cubicBezTo>
                <a:cubicBezTo>
                  <a:pt x="1341538" y="1040169"/>
                  <a:pt x="1514286" y="1049318"/>
                  <a:pt x="1682496" y="1088136"/>
                </a:cubicBezTo>
                <a:cubicBezTo>
                  <a:pt x="1910506" y="1140754"/>
                  <a:pt x="2198926" y="1231178"/>
                  <a:pt x="2423160" y="1298448"/>
                </a:cubicBezTo>
                <a:lnTo>
                  <a:pt x="3447288" y="1289304"/>
                </a:lnTo>
                <a:cubicBezTo>
                  <a:pt x="3542040" y="1286197"/>
                  <a:pt x="3519914" y="1272978"/>
                  <a:pt x="3566160" y="1234440"/>
                </a:cubicBezTo>
                <a:cubicBezTo>
                  <a:pt x="3592858" y="1212192"/>
                  <a:pt x="3624687" y="1195785"/>
                  <a:pt x="3648456" y="1170432"/>
                </a:cubicBezTo>
                <a:cubicBezTo>
                  <a:pt x="3671005" y="1146380"/>
                  <a:pt x="3683539" y="1114511"/>
                  <a:pt x="3703320" y="1088136"/>
                </a:cubicBezTo>
                <a:cubicBezTo>
                  <a:pt x="3711079" y="1077791"/>
                  <a:pt x="3723236" y="1071227"/>
                  <a:pt x="3730752" y="1060704"/>
                </a:cubicBezTo>
                <a:cubicBezTo>
                  <a:pt x="3738675" y="1049612"/>
                  <a:pt x="3740408" y="1034678"/>
                  <a:pt x="3749040" y="1024128"/>
                </a:cubicBezTo>
                <a:cubicBezTo>
                  <a:pt x="3809922" y="949717"/>
                  <a:pt x="3809703" y="961607"/>
                  <a:pt x="3895344" y="923544"/>
                </a:cubicBezTo>
                <a:cubicBezTo>
                  <a:pt x="3971025" y="847863"/>
                  <a:pt x="3940783" y="873916"/>
                  <a:pt x="4114800" y="777240"/>
                </a:cubicBezTo>
                <a:cubicBezTo>
                  <a:pt x="4142232" y="762000"/>
                  <a:pt x="4171420" y="749562"/>
                  <a:pt x="4197096" y="731520"/>
                </a:cubicBezTo>
                <a:cubicBezTo>
                  <a:pt x="4284381" y="670185"/>
                  <a:pt x="4355074" y="581519"/>
                  <a:pt x="4453128" y="539496"/>
                </a:cubicBezTo>
                <a:cubicBezTo>
                  <a:pt x="4474464" y="530352"/>
                  <a:pt x="4497128" y="523833"/>
                  <a:pt x="4517136" y="512064"/>
                </a:cubicBezTo>
                <a:cubicBezTo>
                  <a:pt x="4549205" y="493200"/>
                  <a:pt x="4574577" y="463167"/>
                  <a:pt x="4608576" y="448056"/>
                </a:cubicBezTo>
                <a:cubicBezTo>
                  <a:pt x="4685210" y="413997"/>
                  <a:pt x="4771312" y="403264"/>
                  <a:pt x="4846320" y="365760"/>
                </a:cubicBezTo>
                <a:cubicBezTo>
                  <a:pt x="5007305" y="285267"/>
                  <a:pt x="4941999" y="312858"/>
                  <a:pt x="5038344" y="274320"/>
                </a:cubicBezTo>
                <a:cubicBezTo>
                  <a:pt x="5091082" y="221582"/>
                  <a:pt x="5036103" y="268382"/>
                  <a:pt x="5120640" y="228600"/>
                </a:cubicBezTo>
                <a:cubicBezTo>
                  <a:pt x="5155196" y="212338"/>
                  <a:pt x="5187065" y="190816"/>
                  <a:pt x="5221224" y="173736"/>
                </a:cubicBezTo>
                <a:cubicBezTo>
                  <a:pt x="5294572" y="137062"/>
                  <a:pt x="5440938" y="116161"/>
                  <a:pt x="5486400" y="109728"/>
                </a:cubicBezTo>
                <a:cubicBezTo>
                  <a:pt x="6064155" y="27970"/>
                  <a:pt x="6064380" y="31506"/>
                  <a:pt x="6473952" y="0"/>
                </a:cubicBezTo>
                <a:cubicBezTo>
                  <a:pt x="6489192" y="3048"/>
                  <a:pt x="6506178" y="1433"/>
                  <a:pt x="6519672" y="9144"/>
                </a:cubicBezTo>
                <a:cubicBezTo>
                  <a:pt x="6585431" y="46720"/>
                  <a:pt x="6481809" y="36576"/>
                  <a:pt x="6574536" y="36576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Spojnice: zakřivená 6"/>
          <p:cNvCxnSpPr>
            <a:cxnSpLocks/>
          </p:cNvCxnSpPr>
          <p:nvPr/>
        </p:nvCxnSpPr>
        <p:spPr>
          <a:xfrm rot="5400000">
            <a:off x="96045" y="5012531"/>
            <a:ext cx="1846262" cy="320675"/>
          </a:xfrm>
          <a:prstGeom prst="curvedConnector3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0" y="6096000"/>
            <a:ext cx="12192000" cy="9525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pojnice: zakřivená 18"/>
          <p:cNvCxnSpPr>
            <a:cxnSpLocks/>
          </p:cNvCxnSpPr>
          <p:nvPr/>
        </p:nvCxnSpPr>
        <p:spPr>
          <a:xfrm rot="5400000" flipH="1" flipV="1">
            <a:off x="8384382" y="5458619"/>
            <a:ext cx="1135062" cy="330200"/>
          </a:xfrm>
          <a:prstGeom prst="curvedConnector3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olný tvar: obrazec 22"/>
          <p:cNvSpPr/>
          <p:nvPr/>
        </p:nvSpPr>
        <p:spPr>
          <a:xfrm>
            <a:off x="7626350" y="4043363"/>
            <a:ext cx="1490663" cy="1012825"/>
          </a:xfrm>
          <a:custGeom>
            <a:avLst/>
            <a:gdLst>
              <a:gd name="connsiteX0" fmla="*/ 1526649 w 1526649"/>
              <a:gd name="connsiteY0" fmla="*/ 958646 h 958646"/>
              <a:gd name="connsiteX1" fmla="*/ 136761 w 1526649"/>
              <a:gd name="connsiteY1" fmla="*/ 71678 h 958646"/>
              <a:gd name="connsiteX2" fmla="*/ 127617 w 1526649"/>
              <a:gd name="connsiteY2" fmla="*/ 117398 h 958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6649" h="958646">
                <a:moveTo>
                  <a:pt x="1526649" y="958646"/>
                </a:moveTo>
                <a:lnTo>
                  <a:pt x="136761" y="71678"/>
                </a:lnTo>
                <a:cubicBezTo>
                  <a:pt x="-96411" y="-68530"/>
                  <a:pt x="15603" y="24434"/>
                  <a:pt x="127617" y="117398"/>
                </a:cubicBezTo>
              </a:path>
            </a:pathLst>
          </a:cu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9705" name="Picture 2" descr="Building With Tree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719388"/>
            <a:ext cx="16065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6" name="Picture 4" descr="Isocity Blue Tower Ii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66025" y="2490788"/>
            <a:ext cx="1016000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7" name="Picture 6" descr="Housing Fla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24225" y="2300288"/>
            <a:ext cx="2876550" cy="25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8" name="Picture 4" descr="Isocity Blue Tower Ii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17013" y="2447925"/>
            <a:ext cx="2130425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Ovál 27"/>
          <p:cNvSpPr/>
          <p:nvPr/>
        </p:nvSpPr>
        <p:spPr>
          <a:xfrm>
            <a:off x="7485063" y="3757613"/>
            <a:ext cx="328612" cy="3381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B</a:t>
            </a:r>
          </a:p>
        </p:txBody>
      </p:sp>
      <p:sp>
        <p:nvSpPr>
          <p:cNvPr id="32" name="Ovál 31"/>
          <p:cNvSpPr/>
          <p:nvPr/>
        </p:nvSpPr>
        <p:spPr>
          <a:xfrm>
            <a:off x="1019175" y="4079875"/>
            <a:ext cx="330200" cy="33813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A</a:t>
            </a:r>
          </a:p>
        </p:txBody>
      </p:sp>
      <p:pic>
        <p:nvPicPr>
          <p:cNvPr id="29711" name="Picture 8" descr="Tree - Rpg Map Elements 2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1238" y="4638675"/>
            <a:ext cx="6127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2" name="Picture 8" descr="Tree - Rpg Map Elements 2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32788" y="4381500"/>
            <a:ext cx="522287" cy="68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3" name="Picture 8" descr="Tree - Rpg Map Elements 2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70438" y="4908550"/>
            <a:ext cx="741362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4" name="Picture 10" descr="Tree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6638" y="3986213"/>
            <a:ext cx="763587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5" name="Picture 10" descr="Tree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30963" y="4197350"/>
            <a:ext cx="765175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6" name="Picture 10" descr="Tree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53250" y="4071938"/>
            <a:ext cx="763588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7" name="Picture 10" descr="Tree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388" y="4638675"/>
            <a:ext cx="763587" cy="126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8" name="Picture 10" descr="Tree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5925" y="4411663"/>
            <a:ext cx="763588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9" name="Picture 14" descr="Bike Rider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49611">
            <a:off x="3663950" y="4886325"/>
            <a:ext cx="461963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8" name="Picture 18" descr="Bmw Touring Clip Ar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301750" y="5559425"/>
            <a:ext cx="12541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0" name="Picture 20" descr="18 Wheeler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2222163" y="5219700"/>
            <a:ext cx="2828925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22" name="Picture 12" descr="Bike Ride Clip Ar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296986">
            <a:off x="1239838" y="5365750"/>
            <a:ext cx="581025" cy="71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23" name="TextovéPole 2"/>
          <p:cNvSpPr txBox="1">
            <a:spLocks noChangeArrowheads="1"/>
          </p:cNvSpPr>
          <p:nvPr/>
        </p:nvSpPr>
        <p:spPr bwMode="auto">
          <a:xfrm>
            <a:off x="115888" y="106363"/>
            <a:ext cx="118951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Adam a Lucka si dali závody na kolech. Adam jel na kole rychlostí 21 km/h po silnici dlouhé</a:t>
            </a:r>
          </a:p>
          <a:p>
            <a:r>
              <a:rPr lang="cs-CZ" altLang="cs-CZ" sz="2400" dirty="0"/>
              <a:t>28 km. Lucka jela po cyklistické stezce dlouhé 20 km rychlostí 15 km/</a:t>
            </a:r>
            <a:r>
              <a:rPr lang="cs-CZ" altLang="cs-CZ" sz="2400" dirty="0" err="1"/>
              <a:t>h</a:t>
            </a:r>
            <a:r>
              <a:rPr lang="cs-CZ" altLang="cs-CZ" sz="2400" dirty="0"/>
              <a:t>. </a:t>
            </a:r>
            <a:r>
              <a:rPr lang="cs-CZ" altLang="cs-CZ" sz="2400" dirty="0" smtClean="0"/>
              <a:t>Vypočítej, </a:t>
            </a:r>
            <a:r>
              <a:rPr lang="cs-CZ" altLang="cs-CZ" sz="2400" dirty="0"/>
              <a:t>za jak dlouho</a:t>
            </a:r>
          </a:p>
          <a:p>
            <a:r>
              <a:rPr lang="cs-CZ" altLang="cs-CZ" sz="2400" dirty="0"/>
              <a:t>dorazí oba do cíle </a:t>
            </a:r>
            <a:r>
              <a:rPr lang="cs-CZ" altLang="cs-CZ" sz="2400" dirty="0" smtClean="0"/>
              <a:t>(bod B).</a:t>
            </a:r>
            <a:endParaRPr lang="cs-CZ" altLang="cs-CZ" sz="2400" dirty="0"/>
          </a:p>
        </p:txBody>
      </p:sp>
      <p:sp>
        <p:nvSpPr>
          <p:cNvPr id="29724" name="TextovéPole 4"/>
          <p:cNvSpPr txBox="1">
            <a:spLocks noChangeArrowheads="1"/>
          </p:cNvSpPr>
          <p:nvPr/>
        </p:nvSpPr>
        <p:spPr bwMode="auto">
          <a:xfrm>
            <a:off x="273050" y="1279525"/>
            <a:ext cx="24526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/>
              <a:t>t = s : v </a:t>
            </a:r>
            <a:r>
              <a:rPr lang="cs-CZ" altLang="cs-CZ"/>
              <a:t>= 28 :21 = 1,33 h</a:t>
            </a:r>
          </a:p>
        </p:txBody>
      </p:sp>
      <p:sp>
        <p:nvSpPr>
          <p:cNvPr id="29725" name="TextovéPole 5"/>
          <p:cNvSpPr txBox="1">
            <a:spLocks noChangeArrowheads="1"/>
          </p:cNvSpPr>
          <p:nvPr/>
        </p:nvSpPr>
        <p:spPr bwMode="auto">
          <a:xfrm>
            <a:off x="2817813" y="1249363"/>
            <a:ext cx="2508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 = s : v = 20 : 15 = 1,33 h</a:t>
            </a:r>
          </a:p>
        </p:txBody>
      </p:sp>
      <p:sp>
        <p:nvSpPr>
          <p:cNvPr id="29726" name="TextovéPole 7"/>
          <p:cNvSpPr txBox="1">
            <a:spLocks noChangeArrowheads="1"/>
          </p:cNvSpPr>
          <p:nvPr/>
        </p:nvSpPr>
        <p:spPr bwMode="auto">
          <a:xfrm>
            <a:off x="5326063" y="1295400"/>
            <a:ext cx="66960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Adam měl delší trasu a aby dorazil do bodu B ve stejný čas jako  Lucka</a:t>
            </a:r>
          </a:p>
          <a:p>
            <a:r>
              <a:rPr lang="cs-CZ" altLang="cs-CZ"/>
              <a:t>musel jet rychlostí 21 km/h.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638" y="1249363"/>
            <a:ext cx="12171362" cy="8651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pic>
        <p:nvPicPr>
          <p:cNvPr id="30742" name="Picture 22" descr="Red Helicopter Clip Art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514350" y="1992313"/>
            <a:ext cx="566738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1.45833E-6 4.07407E-6 L 1.10365 0.009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2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8" presetID="35" presetClass="path" presetSubtype="0" accel="50000" decel="5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4.16667E-7 -4.44444E-6 L -1.23698 -0.00717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307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8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1" presetID="63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08333E-7 2.96296E-6 L 1.05013 0.00393 " pathEditMode="relative" rAng="0" ptsTypes="AA">
                                      <p:cBhvr>
                                        <p:cTn id="12" dur="20000" fill="hold"/>
                                        <p:tgtEl>
                                          <p:spTgt spid="307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5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 descr="Bmw Tour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4533900"/>
            <a:ext cx="12541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5056188"/>
            <a:ext cx="12192000" cy="7302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7" name="Picture 18" descr="Bmw Tour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1875" y="4505325"/>
            <a:ext cx="1254125" cy="55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Levá složená závorka 8"/>
          <p:cNvSpPr/>
          <p:nvPr/>
        </p:nvSpPr>
        <p:spPr>
          <a:xfrm rot="16200000">
            <a:off x="2632869" y="2559844"/>
            <a:ext cx="247650" cy="5386388"/>
          </a:xfrm>
          <a:prstGeom prst="lef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Levá složená závorka 9"/>
          <p:cNvSpPr/>
          <p:nvPr/>
        </p:nvSpPr>
        <p:spPr>
          <a:xfrm rot="16200000">
            <a:off x="7575551" y="3022600"/>
            <a:ext cx="247650" cy="4460875"/>
          </a:xfrm>
          <a:prstGeom prst="lef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27" name="TextovéPole 10"/>
          <p:cNvSpPr txBox="1">
            <a:spLocks noChangeArrowheads="1"/>
          </p:cNvSpPr>
          <p:nvPr/>
        </p:nvSpPr>
        <p:spPr bwMode="auto">
          <a:xfrm>
            <a:off x="2262188" y="5376863"/>
            <a:ext cx="1006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úsek A</a:t>
            </a:r>
          </a:p>
        </p:txBody>
      </p:sp>
      <p:sp>
        <p:nvSpPr>
          <p:cNvPr id="30728" name="TextovéPole 11"/>
          <p:cNvSpPr txBox="1">
            <a:spLocks noChangeArrowheads="1"/>
          </p:cNvSpPr>
          <p:nvPr/>
        </p:nvSpPr>
        <p:spPr bwMode="auto">
          <a:xfrm>
            <a:off x="7196138" y="5376863"/>
            <a:ext cx="995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úsek B</a:t>
            </a:r>
          </a:p>
        </p:txBody>
      </p:sp>
      <p:sp>
        <p:nvSpPr>
          <p:cNvPr id="30729" name="TextovéPole 12"/>
          <p:cNvSpPr txBox="1">
            <a:spLocks noChangeArrowheads="1"/>
          </p:cNvSpPr>
          <p:nvPr/>
        </p:nvSpPr>
        <p:spPr bwMode="auto">
          <a:xfrm>
            <a:off x="1884363" y="5681663"/>
            <a:ext cx="1895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v </a:t>
            </a:r>
            <a:r>
              <a:rPr lang="cs-CZ" altLang="cs-CZ" sz="1600" i="1"/>
              <a:t>1</a:t>
            </a:r>
            <a:r>
              <a:rPr lang="cs-CZ" altLang="cs-CZ" sz="2400" i="1"/>
              <a:t> =  </a:t>
            </a:r>
            <a:r>
              <a:rPr lang="cs-CZ" altLang="cs-CZ" sz="2400"/>
              <a:t>80 km/h</a:t>
            </a:r>
          </a:p>
        </p:txBody>
      </p:sp>
      <p:sp>
        <p:nvSpPr>
          <p:cNvPr id="30730" name="TextovéPole 13"/>
          <p:cNvSpPr txBox="1">
            <a:spLocks noChangeArrowheads="1"/>
          </p:cNvSpPr>
          <p:nvPr/>
        </p:nvSpPr>
        <p:spPr bwMode="auto">
          <a:xfrm>
            <a:off x="6745288" y="5695950"/>
            <a:ext cx="19018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v </a:t>
            </a:r>
            <a:r>
              <a:rPr lang="cs-CZ" altLang="cs-CZ" sz="1600" i="1"/>
              <a:t>2</a:t>
            </a:r>
            <a:r>
              <a:rPr lang="cs-CZ" altLang="cs-CZ" sz="2400" i="1"/>
              <a:t> =  </a:t>
            </a:r>
            <a:r>
              <a:rPr lang="cs-CZ" altLang="cs-CZ" sz="2400"/>
              <a:t>60 km/h</a:t>
            </a:r>
          </a:p>
        </p:txBody>
      </p:sp>
      <p:sp>
        <p:nvSpPr>
          <p:cNvPr id="30731" name="TextovéPole 14"/>
          <p:cNvSpPr txBox="1">
            <a:spLocks noChangeArrowheads="1"/>
          </p:cNvSpPr>
          <p:nvPr/>
        </p:nvSpPr>
        <p:spPr bwMode="auto">
          <a:xfrm>
            <a:off x="1947863" y="6072188"/>
            <a:ext cx="1422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t </a:t>
            </a:r>
            <a:r>
              <a:rPr lang="cs-CZ" altLang="cs-CZ" sz="1600" i="1"/>
              <a:t>1</a:t>
            </a:r>
            <a:r>
              <a:rPr lang="cs-CZ" altLang="cs-CZ" sz="2400" i="1"/>
              <a:t> = </a:t>
            </a:r>
            <a:r>
              <a:rPr lang="cs-CZ" altLang="cs-CZ" sz="2400"/>
              <a:t>0,5 h</a:t>
            </a:r>
          </a:p>
        </p:txBody>
      </p:sp>
      <p:sp>
        <p:nvSpPr>
          <p:cNvPr id="30732" name="TextovéPole 15"/>
          <p:cNvSpPr txBox="1">
            <a:spLocks noChangeArrowheads="1"/>
          </p:cNvSpPr>
          <p:nvPr/>
        </p:nvSpPr>
        <p:spPr bwMode="auto">
          <a:xfrm>
            <a:off x="6864350" y="6072188"/>
            <a:ext cx="1525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t </a:t>
            </a:r>
            <a:r>
              <a:rPr lang="cs-CZ" altLang="cs-CZ" sz="1600" i="1"/>
              <a:t>2</a:t>
            </a:r>
            <a:r>
              <a:rPr lang="cs-CZ" altLang="cs-CZ" sz="2400" i="1"/>
              <a:t> = </a:t>
            </a:r>
            <a:r>
              <a:rPr lang="cs-CZ" altLang="cs-CZ" sz="2400"/>
              <a:t>0,75 h</a:t>
            </a:r>
          </a:p>
        </p:txBody>
      </p:sp>
      <p:sp>
        <p:nvSpPr>
          <p:cNvPr id="30733" name="TextovéPole 16"/>
          <p:cNvSpPr txBox="1">
            <a:spLocks noChangeArrowheads="1"/>
          </p:cNvSpPr>
          <p:nvPr/>
        </p:nvSpPr>
        <p:spPr bwMode="auto">
          <a:xfrm>
            <a:off x="1825625" y="6396038"/>
            <a:ext cx="2578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dráha s úseku A = ?</a:t>
            </a:r>
          </a:p>
        </p:txBody>
      </p:sp>
      <p:sp>
        <p:nvSpPr>
          <p:cNvPr id="30734" name="TextovéPole 17"/>
          <p:cNvSpPr txBox="1">
            <a:spLocks noChangeArrowheads="1"/>
          </p:cNvSpPr>
          <p:nvPr/>
        </p:nvSpPr>
        <p:spPr bwMode="auto">
          <a:xfrm>
            <a:off x="6577013" y="6396038"/>
            <a:ext cx="25669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dráha s úseku B = ?</a:t>
            </a:r>
          </a:p>
        </p:txBody>
      </p:sp>
      <p:sp>
        <p:nvSpPr>
          <p:cNvPr id="30735" name="TextovéPole 18"/>
          <p:cNvSpPr txBox="1">
            <a:spLocks noChangeArrowheads="1"/>
          </p:cNvSpPr>
          <p:nvPr/>
        </p:nvSpPr>
        <p:spPr bwMode="auto">
          <a:xfrm>
            <a:off x="231775" y="298450"/>
            <a:ext cx="11768543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Vypočítej do notesu dráhu úseku A </a:t>
            </a:r>
            <a:r>
              <a:rPr lang="cs-CZ" altLang="cs-CZ" sz="2400" dirty="0" err="1"/>
              <a:t>a</a:t>
            </a:r>
            <a:r>
              <a:rPr lang="cs-CZ" altLang="cs-CZ" sz="2400" dirty="0"/>
              <a:t> úseku B. Vypočítej průměrnou rychlost auta na celém</a:t>
            </a:r>
          </a:p>
          <a:p>
            <a:r>
              <a:rPr lang="cs-CZ" altLang="cs-CZ" sz="2400" dirty="0" smtClean="0"/>
              <a:t>úseku </a:t>
            </a:r>
            <a:r>
              <a:rPr lang="cs-CZ" altLang="cs-CZ" sz="2400" dirty="0"/>
              <a:t>a porovnej ho s aritmetickým průměrem. Proveď kontrolu kliknutím na černý obdélník.</a:t>
            </a:r>
          </a:p>
          <a:p>
            <a:endParaRPr lang="cs-CZ" altLang="cs-CZ" sz="2400" dirty="0"/>
          </a:p>
          <a:p>
            <a:r>
              <a:rPr lang="cs-CZ" altLang="cs-CZ" sz="2400" dirty="0"/>
              <a:t>V prvním úseku A ujede auto dráhu </a:t>
            </a:r>
            <a:r>
              <a:rPr lang="cs-CZ" altLang="cs-CZ" sz="2400" i="1" dirty="0"/>
              <a:t>s</a:t>
            </a:r>
            <a:r>
              <a:rPr lang="cs-CZ" altLang="cs-CZ" sz="1600" i="1" dirty="0"/>
              <a:t>1</a:t>
            </a:r>
            <a:r>
              <a:rPr lang="cs-CZ" altLang="cs-CZ" sz="2400" i="1" dirty="0"/>
              <a:t> = v </a:t>
            </a:r>
            <a:r>
              <a:rPr lang="cs-CZ" altLang="cs-CZ" sz="1600" i="1" dirty="0"/>
              <a:t>1</a:t>
            </a:r>
            <a:r>
              <a:rPr lang="cs-CZ" altLang="cs-CZ" sz="2400" i="1" dirty="0"/>
              <a:t> . t </a:t>
            </a:r>
            <a:r>
              <a:rPr lang="cs-CZ" altLang="cs-CZ" sz="1600" i="1" dirty="0"/>
              <a:t>1</a:t>
            </a:r>
            <a:r>
              <a:rPr lang="cs-CZ" altLang="cs-CZ" sz="2400" i="1" dirty="0"/>
              <a:t> =</a:t>
            </a:r>
            <a:r>
              <a:rPr lang="cs-CZ" altLang="cs-CZ" sz="2400" dirty="0"/>
              <a:t> 80 . 0,5 = 40 km</a:t>
            </a:r>
          </a:p>
          <a:p>
            <a:r>
              <a:rPr lang="cs-CZ" altLang="cs-CZ" sz="2400" dirty="0"/>
              <a:t>Dráha úseku A je dlouhá 40 km.</a:t>
            </a:r>
          </a:p>
          <a:p>
            <a:r>
              <a:rPr lang="cs-CZ" altLang="cs-CZ" sz="2400" dirty="0"/>
              <a:t>V úseku B ujede auto dráhu </a:t>
            </a:r>
            <a:r>
              <a:rPr lang="cs-CZ" altLang="cs-CZ" sz="2400" i="1" dirty="0"/>
              <a:t>s </a:t>
            </a:r>
            <a:r>
              <a:rPr lang="cs-CZ" altLang="cs-CZ" sz="1600" i="1" dirty="0"/>
              <a:t>2</a:t>
            </a:r>
            <a:r>
              <a:rPr lang="cs-CZ" altLang="cs-CZ" sz="2400" i="1" dirty="0"/>
              <a:t> = v </a:t>
            </a:r>
            <a:r>
              <a:rPr lang="cs-CZ" altLang="cs-CZ" sz="1600" i="1" dirty="0"/>
              <a:t>2</a:t>
            </a:r>
            <a:r>
              <a:rPr lang="cs-CZ" altLang="cs-CZ" sz="2400" i="1" dirty="0"/>
              <a:t>  . t </a:t>
            </a:r>
            <a:r>
              <a:rPr lang="cs-CZ" altLang="cs-CZ" sz="1600" i="1" dirty="0"/>
              <a:t>2</a:t>
            </a:r>
            <a:r>
              <a:rPr lang="cs-CZ" altLang="cs-CZ" sz="2400" i="1" dirty="0"/>
              <a:t> = </a:t>
            </a:r>
            <a:r>
              <a:rPr lang="cs-CZ" altLang="cs-CZ" sz="2400" dirty="0"/>
              <a:t>60 . 0,75 = 45 km</a:t>
            </a:r>
          </a:p>
          <a:p>
            <a:r>
              <a:rPr lang="cs-CZ" altLang="cs-CZ" sz="2400" dirty="0"/>
              <a:t>Dráha úseku B je dlouhá 45 km</a:t>
            </a:r>
          </a:p>
          <a:p>
            <a:r>
              <a:rPr lang="cs-CZ" altLang="cs-CZ" sz="2400" dirty="0"/>
              <a:t>Celková délka dráhy s = 85 km.</a:t>
            </a:r>
          </a:p>
          <a:p>
            <a:r>
              <a:rPr lang="cs-CZ" altLang="cs-CZ" sz="2400" dirty="0"/>
              <a:t>Průměrná rychlost auta je </a:t>
            </a:r>
            <a:r>
              <a:rPr lang="cs-CZ" altLang="cs-CZ" sz="2400" i="1" dirty="0" err="1"/>
              <a:t>vp</a:t>
            </a:r>
            <a:r>
              <a:rPr lang="cs-CZ" altLang="cs-CZ" sz="2400" i="1" dirty="0"/>
              <a:t> = s : t = </a:t>
            </a:r>
            <a:r>
              <a:rPr lang="cs-CZ" altLang="cs-CZ" sz="2400" dirty="0"/>
              <a:t>85 : 1,25 = 68 km/h               </a:t>
            </a:r>
            <a:r>
              <a:rPr lang="cs-CZ" altLang="cs-CZ" sz="2400" dirty="0">
                <a:solidFill>
                  <a:srgbClr val="FF0000"/>
                </a:solidFill>
              </a:rPr>
              <a:t>68 km/h &lt; 70 km/h</a:t>
            </a:r>
          </a:p>
          <a:p>
            <a:r>
              <a:rPr lang="cs-CZ" altLang="cs-CZ" sz="2400" dirty="0"/>
              <a:t>Aritmetický průměr rychlostí je ( </a:t>
            </a:r>
            <a:r>
              <a:rPr lang="cs-CZ" altLang="cs-CZ" sz="2400" i="1" dirty="0"/>
              <a:t>v</a:t>
            </a:r>
            <a:r>
              <a:rPr lang="cs-CZ" altLang="cs-CZ" i="1" dirty="0"/>
              <a:t>1</a:t>
            </a:r>
            <a:r>
              <a:rPr lang="cs-CZ" altLang="cs-CZ" sz="2400" i="1" dirty="0"/>
              <a:t> + v</a:t>
            </a:r>
            <a:r>
              <a:rPr lang="cs-CZ" altLang="cs-CZ" sz="1600" i="1" dirty="0"/>
              <a:t>2</a:t>
            </a:r>
            <a:r>
              <a:rPr lang="cs-CZ" altLang="cs-CZ" sz="2400" i="1" dirty="0"/>
              <a:t> ) : </a:t>
            </a:r>
            <a:r>
              <a:rPr lang="cs-CZ" altLang="cs-CZ" sz="2400" dirty="0"/>
              <a:t>2 = 140 : 2 = 70 km/h</a:t>
            </a:r>
          </a:p>
          <a:p>
            <a:endParaRPr lang="cs-CZ" alt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0" y="1392238"/>
            <a:ext cx="12192000" cy="2794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54 0.00231 L 0.39193 -0.00439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7.40741E-7 L 0.37539 0.00671 " pathEditMode="relative" rAng="0" ptsTypes="AA">
                                      <p:cBhvr>
                                        <p:cTn id="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bdélník 44"/>
          <p:cNvSpPr/>
          <p:nvPr/>
        </p:nvSpPr>
        <p:spPr>
          <a:xfrm>
            <a:off x="1039813" y="3336925"/>
            <a:ext cx="2230437" cy="24955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014413" y="3784600"/>
            <a:ext cx="1811337" cy="20589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014413" y="4333875"/>
            <a:ext cx="1355725" cy="15446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023938" y="4752975"/>
            <a:ext cx="938212" cy="10620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1023938" y="3154363"/>
            <a:ext cx="0" cy="26527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014413" y="5824538"/>
            <a:ext cx="426243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52" name="TextovéPole 6"/>
          <p:cNvSpPr txBox="1">
            <a:spLocks noChangeArrowheads="1"/>
          </p:cNvSpPr>
          <p:nvPr/>
        </p:nvSpPr>
        <p:spPr bwMode="auto">
          <a:xfrm rot="-5400000">
            <a:off x="37307" y="2923381"/>
            <a:ext cx="857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s</a:t>
            </a:r>
            <a:r>
              <a:rPr lang="cs-CZ" altLang="cs-CZ" i="1"/>
              <a:t> [ km]</a:t>
            </a:r>
          </a:p>
        </p:txBody>
      </p:sp>
      <p:sp>
        <p:nvSpPr>
          <p:cNvPr id="31753" name="TextovéPole 7"/>
          <p:cNvSpPr txBox="1">
            <a:spLocks noChangeArrowheads="1"/>
          </p:cNvSpPr>
          <p:nvPr/>
        </p:nvSpPr>
        <p:spPr bwMode="auto">
          <a:xfrm>
            <a:off x="4941888" y="5807075"/>
            <a:ext cx="6683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t </a:t>
            </a:r>
            <a:r>
              <a:rPr lang="cs-CZ" altLang="cs-CZ" i="1"/>
              <a:t>[ h]</a:t>
            </a:r>
          </a:p>
        </p:txBody>
      </p:sp>
      <p:cxnSp>
        <p:nvCxnSpPr>
          <p:cNvPr id="10" name="Přímá spojnice 9"/>
          <p:cNvCxnSpPr>
            <a:cxnSpLocks/>
          </p:cNvCxnSpPr>
          <p:nvPr/>
        </p:nvCxnSpPr>
        <p:spPr>
          <a:xfrm>
            <a:off x="1508125" y="5708650"/>
            <a:ext cx="0" cy="231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>
            <a:off x="1965325" y="5705475"/>
            <a:ext cx="0" cy="231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2408238" y="5705475"/>
            <a:ext cx="0" cy="231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2825750" y="5705475"/>
            <a:ext cx="0" cy="231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cxnSpLocks/>
          </p:cNvCxnSpPr>
          <p:nvPr/>
        </p:nvCxnSpPr>
        <p:spPr>
          <a:xfrm>
            <a:off x="3270250" y="5705475"/>
            <a:ext cx="0" cy="231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cxnSpLocks/>
          </p:cNvCxnSpPr>
          <p:nvPr/>
        </p:nvCxnSpPr>
        <p:spPr>
          <a:xfrm>
            <a:off x="3760788" y="5705475"/>
            <a:ext cx="0" cy="231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cxnSpLocks/>
          </p:cNvCxnSpPr>
          <p:nvPr/>
        </p:nvCxnSpPr>
        <p:spPr>
          <a:xfrm>
            <a:off x="920750" y="5287963"/>
            <a:ext cx="209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920750" y="4764088"/>
            <a:ext cx="209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909638" y="4297363"/>
            <a:ext cx="209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9163" y="3776663"/>
            <a:ext cx="2428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952500" y="3336925"/>
            <a:ext cx="1809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65" name="TextovéPole 27"/>
          <p:cNvSpPr txBox="1">
            <a:spLocks noChangeArrowheads="1"/>
          </p:cNvSpPr>
          <p:nvPr/>
        </p:nvSpPr>
        <p:spPr bwMode="auto">
          <a:xfrm>
            <a:off x="904875" y="58705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0</a:t>
            </a:r>
          </a:p>
        </p:txBody>
      </p:sp>
      <p:sp>
        <p:nvSpPr>
          <p:cNvPr id="31766" name="TextovéPole 28"/>
          <p:cNvSpPr txBox="1">
            <a:spLocks noChangeArrowheads="1"/>
          </p:cNvSpPr>
          <p:nvPr/>
        </p:nvSpPr>
        <p:spPr bwMode="auto">
          <a:xfrm>
            <a:off x="3633788" y="58705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6</a:t>
            </a:r>
          </a:p>
        </p:txBody>
      </p:sp>
      <p:sp>
        <p:nvSpPr>
          <p:cNvPr id="31767" name="TextovéPole 29"/>
          <p:cNvSpPr txBox="1">
            <a:spLocks noChangeArrowheads="1"/>
          </p:cNvSpPr>
          <p:nvPr/>
        </p:nvSpPr>
        <p:spPr bwMode="auto">
          <a:xfrm>
            <a:off x="3141663" y="58610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5</a:t>
            </a:r>
          </a:p>
        </p:txBody>
      </p:sp>
      <p:sp>
        <p:nvSpPr>
          <p:cNvPr id="31768" name="TextovéPole 30"/>
          <p:cNvSpPr txBox="1">
            <a:spLocks noChangeArrowheads="1"/>
          </p:cNvSpPr>
          <p:nvPr/>
        </p:nvSpPr>
        <p:spPr bwMode="auto">
          <a:xfrm>
            <a:off x="2667000" y="58991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4</a:t>
            </a:r>
          </a:p>
        </p:txBody>
      </p:sp>
      <p:sp>
        <p:nvSpPr>
          <p:cNvPr id="31769" name="TextovéPole 31"/>
          <p:cNvSpPr txBox="1">
            <a:spLocks noChangeArrowheads="1"/>
          </p:cNvSpPr>
          <p:nvPr/>
        </p:nvSpPr>
        <p:spPr bwMode="auto">
          <a:xfrm>
            <a:off x="2284413" y="58991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3</a:t>
            </a:r>
          </a:p>
        </p:txBody>
      </p:sp>
      <p:sp>
        <p:nvSpPr>
          <p:cNvPr id="31770" name="TextovéPole 32"/>
          <p:cNvSpPr txBox="1">
            <a:spLocks noChangeArrowheads="1"/>
          </p:cNvSpPr>
          <p:nvPr/>
        </p:nvSpPr>
        <p:spPr bwMode="auto">
          <a:xfrm>
            <a:off x="1824038" y="59070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2</a:t>
            </a:r>
          </a:p>
        </p:txBody>
      </p:sp>
      <p:sp>
        <p:nvSpPr>
          <p:cNvPr id="31771" name="TextovéPole 33"/>
          <p:cNvSpPr txBox="1">
            <a:spLocks noChangeArrowheads="1"/>
          </p:cNvSpPr>
          <p:nvPr/>
        </p:nvSpPr>
        <p:spPr bwMode="auto">
          <a:xfrm>
            <a:off x="1357313" y="58991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1</a:t>
            </a:r>
          </a:p>
        </p:txBody>
      </p:sp>
      <p:sp>
        <p:nvSpPr>
          <p:cNvPr id="31772" name="TextovéPole 35"/>
          <p:cNvSpPr txBox="1">
            <a:spLocks noChangeArrowheads="1"/>
          </p:cNvSpPr>
          <p:nvPr/>
        </p:nvSpPr>
        <p:spPr bwMode="auto">
          <a:xfrm>
            <a:off x="566738" y="3125788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50</a:t>
            </a:r>
          </a:p>
        </p:txBody>
      </p:sp>
      <p:sp>
        <p:nvSpPr>
          <p:cNvPr id="31773" name="TextovéPole 36"/>
          <p:cNvSpPr txBox="1">
            <a:spLocks noChangeArrowheads="1"/>
          </p:cNvSpPr>
          <p:nvPr/>
        </p:nvSpPr>
        <p:spPr bwMode="auto">
          <a:xfrm>
            <a:off x="538163" y="3600450"/>
            <a:ext cx="4175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40</a:t>
            </a:r>
          </a:p>
        </p:txBody>
      </p:sp>
      <p:sp>
        <p:nvSpPr>
          <p:cNvPr id="31774" name="TextovéPole 37"/>
          <p:cNvSpPr txBox="1">
            <a:spLocks noChangeArrowheads="1"/>
          </p:cNvSpPr>
          <p:nvPr/>
        </p:nvSpPr>
        <p:spPr bwMode="auto">
          <a:xfrm>
            <a:off x="528638" y="4140200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30</a:t>
            </a:r>
          </a:p>
        </p:txBody>
      </p:sp>
      <p:sp>
        <p:nvSpPr>
          <p:cNvPr id="31775" name="TextovéPole 38"/>
          <p:cNvSpPr txBox="1">
            <a:spLocks noChangeArrowheads="1"/>
          </p:cNvSpPr>
          <p:nvPr/>
        </p:nvSpPr>
        <p:spPr bwMode="auto">
          <a:xfrm>
            <a:off x="569913" y="4616450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20</a:t>
            </a:r>
          </a:p>
        </p:txBody>
      </p:sp>
      <p:sp>
        <p:nvSpPr>
          <p:cNvPr id="31776" name="TextovéPole 39"/>
          <p:cNvSpPr txBox="1">
            <a:spLocks noChangeArrowheads="1"/>
          </p:cNvSpPr>
          <p:nvPr/>
        </p:nvSpPr>
        <p:spPr bwMode="auto">
          <a:xfrm>
            <a:off x="596900" y="5100638"/>
            <a:ext cx="4175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10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1050925" y="5284788"/>
            <a:ext cx="449263" cy="5397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1050925" y="5284788"/>
            <a:ext cx="442913" cy="5222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louk 47"/>
          <p:cNvSpPr/>
          <p:nvPr/>
        </p:nvSpPr>
        <p:spPr>
          <a:xfrm rot="4445024">
            <a:off x="560388" y="3549650"/>
            <a:ext cx="1427162" cy="2205038"/>
          </a:xfrm>
          <a:prstGeom prst="arc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2370138" y="3309938"/>
            <a:ext cx="900112" cy="10144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81" name="TextovéPole 51"/>
          <p:cNvSpPr txBox="1">
            <a:spLocks noChangeArrowheads="1"/>
          </p:cNvSpPr>
          <p:nvPr/>
        </p:nvSpPr>
        <p:spPr bwMode="auto">
          <a:xfrm>
            <a:off x="773113" y="5621338"/>
            <a:ext cx="288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31782" name="TextovéPole 52"/>
          <p:cNvSpPr txBox="1">
            <a:spLocks noChangeArrowheads="1"/>
          </p:cNvSpPr>
          <p:nvPr/>
        </p:nvSpPr>
        <p:spPr bwMode="auto">
          <a:xfrm>
            <a:off x="1316038" y="4956175"/>
            <a:ext cx="284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31783" name="TextovéPole 53"/>
          <p:cNvSpPr txBox="1">
            <a:spLocks noChangeArrowheads="1"/>
          </p:cNvSpPr>
          <p:nvPr/>
        </p:nvSpPr>
        <p:spPr bwMode="auto">
          <a:xfrm>
            <a:off x="2173288" y="4006850"/>
            <a:ext cx="307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C</a:t>
            </a:r>
          </a:p>
        </p:txBody>
      </p:sp>
      <p:sp>
        <p:nvSpPr>
          <p:cNvPr id="31784" name="TextovéPole 54"/>
          <p:cNvSpPr txBox="1">
            <a:spLocks noChangeArrowheads="1"/>
          </p:cNvSpPr>
          <p:nvPr/>
        </p:nvSpPr>
        <p:spPr bwMode="auto">
          <a:xfrm>
            <a:off x="3097213" y="2970213"/>
            <a:ext cx="173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D</a:t>
            </a:r>
          </a:p>
        </p:txBody>
      </p:sp>
      <p:sp>
        <p:nvSpPr>
          <p:cNvPr id="31785" name="TextovéPole 55"/>
          <p:cNvSpPr txBox="1">
            <a:spLocks noChangeArrowheads="1"/>
          </p:cNvSpPr>
          <p:nvPr/>
        </p:nvSpPr>
        <p:spPr bwMode="auto">
          <a:xfrm>
            <a:off x="5121275" y="1666875"/>
            <a:ext cx="48117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správnou odpověď :</a:t>
            </a:r>
          </a:p>
          <a:p>
            <a:r>
              <a:rPr lang="cs-CZ" altLang="cs-CZ" sz="2400"/>
              <a:t>Je pohyb v úseku A – B rovnoměrný? 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9766300" y="2035175"/>
            <a:ext cx="7302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10687050" y="2035175"/>
            <a:ext cx="7302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Ne</a:t>
            </a:r>
          </a:p>
        </p:txBody>
      </p:sp>
      <p:sp>
        <p:nvSpPr>
          <p:cNvPr id="31788" name="TextovéPole 58"/>
          <p:cNvSpPr txBox="1">
            <a:spLocks noChangeArrowheads="1"/>
          </p:cNvSpPr>
          <p:nvPr/>
        </p:nvSpPr>
        <p:spPr bwMode="auto">
          <a:xfrm>
            <a:off x="5121275" y="2497138"/>
            <a:ext cx="48006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r>
              <a:rPr lang="cs-CZ" altLang="cs-CZ" sz="2400"/>
              <a:t>Je pohyb v úseku B – C rovnoměrný? 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9766300" y="2867025"/>
            <a:ext cx="7302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10725150" y="2867025"/>
            <a:ext cx="7318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Ne</a:t>
            </a: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9766300" y="3540125"/>
            <a:ext cx="7302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10725150" y="3540125"/>
            <a:ext cx="7318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Ne</a:t>
            </a:r>
          </a:p>
        </p:txBody>
      </p:sp>
      <p:sp>
        <p:nvSpPr>
          <p:cNvPr id="31793" name="TextovéPole 63"/>
          <p:cNvSpPr txBox="1">
            <a:spLocks noChangeArrowheads="1"/>
          </p:cNvSpPr>
          <p:nvPr/>
        </p:nvSpPr>
        <p:spPr bwMode="auto">
          <a:xfrm>
            <a:off x="5121275" y="3125788"/>
            <a:ext cx="48006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r>
              <a:rPr lang="cs-CZ" altLang="cs-CZ" sz="2400"/>
              <a:t>Je pohyb v úseku C – D rovnoměrný? </a:t>
            </a:r>
          </a:p>
        </p:txBody>
      </p:sp>
      <p:pic>
        <p:nvPicPr>
          <p:cNvPr id="31794" name="Picture 2" descr="Red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9188" y="442913"/>
            <a:ext cx="3338512" cy="2217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1"/>
          <p:cNvSpPr txBox="1">
            <a:spLocks noChangeArrowheads="1"/>
          </p:cNvSpPr>
          <p:nvPr/>
        </p:nvSpPr>
        <p:spPr bwMode="auto">
          <a:xfrm>
            <a:off x="425450" y="284163"/>
            <a:ext cx="907248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Doplň následující tabulku. Proveď kontrolu </a:t>
            </a:r>
            <a:r>
              <a:rPr lang="cs-CZ" altLang="cs-CZ" sz="2400" dirty="0" smtClean="0"/>
              <a:t>kliknutím </a:t>
            </a:r>
            <a:r>
              <a:rPr lang="cs-CZ" altLang="cs-CZ" sz="2400" dirty="0"/>
              <a:t>na černý obdélník.</a:t>
            </a:r>
          </a:p>
        </p:txBody>
      </p:sp>
      <p:sp>
        <p:nvSpPr>
          <p:cNvPr id="32771" name="TextovéPole 2"/>
          <p:cNvSpPr txBox="1">
            <a:spLocks noChangeArrowheads="1"/>
          </p:cNvSpPr>
          <p:nvPr/>
        </p:nvSpPr>
        <p:spPr bwMode="auto">
          <a:xfrm>
            <a:off x="390525" y="1030288"/>
            <a:ext cx="115046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Sledované         Znázornění                   Jaká síla působí                   Jaký účinek má působení síly</a:t>
            </a:r>
          </a:p>
          <a:p>
            <a:r>
              <a:rPr lang="cs-CZ" altLang="cs-CZ" sz="2400"/>
              <a:t>těleso                pozorovaného jevu     na těleso?                             na kuličku ?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60338" y="1012825"/>
            <a:ext cx="11912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60338" y="1860550"/>
            <a:ext cx="11912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774" name="TextovéPole 7"/>
          <p:cNvSpPr txBox="1">
            <a:spLocks noChangeArrowheads="1"/>
          </p:cNvSpPr>
          <p:nvPr/>
        </p:nvSpPr>
        <p:spPr bwMode="auto">
          <a:xfrm>
            <a:off x="150813" y="1860550"/>
            <a:ext cx="2255837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Kladně </a:t>
            </a:r>
          </a:p>
          <a:p>
            <a:r>
              <a:rPr lang="cs-CZ" altLang="cs-CZ" sz="2400"/>
              <a:t>zelektrovaná</a:t>
            </a:r>
          </a:p>
          <a:p>
            <a:r>
              <a:rPr lang="cs-CZ" altLang="cs-CZ" sz="2400"/>
              <a:t>Kulička</a:t>
            </a:r>
          </a:p>
          <a:p>
            <a:endParaRPr lang="cs-CZ" altLang="cs-CZ" sz="2400"/>
          </a:p>
          <a:p>
            <a:r>
              <a:rPr lang="cs-CZ" altLang="cs-CZ" sz="2400"/>
              <a:t>Pohybující se</a:t>
            </a:r>
          </a:p>
          <a:p>
            <a:r>
              <a:rPr lang="cs-CZ" altLang="cs-CZ" sz="2400"/>
              <a:t>ocelová kulička</a:t>
            </a:r>
          </a:p>
          <a:p>
            <a:endParaRPr lang="cs-CZ" altLang="cs-CZ" sz="2400"/>
          </a:p>
          <a:p>
            <a:r>
              <a:rPr lang="cs-CZ" altLang="cs-CZ" sz="2400"/>
              <a:t>Kulička zavěšená</a:t>
            </a:r>
          </a:p>
          <a:p>
            <a:r>
              <a:rPr lang="cs-CZ" altLang="cs-CZ" sz="2400"/>
              <a:t>na pružině</a:t>
            </a:r>
          </a:p>
          <a:p>
            <a:endParaRPr lang="cs-CZ" altLang="cs-CZ" sz="2400"/>
          </a:p>
          <a:p>
            <a:r>
              <a:rPr lang="cs-CZ" altLang="cs-CZ" sz="2400"/>
              <a:t>Kulička z</a:t>
            </a:r>
          </a:p>
          <a:p>
            <a:r>
              <a:rPr lang="cs-CZ" altLang="cs-CZ" sz="2400"/>
              <a:t>plastelíny</a:t>
            </a:r>
          </a:p>
        </p:txBody>
      </p:sp>
      <p:cxnSp>
        <p:nvCxnSpPr>
          <p:cNvPr id="10" name="Přímá spojnice 9"/>
          <p:cNvCxnSpPr>
            <a:cxnSpLocks/>
          </p:cNvCxnSpPr>
          <p:nvPr/>
        </p:nvCxnSpPr>
        <p:spPr>
          <a:xfrm>
            <a:off x="150813" y="1030288"/>
            <a:ext cx="61912" cy="5664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>
            <a:off x="2311400" y="1030288"/>
            <a:ext cx="61913" cy="5664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4953000" y="1030288"/>
            <a:ext cx="61913" cy="5664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7974013" y="1012825"/>
            <a:ext cx="61912" cy="5662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cxnSpLocks/>
          </p:cNvCxnSpPr>
          <p:nvPr/>
        </p:nvCxnSpPr>
        <p:spPr>
          <a:xfrm>
            <a:off x="12058650" y="1012825"/>
            <a:ext cx="63500" cy="5662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0338" y="3140075"/>
            <a:ext cx="11912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85738" y="4375150"/>
            <a:ext cx="119141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2725" y="5324475"/>
            <a:ext cx="119141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725" y="6675438"/>
            <a:ext cx="119141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2406650" y="1989138"/>
            <a:ext cx="2200275" cy="201612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621154" y="2450267"/>
            <a:ext cx="550416" cy="497146"/>
          </a:xfrm>
          <a:prstGeom prst="ellipse">
            <a:avLst/>
          </a:prstGeom>
          <a:solidFill>
            <a:schemeClr val="bg1">
              <a:lumMod val="65000"/>
            </a:schemeClr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+</a:t>
            </a:r>
          </a:p>
        </p:txBody>
      </p:sp>
      <p:cxnSp>
        <p:nvCxnSpPr>
          <p:cNvPr id="24" name="Přímá spojnice 23"/>
          <p:cNvCxnSpPr>
            <a:endCxn id="0" idx="0"/>
          </p:cNvCxnSpPr>
          <p:nvPr/>
        </p:nvCxnSpPr>
        <p:spPr>
          <a:xfrm>
            <a:off x="2895600" y="2190750"/>
            <a:ext cx="0" cy="2587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 rot="19480647">
            <a:off x="3584575" y="2241550"/>
            <a:ext cx="127000" cy="7731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+</a:t>
            </a:r>
          </a:p>
        </p:txBody>
      </p:sp>
      <p:sp>
        <p:nvSpPr>
          <p:cNvPr id="27" name="Obdélník 26"/>
          <p:cNvSpPr/>
          <p:nvPr/>
        </p:nvSpPr>
        <p:spPr>
          <a:xfrm rot="19655566">
            <a:off x="3803650" y="3227388"/>
            <a:ext cx="260350" cy="98425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 rot="19511514">
            <a:off x="3643313" y="3290888"/>
            <a:ext cx="230187" cy="2809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Volný tvar: obrazec 29"/>
          <p:cNvSpPr/>
          <p:nvPr/>
        </p:nvSpPr>
        <p:spPr>
          <a:xfrm>
            <a:off x="2420938" y="3768725"/>
            <a:ext cx="979487" cy="182563"/>
          </a:xfrm>
          <a:custGeom>
            <a:avLst/>
            <a:gdLst>
              <a:gd name="connsiteX0" fmla="*/ 11935 w 979683"/>
              <a:gd name="connsiteY0" fmla="*/ 164633 h 183390"/>
              <a:gd name="connsiteX1" fmla="*/ 74078 w 979683"/>
              <a:gd name="connsiteY1" fmla="*/ 182388 h 183390"/>
              <a:gd name="connsiteX2" fmla="*/ 553472 w 979683"/>
              <a:gd name="connsiteY2" fmla="*/ 164633 h 183390"/>
              <a:gd name="connsiteX3" fmla="*/ 606738 w 979683"/>
              <a:gd name="connsiteY3" fmla="*/ 155755 h 183390"/>
              <a:gd name="connsiteX4" fmla="*/ 970723 w 979683"/>
              <a:gd name="connsiteY4" fmla="*/ 138000 h 183390"/>
              <a:gd name="connsiteX5" fmla="*/ 970723 w 979683"/>
              <a:gd name="connsiteY5" fmla="*/ 49223 h 183390"/>
              <a:gd name="connsiteX6" fmla="*/ 944090 w 979683"/>
              <a:gd name="connsiteY6" fmla="*/ 40345 h 183390"/>
              <a:gd name="connsiteX7" fmla="*/ 748781 w 979683"/>
              <a:gd name="connsiteY7" fmla="*/ 31468 h 183390"/>
              <a:gd name="connsiteX8" fmla="*/ 677760 w 979683"/>
              <a:gd name="connsiteY8" fmla="*/ 58101 h 183390"/>
              <a:gd name="connsiteX9" fmla="*/ 544595 w 979683"/>
              <a:gd name="connsiteY9" fmla="*/ 75856 h 183390"/>
              <a:gd name="connsiteX10" fmla="*/ 500206 w 979683"/>
              <a:gd name="connsiteY10" fmla="*/ 84734 h 183390"/>
              <a:gd name="connsiteX11" fmla="*/ 287142 w 979683"/>
              <a:gd name="connsiteY11" fmla="*/ 93611 h 183390"/>
              <a:gd name="connsiteX12" fmla="*/ 3057 w 979683"/>
              <a:gd name="connsiteY12" fmla="*/ 129122 h 183390"/>
              <a:gd name="connsiteX13" fmla="*/ 11935 w 979683"/>
              <a:gd name="connsiteY13" fmla="*/ 155755 h 183390"/>
              <a:gd name="connsiteX14" fmla="*/ 11935 w 979683"/>
              <a:gd name="connsiteY14" fmla="*/ 164633 h 183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79683" h="183390">
                <a:moveTo>
                  <a:pt x="11935" y="164633"/>
                </a:moveTo>
                <a:cubicBezTo>
                  <a:pt x="22292" y="169072"/>
                  <a:pt x="52539" y="181966"/>
                  <a:pt x="74078" y="182388"/>
                </a:cubicBezTo>
                <a:cubicBezTo>
                  <a:pt x="206001" y="184975"/>
                  <a:pt x="400964" y="183696"/>
                  <a:pt x="553472" y="164633"/>
                </a:cubicBezTo>
                <a:cubicBezTo>
                  <a:pt x="571333" y="162400"/>
                  <a:pt x="588774" y="156902"/>
                  <a:pt x="606738" y="155755"/>
                </a:cubicBezTo>
                <a:cubicBezTo>
                  <a:pt x="727964" y="148017"/>
                  <a:pt x="849395" y="143918"/>
                  <a:pt x="970723" y="138000"/>
                </a:cubicBezTo>
                <a:cubicBezTo>
                  <a:pt x="972263" y="127224"/>
                  <a:pt x="990092" y="68592"/>
                  <a:pt x="970723" y="49223"/>
                </a:cubicBezTo>
                <a:cubicBezTo>
                  <a:pt x="964106" y="42606"/>
                  <a:pt x="952968" y="43304"/>
                  <a:pt x="944090" y="40345"/>
                </a:cubicBezTo>
                <a:cubicBezTo>
                  <a:pt x="880193" y="-23552"/>
                  <a:pt x="917727" y="181"/>
                  <a:pt x="748781" y="31468"/>
                </a:cubicBezTo>
                <a:cubicBezTo>
                  <a:pt x="723920" y="36072"/>
                  <a:pt x="702466" y="52730"/>
                  <a:pt x="677760" y="58101"/>
                </a:cubicBezTo>
                <a:cubicBezTo>
                  <a:pt x="634001" y="67614"/>
                  <a:pt x="588881" y="69213"/>
                  <a:pt x="544595" y="75856"/>
                </a:cubicBezTo>
                <a:cubicBezTo>
                  <a:pt x="529673" y="78094"/>
                  <a:pt x="515260" y="83696"/>
                  <a:pt x="500206" y="84734"/>
                </a:cubicBezTo>
                <a:cubicBezTo>
                  <a:pt x="429291" y="89625"/>
                  <a:pt x="358163" y="90652"/>
                  <a:pt x="287142" y="93611"/>
                </a:cubicBezTo>
                <a:cubicBezTo>
                  <a:pt x="192447" y="105448"/>
                  <a:pt x="96145" y="108102"/>
                  <a:pt x="3057" y="129122"/>
                </a:cubicBezTo>
                <a:cubicBezTo>
                  <a:pt x="-6071" y="131183"/>
                  <a:pt x="7750" y="147385"/>
                  <a:pt x="11935" y="155755"/>
                </a:cubicBezTo>
                <a:cubicBezTo>
                  <a:pt x="16707" y="165298"/>
                  <a:pt x="1578" y="160194"/>
                  <a:pt x="11935" y="164633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571289" y="3435689"/>
            <a:ext cx="550416" cy="497146"/>
          </a:xfrm>
          <a:prstGeom prst="ellipse">
            <a:avLst/>
          </a:prstGeom>
          <a:solidFill>
            <a:schemeClr val="bg1">
              <a:lumMod val="65000"/>
            </a:schemeClr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2752838" y="4704746"/>
            <a:ext cx="550416" cy="497146"/>
          </a:xfrm>
          <a:prstGeom prst="ellipse">
            <a:avLst/>
          </a:prstGeom>
          <a:solidFill>
            <a:schemeClr val="bg1">
              <a:lumMod val="65000"/>
            </a:schemeClr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420938" y="4421188"/>
            <a:ext cx="2355850" cy="7778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2800" name="Skupina 48"/>
          <p:cNvGrpSpPr>
            <a:grpSpLocks/>
          </p:cNvGrpSpPr>
          <p:nvPr/>
        </p:nvGrpSpPr>
        <p:grpSpPr bwMode="auto">
          <a:xfrm>
            <a:off x="2951163" y="4464050"/>
            <a:ext cx="220662" cy="228600"/>
            <a:chOff x="-781235" y="514905"/>
            <a:chExt cx="168676" cy="269289"/>
          </a:xfrm>
        </p:grpSpPr>
        <p:cxnSp>
          <p:nvCxnSpPr>
            <p:cNvPr id="50" name="Přímá spojnice 49"/>
            <p:cNvCxnSpPr>
              <a:cxnSpLocks/>
            </p:cNvCxnSpPr>
            <p:nvPr/>
          </p:nvCxnSpPr>
          <p:spPr>
            <a:xfrm flipH="1" flipV="1">
              <a:off x="-781235" y="514905"/>
              <a:ext cx="168676" cy="10659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>
              <a:cxnSpLocks/>
            </p:cNvCxnSpPr>
            <p:nvPr/>
          </p:nvCxnSpPr>
          <p:spPr>
            <a:xfrm flipH="1">
              <a:off x="-781235" y="621499"/>
              <a:ext cx="168676" cy="3740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>
              <a:cxnSpLocks/>
            </p:cNvCxnSpPr>
            <p:nvPr/>
          </p:nvCxnSpPr>
          <p:spPr>
            <a:xfrm flipH="1">
              <a:off x="-781235" y="784194"/>
              <a:ext cx="16867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cxnSpLocks/>
            </p:cNvCxnSpPr>
            <p:nvPr/>
          </p:nvCxnSpPr>
          <p:spPr>
            <a:xfrm flipH="1" flipV="1">
              <a:off x="-781235" y="658900"/>
              <a:ext cx="168676" cy="11594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Ovál 67"/>
          <p:cNvSpPr/>
          <p:nvPr/>
        </p:nvSpPr>
        <p:spPr>
          <a:xfrm>
            <a:off x="3218536" y="6006137"/>
            <a:ext cx="550416" cy="497146"/>
          </a:xfrm>
          <a:prstGeom prst="ellipse">
            <a:avLst/>
          </a:prstGeom>
          <a:solidFill>
            <a:srgbClr val="00B0F0"/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32804" name="Picture 8" descr="Shamim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720623">
            <a:off x="2738438" y="5418138"/>
            <a:ext cx="1084262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ovéPole 1"/>
          <p:cNvSpPr txBox="1">
            <a:spLocks noChangeArrowheads="1"/>
          </p:cNvSpPr>
          <p:nvPr/>
        </p:nvSpPr>
        <p:spPr bwMode="auto">
          <a:xfrm>
            <a:off x="425450" y="284163"/>
            <a:ext cx="5795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 Proveď kontrolu </a:t>
            </a:r>
            <a:r>
              <a:rPr lang="cs-CZ" altLang="cs-CZ" sz="2400" dirty="0" smtClean="0"/>
              <a:t>kliknutím </a:t>
            </a:r>
            <a:r>
              <a:rPr lang="cs-CZ" altLang="cs-CZ" sz="2400" dirty="0"/>
              <a:t>na černý obdélník.</a:t>
            </a:r>
          </a:p>
        </p:txBody>
      </p:sp>
      <p:sp>
        <p:nvSpPr>
          <p:cNvPr id="33795" name="TextovéPole 2"/>
          <p:cNvSpPr txBox="1">
            <a:spLocks noChangeArrowheads="1"/>
          </p:cNvSpPr>
          <p:nvPr/>
        </p:nvSpPr>
        <p:spPr bwMode="auto">
          <a:xfrm>
            <a:off x="390525" y="1030288"/>
            <a:ext cx="115046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Sledované         Znázornění                   Jaká síla působí                   Jaký účinek má působení síly</a:t>
            </a:r>
          </a:p>
          <a:p>
            <a:r>
              <a:rPr lang="cs-CZ" altLang="cs-CZ" sz="2400"/>
              <a:t>těleso                pozorovaného jevu     na těleso?                             na kuličku ?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60338" y="1012825"/>
            <a:ext cx="11912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60338" y="1860550"/>
            <a:ext cx="11912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798" name="TextovéPole 7"/>
          <p:cNvSpPr txBox="1">
            <a:spLocks noChangeArrowheads="1"/>
          </p:cNvSpPr>
          <p:nvPr/>
        </p:nvSpPr>
        <p:spPr bwMode="auto">
          <a:xfrm>
            <a:off x="150813" y="1860550"/>
            <a:ext cx="2255837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Kladně </a:t>
            </a:r>
          </a:p>
          <a:p>
            <a:r>
              <a:rPr lang="cs-CZ" altLang="cs-CZ" sz="2400"/>
              <a:t>zelektrovaná</a:t>
            </a:r>
          </a:p>
          <a:p>
            <a:r>
              <a:rPr lang="cs-CZ" altLang="cs-CZ" sz="2400"/>
              <a:t>Kulička</a:t>
            </a:r>
          </a:p>
          <a:p>
            <a:endParaRPr lang="cs-CZ" altLang="cs-CZ" sz="2400"/>
          </a:p>
          <a:p>
            <a:r>
              <a:rPr lang="cs-CZ" altLang="cs-CZ" sz="2400"/>
              <a:t>Pohybující se</a:t>
            </a:r>
          </a:p>
          <a:p>
            <a:r>
              <a:rPr lang="cs-CZ" altLang="cs-CZ" sz="2400"/>
              <a:t>ocelová kulička</a:t>
            </a:r>
          </a:p>
          <a:p>
            <a:endParaRPr lang="cs-CZ" altLang="cs-CZ" sz="2400"/>
          </a:p>
          <a:p>
            <a:r>
              <a:rPr lang="cs-CZ" altLang="cs-CZ" sz="2400"/>
              <a:t>Kulička zavěšená</a:t>
            </a:r>
          </a:p>
          <a:p>
            <a:r>
              <a:rPr lang="cs-CZ" altLang="cs-CZ" sz="2400"/>
              <a:t>na pružině</a:t>
            </a:r>
          </a:p>
          <a:p>
            <a:endParaRPr lang="cs-CZ" altLang="cs-CZ" sz="2400"/>
          </a:p>
          <a:p>
            <a:r>
              <a:rPr lang="cs-CZ" altLang="cs-CZ" sz="2400"/>
              <a:t>Kulička z</a:t>
            </a:r>
          </a:p>
          <a:p>
            <a:r>
              <a:rPr lang="cs-CZ" altLang="cs-CZ" sz="2400"/>
              <a:t>plastelíny</a:t>
            </a:r>
          </a:p>
        </p:txBody>
      </p:sp>
      <p:cxnSp>
        <p:nvCxnSpPr>
          <p:cNvPr id="10" name="Přímá spojnice 9"/>
          <p:cNvCxnSpPr>
            <a:cxnSpLocks/>
          </p:cNvCxnSpPr>
          <p:nvPr/>
        </p:nvCxnSpPr>
        <p:spPr>
          <a:xfrm>
            <a:off x="150813" y="1030288"/>
            <a:ext cx="61912" cy="5664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>
            <a:off x="2311400" y="1030288"/>
            <a:ext cx="61913" cy="5664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4953000" y="1030288"/>
            <a:ext cx="61913" cy="5664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7974013" y="1012825"/>
            <a:ext cx="61912" cy="5662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cxnSpLocks/>
          </p:cNvCxnSpPr>
          <p:nvPr/>
        </p:nvCxnSpPr>
        <p:spPr>
          <a:xfrm>
            <a:off x="12058650" y="1012825"/>
            <a:ext cx="63500" cy="5662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0338" y="3140075"/>
            <a:ext cx="11912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85738" y="4375150"/>
            <a:ext cx="119141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2725" y="5324475"/>
            <a:ext cx="119141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725" y="6675438"/>
            <a:ext cx="119141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2406650" y="1989138"/>
            <a:ext cx="2200275" cy="201612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621154" y="2450267"/>
            <a:ext cx="550416" cy="497146"/>
          </a:xfrm>
          <a:prstGeom prst="ellipse">
            <a:avLst/>
          </a:prstGeom>
          <a:solidFill>
            <a:schemeClr val="bg1">
              <a:lumMod val="65000"/>
            </a:schemeClr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+</a:t>
            </a:r>
          </a:p>
        </p:txBody>
      </p:sp>
      <p:cxnSp>
        <p:nvCxnSpPr>
          <p:cNvPr id="24" name="Přímá spojnice 23"/>
          <p:cNvCxnSpPr>
            <a:endCxn id="0" idx="0"/>
          </p:cNvCxnSpPr>
          <p:nvPr/>
        </p:nvCxnSpPr>
        <p:spPr>
          <a:xfrm>
            <a:off x="2895600" y="2190750"/>
            <a:ext cx="0" cy="2587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 rot="19480647">
            <a:off x="3584575" y="2241550"/>
            <a:ext cx="127000" cy="7731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+</a:t>
            </a:r>
          </a:p>
        </p:txBody>
      </p:sp>
      <p:sp>
        <p:nvSpPr>
          <p:cNvPr id="27" name="Obdélník 26"/>
          <p:cNvSpPr/>
          <p:nvPr/>
        </p:nvSpPr>
        <p:spPr>
          <a:xfrm rot="19655566">
            <a:off x="3803650" y="3227388"/>
            <a:ext cx="260350" cy="98425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 rot="19511514">
            <a:off x="3643313" y="3290888"/>
            <a:ext cx="230187" cy="2809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Volný tvar: obrazec 29"/>
          <p:cNvSpPr/>
          <p:nvPr/>
        </p:nvSpPr>
        <p:spPr>
          <a:xfrm>
            <a:off x="2420938" y="3768725"/>
            <a:ext cx="979487" cy="182563"/>
          </a:xfrm>
          <a:custGeom>
            <a:avLst/>
            <a:gdLst>
              <a:gd name="connsiteX0" fmla="*/ 11935 w 979683"/>
              <a:gd name="connsiteY0" fmla="*/ 164633 h 183390"/>
              <a:gd name="connsiteX1" fmla="*/ 74078 w 979683"/>
              <a:gd name="connsiteY1" fmla="*/ 182388 h 183390"/>
              <a:gd name="connsiteX2" fmla="*/ 553472 w 979683"/>
              <a:gd name="connsiteY2" fmla="*/ 164633 h 183390"/>
              <a:gd name="connsiteX3" fmla="*/ 606738 w 979683"/>
              <a:gd name="connsiteY3" fmla="*/ 155755 h 183390"/>
              <a:gd name="connsiteX4" fmla="*/ 970723 w 979683"/>
              <a:gd name="connsiteY4" fmla="*/ 138000 h 183390"/>
              <a:gd name="connsiteX5" fmla="*/ 970723 w 979683"/>
              <a:gd name="connsiteY5" fmla="*/ 49223 h 183390"/>
              <a:gd name="connsiteX6" fmla="*/ 944090 w 979683"/>
              <a:gd name="connsiteY6" fmla="*/ 40345 h 183390"/>
              <a:gd name="connsiteX7" fmla="*/ 748781 w 979683"/>
              <a:gd name="connsiteY7" fmla="*/ 31468 h 183390"/>
              <a:gd name="connsiteX8" fmla="*/ 677760 w 979683"/>
              <a:gd name="connsiteY8" fmla="*/ 58101 h 183390"/>
              <a:gd name="connsiteX9" fmla="*/ 544595 w 979683"/>
              <a:gd name="connsiteY9" fmla="*/ 75856 h 183390"/>
              <a:gd name="connsiteX10" fmla="*/ 500206 w 979683"/>
              <a:gd name="connsiteY10" fmla="*/ 84734 h 183390"/>
              <a:gd name="connsiteX11" fmla="*/ 287142 w 979683"/>
              <a:gd name="connsiteY11" fmla="*/ 93611 h 183390"/>
              <a:gd name="connsiteX12" fmla="*/ 3057 w 979683"/>
              <a:gd name="connsiteY12" fmla="*/ 129122 h 183390"/>
              <a:gd name="connsiteX13" fmla="*/ 11935 w 979683"/>
              <a:gd name="connsiteY13" fmla="*/ 155755 h 183390"/>
              <a:gd name="connsiteX14" fmla="*/ 11935 w 979683"/>
              <a:gd name="connsiteY14" fmla="*/ 164633 h 183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79683" h="183390">
                <a:moveTo>
                  <a:pt x="11935" y="164633"/>
                </a:moveTo>
                <a:cubicBezTo>
                  <a:pt x="22292" y="169072"/>
                  <a:pt x="52539" y="181966"/>
                  <a:pt x="74078" y="182388"/>
                </a:cubicBezTo>
                <a:cubicBezTo>
                  <a:pt x="206001" y="184975"/>
                  <a:pt x="400964" y="183696"/>
                  <a:pt x="553472" y="164633"/>
                </a:cubicBezTo>
                <a:cubicBezTo>
                  <a:pt x="571333" y="162400"/>
                  <a:pt x="588774" y="156902"/>
                  <a:pt x="606738" y="155755"/>
                </a:cubicBezTo>
                <a:cubicBezTo>
                  <a:pt x="727964" y="148017"/>
                  <a:pt x="849395" y="143918"/>
                  <a:pt x="970723" y="138000"/>
                </a:cubicBezTo>
                <a:cubicBezTo>
                  <a:pt x="972263" y="127224"/>
                  <a:pt x="990092" y="68592"/>
                  <a:pt x="970723" y="49223"/>
                </a:cubicBezTo>
                <a:cubicBezTo>
                  <a:pt x="964106" y="42606"/>
                  <a:pt x="952968" y="43304"/>
                  <a:pt x="944090" y="40345"/>
                </a:cubicBezTo>
                <a:cubicBezTo>
                  <a:pt x="880193" y="-23552"/>
                  <a:pt x="917727" y="181"/>
                  <a:pt x="748781" y="31468"/>
                </a:cubicBezTo>
                <a:cubicBezTo>
                  <a:pt x="723920" y="36072"/>
                  <a:pt x="702466" y="52730"/>
                  <a:pt x="677760" y="58101"/>
                </a:cubicBezTo>
                <a:cubicBezTo>
                  <a:pt x="634001" y="67614"/>
                  <a:pt x="588881" y="69213"/>
                  <a:pt x="544595" y="75856"/>
                </a:cubicBezTo>
                <a:cubicBezTo>
                  <a:pt x="529673" y="78094"/>
                  <a:pt x="515260" y="83696"/>
                  <a:pt x="500206" y="84734"/>
                </a:cubicBezTo>
                <a:cubicBezTo>
                  <a:pt x="429291" y="89625"/>
                  <a:pt x="358163" y="90652"/>
                  <a:pt x="287142" y="93611"/>
                </a:cubicBezTo>
                <a:cubicBezTo>
                  <a:pt x="192447" y="105448"/>
                  <a:pt x="96145" y="108102"/>
                  <a:pt x="3057" y="129122"/>
                </a:cubicBezTo>
                <a:cubicBezTo>
                  <a:pt x="-6071" y="131183"/>
                  <a:pt x="7750" y="147385"/>
                  <a:pt x="11935" y="155755"/>
                </a:cubicBezTo>
                <a:cubicBezTo>
                  <a:pt x="16707" y="165298"/>
                  <a:pt x="1578" y="160194"/>
                  <a:pt x="11935" y="164633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571289" y="3435689"/>
            <a:ext cx="550416" cy="497146"/>
          </a:xfrm>
          <a:prstGeom prst="ellipse">
            <a:avLst/>
          </a:prstGeom>
          <a:solidFill>
            <a:schemeClr val="bg1">
              <a:lumMod val="65000"/>
            </a:schemeClr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2752838" y="4704746"/>
            <a:ext cx="550416" cy="497146"/>
          </a:xfrm>
          <a:prstGeom prst="ellipse">
            <a:avLst/>
          </a:prstGeom>
          <a:solidFill>
            <a:schemeClr val="bg1">
              <a:lumMod val="65000"/>
            </a:schemeClr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420938" y="4421188"/>
            <a:ext cx="2355850" cy="7778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3824" name="Skupina 48"/>
          <p:cNvGrpSpPr>
            <a:grpSpLocks/>
          </p:cNvGrpSpPr>
          <p:nvPr/>
        </p:nvGrpSpPr>
        <p:grpSpPr bwMode="auto">
          <a:xfrm>
            <a:off x="2951163" y="4464050"/>
            <a:ext cx="220662" cy="228600"/>
            <a:chOff x="-781235" y="514905"/>
            <a:chExt cx="168676" cy="269289"/>
          </a:xfrm>
        </p:grpSpPr>
        <p:cxnSp>
          <p:nvCxnSpPr>
            <p:cNvPr id="50" name="Přímá spojnice 49"/>
            <p:cNvCxnSpPr>
              <a:cxnSpLocks/>
            </p:cNvCxnSpPr>
            <p:nvPr/>
          </p:nvCxnSpPr>
          <p:spPr>
            <a:xfrm flipH="1" flipV="1">
              <a:off x="-781235" y="514905"/>
              <a:ext cx="168676" cy="10659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>
              <a:cxnSpLocks/>
            </p:cNvCxnSpPr>
            <p:nvPr/>
          </p:nvCxnSpPr>
          <p:spPr>
            <a:xfrm flipH="1">
              <a:off x="-781235" y="621499"/>
              <a:ext cx="168676" cy="3740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>
              <a:cxnSpLocks/>
            </p:cNvCxnSpPr>
            <p:nvPr/>
          </p:nvCxnSpPr>
          <p:spPr>
            <a:xfrm flipH="1">
              <a:off x="-781235" y="784194"/>
              <a:ext cx="16867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cxnSpLocks/>
            </p:cNvCxnSpPr>
            <p:nvPr/>
          </p:nvCxnSpPr>
          <p:spPr>
            <a:xfrm flipH="1" flipV="1">
              <a:off x="-781235" y="658900"/>
              <a:ext cx="168676" cy="11594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Ovál 67"/>
          <p:cNvSpPr/>
          <p:nvPr/>
        </p:nvSpPr>
        <p:spPr>
          <a:xfrm>
            <a:off x="3218536" y="6006137"/>
            <a:ext cx="550416" cy="497146"/>
          </a:xfrm>
          <a:prstGeom prst="ellipse">
            <a:avLst/>
          </a:prstGeom>
          <a:solidFill>
            <a:srgbClr val="00B0F0"/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33828" name="Picture 8" descr="Shamim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720623">
            <a:off x="2738438" y="5418138"/>
            <a:ext cx="1084262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29" name="TextovéPole 1"/>
          <p:cNvSpPr txBox="1">
            <a:spLocks noChangeArrowheads="1"/>
          </p:cNvSpPr>
          <p:nvPr/>
        </p:nvSpPr>
        <p:spPr bwMode="auto">
          <a:xfrm>
            <a:off x="5632450" y="2281238"/>
            <a:ext cx="13938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elektrická</a:t>
            </a:r>
          </a:p>
        </p:txBody>
      </p:sp>
      <p:sp>
        <p:nvSpPr>
          <p:cNvPr id="33830" name="TextovéPole 2"/>
          <p:cNvSpPr txBox="1">
            <a:spLocks noChangeArrowheads="1"/>
          </p:cNvSpPr>
          <p:nvPr/>
        </p:nvSpPr>
        <p:spPr bwMode="auto">
          <a:xfrm>
            <a:off x="9266238" y="2257425"/>
            <a:ext cx="13446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odpudivý</a:t>
            </a:r>
          </a:p>
        </p:txBody>
      </p:sp>
      <p:sp>
        <p:nvSpPr>
          <p:cNvPr id="33831" name="TextovéPole 3"/>
          <p:cNvSpPr txBox="1">
            <a:spLocks noChangeArrowheads="1"/>
          </p:cNvSpPr>
          <p:nvPr/>
        </p:nvSpPr>
        <p:spPr bwMode="auto">
          <a:xfrm>
            <a:off x="5441950" y="3613150"/>
            <a:ext cx="1620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magnetická</a:t>
            </a:r>
          </a:p>
        </p:txBody>
      </p:sp>
      <p:sp>
        <p:nvSpPr>
          <p:cNvPr id="33832" name="TextovéPole 6"/>
          <p:cNvSpPr txBox="1">
            <a:spLocks noChangeArrowheads="1"/>
          </p:cNvSpPr>
          <p:nvPr/>
        </p:nvSpPr>
        <p:spPr bwMode="auto">
          <a:xfrm>
            <a:off x="9223375" y="3560763"/>
            <a:ext cx="1314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přitažlivý</a:t>
            </a:r>
          </a:p>
        </p:txBody>
      </p:sp>
      <p:sp>
        <p:nvSpPr>
          <p:cNvPr id="33833" name="TextovéPole 7"/>
          <p:cNvSpPr txBox="1">
            <a:spLocks noChangeArrowheads="1"/>
          </p:cNvSpPr>
          <p:nvPr/>
        </p:nvSpPr>
        <p:spPr bwMode="auto">
          <a:xfrm>
            <a:off x="5468938" y="4718050"/>
            <a:ext cx="13906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gravitační</a:t>
            </a:r>
          </a:p>
        </p:txBody>
      </p:sp>
      <p:sp>
        <p:nvSpPr>
          <p:cNvPr id="33834" name="TextovéPole 37"/>
          <p:cNvSpPr txBox="1">
            <a:spLocks noChangeArrowheads="1"/>
          </p:cNvSpPr>
          <p:nvPr/>
        </p:nvSpPr>
        <p:spPr bwMode="auto">
          <a:xfrm>
            <a:off x="9217025" y="4618038"/>
            <a:ext cx="22018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přitažlivý k Zemi</a:t>
            </a:r>
          </a:p>
        </p:txBody>
      </p:sp>
      <p:sp>
        <p:nvSpPr>
          <p:cNvPr id="33835" name="TextovéPole 8"/>
          <p:cNvSpPr txBox="1">
            <a:spLocks noChangeArrowheads="1"/>
          </p:cNvSpPr>
          <p:nvPr/>
        </p:nvSpPr>
        <p:spPr bwMode="auto">
          <a:xfrm>
            <a:off x="5505450" y="5816600"/>
            <a:ext cx="10779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tlaková</a:t>
            </a:r>
          </a:p>
        </p:txBody>
      </p:sp>
      <p:sp>
        <p:nvSpPr>
          <p:cNvPr id="33836" name="TextovéPole 10"/>
          <p:cNvSpPr txBox="1">
            <a:spLocks noChangeArrowheads="1"/>
          </p:cNvSpPr>
          <p:nvPr/>
        </p:nvSpPr>
        <p:spPr bwMode="auto">
          <a:xfrm>
            <a:off x="9193213" y="5768975"/>
            <a:ext cx="160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deformační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0" y="835025"/>
            <a:ext cx="12192000" cy="60229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363" y="1322388"/>
            <a:ext cx="6827837" cy="505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ovéPole 4"/>
          <p:cNvSpPr txBox="1">
            <a:spLocks noChangeArrowheads="1"/>
          </p:cNvSpPr>
          <p:nvPr/>
        </p:nvSpPr>
        <p:spPr bwMode="auto">
          <a:xfrm>
            <a:off x="360363" y="482600"/>
            <a:ext cx="6094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 </a:t>
            </a:r>
            <a:r>
              <a:rPr lang="cs-CZ" altLang="cs-CZ" sz="2400"/>
              <a:t>Co myslíš, kdo je na obrázku a o čem přemýšlí ?</a:t>
            </a:r>
          </a:p>
        </p:txBody>
      </p:sp>
      <p:sp>
        <p:nvSpPr>
          <p:cNvPr id="34820" name="TextovéPole 5"/>
          <p:cNvSpPr txBox="1">
            <a:spLocks noChangeArrowheads="1"/>
          </p:cNvSpPr>
          <p:nvPr/>
        </p:nvSpPr>
        <p:spPr bwMode="auto">
          <a:xfrm>
            <a:off x="7470775" y="2090738"/>
            <a:ext cx="42672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Isaac Newton.</a:t>
            </a:r>
          </a:p>
          <a:p>
            <a:r>
              <a:rPr lang="cs-CZ" altLang="cs-CZ" sz="2400"/>
              <a:t>Je především známý historkou, </a:t>
            </a:r>
          </a:p>
          <a:p>
            <a:r>
              <a:rPr lang="cs-CZ" altLang="cs-CZ" sz="2400"/>
              <a:t>že mu prý jednoho dne spadlo</a:t>
            </a:r>
          </a:p>
          <a:p>
            <a:r>
              <a:rPr lang="cs-CZ" altLang="cs-CZ" sz="2400"/>
              <a:t>jablko ze stromu přímo na hlavu.</a:t>
            </a:r>
          </a:p>
          <a:p>
            <a:r>
              <a:rPr lang="cs-CZ" altLang="cs-CZ" sz="2400"/>
              <a:t>Tento zážitek jej pak měl přivést</a:t>
            </a:r>
          </a:p>
          <a:p>
            <a:r>
              <a:rPr lang="cs-CZ" altLang="cs-CZ" sz="2400"/>
              <a:t>až k odhalení gravitačních sil.</a:t>
            </a:r>
          </a:p>
          <a:p>
            <a:endParaRPr lang="cs-CZ" altLang="cs-CZ" sz="2400"/>
          </a:p>
        </p:txBody>
      </p:sp>
      <p:sp>
        <p:nvSpPr>
          <p:cNvPr id="7" name="Obdélník 6"/>
          <p:cNvSpPr/>
          <p:nvPr/>
        </p:nvSpPr>
        <p:spPr>
          <a:xfrm>
            <a:off x="7488238" y="2057400"/>
            <a:ext cx="4343400" cy="2752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?</a:t>
            </a:r>
          </a:p>
        </p:txBody>
      </p:sp>
      <p:pic>
        <p:nvPicPr>
          <p:cNvPr id="34822" name="Picture 7" descr="App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638" y="5689600"/>
            <a:ext cx="481012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ovéPole 1"/>
          <p:cNvSpPr txBox="1">
            <a:spLocks noChangeArrowheads="1"/>
          </p:cNvSpPr>
          <p:nvPr/>
        </p:nvSpPr>
        <p:spPr bwMode="auto">
          <a:xfrm>
            <a:off x="557213" y="320675"/>
            <a:ext cx="9664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znázorni sílu F = 6 N. Proveď kontrolu kliknutím na černý obdélník.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993900" y="1216025"/>
            <a:ext cx="0" cy="4206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993900" y="1427163"/>
            <a:ext cx="530225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cxnSpLocks/>
          </p:cNvCxnSpPr>
          <p:nvPr/>
        </p:nvCxnSpPr>
        <p:spPr>
          <a:xfrm>
            <a:off x="5518150" y="1281113"/>
            <a:ext cx="0" cy="2651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cxnSpLocks/>
          </p:cNvCxnSpPr>
          <p:nvPr/>
        </p:nvCxnSpPr>
        <p:spPr>
          <a:xfrm>
            <a:off x="4605338" y="1306513"/>
            <a:ext cx="0" cy="2651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>
            <a:off x="3779838" y="1319213"/>
            <a:ext cx="0" cy="2651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2941638" y="1293813"/>
            <a:ext cx="0" cy="2651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6453188" y="1293813"/>
            <a:ext cx="0" cy="2651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cxnSpLocks/>
          </p:cNvCxnSpPr>
          <p:nvPr/>
        </p:nvCxnSpPr>
        <p:spPr>
          <a:xfrm>
            <a:off x="7288213" y="1293813"/>
            <a:ext cx="0" cy="2651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51" name="TextovéPole 15"/>
          <p:cNvSpPr txBox="1">
            <a:spLocks noChangeArrowheads="1"/>
          </p:cNvSpPr>
          <p:nvPr/>
        </p:nvSpPr>
        <p:spPr bwMode="auto">
          <a:xfrm>
            <a:off x="7575550" y="1050925"/>
            <a:ext cx="10398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F = 6 N</a:t>
            </a:r>
          </a:p>
        </p:txBody>
      </p:sp>
      <p:sp>
        <p:nvSpPr>
          <p:cNvPr id="35852" name="TextovéPole 16"/>
          <p:cNvSpPr txBox="1">
            <a:spLocks noChangeArrowheads="1"/>
          </p:cNvSpPr>
          <p:nvPr/>
        </p:nvSpPr>
        <p:spPr bwMode="auto">
          <a:xfrm>
            <a:off x="381000" y="2001838"/>
            <a:ext cx="1616075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působiště síly P</a:t>
            </a:r>
          </a:p>
        </p:txBody>
      </p:sp>
      <p:sp>
        <p:nvSpPr>
          <p:cNvPr id="18" name="Levá složená závorka 17"/>
          <p:cNvSpPr/>
          <p:nvPr/>
        </p:nvSpPr>
        <p:spPr>
          <a:xfrm rot="16200000">
            <a:off x="4588669" y="-942181"/>
            <a:ext cx="146050" cy="5303838"/>
          </a:xfrm>
          <a:prstGeom prst="lef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854" name="TextovéPole 18"/>
          <p:cNvSpPr txBox="1">
            <a:spLocks noChangeArrowheads="1"/>
          </p:cNvSpPr>
          <p:nvPr/>
        </p:nvSpPr>
        <p:spPr bwMode="auto">
          <a:xfrm>
            <a:off x="4146550" y="1781175"/>
            <a:ext cx="1243013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velikost síly</a:t>
            </a:r>
          </a:p>
        </p:txBody>
      </p:sp>
      <p:sp>
        <p:nvSpPr>
          <p:cNvPr id="35855" name="TextovéPole 19"/>
          <p:cNvSpPr txBox="1">
            <a:spLocks noChangeArrowheads="1"/>
          </p:cNvSpPr>
          <p:nvPr/>
        </p:nvSpPr>
        <p:spPr bwMode="auto">
          <a:xfrm>
            <a:off x="7178675" y="1912938"/>
            <a:ext cx="1006475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směr síly</a:t>
            </a:r>
          </a:p>
        </p:txBody>
      </p:sp>
      <p:cxnSp>
        <p:nvCxnSpPr>
          <p:cNvPr id="22" name="Přímá spojnice 21"/>
          <p:cNvCxnSpPr>
            <a:cxnSpLocks/>
          </p:cNvCxnSpPr>
          <p:nvPr/>
        </p:nvCxnSpPr>
        <p:spPr>
          <a:xfrm flipV="1">
            <a:off x="9363075" y="1289050"/>
            <a:ext cx="750888" cy="47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9334500" y="1192213"/>
            <a:ext cx="9525" cy="255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0104438" y="1177925"/>
            <a:ext cx="9525" cy="255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59" name="TextovéPole 26"/>
          <p:cNvSpPr txBox="1">
            <a:spLocks noChangeArrowheads="1"/>
          </p:cNvSpPr>
          <p:nvPr/>
        </p:nvSpPr>
        <p:spPr bwMode="auto">
          <a:xfrm>
            <a:off x="9150350" y="1525588"/>
            <a:ext cx="1123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 cm= 1 N</a:t>
            </a:r>
          </a:p>
        </p:txBody>
      </p:sp>
      <p:sp>
        <p:nvSpPr>
          <p:cNvPr id="35860" name="TextovéPole 27"/>
          <p:cNvSpPr txBox="1">
            <a:spLocks noChangeArrowheads="1"/>
          </p:cNvSpPr>
          <p:nvPr/>
        </p:nvSpPr>
        <p:spPr bwMode="auto">
          <a:xfrm>
            <a:off x="9648825" y="1362075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.</a:t>
            </a:r>
          </a:p>
        </p:txBody>
      </p:sp>
      <p:sp>
        <p:nvSpPr>
          <p:cNvPr id="35861" name="TextovéPole 28"/>
          <p:cNvSpPr txBox="1">
            <a:spLocks noChangeArrowheads="1"/>
          </p:cNvSpPr>
          <p:nvPr/>
        </p:nvSpPr>
        <p:spPr bwMode="auto">
          <a:xfrm>
            <a:off x="10329863" y="1906588"/>
            <a:ext cx="91281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měřítko</a:t>
            </a:r>
          </a:p>
        </p:txBody>
      </p:sp>
      <p:cxnSp>
        <p:nvCxnSpPr>
          <p:cNvPr id="31" name="Přímá spojnice se šipkou 30"/>
          <p:cNvCxnSpPr>
            <a:stCxn id="35852" idx="0"/>
          </p:cNvCxnSpPr>
          <p:nvPr/>
        </p:nvCxnSpPr>
        <p:spPr>
          <a:xfrm flipV="1">
            <a:off x="1189038" y="1427163"/>
            <a:ext cx="695325" cy="57467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35855" idx="0"/>
          </p:cNvCxnSpPr>
          <p:nvPr/>
        </p:nvCxnSpPr>
        <p:spPr>
          <a:xfrm flipH="1" flipV="1">
            <a:off x="7397750" y="1558925"/>
            <a:ext cx="284163" cy="35401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35861" idx="0"/>
          </p:cNvCxnSpPr>
          <p:nvPr/>
        </p:nvCxnSpPr>
        <p:spPr>
          <a:xfrm flipH="1" flipV="1">
            <a:off x="10274300" y="1447800"/>
            <a:ext cx="512763" cy="45878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201613" y="895350"/>
            <a:ext cx="11887200" cy="15827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35866" name="TextovéPole 36"/>
          <p:cNvSpPr txBox="1">
            <a:spLocks noChangeArrowheads="1"/>
          </p:cNvSpPr>
          <p:nvPr/>
        </p:nvSpPr>
        <p:spPr bwMode="auto">
          <a:xfrm>
            <a:off x="381000" y="2752725"/>
            <a:ext cx="11706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Překresli si tabulku a doplň velikosti sil N a v kN. Proveď kontrolu kliknutím na černý obdélník.</a:t>
            </a:r>
          </a:p>
        </p:txBody>
      </p:sp>
      <p:graphicFrame>
        <p:nvGraphicFramePr>
          <p:cNvPr id="38" name="Tabulka 38"/>
          <p:cNvGraphicFramePr>
            <a:graphicFrameLocks noGrp="1"/>
          </p:cNvGraphicFramePr>
          <p:nvPr/>
        </p:nvGraphicFramePr>
        <p:xfrm>
          <a:off x="381000" y="3297238"/>
          <a:ext cx="8128000" cy="1420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47360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</a:tr>
              <a:tr h="47360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</a:tr>
              <a:tr h="47360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24" marB="45724"/>
                </a:tc>
              </a:tr>
            </a:tbl>
          </a:graphicData>
        </a:graphic>
      </p:graphicFrame>
      <p:sp>
        <p:nvSpPr>
          <p:cNvPr id="35893" name="TextovéPole 38"/>
          <p:cNvSpPr txBox="1">
            <a:spLocks noChangeArrowheads="1"/>
          </p:cNvSpPr>
          <p:nvPr/>
        </p:nvSpPr>
        <p:spPr bwMode="auto">
          <a:xfrm>
            <a:off x="763588" y="3344863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jednotka</a:t>
            </a:r>
          </a:p>
        </p:txBody>
      </p:sp>
      <p:sp>
        <p:nvSpPr>
          <p:cNvPr id="35894" name="TextovéPole 39"/>
          <p:cNvSpPr txBox="1">
            <a:spLocks noChangeArrowheads="1"/>
          </p:cNvSpPr>
          <p:nvPr/>
        </p:nvSpPr>
        <p:spPr bwMode="auto">
          <a:xfrm>
            <a:off x="7288213" y="3289300"/>
            <a:ext cx="43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</a:t>
            </a:r>
            <a:r>
              <a:rPr lang="cs-CZ" altLang="cs-CZ" sz="1600" i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895" name="TextovéPole 40"/>
          <p:cNvSpPr txBox="1">
            <a:spLocks noChangeArrowheads="1"/>
          </p:cNvSpPr>
          <p:nvPr/>
        </p:nvSpPr>
        <p:spPr bwMode="auto">
          <a:xfrm>
            <a:off x="5645150" y="3289300"/>
            <a:ext cx="500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 </a:t>
            </a:r>
            <a:r>
              <a:rPr lang="cs-CZ" altLang="cs-CZ" sz="1600" i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5896" name="TextovéPole 41"/>
          <p:cNvSpPr txBox="1">
            <a:spLocks noChangeArrowheads="1"/>
          </p:cNvSpPr>
          <p:nvPr/>
        </p:nvSpPr>
        <p:spPr bwMode="auto">
          <a:xfrm>
            <a:off x="4181475" y="3289300"/>
            <a:ext cx="4984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 </a:t>
            </a:r>
            <a:r>
              <a:rPr lang="cs-CZ" altLang="cs-CZ" sz="1600" i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5897" name="TextovéPole 42"/>
          <p:cNvSpPr txBox="1">
            <a:spLocks noChangeArrowheads="1"/>
          </p:cNvSpPr>
          <p:nvPr/>
        </p:nvSpPr>
        <p:spPr bwMode="auto">
          <a:xfrm>
            <a:off x="2508250" y="3297238"/>
            <a:ext cx="498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 </a:t>
            </a:r>
            <a:r>
              <a:rPr lang="cs-CZ" altLang="cs-CZ" sz="1600" i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5898" name="TextovéPole 43"/>
          <p:cNvSpPr txBox="1">
            <a:spLocks noChangeArrowheads="1"/>
          </p:cNvSpPr>
          <p:nvPr/>
        </p:nvSpPr>
        <p:spPr bwMode="auto">
          <a:xfrm>
            <a:off x="1039813" y="3732213"/>
            <a:ext cx="22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35899" name="TextovéPole 44"/>
          <p:cNvSpPr txBox="1">
            <a:spLocks noChangeArrowheads="1"/>
          </p:cNvSpPr>
          <p:nvPr/>
        </p:nvSpPr>
        <p:spPr bwMode="auto">
          <a:xfrm>
            <a:off x="927100" y="4287838"/>
            <a:ext cx="522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kN</a:t>
            </a:r>
          </a:p>
        </p:txBody>
      </p:sp>
      <p:sp>
        <p:nvSpPr>
          <p:cNvPr id="35900" name="TextovéPole 45"/>
          <p:cNvSpPr txBox="1">
            <a:spLocks noChangeArrowheads="1"/>
          </p:cNvSpPr>
          <p:nvPr/>
        </p:nvSpPr>
        <p:spPr bwMode="auto">
          <a:xfrm>
            <a:off x="7377113" y="4233863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</a:t>
            </a:r>
          </a:p>
        </p:txBody>
      </p:sp>
      <p:sp>
        <p:nvSpPr>
          <p:cNvPr id="35901" name="TextovéPole 46"/>
          <p:cNvSpPr txBox="1">
            <a:spLocks noChangeArrowheads="1"/>
          </p:cNvSpPr>
          <p:nvPr/>
        </p:nvSpPr>
        <p:spPr bwMode="auto">
          <a:xfrm>
            <a:off x="5629275" y="3773488"/>
            <a:ext cx="10302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19 500</a:t>
            </a:r>
          </a:p>
        </p:txBody>
      </p:sp>
      <p:sp>
        <p:nvSpPr>
          <p:cNvPr id="35902" name="TextovéPole 47"/>
          <p:cNvSpPr txBox="1">
            <a:spLocks noChangeArrowheads="1"/>
          </p:cNvSpPr>
          <p:nvPr/>
        </p:nvSpPr>
        <p:spPr bwMode="auto">
          <a:xfrm>
            <a:off x="4067175" y="4248150"/>
            <a:ext cx="72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0,03</a:t>
            </a:r>
          </a:p>
        </p:txBody>
      </p:sp>
      <p:sp>
        <p:nvSpPr>
          <p:cNvPr id="35903" name="TextovéPole 48"/>
          <p:cNvSpPr txBox="1">
            <a:spLocks noChangeArrowheads="1"/>
          </p:cNvSpPr>
          <p:nvPr/>
        </p:nvSpPr>
        <p:spPr bwMode="auto">
          <a:xfrm>
            <a:off x="2579688" y="37322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25</a:t>
            </a:r>
          </a:p>
        </p:txBody>
      </p:sp>
      <p:graphicFrame>
        <p:nvGraphicFramePr>
          <p:cNvPr id="50" name="Tabulka 38"/>
          <p:cNvGraphicFramePr>
            <a:graphicFrameLocks noGrp="1"/>
          </p:cNvGraphicFramePr>
          <p:nvPr/>
        </p:nvGraphicFramePr>
        <p:xfrm>
          <a:off x="381000" y="4930775"/>
          <a:ext cx="8128000" cy="1420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47360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</a:tr>
              <a:tr h="47360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</a:tr>
              <a:tr h="47360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24" marB="45724"/>
                </a:tc>
              </a:tr>
            </a:tbl>
          </a:graphicData>
        </a:graphic>
      </p:graphicFrame>
      <p:sp>
        <p:nvSpPr>
          <p:cNvPr id="35930" name="TextovéPole 50"/>
          <p:cNvSpPr txBox="1">
            <a:spLocks noChangeArrowheads="1"/>
          </p:cNvSpPr>
          <p:nvPr/>
        </p:nvSpPr>
        <p:spPr bwMode="auto">
          <a:xfrm>
            <a:off x="763588" y="4978400"/>
            <a:ext cx="1008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jednotka</a:t>
            </a:r>
          </a:p>
        </p:txBody>
      </p:sp>
      <p:sp>
        <p:nvSpPr>
          <p:cNvPr id="35931" name="TextovéPole 51"/>
          <p:cNvSpPr txBox="1">
            <a:spLocks noChangeArrowheads="1"/>
          </p:cNvSpPr>
          <p:nvPr/>
        </p:nvSpPr>
        <p:spPr bwMode="auto">
          <a:xfrm>
            <a:off x="7288213" y="4922838"/>
            <a:ext cx="430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</a:t>
            </a:r>
            <a:r>
              <a:rPr lang="cs-CZ" altLang="cs-CZ" sz="1600" i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932" name="TextovéPole 52"/>
          <p:cNvSpPr txBox="1">
            <a:spLocks noChangeArrowheads="1"/>
          </p:cNvSpPr>
          <p:nvPr/>
        </p:nvSpPr>
        <p:spPr bwMode="auto">
          <a:xfrm>
            <a:off x="5645150" y="4922838"/>
            <a:ext cx="500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 </a:t>
            </a:r>
            <a:r>
              <a:rPr lang="cs-CZ" altLang="cs-CZ" sz="1600" i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5933" name="TextovéPole 53"/>
          <p:cNvSpPr txBox="1">
            <a:spLocks noChangeArrowheads="1"/>
          </p:cNvSpPr>
          <p:nvPr/>
        </p:nvSpPr>
        <p:spPr bwMode="auto">
          <a:xfrm>
            <a:off x="4181475" y="4922838"/>
            <a:ext cx="498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 </a:t>
            </a:r>
            <a:r>
              <a:rPr lang="cs-CZ" altLang="cs-CZ" sz="1600" i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5934" name="TextovéPole 54"/>
          <p:cNvSpPr txBox="1">
            <a:spLocks noChangeArrowheads="1"/>
          </p:cNvSpPr>
          <p:nvPr/>
        </p:nvSpPr>
        <p:spPr bwMode="auto">
          <a:xfrm>
            <a:off x="2508250" y="4930775"/>
            <a:ext cx="498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F </a:t>
            </a:r>
            <a:r>
              <a:rPr lang="cs-CZ" altLang="cs-CZ" sz="1600" i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5935" name="TextovéPole 55"/>
          <p:cNvSpPr txBox="1">
            <a:spLocks noChangeArrowheads="1"/>
          </p:cNvSpPr>
          <p:nvPr/>
        </p:nvSpPr>
        <p:spPr bwMode="auto">
          <a:xfrm>
            <a:off x="1039813" y="5365750"/>
            <a:ext cx="228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35936" name="TextovéPole 56"/>
          <p:cNvSpPr txBox="1">
            <a:spLocks noChangeArrowheads="1"/>
          </p:cNvSpPr>
          <p:nvPr/>
        </p:nvSpPr>
        <p:spPr bwMode="auto">
          <a:xfrm>
            <a:off x="927100" y="5921375"/>
            <a:ext cx="522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kN</a:t>
            </a:r>
          </a:p>
        </p:txBody>
      </p:sp>
      <p:sp>
        <p:nvSpPr>
          <p:cNvPr id="35937" name="TextovéPole 57"/>
          <p:cNvSpPr txBox="1">
            <a:spLocks noChangeArrowheads="1"/>
          </p:cNvSpPr>
          <p:nvPr/>
        </p:nvSpPr>
        <p:spPr bwMode="auto">
          <a:xfrm>
            <a:off x="7377113" y="5868988"/>
            <a:ext cx="341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</a:t>
            </a:r>
          </a:p>
        </p:txBody>
      </p:sp>
      <p:sp>
        <p:nvSpPr>
          <p:cNvPr id="35938" name="TextovéPole 58"/>
          <p:cNvSpPr txBox="1">
            <a:spLocks noChangeArrowheads="1"/>
          </p:cNvSpPr>
          <p:nvPr/>
        </p:nvSpPr>
        <p:spPr bwMode="auto">
          <a:xfrm>
            <a:off x="5629275" y="5407025"/>
            <a:ext cx="1030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19 500</a:t>
            </a:r>
          </a:p>
        </p:txBody>
      </p:sp>
      <p:sp>
        <p:nvSpPr>
          <p:cNvPr id="35939" name="TextovéPole 59"/>
          <p:cNvSpPr txBox="1">
            <a:spLocks noChangeArrowheads="1"/>
          </p:cNvSpPr>
          <p:nvPr/>
        </p:nvSpPr>
        <p:spPr bwMode="auto">
          <a:xfrm>
            <a:off x="4067175" y="5883275"/>
            <a:ext cx="72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0,03</a:t>
            </a:r>
          </a:p>
        </p:txBody>
      </p:sp>
      <p:sp>
        <p:nvSpPr>
          <p:cNvPr id="35940" name="TextovéPole 60"/>
          <p:cNvSpPr txBox="1">
            <a:spLocks noChangeArrowheads="1"/>
          </p:cNvSpPr>
          <p:nvPr/>
        </p:nvSpPr>
        <p:spPr bwMode="auto">
          <a:xfrm>
            <a:off x="2579688" y="536575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25</a:t>
            </a:r>
          </a:p>
        </p:txBody>
      </p:sp>
      <p:sp>
        <p:nvSpPr>
          <p:cNvPr id="35941" name="TextovéPole 61"/>
          <p:cNvSpPr txBox="1">
            <a:spLocks noChangeArrowheads="1"/>
          </p:cNvSpPr>
          <p:nvPr/>
        </p:nvSpPr>
        <p:spPr bwMode="auto">
          <a:xfrm>
            <a:off x="2508250" y="5891213"/>
            <a:ext cx="1089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0,025</a:t>
            </a:r>
          </a:p>
        </p:txBody>
      </p:sp>
      <p:sp>
        <p:nvSpPr>
          <p:cNvPr id="35942" name="TextovéPole 62"/>
          <p:cNvSpPr txBox="1">
            <a:spLocks noChangeArrowheads="1"/>
          </p:cNvSpPr>
          <p:nvPr/>
        </p:nvSpPr>
        <p:spPr bwMode="auto">
          <a:xfrm>
            <a:off x="4184650" y="54213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30</a:t>
            </a:r>
          </a:p>
        </p:txBody>
      </p:sp>
      <p:sp>
        <p:nvSpPr>
          <p:cNvPr id="35943" name="TextovéPole 63"/>
          <p:cNvSpPr txBox="1">
            <a:spLocks noChangeArrowheads="1"/>
          </p:cNvSpPr>
          <p:nvPr/>
        </p:nvSpPr>
        <p:spPr bwMode="auto">
          <a:xfrm>
            <a:off x="5627688" y="5827713"/>
            <a:ext cx="728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19,5</a:t>
            </a:r>
          </a:p>
        </p:txBody>
      </p:sp>
      <p:sp>
        <p:nvSpPr>
          <p:cNvPr id="35944" name="TextovéPole 64"/>
          <p:cNvSpPr txBox="1">
            <a:spLocks noChangeArrowheads="1"/>
          </p:cNvSpPr>
          <p:nvPr/>
        </p:nvSpPr>
        <p:spPr bwMode="auto">
          <a:xfrm>
            <a:off x="7159625" y="5421313"/>
            <a:ext cx="874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5 000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381000" y="4827588"/>
            <a:ext cx="8234363" cy="17097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pic>
        <p:nvPicPr>
          <p:cNvPr id="3594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7950" y="3836988"/>
            <a:ext cx="2794000" cy="184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36" grpId="0" animBg="1"/>
      <p:bldP spid="6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ovéPole 1"/>
          <p:cNvSpPr txBox="1">
            <a:spLocks noChangeArrowheads="1"/>
          </p:cNvSpPr>
          <p:nvPr/>
        </p:nvSpPr>
        <p:spPr bwMode="auto">
          <a:xfrm>
            <a:off x="82550" y="0"/>
            <a:ext cx="122697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obrázek balonu a dokresli vztlakovou i gravitační sílu a urči jejich výslednici.</a:t>
            </a:r>
          </a:p>
          <a:p>
            <a:r>
              <a:rPr lang="cs-CZ" altLang="cs-CZ" sz="2400"/>
              <a:t>Vztlaková síla působící na horkovzdušný balon má velikost 10 kN a hmotnost balonu a posádky</a:t>
            </a:r>
          </a:p>
          <a:p>
            <a:r>
              <a:rPr lang="cs-CZ" altLang="cs-CZ" sz="2400"/>
              <a:t>je 500 kg. Proveď kontrolu kliknutím na černý obdélník.</a:t>
            </a:r>
          </a:p>
        </p:txBody>
      </p:sp>
      <p:pic>
        <p:nvPicPr>
          <p:cNvPr id="36867" name="Picture 2" descr="Ball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56563" y="2100263"/>
            <a:ext cx="2528887" cy="416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4"/>
          <p:cNvCxnSpPr/>
          <p:nvPr/>
        </p:nvCxnSpPr>
        <p:spPr>
          <a:xfrm>
            <a:off x="9170988" y="3786188"/>
            <a:ext cx="34766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9345613" y="3786188"/>
            <a:ext cx="0" cy="73977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70" name="TextovéPole 7"/>
          <p:cNvSpPr txBox="1">
            <a:spLocks noChangeArrowheads="1"/>
          </p:cNvSpPr>
          <p:nvPr/>
        </p:nvSpPr>
        <p:spPr bwMode="auto">
          <a:xfrm>
            <a:off x="9518650" y="4316413"/>
            <a:ext cx="1406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/>
              <a:t>F g = </a:t>
            </a:r>
            <a:r>
              <a:rPr lang="cs-CZ" altLang="cs-CZ"/>
              <a:t>5 000 N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9348788" y="2587625"/>
            <a:ext cx="0" cy="119856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72" name="TextovéPole 10"/>
          <p:cNvSpPr txBox="1">
            <a:spLocks noChangeArrowheads="1"/>
          </p:cNvSpPr>
          <p:nvPr/>
        </p:nvSpPr>
        <p:spPr bwMode="auto">
          <a:xfrm>
            <a:off x="9424988" y="2492375"/>
            <a:ext cx="1595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/>
              <a:t>F vz = </a:t>
            </a:r>
            <a:r>
              <a:rPr lang="cs-CZ" altLang="cs-CZ"/>
              <a:t>10 000 N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10221913" y="5184775"/>
            <a:ext cx="7032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221913" y="5048250"/>
            <a:ext cx="0" cy="255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925175" y="5048250"/>
            <a:ext cx="0" cy="26511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76" name="TextovéPole 17"/>
          <p:cNvSpPr txBox="1">
            <a:spLocks noChangeArrowheads="1"/>
          </p:cNvSpPr>
          <p:nvPr/>
        </p:nvSpPr>
        <p:spPr bwMode="auto">
          <a:xfrm>
            <a:off x="10221913" y="5622925"/>
            <a:ext cx="158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 cm = 5 000 N</a:t>
            </a:r>
          </a:p>
        </p:txBody>
      </p:sp>
      <p:sp>
        <p:nvSpPr>
          <p:cNvPr id="36877" name="TextovéPole 18"/>
          <p:cNvSpPr txBox="1">
            <a:spLocks noChangeArrowheads="1"/>
          </p:cNvSpPr>
          <p:nvPr/>
        </p:nvSpPr>
        <p:spPr bwMode="auto">
          <a:xfrm>
            <a:off x="10777538" y="5489575"/>
            <a:ext cx="242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.</a:t>
            </a:r>
          </a:p>
        </p:txBody>
      </p:sp>
      <p:cxnSp>
        <p:nvCxnSpPr>
          <p:cNvPr id="21" name="Přímá spojnice se šipkou 20"/>
          <p:cNvCxnSpPr>
            <a:cxnSpLocks/>
          </p:cNvCxnSpPr>
          <p:nvPr/>
        </p:nvCxnSpPr>
        <p:spPr>
          <a:xfrm flipH="1" flipV="1">
            <a:off x="9426575" y="2979738"/>
            <a:ext cx="11113" cy="782637"/>
          </a:xfrm>
          <a:prstGeom prst="straightConnector1">
            <a:avLst/>
          </a:prstGeom>
          <a:ln w="57150">
            <a:solidFill>
              <a:schemeClr val="accent2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79" name="TextovéPole 23"/>
          <p:cNvSpPr txBox="1">
            <a:spLocks noChangeArrowheads="1"/>
          </p:cNvSpPr>
          <p:nvPr/>
        </p:nvSpPr>
        <p:spPr bwMode="auto">
          <a:xfrm>
            <a:off x="9464675" y="2855913"/>
            <a:ext cx="2016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i="1"/>
              <a:t>F</a:t>
            </a:r>
          </a:p>
        </p:txBody>
      </p:sp>
      <p:grpSp>
        <p:nvGrpSpPr>
          <p:cNvPr id="36880" name="Skupina 33"/>
          <p:cNvGrpSpPr>
            <a:grpSpLocks/>
          </p:cNvGrpSpPr>
          <p:nvPr/>
        </p:nvGrpSpPr>
        <p:grpSpPr bwMode="auto">
          <a:xfrm>
            <a:off x="9043988" y="5370513"/>
            <a:ext cx="301625" cy="407987"/>
            <a:chOff x="4325112" y="1874520"/>
            <a:chExt cx="301752" cy="409116"/>
          </a:xfrm>
        </p:grpSpPr>
        <p:sp>
          <p:nvSpPr>
            <p:cNvPr id="35" name="Ovál 34"/>
            <p:cNvSpPr/>
            <p:nvPr/>
          </p:nvSpPr>
          <p:spPr>
            <a:xfrm>
              <a:off x="4398168" y="1874520"/>
              <a:ext cx="155641" cy="156006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398168" y="2030526"/>
              <a:ext cx="155641" cy="21968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7" name="Přímá spojnice 36"/>
            <p:cNvCxnSpPr>
              <a:cxnSpLocks/>
              <a:stCxn id="36" idx="3"/>
            </p:cNvCxnSpPr>
            <p:nvPr/>
          </p:nvCxnSpPr>
          <p:spPr>
            <a:xfrm flipV="1">
              <a:off x="4553808" y="1874520"/>
              <a:ext cx="73056" cy="26584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cxnSpLocks/>
            </p:cNvCxnSpPr>
            <p:nvPr/>
          </p:nvCxnSpPr>
          <p:spPr>
            <a:xfrm flipV="1">
              <a:off x="4325112" y="2017790"/>
              <a:ext cx="73056" cy="26584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881" name="Skupina 43"/>
          <p:cNvGrpSpPr>
            <a:grpSpLocks/>
          </p:cNvGrpSpPr>
          <p:nvPr/>
        </p:nvGrpSpPr>
        <p:grpSpPr bwMode="auto">
          <a:xfrm flipH="1">
            <a:off x="9358313" y="5367338"/>
            <a:ext cx="320675" cy="409575"/>
            <a:chOff x="4325112" y="1874520"/>
            <a:chExt cx="301752" cy="409116"/>
          </a:xfrm>
        </p:grpSpPr>
        <p:sp>
          <p:nvSpPr>
            <p:cNvPr id="45" name="Ovál 44"/>
            <p:cNvSpPr/>
            <p:nvPr/>
          </p:nvSpPr>
          <p:spPr>
            <a:xfrm>
              <a:off x="4398310" y="1874520"/>
              <a:ext cx="155357" cy="15540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4398310" y="2029921"/>
              <a:ext cx="155357" cy="21882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7" name="Přímá spojnice 46"/>
            <p:cNvCxnSpPr>
              <a:cxnSpLocks/>
              <a:stCxn id="46" idx="3"/>
            </p:cNvCxnSpPr>
            <p:nvPr/>
          </p:nvCxnSpPr>
          <p:spPr>
            <a:xfrm flipV="1">
              <a:off x="4553667" y="1874520"/>
              <a:ext cx="73197" cy="26481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>
              <a:cxnSpLocks/>
            </p:cNvCxnSpPr>
            <p:nvPr/>
          </p:nvCxnSpPr>
          <p:spPr>
            <a:xfrm flipV="1">
              <a:off x="4325112" y="2018820"/>
              <a:ext cx="73198" cy="26481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6882" name="Picture 4" descr="Lovely Scenery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550" y="1462088"/>
            <a:ext cx="6821488" cy="522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6883" name="Skupina 43007"/>
          <p:cNvGrpSpPr>
            <a:grpSpLocks/>
          </p:cNvGrpSpPr>
          <p:nvPr/>
        </p:nvGrpSpPr>
        <p:grpSpPr bwMode="auto">
          <a:xfrm>
            <a:off x="889000" y="1462088"/>
            <a:ext cx="2530475" cy="4160837"/>
            <a:chOff x="634175" y="2137332"/>
            <a:chExt cx="2529649" cy="4160789"/>
          </a:xfrm>
        </p:grpSpPr>
        <p:pic>
          <p:nvPicPr>
            <p:cNvPr id="36885" name="Picture 2" descr="Balloo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34175" y="2137332"/>
              <a:ext cx="2529649" cy="41607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36886" name="Skupina 30"/>
            <p:cNvGrpSpPr>
              <a:grpSpLocks/>
            </p:cNvGrpSpPr>
            <p:nvPr/>
          </p:nvGrpSpPr>
          <p:grpSpPr bwMode="auto">
            <a:xfrm flipH="1">
              <a:off x="1889265" y="5401896"/>
              <a:ext cx="320040" cy="409116"/>
              <a:chOff x="4325112" y="1874520"/>
              <a:chExt cx="301752" cy="409116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4397731" y="1873818"/>
                <a:ext cx="155615" cy="155573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4397731" y="2029391"/>
                <a:ext cx="155615" cy="219072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28" name="Přímá spojnice 27"/>
              <p:cNvCxnSpPr>
                <a:cxnSpLocks/>
                <a:stCxn id="26" idx="3"/>
              </p:cNvCxnSpPr>
              <p:nvPr/>
            </p:nvCxnSpPr>
            <p:spPr>
              <a:xfrm flipV="1">
                <a:off x="4553345" y="1873818"/>
                <a:ext cx="73318" cy="265109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>
                <a:cxnSpLocks/>
              </p:cNvCxnSpPr>
              <p:nvPr/>
            </p:nvCxnSpPr>
            <p:spPr>
              <a:xfrm flipV="1">
                <a:off x="4324412" y="2018278"/>
                <a:ext cx="73319" cy="26511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887" name="Skupina 38"/>
            <p:cNvGrpSpPr>
              <a:grpSpLocks/>
            </p:cNvGrpSpPr>
            <p:nvPr/>
          </p:nvGrpSpPr>
          <p:grpSpPr bwMode="auto">
            <a:xfrm>
              <a:off x="1580109" y="5419002"/>
              <a:ext cx="301752" cy="409116"/>
              <a:chOff x="4325112" y="1874520"/>
              <a:chExt cx="301752" cy="409116"/>
            </a:xfrm>
          </p:grpSpPr>
          <p:sp>
            <p:nvSpPr>
              <p:cNvPr id="40" name="Ovál 39"/>
              <p:cNvSpPr/>
              <p:nvPr/>
            </p:nvSpPr>
            <p:spPr>
              <a:xfrm>
                <a:off x="4398020" y="1874174"/>
                <a:ext cx="155524" cy="155573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4398020" y="2029747"/>
                <a:ext cx="155524" cy="219072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42" name="Přímá spojnice 41"/>
              <p:cNvCxnSpPr>
                <a:cxnSpLocks/>
                <a:stCxn id="41" idx="3"/>
              </p:cNvCxnSpPr>
              <p:nvPr/>
            </p:nvCxnSpPr>
            <p:spPr>
              <a:xfrm flipV="1">
                <a:off x="4553544" y="1874174"/>
                <a:ext cx="73001" cy="26511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>
                <a:cxnSpLocks/>
              </p:cNvCxnSpPr>
              <p:nvPr/>
            </p:nvCxnSpPr>
            <p:spPr>
              <a:xfrm flipV="1">
                <a:off x="4325019" y="2018635"/>
                <a:ext cx="73001" cy="265109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3009" name="Obdélník 43008"/>
          <p:cNvSpPr/>
          <p:nvPr/>
        </p:nvSpPr>
        <p:spPr>
          <a:xfrm>
            <a:off x="7497763" y="1462088"/>
            <a:ext cx="4545012" cy="52244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09"/>
                  </p:tgtEl>
                </p:cond>
              </p:nextCondLst>
            </p:seq>
          </p:childTnLst>
        </p:cTn>
      </p:par>
    </p:tnLst>
    <p:bldLst>
      <p:bldP spid="43009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POHÁDKA O VELIKÉ ŘEPĚ - YouTub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8" y="2266950"/>
            <a:ext cx="7932737" cy="446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1" name="TextovéPole 1"/>
          <p:cNvSpPr txBox="1">
            <a:spLocks noChangeArrowheads="1"/>
          </p:cNvSpPr>
          <p:nvPr/>
        </p:nvSpPr>
        <p:spPr bwMode="auto">
          <a:xfrm>
            <a:off x="530225" y="384175"/>
            <a:ext cx="1015841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Je pohádka </a:t>
            </a:r>
            <a:r>
              <a:rPr lang="cs-CZ" altLang="cs-CZ" sz="2400" dirty="0" smtClean="0"/>
              <a:t>„O </a:t>
            </a:r>
            <a:r>
              <a:rPr lang="cs-CZ" altLang="cs-CZ" sz="2400" dirty="0"/>
              <a:t>veliké </a:t>
            </a:r>
            <a:r>
              <a:rPr lang="cs-CZ" altLang="cs-CZ" sz="2400" dirty="0" smtClean="0"/>
              <a:t>řepě„ </a:t>
            </a:r>
            <a:r>
              <a:rPr lang="cs-CZ" altLang="cs-CZ" sz="2400" dirty="0"/>
              <a:t>příkladem skládání sil? Co způsobí výslednice sil?</a:t>
            </a:r>
          </a:p>
          <a:p>
            <a:endParaRPr lang="cs-CZ" altLang="cs-CZ" sz="2400" dirty="0"/>
          </a:p>
          <a:p>
            <a:r>
              <a:rPr lang="cs-CZ" altLang="cs-CZ" sz="2400" dirty="0"/>
              <a:t>Ano , je příkladem skládání sil dědečka, babičky, vnučky, pejska, kočičky a myšky.</a:t>
            </a:r>
          </a:p>
          <a:p>
            <a:r>
              <a:rPr lang="cs-CZ" altLang="cs-CZ" sz="2400" dirty="0"/>
              <a:t>Výslednice sil způsobí vytažení řípy.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30238" y="969963"/>
            <a:ext cx="11031537" cy="1123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Volný tvar: obrazec 16"/>
          <p:cNvSpPr/>
          <p:nvPr/>
        </p:nvSpPr>
        <p:spPr>
          <a:xfrm>
            <a:off x="401638" y="5157788"/>
            <a:ext cx="4376737" cy="1400175"/>
          </a:xfrm>
          <a:custGeom>
            <a:avLst/>
            <a:gdLst>
              <a:gd name="connsiteX0" fmla="*/ 201168 w 4376796"/>
              <a:gd name="connsiteY0" fmla="*/ 228600 h 1401451"/>
              <a:gd name="connsiteX1" fmla="*/ 612648 w 4376796"/>
              <a:gd name="connsiteY1" fmla="*/ 64008 h 1401451"/>
              <a:gd name="connsiteX2" fmla="*/ 658368 w 4376796"/>
              <a:gd name="connsiteY2" fmla="*/ 18288 h 1401451"/>
              <a:gd name="connsiteX3" fmla="*/ 685800 w 4376796"/>
              <a:gd name="connsiteY3" fmla="*/ 0 h 1401451"/>
              <a:gd name="connsiteX4" fmla="*/ 987552 w 4376796"/>
              <a:gd name="connsiteY4" fmla="*/ 9144 h 1401451"/>
              <a:gd name="connsiteX5" fmla="*/ 1042416 w 4376796"/>
              <a:gd name="connsiteY5" fmla="*/ 27432 h 1401451"/>
              <a:gd name="connsiteX6" fmla="*/ 1143000 w 4376796"/>
              <a:gd name="connsiteY6" fmla="*/ 73152 h 1401451"/>
              <a:gd name="connsiteX7" fmla="*/ 1243584 w 4376796"/>
              <a:gd name="connsiteY7" fmla="*/ 128016 h 1401451"/>
              <a:gd name="connsiteX8" fmla="*/ 1298448 w 4376796"/>
              <a:gd name="connsiteY8" fmla="*/ 137160 h 1401451"/>
              <a:gd name="connsiteX9" fmla="*/ 1609344 w 4376796"/>
              <a:gd name="connsiteY9" fmla="*/ 182880 h 1401451"/>
              <a:gd name="connsiteX10" fmla="*/ 1755648 w 4376796"/>
              <a:gd name="connsiteY10" fmla="*/ 246888 h 1401451"/>
              <a:gd name="connsiteX11" fmla="*/ 2176272 w 4376796"/>
              <a:gd name="connsiteY11" fmla="*/ 320040 h 1401451"/>
              <a:gd name="connsiteX12" fmla="*/ 2286000 w 4376796"/>
              <a:gd name="connsiteY12" fmla="*/ 356616 h 1401451"/>
              <a:gd name="connsiteX13" fmla="*/ 2788920 w 4376796"/>
              <a:gd name="connsiteY13" fmla="*/ 402336 h 1401451"/>
              <a:gd name="connsiteX14" fmla="*/ 2962656 w 4376796"/>
              <a:gd name="connsiteY14" fmla="*/ 457200 h 1401451"/>
              <a:gd name="connsiteX15" fmla="*/ 3136392 w 4376796"/>
              <a:gd name="connsiteY15" fmla="*/ 539496 h 1401451"/>
              <a:gd name="connsiteX16" fmla="*/ 3227832 w 4376796"/>
              <a:gd name="connsiteY16" fmla="*/ 557784 h 1401451"/>
              <a:gd name="connsiteX17" fmla="*/ 3255264 w 4376796"/>
              <a:gd name="connsiteY17" fmla="*/ 566928 h 1401451"/>
              <a:gd name="connsiteX18" fmla="*/ 3419856 w 4376796"/>
              <a:gd name="connsiteY18" fmla="*/ 585216 h 1401451"/>
              <a:gd name="connsiteX19" fmla="*/ 3694176 w 4376796"/>
              <a:gd name="connsiteY19" fmla="*/ 649224 h 1401451"/>
              <a:gd name="connsiteX20" fmla="*/ 3904488 w 4376796"/>
              <a:gd name="connsiteY20" fmla="*/ 667512 h 1401451"/>
              <a:gd name="connsiteX21" fmla="*/ 3968496 w 4376796"/>
              <a:gd name="connsiteY21" fmla="*/ 676656 h 1401451"/>
              <a:gd name="connsiteX22" fmla="*/ 4178808 w 4376796"/>
              <a:gd name="connsiteY22" fmla="*/ 749808 h 1401451"/>
              <a:gd name="connsiteX23" fmla="*/ 4343400 w 4376796"/>
              <a:gd name="connsiteY23" fmla="*/ 795528 h 1401451"/>
              <a:gd name="connsiteX24" fmla="*/ 4279392 w 4376796"/>
              <a:gd name="connsiteY24" fmla="*/ 1069848 h 1401451"/>
              <a:gd name="connsiteX25" fmla="*/ 4105656 w 4376796"/>
              <a:gd name="connsiteY25" fmla="*/ 1197864 h 1401451"/>
              <a:gd name="connsiteX26" fmla="*/ 3922776 w 4376796"/>
              <a:gd name="connsiteY26" fmla="*/ 1207008 h 1401451"/>
              <a:gd name="connsiteX27" fmla="*/ 3666744 w 4376796"/>
              <a:gd name="connsiteY27" fmla="*/ 1225296 h 1401451"/>
              <a:gd name="connsiteX28" fmla="*/ 3621024 w 4376796"/>
              <a:gd name="connsiteY28" fmla="*/ 1234440 h 1401451"/>
              <a:gd name="connsiteX29" fmla="*/ 2971800 w 4376796"/>
              <a:gd name="connsiteY29" fmla="*/ 1097280 h 1401451"/>
              <a:gd name="connsiteX30" fmla="*/ 2843784 w 4376796"/>
              <a:gd name="connsiteY30" fmla="*/ 1133856 h 1401451"/>
              <a:gd name="connsiteX31" fmla="*/ 2752344 w 4376796"/>
              <a:gd name="connsiteY31" fmla="*/ 1298448 h 1401451"/>
              <a:gd name="connsiteX32" fmla="*/ 2697480 w 4376796"/>
              <a:gd name="connsiteY32" fmla="*/ 1344168 h 1401451"/>
              <a:gd name="connsiteX33" fmla="*/ 1965960 w 4376796"/>
              <a:gd name="connsiteY33" fmla="*/ 1371600 h 1401451"/>
              <a:gd name="connsiteX34" fmla="*/ 1929384 w 4376796"/>
              <a:gd name="connsiteY34" fmla="*/ 1389888 h 1401451"/>
              <a:gd name="connsiteX35" fmla="*/ 1307592 w 4376796"/>
              <a:gd name="connsiteY35" fmla="*/ 1353312 h 1401451"/>
              <a:gd name="connsiteX36" fmla="*/ 914400 w 4376796"/>
              <a:gd name="connsiteY36" fmla="*/ 1188720 h 1401451"/>
              <a:gd name="connsiteX37" fmla="*/ 795528 w 4376796"/>
              <a:gd name="connsiteY37" fmla="*/ 1124712 h 1401451"/>
              <a:gd name="connsiteX38" fmla="*/ 768096 w 4376796"/>
              <a:gd name="connsiteY38" fmla="*/ 1115568 h 1401451"/>
              <a:gd name="connsiteX39" fmla="*/ 612648 w 4376796"/>
              <a:gd name="connsiteY39" fmla="*/ 1088136 h 1401451"/>
              <a:gd name="connsiteX40" fmla="*/ 475488 w 4376796"/>
              <a:gd name="connsiteY40" fmla="*/ 1014984 h 1401451"/>
              <a:gd name="connsiteX41" fmla="*/ 374904 w 4376796"/>
              <a:gd name="connsiteY41" fmla="*/ 978408 h 1401451"/>
              <a:gd name="connsiteX42" fmla="*/ 0 w 4376796"/>
              <a:gd name="connsiteY42" fmla="*/ 749808 h 1401451"/>
              <a:gd name="connsiteX43" fmla="*/ 54864 w 4376796"/>
              <a:gd name="connsiteY43" fmla="*/ 356616 h 1401451"/>
              <a:gd name="connsiteX44" fmla="*/ 137160 w 4376796"/>
              <a:gd name="connsiteY44" fmla="*/ 347472 h 1401451"/>
              <a:gd name="connsiteX45" fmla="*/ 201168 w 4376796"/>
              <a:gd name="connsiteY45" fmla="*/ 228600 h 1401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4376796" h="1401451">
                <a:moveTo>
                  <a:pt x="201168" y="228600"/>
                </a:moveTo>
                <a:cubicBezTo>
                  <a:pt x="280416" y="181356"/>
                  <a:pt x="372216" y="187307"/>
                  <a:pt x="612648" y="64008"/>
                </a:cubicBezTo>
                <a:cubicBezTo>
                  <a:pt x="631826" y="54173"/>
                  <a:pt x="642148" y="32480"/>
                  <a:pt x="658368" y="18288"/>
                </a:cubicBezTo>
                <a:cubicBezTo>
                  <a:pt x="666639" y="11051"/>
                  <a:pt x="676656" y="6096"/>
                  <a:pt x="685800" y="0"/>
                </a:cubicBezTo>
                <a:cubicBezTo>
                  <a:pt x="786384" y="3048"/>
                  <a:pt x="887218" y="1426"/>
                  <a:pt x="987552" y="9144"/>
                </a:cubicBezTo>
                <a:cubicBezTo>
                  <a:pt x="1006772" y="10622"/>
                  <a:pt x="1024591" y="20092"/>
                  <a:pt x="1042416" y="27432"/>
                </a:cubicBezTo>
                <a:cubicBezTo>
                  <a:pt x="1076471" y="41455"/>
                  <a:pt x="1110059" y="56682"/>
                  <a:pt x="1143000" y="73152"/>
                </a:cubicBezTo>
                <a:cubicBezTo>
                  <a:pt x="1177159" y="90232"/>
                  <a:pt x="1208269" y="113475"/>
                  <a:pt x="1243584" y="128016"/>
                </a:cubicBezTo>
                <a:cubicBezTo>
                  <a:pt x="1260728" y="135075"/>
                  <a:pt x="1280113" y="134410"/>
                  <a:pt x="1298448" y="137160"/>
                </a:cubicBezTo>
                <a:lnTo>
                  <a:pt x="1609344" y="182880"/>
                </a:lnTo>
                <a:cubicBezTo>
                  <a:pt x="1648865" y="202641"/>
                  <a:pt x="1717000" y="238606"/>
                  <a:pt x="1755648" y="246888"/>
                </a:cubicBezTo>
                <a:cubicBezTo>
                  <a:pt x="1894802" y="276707"/>
                  <a:pt x="2041262" y="275037"/>
                  <a:pt x="2176272" y="320040"/>
                </a:cubicBezTo>
                <a:cubicBezTo>
                  <a:pt x="2212848" y="332232"/>
                  <a:pt x="2248285" y="348616"/>
                  <a:pt x="2286000" y="356616"/>
                </a:cubicBezTo>
                <a:cubicBezTo>
                  <a:pt x="2447597" y="390894"/>
                  <a:pt x="2627328" y="392831"/>
                  <a:pt x="2788920" y="402336"/>
                </a:cubicBezTo>
                <a:cubicBezTo>
                  <a:pt x="2846832" y="420624"/>
                  <a:pt x="2906167" y="434902"/>
                  <a:pt x="2962656" y="457200"/>
                </a:cubicBezTo>
                <a:cubicBezTo>
                  <a:pt x="3022261" y="480728"/>
                  <a:pt x="3076477" y="516770"/>
                  <a:pt x="3136392" y="539496"/>
                </a:cubicBezTo>
                <a:cubicBezTo>
                  <a:pt x="3165455" y="550520"/>
                  <a:pt x="3197544" y="550795"/>
                  <a:pt x="3227832" y="557784"/>
                </a:cubicBezTo>
                <a:cubicBezTo>
                  <a:pt x="3237224" y="559951"/>
                  <a:pt x="3245722" y="565565"/>
                  <a:pt x="3255264" y="566928"/>
                </a:cubicBezTo>
                <a:cubicBezTo>
                  <a:pt x="3309911" y="574735"/>
                  <a:pt x="3364992" y="579120"/>
                  <a:pt x="3419856" y="585216"/>
                </a:cubicBezTo>
                <a:cubicBezTo>
                  <a:pt x="3511296" y="606552"/>
                  <a:pt x="3601605" y="633504"/>
                  <a:pt x="3694176" y="649224"/>
                </a:cubicBezTo>
                <a:cubicBezTo>
                  <a:pt x="3763551" y="661005"/>
                  <a:pt x="3834469" y="660510"/>
                  <a:pt x="3904488" y="667512"/>
                </a:cubicBezTo>
                <a:cubicBezTo>
                  <a:pt x="3925934" y="669657"/>
                  <a:pt x="3947160" y="673608"/>
                  <a:pt x="3968496" y="676656"/>
                </a:cubicBezTo>
                <a:cubicBezTo>
                  <a:pt x="4076187" y="724519"/>
                  <a:pt x="4044339" y="714946"/>
                  <a:pt x="4178808" y="749808"/>
                </a:cubicBezTo>
                <a:cubicBezTo>
                  <a:pt x="4340974" y="791851"/>
                  <a:pt x="4248904" y="757729"/>
                  <a:pt x="4343400" y="795528"/>
                </a:cubicBezTo>
                <a:cubicBezTo>
                  <a:pt x="4396950" y="920479"/>
                  <a:pt x="4393241" y="868939"/>
                  <a:pt x="4279392" y="1069848"/>
                </a:cubicBezTo>
                <a:cubicBezTo>
                  <a:pt x="4254167" y="1114362"/>
                  <a:pt x="4145002" y="1188027"/>
                  <a:pt x="4105656" y="1197864"/>
                </a:cubicBezTo>
                <a:cubicBezTo>
                  <a:pt x="4046442" y="1212667"/>
                  <a:pt x="3983693" y="1203201"/>
                  <a:pt x="3922776" y="1207008"/>
                </a:cubicBezTo>
                <a:lnTo>
                  <a:pt x="3666744" y="1225296"/>
                </a:lnTo>
                <a:cubicBezTo>
                  <a:pt x="3651504" y="1228344"/>
                  <a:pt x="3636471" y="1236156"/>
                  <a:pt x="3621024" y="1234440"/>
                </a:cubicBezTo>
                <a:cubicBezTo>
                  <a:pt x="3488631" y="1219730"/>
                  <a:pt x="2993664" y="1102188"/>
                  <a:pt x="2971800" y="1097280"/>
                </a:cubicBezTo>
                <a:cubicBezTo>
                  <a:pt x="2929128" y="1109472"/>
                  <a:pt x="2876499" y="1103868"/>
                  <a:pt x="2843784" y="1133856"/>
                </a:cubicBezTo>
                <a:cubicBezTo>
                  <a:pt x="2797519" y="1176266"/>
                  <a:pt x="2788185" y="1246926"/>
                  <a:pt x="2752344" y="1298448"/>
                </a:cubicBezTo>
                <a:cubicBezTo>
                  <a:pt x="2738749" y="1317990"/>
                  <a:pt x="2721183" y="1341963"/>
                  <a:pt x="2697480" y="1344168"/>
                </a:cubicBezTo>
                <a:cubicBezTo>
                  <a:pt x="2454518" y="1366769"/>
                  <a:pt x="2209800" y="1362456"/>
                  <a:pt x="1965960" y="1371600"/>
                </a:cubicBezTo>
                <a:cubicBezTo>
                  <a:pt x="1953768" y="1377696"/>
                  <a:pt x="1942965" y="1388724"/>
                  <a:pt x="1929384" y="1389888"/>
                </a:cubicBezTo>
                <a:cubicBezTo>
                  <a:pt x="1628321" y="1415693"/>
                  <a:pt x="1623871" y="1396052"/>
                  <a:pt x="1307592" y="1353312"/>
                </a:cubicBezTo>
                <a:cubicBezTo>
                  <a:pt x="1140552" y="1287948"/>
                  <a:pt x="1072226" y="1265242"/>
                  <a:pt x="914400" y="1188720"/>
                </a:cubicBezTo>
                <a:cubicBezTo>
                  <a:pt x="873906" y="1169086"/>
                  <a:pt x="835780" y="1144838"/>
                  <a:pt x="795528" y="1124712"/>
                </a:cubicBezTo>
                <a:cubicBezTo>
                  <a:pt x="786907" y="1120401"/>
                  <a:pt x="777547" y="1117458"/>
                  <a:pt x="768096" y="1115568"/>
                </a:cubicBezTo>
                <a:cubicBezTo>
                  <a:pt x="716501" y="1105249"/>
                  <a:pt x="664464" y="1097280"/>
                  <a:pt x="612648" y="1088136"/>
                </a:cubicBezTo>
                <a:cubicBezTo>
                  <a:pt x="566928" y="1063752"/>
                  <a:pt x="522535" y="1036698"/>
                  <a:pt x="475488" y="1014984"/>
                </a:cubicBezTo>
                <a:cubicBezTo>
                  <a:pt x="443096" y="1000034"/>
                  <a:pt x="406062" y="995785"/>
                  <a:pt x="374904" y="978408"/>
                </a:cubicBezTo>
                <a:cubicBezTo>
                  <a:pt x="247072" y="907117"/>
                  <a:pt x="0" y="749808"/>
                  <a:pt x="0" y="749808"/>
                </a:cubicBezTo>
                <a:cubicBezTo>
                  <a:pt x="18288" y="618744"/>
                  <a:pt x="12163" y="481871"/>
                  <a:pt x="54864" y="356616"/>
                </a:cubicBezTo>
                <a:cubicBezTo>
                  <a:pt x="63770" y="330492"/>
                  <a:pt x="113370" y="361466"/>
                  <a:pt x="137160" y="347472"/>
                </a:cubicBezTo>
                <a:cubicBezTo>
                  <a:pt x="179833" y="322370"/>
                  <a:pt x="121920" y="275844"/>
                  <a:pt x="201168" y="22860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8915" name="Picture 2" descr="Seesaw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9988" y="4116388"/>
            <a:ext cx="284797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8916" name="Skupina 2"/>
          <p:cNvGrpSpPr>
            <a:grpSpLocks/>
          </p:cNvGrpSpPr>
          <p:nvPr/>
        </p:nvGrpSpPr>
        <p:grpSpPr bwMode="auto">
          <a:xfrm>
            <a:off x="3197225" y="3094038"/>
            <a:ext cx="2309813" cy="1581150"/>
            <a:chOff x="4676775" y="2368296"/>
            <a:chExt cx="2839593" cy="2185416"/>
          </a:xfrm>
        </p:grpSpPr>
        <p:pic>
          <p:nvPicPr>
            <p:cNvPr id="38947" name="Picture 4" descr="Kids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676775" y="2371725"/>
              <a:ext cx="28384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6318080" y="2368296"/>
              <a:ext cx="1198288" cy="21854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8917" name="Skupina 5"/>
          <p:cNvGrpSpPr>
            <a:grpSpLocks/>
          </p:cNvGrpSpPr>
          <p:nvPr/>
        </p:nvGrpSpPr>
        <p:grpSpPr bwMode="auto">
          <a:xfrm>
            <a:off x="-660400" y="4051300"/>
            <a:ext cx="2838450" cy="2157413"/>
            <a:chOff x="7864983" y="3584829"/>
            <a:chExt cx="2838450" cy="2157984"/>
          </a:xfrm>
        </p:grpSpPr>
        <p:pic>
          <p:nvPicPr>
            <p:cNvPr id="38945" name="Picture 4" descr="Kids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864983" y="3584829"/>
              <a:ext cx="28384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Obdélník 4"/>
            <p:cNvSpPr/>
            <p:nvPr/>
          </p:nvSpPr>
          <p:spPr>
            <a:xfrm>
              <a:off x="8055483" y="3584829"/>
              <a:ext cx="1428750" cy="215798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7" name="Rovnoramenný trojúhelník 6"/>
          <p:cNvSpPr/>
          <p:nvPr/>
        </p:nvSpPr>
        <p:spPr>
          <a:xfrm>
            <a:off x="3355975" y="3552825"/>
            <a:ext cx="825500" cy="81756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76350" y="5386388"/>
            <a:ext cx="466725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79525" y="5672138"/>
            <a:ext cx="192088" cy="201612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570038" y="5572125"/>
            <a:ext cx="192087" cy="20161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Tětiva 9"/>
          <p:cNvSpPr/>
          <p:nvPr/>
        </p:nvSpPr>
        <p:spPr>
          <a:xfrm rot="6727991">
            <a:off x="1389063" y="4049713"/>
            <a:ext cx="330200" cy="495300"/>
          </a:xfrm>
          <a:prstGeom prst="chord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Volný tvar: obrazec 10"/>
          <p:cNvSpPr/>
          <p:nvPr/>
        </p:nvSpPr>
        <p:spPr>
          <a:xfrm>
            <a:off x="4081463" y="3233738"/>
            <a:ext cx="88900" cy="114300"/>
          </a:xfrm>
          <a:custGeom>
            <a:avLst/>
            <a:gdLst>
              <a:gd name="connsiteX0" fmla="*/ 15788 w 88940"/>
              <a:gd name="connsiteY0" fmla="*/ 3797 h 115306"/>
              <a:gd name="connsiteX1" fmla="*/ 70652 w 88940"/>
              <a:gd name="connsiteY1" fmla="*/ 12941 h 115306"/>
              <a:gd name="connsiteX2" fmla="*/ 79796 w 88940"/>
              <a:gd name="connsiteY2" fmla="*/ 40373 h 115306"/>
              <a:gd name="connsiteX3" fmla="*/ 88940 w 88940"/>
              <a:gd name="connsiteY3" fmla="*/ 113525 h 115306"/>
              <a:gd name="connsiteX4" fmla="*/ 79796 w 88940"/>
              <a:gd name="connsiteY4" fmla="*/ 86093 h 115306"/>
              <a:gd name="connsiteX5" fmla="*/ 6644 w 88940"/>
              <a:gd name="connsiteY5" fmla="*/ 67805 h 115306"/>
              <a:gd name="connsiteX6" fmla="*/ 15788 w 88940"/>
              <a:gd name="connsiteY6" fmla="*/ 3797 h 115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940" h="115306">
                <a:moveTo>
                  <a:pt x="15788" y="3797"/>
                </a:moveTo>
                <a:cubicBezTo>
                  <a:pt x="26456" y="-5347"/>
                  <a:pt x="54555" y="3742"/>
                  <a:pt x="70652" y="12941"/>
                </a:cubicBezTo>
                <a:cubicBezTo>
                  <a:pt x="79021" y="17723"/>
                  <a:pt x="78072" y="30890"/>
                  <a:pt x="79796" y="40373"/>
                </a:cubicBezTo>
                <a:cubicBezTo>
                  <a:pt x="84192" y="64550"/>
                  <a:pt x="88940" y="88951"/>
                  <a:pt x="88940" y="113525"/>
                </a:cubicBezTo>
                <a:cubicBezTo>
                  <a:pt x="88940" y="123164"/>
                  <a:pt x="88222" y="90774"/>
                  <a:pt x="79796" y="86093"/>
                </a:cubicBezTo>
                <a:cubicBezTo>
                  <a:pt x="57825" y="73887"/>
                  <a:pt x="31028" y="73901"/>
                  <a:pt x="6644" y="67805"/>
                </a:cubicBezTo>
                <a:cubicBezTo>
                  <a:pt x="-8283" y="23023"/>
                  <a:pt x="5120" y="12941"/>
                  <a:pt x="15788" y="3797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olný tvar: obrazec 14"/>
          <p:cNvSpPr/>
          <p:nvPr/>
        </p:nvSpPr>
        <p:spPr>
          <a:xfrm flipH="1">
            <a:off x="3267075" y="3219450"/>
            <a:ext cx="146050" cy="200025"/>
          </a:xfrm>
          <a:custGeom>
            <a:avLst/>
            <a:gdLst>
              <a:gd name="connsiteX0" fmla="*/ 15788 w 88940"/>
              <a:gd name="connsiteY0" fmla="*/ 3797 h 115306"/>
              <a:gd name="connsiteX1" fmla="*/ 70652 w 88940"/>
              <a:gd name="connsiteY1" fmla="*/ 12941 h 115306"/>
              <a:gd name="connsiteX2" fmla="*/ 79796 w 88940"/>
              <a:gd name="connsiteY2" fmla="*/ 40373 h 115306"/>
              <a:gd name="connsiteX3" fmla="*/ 88940 w 88940"/>
              <a:gd name="connsiteY3" fmla="*/ 113525 h 115306"/>
              <a:gd name="connsiteX4" fmla="*/ 79796 w 88940"/>
              <a:gd name="connsiteY4" fmla="*/ 86093 h 115306"/>
              <a:gd name="connsiteX5" fmla="*/ 6644 w 88940"/>
              <a:gd name="connsiteY5" fmla="*/ 67805 h 115306"/>
              <a:gd name="connsiteX6" fmla="*/ 15788 w 88940"/>
              <a:gd name="connsiteY6" fmla="*/ 3797 h 115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8940" h="115306">
                <a:moveTo>
                  <a:pt x="15788" y="3797"/>
                </a:moveTo>
                <a:cubicBezTo>
                  <a:pt x="26456" y="-5347"/>
                  <a:pt x="54555" y="3742"/>
                  <a:pt x="70652" y="12941"/>
                </a:cubicBezTo>
                <a:cubicBezTo>
                  <a:pt x="79021" y="17723"/>
                  <a:pt x="78072" y="30890"/>
                  <a:pt x="79796" y="40373"/>
                </a:cubicBezTo>
                <a:cubicBezTo>
                  <a:pt x="84192" y="64550"/>
                  <a:pt x="88940" y="88951"/>
                  <a:pt x="88940" y="113525"/>
                </a:cubicBezTo>
                <a:cubicBezTo>
                  <a:pt x="88940" y="123164"/>
                  <a:pt x="88222" y="90774"/>
                  <a:pt x="79796" y="86093"/>
                </a:cubicBezTo>
                <a:cubicBezTo>
                  <a:pt x="57825" y="73887"/>
                  <a:pt x="31028" y="73901"/>
                  <a:pt x="6644" y="67805"/>
                </a:cubicBezTo>
                <a:cubicBezTo>
                  <a:pt x="-8283" y="23023"/>
                  <a:pt x="5120" y="12941"/>
                  <a:pt x="15788" y="3797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louk 12"/>
          <p:cNvSpPr/>
          <p:nvPr/>
        </p:nvSpPr>
        <p:spPr>
          <a:xfrm rot="7352619">
            <a:off x="3569494" y="3153569"/>
            <a:ext cx="250825" cy="344487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52850" y="3227388"/>
            <a:ext cx="82550" cy="127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613150" y="3233738"/>
            <a:ext cx="82550" cy="1285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43075" y="4464050"/>
            <a:ext cx="82550" cy="127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ětiva 15"/>
          <p:cNvSpPr/>
          <p:nvPr/>
        </p:nvSpPr>
        <p:spPr>
          <a:xfrm rot="18128496">
            <a:off x="1184276" y="4230687"/>
            <a:ext cx="506412" cy="436563"/>
          </a:xfrm>
          <a:prstGeom prst="chor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930" name="TextovéPole 19"/>
          <p:cNvSpPr txBox="1">
            <a:spLocks noChangeArrowheads="1"/>
          </p:cNvSpPr>
          <p:nvPr/>
        </p:nvSpPr>
        <p:spPr bwMode="auto">
          <a:xfrm>
            <a:off x="330200" y="187325"/>
            <a:ext cx="11736388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Michal s Veronikou se houpají na houpačce. Půjde jim </a:t>
            </a:r>
            <a:r>
              <a:rPr lang="cs-CZ" altLang="cs-CZ" sz="2400" dirty="0" smtClean="0"/>
              <a:t>houpání, </a:t>
            </a:r>
            <a:r>
              <a:rPr lang="cs-CZ" altLang="cs-CZ" sz="2400" dirty="0"/>
              <a:t>když Michal je o 15 kg těžší?</a:t>
            </a:r>
          </a:p>
          <a:p>
            <a:r>
              <a:rPr lang="cs-CZ" altLang="cs-CZ" sz="2400" dirty="0"/>
              <a:t>Veronika váží 25 kg. Délka houpačky je 4 m.</a:t>
            </a:r>
          </a:p>
          <a:p>
            <a:r>
              <a:rPr lang="cs-CZ" altLang="cs-CZ" sz="2400" dirty="0"/>
              <a:t>Nakresli do notesu </a:t>
            </a:r>
            <a:r>
              <a:rPr lang="cs-CZ" altLang="cs-CZ" sz="2400" dirty="0" smtClean="0"/>
              <a:t>houpačku </a:t>
            </a:r>
            <a:r>
              <a:rPr lang="cs-CZ" altLang="cs-CZ" sz="2400" dirty="0"/>
              <a:t>jako páku a znázorni síly působící na koncích páky. Co by musel</a:t>
            </a:r>
          </a:p>
          <a:p>
            <a:r>
              <a:rPr lang="cs-CZ" altLang="cs-CZ" sz="2400" dirty="0"/>
              <a:t>Michal udělat, aby jim šlo houpání lépe? Zakresli to do obrázku.</a:t>
            </a:r>
          </a:p>
        </p:txBody>
      </p:sp>
      <p:sp>
        <p:nvSpPr>
          <p:cNvPr id="21" name="Rovnoramenný trojúhelník 20"/>
          <p:cNvSpPr/>
          <p:nvPr/>
        </p:nvSpPr>
        <p:spPr>
          <a:xfrm>
            <a:off x="8120063" y="3609975"/>
            <a:ext cx="457200" cy="5492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6364288" y="3667125"/>
            <a:ext cx="3978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6364288" y="3667125"/>
            <a:ext cx="0" cy="149066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34" name="TextovéPole 26"/>
          <p:cNvSpPr txBox="1">
            <a:spLocks noChangeArrowheads="1"/>
          </p:cNvSpPr>
          <p:nvPr/>
        </p:nvSpPr>
        <p:spPr bwMode="auto">
          <a:xfrm>
            <a:off x="5729288" y="5154613"/>
            <a:ext cx="1684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F m = </a:t>
            </a:r>
            <a:r>
              <a:rPr lang="cs-CZ" altLang="cs-CZ" sz="2400"/>
              <a:t>400 N</a:t>
            </a: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10342563" y="3667125"/>
            <a:ext cx="0" cy="8763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36" name="TextovéPole 29"/>
          <p:cNvSpPr txBox="1">
            <a:spLocks noChangeArrowheads="1"/>
          </p:cNvSpPr>
          <p:nvPr/>
        </p:nvSpPr>
        <p:spPr bwMode="auto">
          <a:xfrm>
            <a:off x="9885363" y="4591050"/>
            <a:ext cx="1690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i="1"/>
              <a:t>F v= 250 N</a:t>
            </a:r>
          </a:p>
        </p:txBody>
      </p:sp>
      <p:sp>
        <p:nvSpPr>
          <p:cNvPr id="38937" name="TextovéPole 30"/>
          <p:cNvSpPr txBox="1">
            <a:spLocks noChangeArrowheads="1"/>
          </p:cNvSpPr>
          <p:nvPr/>
        </p:nvSpPr>
        <p:spPr bwMode="auto">
          <a:xfrm>
            <a:off x="6910388" y="3213100"/>
            <a:ext cx="654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 m</a:t>
            </a:r>
          </a:p>
        </p:txBody>
      </p:sp>
      <p:sp>
        <p:nvSpPr>
          <p:cNvPr id="38938" name="TextovéPole 33"/>
          <p:cNvSpPr txBox="1">
            <a:spLocks noChangeArrowheads="1"/>
          </p:cNvSpPr>
          <p:nvPr/>
        </p:nvSpPr>
        <p:spPr bwMode="auto">
          <a:xfrm>
            <a:off x="8805863" y="3209925"/>
            <a:ext cx="654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 m</a:t>
            </a:r>
          </a:p>
        </p:txBody>
      </p:sp>
      <p:cxnSp>
        <p:nvCxnSpPr>
          <p:cNvPr id="33" name="Přímá spojnice 32"/>
          <p:cNvCxnSpPr>
            <a:cxnSpLocks/>
          </p:cNvCxnSpPr>
          <p:nvPr/>
        </p:nvCxnSpPr>
        <p:spPr>
          <a:xfrm flipH="1">
            <a:off x="7410450" y="3570288"/>
            <a:ext cx="3175" cy="1666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164388" y="3652838"/>
            <a:ext cx="0" cy="1490662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cxnSpLocks/>
          </p:cNvCxnSpPr>
          <p:nvPr/>
        </p:nvCxnSpPr>
        <p:spPr>
          <a:xfrm>
            <a:off x="6364288" y="4297363"/>
            <a:ext cx="8001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Levá složená závorka 41"/>
          <p:cNvSpPr/>
          <p:nvPr/>
        </p:nvSpPr>
        <p:spPr>
          <a:xfrm rot="16200000">
            <a:off x="7605713" y="3200400"/>
            <a:ext cx="296862" cy="1201738"/>
          </a:xfrm>
          <a:prstGeom prst="lef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943" name="TextovéPole 42"/>
          <p:cNvSpPr txBox="1">
            <a:spLocks noChangeArrowheads="1"/>
          </p:cNvSpPr>
          <p:nvPr/>
        </p:nvSpPr>
        <p:spPr bwMode="auto">
          <a:xfrm flipH="1">
            <a:off x="7288213" y="3902075"/>
            <a:ext cx="1320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1,25 m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5678488" y="2298700"/>
            <a:ext cx="6111875" cy="37893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4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ovéPole 1"/>
          <p:cNvSpPr txBox="1">
            <a:spLocks noChangeArrowheads="1"/>
          </p:cNvSpPr>
          <p:nvPr/>
        </p:nvSpPr>
        <p:spPr bwMode="auto">
          <a:xfrm>
            <a:off x="585788" y="514350"/>
            <a:ext cx="107156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Na naší planetě Zemi působí na těleso o hmotnosti 1 kg přitažlivá síla 10 N. Pokud </a:t>
            </a:r>
            <a:r>
              <a:rPr lang="cs-CZ" altLang="cs-CZ" sz="2400" dirty="0" smtClean="0"/>
              <a:t>víš,</a:t>
            </a:r>
            <a:endParaRPr lang="cs-CZ" altLang="cs-CZ" sz="2400" dirty="0"/>
          </a:p>
          <a:p>
            <a:r>
              <a:rPr lang="cs-CZ" altLang="cs-CZ" sz="2400" dirty="0"/>
              <a:t>kolik vážíš, urči velikost přitažlivé síly.</a:t>
            </a:r>
          </a:p>
          <a:p>
            <a:r>
              <a:rPr lang="cs-CZ" altLang="cs-CZ" sz="2400" dirty="0"/>
              <a:t>Přitažlivé síly ve vesmírných tělesech </a:t>
            </a:r>
            <a:r>
              <a:rPr lang="cs-CZ" altLang="cs-CZ" sz="2400" dirty="0" smtClean="0">
                <a:solidFill>
                  <a:srgbClr val="FF0000"/>
                </a:solidFill>
              </a:rPr>
              <a:t>(g </a:t>
            </a:r>
            <a:r>
              <a:rPr lang="cs-CZ" altLang="cs-CZ" sz="2400" dirty="0">
                <a:solidFill>
                  <a:srgbClr val="FF0000"/>
                </a:solidFill>
              </a:rPr>
              <a:t>v </a:t>
            </a:r>
            <a:r>
              <a:rPr lang="cs-CZ" altLang="cs-CZ" sz="2400" dirty="0" smtClean="0">
                <a:solidFill>
                  <a:srgbClr val="FF0000"/>
                </a:solidFill>
              </a:rPr>
              <a:t>N/kg) </a:t>
            </a:r>
            <a:r>
              <a:rPr lang="cs-CZ" altLang="cs-CZ" sz="2400" dirty="0"/>
              <a:t>:</a:t>
            </a:r>
          </a:p>
        </p:txBody>
      </p:sp>
      <p:pic>
        <p:nvPicPr>
          <p:cNvPr id="39939" name="Picture 2" descr="Weather Sun Symbo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138" y="2122488"/>
            <a:ext cx="652462" cy="62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0" name="Picture 4" descr="The Moo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62100" y="2063750"/>
            <a:ext cx="679450" cy="66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1" name="Picture 6" descr="Mercury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86050" y="2063750"/>
            <a:ext cx="666750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2" name="Picture 8" descr="Venus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0625" y="2062163"/>
            <a:ext cx="666750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3" name="Picture 10" descr="Planet Earth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26000" y="2055813"/>
            <a:ext cx="661988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4" name="Picture 12" descr="Mars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95975" y="2066925"/>
            <a:ext cx="677863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5" name="Picture 14" descr="Jupiter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81825" y="2055813"/>
            <a:ext cx="679450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6" name="Picture 16" descr="Saturn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1753457">
            <a:off x="8027988" y="2073275"/>
            <a:ext cx="1106487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7" name="Picture 18" descr="Uranus Clip Ar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450388" y="2065338"/>
            <a:ext cx="620712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8" name="Picture 2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456863" y="2044700"/>
            <a:ext cx="620712" cy="62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49" name="TextovéPole 2"/>
          <p:cNvSpPr txBox="1">
            <a:spLocks noChangeArrowheads="1"/>
          </p:cNvSpPr>
          <p:nvPr/>
        </p:nvSpPr>
        <p:spPr bwMode="auto">
          <a:xfrm>
            <a:off x="390525" y="2820988"/>
            <a:ext cx="11009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Slunce         Měsíc          Merkur       Venuše         Země            Mars          Jupiter           Saturn               Uran        Neptun </a:t>
            </a:r>
          </a:p>
        </p:txBody>
      </p:sp>
      <p:sp>
        <p:nvSpPr>
          <p:cNvPr id="39950" name="TextovéPole 3"/>
          <p:cNvSpPr txBox="1">
            <a:spLocks noChangeArrowheads="1"/>
          </p:cNvSpPr>
          <p:nvPr/>
        </p:nvSpPr>
        <p:spPr bwMode="auto">
          <a:xfrm>
            <a:off x="428625" y="3240088"/>
            <a:ext cx="10760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274,1      1,6           3,7          8,9           10            3,7        23,1              9              8,7          11</a:t>
            </a:r>
          </a:p>
        </p:txBody>
      </p:sp>
      <p:sp>
        <p:nvSpPr>
          <p:cNvPr id="39951" name="TextovéPole 4"/>
          <p:cNvSpPr txBox="1">
            <a:spLocks noChangeArrowheads="1"/>
          </p:cNvSpPr>
          <p:nvPr/>
        </p:nvSpPr>
        <p:spPr bwMode="auto">
          <a:xfrm>
            <a:off x="80963" y="3783013"/>
            <a:ext cx="11725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1. Najdi planety, kde na tělesa působí větší přitažlivá síla než na Zemi. Slunce, Jupiter, Neptun</a:t>
            </a:r>
          </a:p>
        </p:txBody>
      </p:sp>
      <p:sp>
        <p:nvSpPr>
          <p:cNvPr id="6" name="Obdélník 5"/>
          <p:cNvSpPr/>
          <p:nvPr/>
        </p:nvSpPr>
        <p:spPr>
          <a:xfrm>
            <a:off x="8726488" y="3783013"/>
            <a:ext cx="314325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39953" name="TextovéPole 6"/>
          <p:cNvSpPr txBox="1">
            <a:spLocks noChangeArrowheads="1"/>
          </p:cNvSpPr>
          <p:nvPr/>
        </p:nvSpPr>
        <p:spPr bwMode="auto">
          <a:xfrm>
            <a:off x="80963" y="4376738"/>
            <a:ext cx="77581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Najdi planety, kde působí menší přitažlivá síla než na Zemi.</a:t>
            </a:r>
          </a:p>
          <a:p>
            <a:r>
              <a:rPr lang="cs-CZ" altLang="cs-CZ" sz="2400"/>
              <a:t>    Měsíc, Merkur, Venuše, Mars, Saturn, Uran</a:t>
            </a:r>
          </a:p>
          <a:p>
            <a:r>
              <a:rPr lang="cs-CZ" altLang="cs-CZ" sz="2400"/>
              <a:t>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8625" y="4800600"/>
            <a:ext cx="7161213" cy="476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39955" name="TextovéPole 8"/>
          <p:cNvSpPr txBox="1">
            <a:spLocks noChangeArrowheads="1"/>
          </p:cNvSpPr>
          <p:nvPr/>
        </p:nvSpPr>
        <p:spPr bwMode="auto">
          <a:xfrm>
            <a:off x="80963" y="5276850"/>
            <a:ext cx="94027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Na které planetě by na tebe působila nejmenší gravitační síla? Na Měsíci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147050" y="5276850"/>
            <a:ext cx="3722688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39957" name="TextovéPole 10"/>
          <p:cNvSpPr txBox="1">
            <a:spLocks noChangeArrowheads="1"/>
          </p:cNvSpPr>
          <p:nvPr/>
        </p:nvSpPr>
        <p:spPr bwMode="auto">
          <a:xfrm>
            <a:off x="80963" y="5981700"/>
            <a:ext cx="9585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Na které planetě by na tebe působila největší gravitační síla?      Na Slunci.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147050" y="5981700"/>
            <a:ext cx="377190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09538" y="46038"/>
            <a:ext cx="12192001" cy="43275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40963" name="Picture 4" descr="Moon Correct Siz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12963"/>
            <a:ext cx="12192000" cy="451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4" name="Picture 2" descr="Astronau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704330">
            <a:off x="7488238" y="866775"/>
            <a:ext cx="248602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5" name="TextovéPole 1"/>
          <p:cNvSpPr txBox="1">
            <a:spLocks noChangeArrowheads="1"/>
          </p:cNvSpPr>
          <p:nvPr/>
        </p:nvSpPr>
        <p:spPr bwMode="auto">
          <a:xfrm>
            <a:off x="509588" y="404813"/>
            <a:ext cx="660717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Jaká je F g na Měsíci?   Na Měsíci je F g 1,6 N/kg. 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Hmotnost astronauta i s výstrojí na Zemi je  200 kg.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Vypočítej F g na Zemi a na Měsíci.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F g na Zemi – 200 . 10 = 2 000 N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F g na Měsíci – 200 . 1,6 = 320 N</a:t>
            </a:r>
          </a:p>
        </p:txBody>
      </p:sp>
      <p:sp>
        <p:nvSpPr>
          <p:cNvPr id="3" name="Obdélník 2"/>
          <p:cNvSpPr/>
          <p:nvPr/>
        </p:nvSpPr>
        <p:spPr>
          <a:xfrm>
            <a:off x="-109538" y="4051300"/>
            <a:ext cx="12301538" cy="28067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48050" y="404813"/>
            <a:ext cx="3397250" cy="4175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9588" y="1503363"/>
            <a:ext cx="4364037" cy="83978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2"/>
          <p:cNvGraphicFramePr>
            <a:graphicFrameLocks noGrp="1"/>
          </p:cNvGraphicFramePr>
          <p:nvPr/>
        </p:nvGraphicFramePr>
        <p:xfrm>
          <a:off x="3203575" y="954088"/>
          <a:ext cx="8127999" cy="26940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/>
                <a:gridCol w="2709333"/>
                <a:gridCol w="2709333"/>
              </a:tblGrid>
              <a:tr h="3656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</a:tr>
              <a:tr h="3656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</a:tr>
              <a:tr h="499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</a:tr>
              <a:tr h="3656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</a:tr>
              <a:tr h="3656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</a:tr>
              <a:tr h="3656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</a:tr>
              <a:tr h="3656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694" marB="4569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694" marB="45694"/>
                </a:tc>
              </a:tr>
            </a:tbl>
          </a:graphicData>
        </a:graphic>
      </p:graphicFrame>
      <p:sp>
        <p:nvSpPr>
          <p:cNvPr id="42020" name="TextovéPole 3"/>
          <p:cNvSpPr txBox="1">
            <a:spLocks noChangeArrowheads="1"/>
          </p:cNvSpPr>
          <p:nvPr/>
        </p:nvSpPr>
        <p:spPr bwMode="auto">
          <a:xfrm>
            <a:off x="4083050" y="954088"/>
            <a:ext cx="944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těleso</a:t>
            </a:r>
          </a:p>
        </p:txBody>
      </p:sp>
      <p:sp>
        <p:nvSpPr>
          <p:cNvPr id="42021" name="TextovéPole 4"/>
          <p:cNvSpPr txBox="1">
            <a:spLocks noChangeArrowheads="1"/>
          </p:cNvSpPr>
          <p:nvPr/>
        </p:nvSpPr>
        <p:spPr bwMode="auto">
          <a:xfrm>
            <a:off x="6161088" y="954088"/>
            <a:ext cx="2212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hmotnost tělesa</a:t>
            </a:r>
          </a:p>
        </p:txBody>
      </p:sp>
      <p:sp>
        <p:nvSpPr>
          <p:cNvPr id="42022" name="TextovéPole 5"/>
          <p:cNvSpPr txBox="1">
            <a:spLocks noChangeArrowheads="1"/>
          </p:cNvSpPr>
          <p:nvPr/>
        </p:nvSpPr>
        <p:spPr bwMode="auto">
          <a:xfrm>
            <a:off x="8531225" y="954088"/>
            <a:ext cx="287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velikost gravitační síly</a:t>
            </a:r>
          </a:p>
        </p:txBody>
      </p:sp>
      <p:pic>
        <p:nvPicPr>
          <p:cNvPr id="42023" name="Picture 2" descr="Elephan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50" y="153988"/>
            <a:ext cx="1195388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24" name="Picture 4" descr="Kick Scoot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5" y="1065213"/>
            <a:ext cx="509588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25" name="Picture 6" descr="Spiral Notebook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1978025"/>
            <a:ext cx="687388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26" name="Picture 8" descr="Aircraft Airplan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3" y="2698750"/>
            <a:ext cx="2857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27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0013" y="3860800"/>
            <a:ext cx="2587625" cy="129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28" name="Picture 12" descr="Mouse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5275" y="5154613"/>
            <a:ext cx="28098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029" name="TextovéPole 6"/>
          <p:cNvSpPr txBox="1">
            <a:spLocks noChangeArrowheads="1"/>
          </p:cNvSpPr>
          <p:nvPr/>
        </p:nvSpPr>
        <p:spPr bwMode="auto">
          <a:xfrm>
            <a:off x="3768725" y="1296988"/>
            <a:ext cx="1279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slon indický</a:t>
            </a:r>
          </a:p>
        </p:txBody>
      </p:sp>
      <p:sp>
        <p:nvSpPr>
          <p:cNvPr id="42030" name="TextovéPole 7"/>
          <p:cNvSpPr txBox="1">
            <a:spLocks noChangeArrowheads="1"/>
          </p:cNvSpPr>
          <p:nvPr/>
        </p:nvSpPr>
        <p:spPr bwMode="auto">
          <a:xfrm>
            <a:off x="3768725" y="1751013"/>
            <a:ext cx="1114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koloběžka</a:t>
            </a:r>
          </a:p>
        </p:txBody>
      </p:sp>
      <p:sp>
        <p:nvSpPr>
          <p:cNvPr id="42031" name="TextovéPole 8"/>
          <p:cNvSpPr txBox="1">
            <a:spLocks noChangeArrowheads="1"/>
          </p:cNvSpPr>
          <p:nvPr/>
        </p:nvSpPr>
        <p:spPr bwMode="auto">
          <a:xfrm>
            <a:off x="3768725" y="2162175"/>
            <a:ext cx="7064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notes</a:t>
            </a:r>
          </a:p>
        </p:txBody>
      </p:sp>
      <p:sp>
        <p:nvSpPr>
          <p:cNvPr id="42032" name="TextovéPole 10"/>
          <p:cNvSpPr txBox="1">
            <a:spLocks noChangeArrowheads="1"/>
          </p:cNvSpPr>
          <p:nvPr/>
        </p:nvSpPr>
        <p:spPr bwMode="auto">
          <a:xfrm>
            <a:off x="3763963" y="2532063"/>
            <a:ext cx="1935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letadlo Boeing 747</a:t>
            </a:r>
          </a:p>
        </p:txBody>
      </p:sp>
      <p:sp>
        <p:nvSpPr>
          <p:cNvPr id="42033" name="TextovéPole 11"/>
          <p:cNvSpPr txBox="1">
            <a:spLocks noChangeArrowheads="1"/>
          </p:cNvSpPr>
          <p:nvPr/>
        </p:nvSpPr>
        <p:spPr bwMode="auto">
          <a:xfrm>
            <a:off x="3784600" y="2930525"/>
            <a:ext cx="5413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lyže</a:t>
            </a:r>
          </a:p>
        </p:txBody>
      </p:sp>
      <p:sp>
        <p:nvSpPr>
          <p:cNvPr id="42034" name="TextovéPole 16"/>
          <p:cNvSpPr txBox="1">
            <a:spLocks noChangeArrowheads="1"/>
          </p:cNvSpPr>
          <p:nvPr/>
        </p:nvSpPr>
        <p:spPr bwMode="auto">
          <a:xfrm>
            <a:off x="3784600" y="3298825"/>
            <a:ext cx="690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myš</a:t>
            </a:r>
          </a:p>
        </p:txBody>
      </p:sp>
      <p:sp>
        <p:nvSpPr>
          <p:cNvPr id="42035" name="TextovéPole 17"/>
          <p:cNvSpPr txBox="1">
            <a:spLocks noChangeArrowheads="1"/>
          </p:cNvSpPr>
          <p:nvPr/>
        </p:nvSpPr>
        <p:spPr bwMode="auto">
          <a:xfrm>
            <a:off x="6778625" y="1296988"/>
            <a:ext cx="377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6t</a:t>
            </a:r>
          </a:p>
        </p:txBody>
      </p:sp>
      <p:sp>
        <p:nvSpPr>
          <p:cNvPr id="42036" name="TextovéPole 18"/>
          <p:cNvSpPr txBox="1">
            <a:spLocks noChangeArrowheads="1"/>
          </p:cNvSpPr>
          <p:nvPr/>
        </p:nvSpPr>
        <p:spPr bwMode="auto">
          <a:xfrm>
            <a:off x="9329738" y="1751013"/>
            <a:ext cx="620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37 N</a:t>
            </a:r>
          </a:p>
        </p:txBody>
      </p:sp>
      <p:sp>
        <p:nvSpPr>
          <p:cNvPr id="42037" name="TextovéPole 19"/>
          <p:cNvSpPr txBox="1">
            <a:spLocks noChangeArrowheads="1"/>
          </p:cNvSpPr>
          <p:nvPr/>
        </p:nvSpPr>
        <p:spPr bwMode="auto">
          <a:xfrm>
            <a:off x="6729413" y="2162175"/>
            <a:ext cx="7731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50 g</a:t>
            </a:r>
          </a:p>
        </p:txBody>
      </p:sp>
      <p:sp>
        <p:nvSpPr>
          <p:cNvPr id="42038" name="TextovéPole 20"/>
          <p:cNvSpPr txBox="1">
            <a:spLocks noChangeArrowheads="1"/>
          </p:cNvSpPr>
          <p:nvPr/>
        </p:nvSpPr>
        <p:spPr bwMode="auto">
          <a:xfrm>
            <a:off x="9351963" y="2565400"/>
            <a:ext cx="1012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2 120 kN</a:t>
            </a:r>
          </a:p>
        </p:txBody>
      </p:sp>
      <p:sp>
        <p:nvSpPr>
          <p:cNvPr id="42039" name="TextovéPole 21"/>
          <p:cNvSpPr txBox="1">
            <a:spLocks noChangeArrowheads="1"/>
          </p:cNvSpPr>
          <p:nvPr/>
        </p:nvSpPr>
        <p:spPr bwMode="auto">
          <a:xfrm>
            <a:off x="6630988" y="2900363"/>
            <a:ext cx="741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6,5 kg</a:t>
            </a:r>
          </a:p>
        </p:txBody>
      </p:sp>
      <p:sp>
        <p:nvSpPr>
          <p:cNvPr id="42040" name="TextovéPole 22"/>
          <p:cNvSpPr txBox="1">
            <a:spLocks noChangeArrowheads="1"/>
          </p:cNvSpPr>
          <p:nvPr/>
        </p:nvSpPr>
        <p:spPr bwMode="auto">
          <a:xfrm>
            <a:off x="9351963" y="3270250"/>
            <a:ext cx="679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0,3 N</a:t>
            </a:r>
          </a:p>
        </p:txBody>
      </p:sp>
      <p:graphicFrame>
        <p:nvGraphicFramePr>
          <p:cNvPr id="30" name="Tabulka 2"/>
          <p:cNvGraphicFramePr>
            <a:graphicFrameLocks noGrp="1"/>
          </p:cNvGraphicFramePr>
          <p:nvPr/>
        </p:nvGraphicFramePr>
        <p:xfrm>
          <a:off x="3211513" y="3879850"/>
          <a:ext cx="8127999" cy="2695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/>
                <a:gridCol w="2709333"/>
                <a:gridCol w="2709333"/>
              </a:tblGrid>
              <a:tr h="36588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</a:tr>
              <a:tr h="36588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</a:tr>
              <a:tr h="500278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 </a:t>
                      </a:r>
                    </a:p>
                  </a:txBody>
                  <a:tcPr marT="45735" marB="45735"/>
                </a:tc>
              </a:tr>
              <a:tr h="36588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</a:tr>
              <a:tr h="36588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</a:tr>
              <a:tr h="36588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</a:tr>
              <a:tr h="36588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5" marB="45735"/>
                </a:tc>
              </a:tr>
            </a:tbl>
          </a:graphicData>
        </a:graphic>
      </p:graphicFrame>
      <p:sp>
        <p:nvSpPr>
          <p:cNvPr id="42075" name="TextovéPole 30"/>
          <p:cNvSpPr txBox="1">
            <a:spLocks noChangeArrowheads="1"/>
          </p:cNvSpPr>
          <p:nvPr/>
        </p:nvSpPr>
        <p:spPr bwMode="auto">
          <a:xfrm>
            <a:off x="4083050" y="3846513"/>
            <a:ext cx="944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těleso</a:t>
            </a:r>
          </a:p>
        </p:txBody>
      </p:sp>
      <p:sp>
        <p:nvSpPr>
          <p:cNvPr id="42076" name="TextovéPole 31"/>
          <p:cNvSpPr txBox="1">
            <a:spLocks noChangeArrowheads="1"/>
          </p:cNvSpPr>
          <p:nvPr/>
        </p:nvSpPr>
        <p:spPr bwMode="auto">
          <a:xfrm>
            <a:off x="6161088" y="3846513"/>
            <a:ext cx="2212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hmotnost tělesa</a:t>
            </a:r>
          </a:p>
        </p:txBody>
      </p:sp>
      <p:sp>
        <p:nvSpPr>
          <p:cNvPr id="42077" name="TextovéPole 32"/>
          <p:cNvSpPr txBox="1">
            <a:spLocks noChangeArrowheads="1"/>
          </p:cNvSpPr>
          <p:nvPr/>
        </p:nvSpPr>
        <p:spPr bwMode="auto">
          <a:xfrm>
            <a:off x="8531225" y="3846513"/>
            <a:ext cx="287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velikost gravitační síly</a:t>
            </a:r>
          </a:p>
        </p:txBody>
      </p:sp>
      <p:sp>
        <p:nvSpPr>
          <p:cNvPr id="42078" name="TextovéPole 33"/>
          <p:cNvSpPr txBox="1">
            <a:spLocks noChangeArrowheads="1"/>
          </p:cNvSpPr>
          <p:nvPr/>
        </p:nvSpPr>
        <p:spPr bwMode="auto">
          <a:xfrm>
            <a:off x="3768725" y="4191000"/>
            <a:ext cx="1279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slon indický</a:t>
            </a:r>
          </a:p>
        </p:txBody>
      </p:sp>
      <p:sp>
        <p:nvSpPr>
          <p:cNvPr id="42079" name="TextovéPole 34"/>
          <p:cNvSpPr txBox="1">
            <a:spLocks noChangeArrowheads="1"/>
          </p:cNvSpPr>
          <p:nvPr/>
        </p:nvSpPr>
        <p:spPr bwMode="auto">
          <a:xfrm>
            <a:off x="3768725" y="4645025"/>
            <a:ext cx="1114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koloběžka</a:t>
            </a:r>
          </a:p>
        </p:txBody>
      </p:sp>
      <p:sp>
        <p:nvSpPr>
          <p:cNvPr id="42080" name="TextovéPole 35"/>
          <p:cNvSpPr txBox="1">
            <a:spLocks noChangeArrowheads="1"/>
          </p:cNvSpPr>
          <p:nvPr/>
        </p:nvSpPr>
        <p:spPr bwMode="auto">
          <a:xfrm>
            <a:off x="3768725" y="5056188"/>
            <a:ext cx="7064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notes</a:t>
            </a:r>
          </a:p>
        </p:txBody>
      </p:sp>
      <p:sp>
        <p:nvSpPr>
          <p:cNvPr id="42081" name="TextovéPole 36"/>
          <p:cNvSpPr txBox="1">
            <a:spLocks noChangeArrowheads="1"/>
          </p:cNvSpPr>
          <p:nvPr/>
        </p:nvSpPr>
        <p:spPr bwMode="auto">
          <a:xfrm>
            <a:off x="3763963" y="5424488"/>
            <a:ext cx="1935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letadlo Boeing 747</a:t>
            </a:r>
          </a:p>
        </p:txBody>
      </p:sp>
      <p:sp>
        <p:nvSpPr>
          <p:cNvPr id="42082" name="TextovéPole 37"/>
          <p:cNvSpPr txBox="1">
            <a:spLocks noChangeArrowheads="1"/>
          </p:cNvSpPr>
          <p:nvPr/>
        </p:nvSpPr>
        <p:spPr bwMode="auto">
          <a:xfrm>
            <a:off x="3784600" y="5822950"/>
            <a:ext cx="5413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lyže</a:t>
            </a:r>
          </a:p>
        </p:txBody>
      </p:sp>
      <p:sp>
        <p:nvSpPr>
          <p:cNvPr id="42083" name="TextovéPole 38"/>
          <p:cNvSpPr txBox="1">
            <a:spLocks noChangeArrowheads="1"/>
          </p:cNvSpPr>
          <p:nvPr/>
        </p:nvSpPr>
        <p:spPr bwMode="auto">
          <a:xfrm>
            <a:off x="3784600" y="6192838"/>
            <a:ext cx="690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myš</a:t>
            </a:r>
          </a:p>
        </p:txBody>
      </p:sp>
      <p:sp>
        <p:nvSpPr>
          <p:cNvPr id="42084" name="TextovéPole 39"/>
          <p:cNvSpPr txBox="1">
            <a:spLocks noChangeArrowheads="1"/>
          </p:cNvSpPr>
          <p:nvPr/>
        </p:nvSpPr>
        <p:spPr bwMode="auto">
          <a:xfrm>
            <a:off x="6778625" y="4191000"/>
            <a:ext cx="377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6t</a:t>
            </a:r>
          </a:p>
        </p:txBody>
      </p:sp>
      <p:sp>
        <p:nvSpPr>
          <p:cNvPr id="42085" name="TextovéPole 40"/>
          <p:cNvSpPr txBox="1">
            <a:spLocks noChangeArrowheads="1"/>
          </p:cNvSpPr>
          <p:nvPr/>
        </p:nvSpPr>
        <p:spPr bwMode="auto">
          <a:xfrm>
            <a:off x="9329738" y="4645025"/>
            <a:ext cx="6207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37 N</a:t>
            </a:r>
          </a:p>
        </p:txBody>
      </p:sp>
      <p:sp>
        <p:nvSpPr>
          <p:cNvPr id="42086" name="TextovéPole 41"/>
          <p:cNvSpPr txBox="1">
            <a:spLocks noChangeArrowheads="1"/>
          </p:cNvSpPr>
          <p:nvPr/>
        </p:nvSpPr>
        <p:spPr bwMode="auto">
          <a:xfrm>
            <a:off x="6729413" y="5056188"/>
            <a:ext cx="7731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50 g</a:t>
            </a:r>
          </a:p>
        </p:txBody>
      </p:sp>
      <p:sp>
        <p:nvSpPr>
          <p:cNvPr id="42087" name="TextovéPole 42"/>
          <p:cNvSpPr txBox="1">
            <a:spLocks noChangeArrowheads="1"/>
          </p:cNvSpPr>
          <p:nvPr/>
        </p:nvSpPr>
        <p:spPr bwMode="auto">
          <a:xfrm>
            <a:off x="9351963" y="5457825"/>
            <a:ext cx="1012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2 120 kN</a:t>
            </a:r>
          </a:p>
        </p:txBody>
      </p:sp>
      <p:sp>
        <p:nvSpPr>
          <p:cNvPr id="42088" name="TextovéPole 43"/>
          <p:cNvSpPr txBox="1">
            <a:spLocks noChangeArrowheads="1"/>
          </p:cNvSpPr>
          <p:nvPr/>
        </p:nvSpPr>
        <p:spPr bwMode="auto">
          <a:xfrm>
            <a:off x="6729413" y="5834063"/>
            <a:ext cx="741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6,5 kg</a:t>
            </a:r>
          </a:p>
        </p:txBody>
      </p:sp>
      <p:sp>
        <p:nvSpPr>
          <p:cNvPr id="42089" name="TextovéPole 44"/>
          <p:cNvSpPr txBox="1">
            <a:spLocks noChangeArrowheads="1"/>
          </p:cNvSpPr>
          <p:nvPr/>
        </p:nvSpPr>
        <p:spPr bwMode="auto">
          <a:xfrm>
            <a:off x="9351963" y="6200775"/>
            <a:ext cx="679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0,3 N</a:t>
            </a:r>
          </a:p>
        </p:txBody>
      </p:sp>
      <p:sp>
        <p:nvSpPr>
          <p:cNvPr id="42090" name="TextovéPole 23"/>
          <p:cNvSpPr txBox="1">
            <a:spLocks noChangeArrowheads="1"/>
          </p:cNvSpPr>
          <p:nvPr/>
        </p:nvSpPr>
        <p:spPr bwMode="auto">
          <a:xfrm>
            <a:off x="2041525" y="153988"/>
            <a:ext cx="101552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Překresli si tabulku do notesu a doplň chybějící údaje. Proveď kontrolu kliknutím</a:t>
            </a:r>
          </a:p>
          <a:p>
            <a:r>
              <a:rPr lang="cs-CZ" altLang="cs-CZ" sz="2400" dirty="0"/>
              <a:t>na černý </a:t>
            </a:r>
            <a:r>
              <a:rPr lang="cs-CZ" altLang="cs-CZ" sz="2400" dirty="0" smtClean="0"/>
              <a:t>obdélník (10 N/kg).</a:t>
            </a:r>
            <a:endParaRPr lang="cs-CZ" altLang="cs-CZ" sz="2400" dirty="0"/>
          </a:p>
        </p:txBody>
      </p:sp>
      <p:sp>
        <p:nvSpPr>
          <p:cNvPr id="42091" name="TextovéPole 24"/>
          <p:cNvSpPr txBox="1">
            <a:spLocks noChangeArrowheads="1"/>
          </p:cNvSpPr>
          <p:nvPr/>
        </p:nvSpPr>
        <p:spPr bwMode="auto">
          <a:xfrm>
            <a:off x="9064625" y="4198938"/>
            <a:ext cx="1593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60 000 N</a:t>
            </a:r>
          </a:p>
        </p:txBody>
      </p:sp>
      <p:sp>
        <p:nvSpPr>
          <p:cNvPr id="42092" name="TextovéPole 25"/>
          <p:cNvSpPr txBox="1">
            <a:spLocks noChangeArrowheads="1"/>
          </p:cNvSpPr>
          <p:nvPr/>
        </p:nvSpPr>
        <p:spPr bwMode="auto">
          <a:xfrm>
            <a:off x="6759575" y="4619625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3,7 kg</a:t>
            </a:r>
          </a:p>
        </p:txBody>
      </p:sp>
      <p:sp>
        <p:nvSpPr>
          <p:cNvPr id="42093" name="TextovéPole 26"/>
          <p:cNvSpPr txBox="1">
            <a:spLocks noChangeArrowheads="1"/>
          </p:cNvSpPr>
          <p:nvPr/>
        </p:nvSpPr>
        <p:spPr bwMode="auto">
          <a:xfrm>
            <a:off x="9358313" y="5083175"/>
            <a:ext cx="679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0,5 N</a:t>
            </a:r>
          </a:p>
        </p:txBody>
      </p:sp>
      <p:sp>
        <p:nvSpPr>
          <p:cNvPr id="42094" name="TextovéPole 27"/>
          <p:cNvSpPr txBox="1">
            <a:spLocks noChangeArrowheads="1"/>
          </p:cNvSpPr>
          <p:nvPr/>
        </p:nvSpPr>
        <p:spPr bwMode="auto">
          <a:xfrm>
            <a:off x="6672263" y="5497513"/>
            <a:ext cx="1206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212 000 kg</a:t>
            </a:r>
          </a:p>
        </p:txBody>
      </p:sp>
      <p:sp>
        <p:nvSpPr>
          <p:cNvPr id="42095" name="TextovéPole 28"/>
          <p:cNvSpPr txBox="1">
            <a:spLocks noChangeArrowheads="1"/>
          </p:cNvSpPr>
          <p:nvPr/>
        </p:nvSpPr>
        <p:spPr bwMode="auto">
          <a:xfrm>
            <a:off x="9463088" y="5865813"/>
            <a:ext cx="620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65 N</a:t>
            </a:r>
          </a:p>
        </p:txBody>
      </p:sp>
      <p:sp>
        <p:nvSpPr>
          <p:cNvPr id="42096" name="TextovéPole 45"/>
          <p:cNvSpPr txBox="1">
            <a:spLocks noChangeArrowheads="1"/>
          </p:cNvSpPr>
          <p:nvPr/>
        </p:nvSpPr>
        <p:spPr bwMode="auto">
          <a:xfrm>
            <a:off x="6584950" y="6235700"/>
            <a:ext cx="1946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0,03 kg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3105150" y="3781425"/>
            <a:ext cx="8791575" cy="29924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ovéPole 1"/>
          <p:cNvSpPr txBox="1">
            <a:spLocks noChangeArrowheads="1"/>
          </p:cNvSpPr>
          <p:nvPr/>
        </p:nvSpPr>
        <p:spPr bwMode="auto">
          <a:xfrm>
            <a:off x="309563" y="-26988"/>
            <a:ext cx="10899775" cy="1939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22. Nákladní automobil musí přejet most, na kterém je značka.</a:t>
            </a:r>
          </a:p>
          <a:p>
            <a:pPr eaLnBrk="1" hangingPunct="1"/>
            <a:r>
              <a:rPr lang="cs-CZ" altLang="cs-CZ" sz="2400" dirty="0"/>
              <a:t>       Bez nákladu má automobil hmotnost 5 000 kg. </a:t>
            </a:r>
            <a:r>
              <a:rPr lang="cs-CZ" altLang="cs-CZ" sz="2400" dirty="0" smtClean="0"/>
              <a:t>Rozhodni, </a:t>
            </a:r>
            <a:r>
              <a:rPr lang="cs-CZ" altLang="cs-CZ" sz="2400" dirty="0"/>
              <a:t>jaký náklad může nejvýše</a:t>
            </a:r>
          </a:p>
          <a:p>
            <a:pPr eaLnBrk="1" hangingPunct="1"/>
            <a:r>
              <a:rPr lang="cs-CZ" altLang="cs-CZ" sz="2400" dirty="0"/>
              <a:t>       naložit, aby ho bezpečně přejel. Výpočet včetně výpočtu gravitační síly </a:t>
            </a:r>
          </a:p>
          <a:p>
            <a:pPr eaLnBrk="1" hangingPunct="1"/>
            <a:r>
              <a:rPr lang="cs-CZ" altLang="cs-CZ" sz="2400" dirty="0"/>
              <a:t>       proveď do notesu a pro kontrolu klikni na černý obdélník.</a:t>
            </a:r>
          </a:p>
          <a:p>
            <a:pPr eaLnBrk="1" hangingPunct="1"/>
            <a:r>
              <a:rPr lang="cs-CZ" altLang="cs-CZ" sz="2400" dirty="0"/>
              <a:t>       obdélník.</a:t>
            </a:r>
          </a:p>
        </p:txBody>
      </p:sp>
      <p:pic>
        <p:nvPicPr>
          <p:cNvPr id="43011" name="Picture 6" descr="Ponte Bund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43050"/>
            <a:ext cx="12284075" cy="539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Truck 18 Wheeler Truck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6838" y="1543050"/>
            <a:ext cx="2844801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3013" name="Skupina 3"/>
          <p:cNvGrpSpPr>
            <a:grpSpLocks/>
          </p:cNvGrpSpPr>
          <p:nvPr/>
        </p:nvGrpSpPr>
        <p:grpSpPr bwMode="auto">
          <a:xfrm>
            <a:off x="2747963" y="1431925"/>
            <a:ext cx="592137" cy="1670050"/>
            <a:chOff x="5350704" y="1175716"/>
            <a:chExt cx="591516" cy="1670603"/>
          </a:xfrm>
        </p:grpSpPr>
        <p:pic>
          <p:nvPicPr>
            <p:cNvPr id="43017" name="Picture 2" descr="T Truck Sign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350704" y="1175716"/>
              <a:ext cx="591516" cy="875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5599680" y="2050719"/>
              <a:ext cx="45990" cy="7956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" name="Obdélník 1"/>
          <p:cNvSpPr/>
          <p:nvPr/>
        </p:nvSpPr>
        <p:spPr>
          <a:xfrm>
            <a:off x="0" y="5314950"/>
            <a:ext cx="12284075" cy="16240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3015" name="TextovéPole 3"/>
          <p:cNvSpPr txBox="1">
            <a:spLocks noChangeArrowheads="1"/>
          </p:cNvSpPr>
          <p:nvPr/>
        </p:nvSpPr>
        <p:spPr bwMode="auto">
          <a:xfrm>
            <a:off x="136525" y="5332413"/>
            <a:ext cx="85931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Hmotnost nákladního automobilu = 5 000 kg  = 5 t</a:t>
            </a:r>
          </a:p>
          <a:p>
            <a:r>
              <a:rPr lang="cs-CZ" altLang="cs-CZ" sz="2400"/>
              <a:t>Naložil bych náklad 23 t, aby byla ještě nějaká rezerva.      28 t &lt; 30 t</a:t>
            </a:r>
          </a:p>
          <a:p>
            <a:r>
              <a:rPr lang="cs-CZ" altLang="cs-CZ" sz="2400"/>
              <a:t>F g = 5 000 + 23 000 = 28 000 kg . 10  = 280 000 N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5314950"/>
            <a:ext cx="12284075" cy="16240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5.55112E-17 L 0.77396 0.06157 " pathEditMode="relative" rAng="0" ptsTypes="AA">
                                      <p:cBhvr>
                                        <p:cTn id="9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7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ovéPole 1"/>
          <p:cNvSpPr txBox="1">
            <a:spLocks noChangeArrowheads="1"/>
          </p:cNvSpPr>
          <p:nvPr/>
        </p:nvSpPr>
        <p:spPr bwMode="auto">
          <a:xfrm>
            <a:off x="523875" y="239713"/>
            <a:ext cx="696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tělesa, která mají těžiště mimo těleso.</a:t>
            </a:r>
          </a:p>
        </p:txBody>
      </p:sp>
      <p:sp>
        <p:nvSpPr>
          <p:cNvPr id="3" name="Obdélník 2"/>
          <p:cNvSpPr/>
          <p:nvPr/>
        </p:nvSpPr>
        <p:spPr>
          <a:xfrm>
            <a:off x="852488" y="1065213"/>
            <a:ext cx="2201862" cy="1154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391275" y="1633538"/>
            <a:ext cx="1766888" cy="17954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43675" y="1785938"/>
            <a:ext cx="1463675" cy="14636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9578975" y="3328988"/>
            <a:ext cx="2033588" cy="1863725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Měsíc 6"/>
          <p:cNvSpPr/>
          <p:nvPr/>
        </p:nvSpPr>
        <p:spPr>
          <a:xfrm rot="2271390">
            <a:off x="1347788" y="2851150"/>
            <a:ext cx="1460500" cy="2117725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Rámeček 8"/>
          <p:cNvSpPr/>
          <p:nvPr/>
        </p:nvSpPr>
        <p:spPr>
          <a:xfrm>
            <a:off x="4448175" y="4110038"/>
            <a:ext cx="1766888" cy="16510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9818688" y="585788"/>
            <a:ext cx="1354137" cy="179546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hnutý pruh 10"/>
          <p:cNvSpPr/>
          <p:nvPr/>
        </p:nvSpPr>
        <p:spPr>
          <a:xfrm>
            <a:off x="3862388" y="2219325"/>
            <a:ext cx="1446212" cy="1482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10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ovéPole 1"/>
          <p:cNvSpPr txBox="1">
            <a:spLocks noChangeArrowheads="1"/>
          </p:cNvSpPr>
          <p:nvPr/>
        </p:nvSpPr>
        <p:spPr bwMode="auto">
          <a:xfrm>
            <a:off x="557213" y="284163"/>
            <a:ext cx="63484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Ke každé větě kliknutím přiřaď správnou odpověď</a:t>
            </a:r>
          </a:p>
        </p:txBody>
      </p:sp>
      <p:sp>
        <p:nvSpPr>
          <p:cNvPr id="45059" name="TextovéPole 2"/>
          <p:cNvSpPr txBox="1">
            <a:spLocks noChangeArrowheads="1"/>
          </p:cNvSpPr>
          <p:nvPr/>
        </p:nvSpPr>
        <p:spPr bwMode="auto">
          <a:xfrm>
            <a:off x="173038" y="1184275"/>
            <a:ext cx="3743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Každé těleso má jen …………..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047038" y="5578475"/>
            <a:ext cx="18557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jedno těžiště.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753350" y="3144838"/>
            <a:ext cx="31384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působiště gravitační síly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047038" y="4316413"/>
            <a:ext cx="34051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rozložení látky v tělese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753350" y="1646238"/>
            <a:ext cx="33051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v průsečíku uhlopříček</a:t>
            </a:r>
          </a:p>
        </p:txBody>
      </p: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1174750" y="2108200"/>
            <a:ext cx="3429000" cy="3595688"/>
            <a:chOff x="1174357" y="2107585"/>
            <a:chExt cx="3429098" cy="3595756"/>
          </a:xfrm>
        </p:grpSpPr>
        <p:sp>
          <p:nvSpPr>
            <p:cNvPr id="8" name="Obdélník 7"/>
            <p:cNvSpPr/>
            <p:nvPr/>
          </p:nvSpPr>
          <p:spPr>
            <a:xfrm>
              <a:off x="1298186" y="2107585"/>
              <a:ext cx="3305269" cy="233367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 rot="2721537">
              <a:off x="1415670" y="4207882"/>
              <a:ext cx="1258911" cy="1220823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1" name="Přímá spojnice 10"/>
            <p:cNvCxnSpPr>
              <a:cxnSpLocks/>
            </p:cNvCxnSpPr>
            <p:nvPr/>
          </p:nvCxnSpPr>
          <p:spPr>
            <a:xfrm flipV="1">
              <a:off x="2060207" y="2340952"/>
              <a:ext cx="0" cy="160975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44332" y="2340952"/>
              <a:ext cx="0" cy="3362389"/>
            </a:xfrm>
            <a:prstGeom prst="line">
              <a:avLst/>
            </a:prstGeom>
            <a:ln w="381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174357" y="4819086"/>
              <a:ext cx="1752650" cy="0"/>
            </a:xfrm>
            <a:prstGeom prst="line">
              <a:avLst/>
            </a:prstGeom>
            <a:ln w="381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070" name="TextovéPole 19"/>
            <p:cNvSpPr txBox="1">
              <a:spLocks noChangeArrowheads="1"/>
            </p:cNvSpPr>
            <p:nvPr/>
          </p:nvSpPr>
          <p:spPr bwMode="auto">
            <a:xfrm>
              <a:off x="1758122" y="4405946"/>
              <a:ext cx="30175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7.40741E-7 L -0.34831 -0.6442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-3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ovéPole 1"/>
          <p:cNvSpPr txBox="1">
            <a:spLocks noChangeArrowheads="1"/>
          </p:cNvSpPr>
          <p:nvPr/>
        </p:nvSpPr>
        <p:spPr bwMode="auto">
          <a:xfrm>
            <a:off x="557213" y="284163"/>
            <a:ext cx="63484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Ke každé větě kliknutím přiřaď správnou odpověď</a:t>
            </a:r>
          </a:p>
        </p:txBody>
      </p:sp>
      <p:sp>
        <p:nvSpPr>
          <p:cNvPr id="46083" name="TextovéPole 2"/>
          <p:cNvSpPr txBox="1">
            <a:spLocks noChangeArrowheads="1"/>
          </p:cNvSpPr>
          <p:nvPr/>
        </p:nvSpPr>
        <p:spPr bwMode="auto">
          <a:xfrm>
            <a:off x="173038" y="1184275"/>
            <a:ext cx="3743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Každé těleso má jen …………..</a:t>
            </a:r>
          </a:p>
        </p:txBody>
      </p:sp>
      <p:sp>
        <p:nvSpPr>
          <p:cNvPr id="46084" name="TextovéPole 3"/>
          <p:cNvSpPr txBox="1">
            <a:spLocks noChangeArrowheads="1"/>
          </p:cNvSpPr>
          <p:nvPr/>
        </p:nvSpPr>
        <p:spPr bwMode="auto">
          <a:xfrm>
            <a:off x="3849688" y="1173163"/>
            <a:ext cx="18557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jedno těžiště.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753350" y="3144838"/>
            <a:ext cx="31384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působiště gravitační síly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047038" y="4316413"/>
            <a:ext cx="33686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rozložení látky v tělese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753350" y="1646238"/>
            <a:ext cx="33051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v průsečíku uhlopříček</a:t>
            </a:r>
          </a:p>
        </p:txBody>
      </p:sp>
      <p:grpSp>
        <p:nvGrpSpPr>
          <p:cNvPr id="75" name="Skupina 74"/>
          <p:cNvGrpSpPr>
            <a:grpSpLocks/>
          </p:cNvGrpSpPr>
          <p:nvPr/>
        </p:nvGrpSpPr>
        <p:grpSpPr bwMode="auto">
          <a:xfrm>
            <a:off x="1084263" y="3022600"/>
            <a:ext cx="5011737" cy="3048000"/>
            <a:chOff x="1165065" y="2276856"/>
            <a:chExt cx="5011191" cy="3047284"/>
          </a:xfrm>
        </p:grpSpPr>
        <p:sp>
          <p:nvSpPr>
            <p:cNvPr id="10" name="Obdélník 9"/>
            <p:cNvSpPr/>
            <p:nvPr/>
          </p:nvSpPr>
          <p:spPr>
            <a:xfrm>
              <a:off x="1188874" y="2276856"/>
              <a:ext cx="4836586" cy="192043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6091" name="Skupina 13"/>
            <p:cNvGrpSpPr>
              <a:grpSpLocks/>
            </p:cNvGrpSpPr>
            <p:nvPr/>
          </p:nvGrpSpPr>
          <p:grpSpPr bwMode="auto">
            <a:xfrm>
              <a:off x="1284732" y="3904488"/>
              <a:ext cx="2011680" cy="873145"/>
              <a:chOff x="1261872" y="3904488"/>
              <a:chExt cx="2011680" cy="873145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1261254" y="3905249"/>
                <a:ext cx="2012731" cy="872920"/>
              </a:xfrm>
              <a:prstGeom prst="rect">
                <a:avLst/>
              </a:prstGeom>
              <a:blipFill>
                <a:blip r:embed="rId2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334271" y="4030632"/>
                <a:ext cx="604772" cy="57136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966027" y="4030632"/>
                <a:ext cx="603184" cy="571366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2596197" y="4033807"/>
                <a:ext cx="604771" cy="57136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5" name="Ohnutý pruh 14"/>
            <p:cNvSpPr/>
            <p:nvPr/>
          </p:nvSpPr>
          <p:spPr>
            <a:xfrm>
              <a:off x="2217462" y="3730664"/>
              <a:ext cx="146034" cy="347581"/>
            </a:xfrm>
            <a:prstGeom prst="blockArc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2290479" y="2372084"/>
              <a:ext cx="0" cy="13585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cxnSpLocks/>
              <a:endCxn id="12" idx="2"/>
            </p:cNvCxnSpPr>
            <p:nvPr/>
          </p:nvCxnSpPr>
          <p:spPr>
            <a:xfrm>
              <a:off x="2290479" y="3606868"/>
              <a:ext cx="0" cy="1171300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6095" name="Skupina 31"/>
            <p:cNvGrpSpPr>
              <a:grpSpLocks/>
            </p:cNvGrpSpPr>
            <p:nvPr/>
          </p:nvGrpSpPr>
          <p:grpSpPr bwMode="auto">
            <a:xfrm rot="5571201">
              <a:off x="2372786" y="3309245"/>
              <a:ext cx="126248" cy="2011680"/>
              <a:chOff x="4229100" y="4647487"/>
              <a:chExt cx="171398" cy="2205936"/>
            </a:xfrm>
          </p:grpSpPr>
          <p:sp>
            <p:nvSpPr>
              <p:cNvPr id="29" name="Ohnutý pruh 28"/>
              <p:cNvSpPr/>
              <p:nvPr/>
            </p:nvSpPr>
            <p:spPr>
              <a:xfrm>
                <a:off x="4218275" y="4647774"/>
                <a:ext cx="146521" cy="348121"/>
              </a:xfrm>
              <a:prstGeom prst="blockArc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0" name="Přímá spojnice 29"/>
              <p:cNvCxnSpPr>
                <a:cxnSpLocks/>
                <a:endCxn id="12" idx="1"/>
              </p:cNvCxnSpPr>
              <p:nvPr/>
            </p:nvCxnSpPr>
            <p:spPr>
              <a:xfrm rot="16200000" flipH="1">
                <a:off x="3241067" y="5701823"/>
                <a:ext cx="2198385" cy="99117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4" name="Ohnutý pruh 33"/>
            <p:cNvSpPr/>
            <p:nvPr/>
          </p:nvSpPr>
          <p:spPr>
            <a:xfrm rot="16009736">
              <a:off x="1270626" y="4205992"/>
              <a:ext cx="58724" cy="269846"/>
            </a:xfrm>
            <a:prstGeom prst="blockArc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6097" name="TextovéPole 34"/>
            <p:cNvSpPr txBox="1">
              <a:spLocks noChangeArrowheads="1"/>
            </p:cNvSpPr>
            <p:nvPr/>
          </p:nvSpPr>
          <p:spPr bwMode="auto">
            <a:xfrm>
              <a:off x="2048055" y="4030163"/>
              <a:ext cx="2968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  <p:cxnSp>
          <p:nvCxnSpPr>
            <p:cNvPr id="38" name="Přímá spojnice 37"/>
            <p:cNvCxnSpPr>
              <a:stCxn id="46097" idx="2"/>
              <a:endCxn id="46097" idx="2"/>
            </p:cNvCxnSpPr>
            <p:nvPr/>
          </p:nvCxnSpPr>
          <p:spPr>
            <a:xfrm>
              <a:off x="2196828" y="4398845"/>
              <a:ext cx="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6099" name="Skupina 63"/>
            <p:cNvGrpSpPr>
              <a:grpSpLocks/>
            </p:cNvGrpSpPr>
            <p:nvPr/>
          </p:nvGrpSpPr>
          <p:grpSpPr bwMode="auto">
            <a:xfrm rot="-2190608">
              <a:off x="3885063" y="3955233"/>
              <a:ext cx="2291193" cy="1046881"/>
              <a:chOff x="3848722" y="3703320"/>
              <a:chExt cx="2291193" cy="1046881"/>
            </a:xfrm>
          </p:grpSpPr>
          <p:grpSp>
            <p:nvGrpSpPr>
              <p:cNvPr id="46106" name="Skupina 50"/>
              <p:cNvGrpSpPr>
                <a:grpSpLocks/>
              </p:cNvGrpSpPr>
              <p:nvPr/>
            </p:nvGrpSpPr>
            <p:grpSpPr bwMode="auto">
              <a:xfrm>
                <a:off x="3968389" y="3877056"/>
                <a:ext cx="2011680" cy="873145"/>
                <a:chOff x="1261872" y="3904488"/>
                <a:chExt cx="2011680" cy="873145"/>
              </a:xfrm>
            </p:grpSpPr>
            <p:sp>
              <p:nvSpPr>
                <p:cNvPr id="52" name="Obdélník 51"/>
                <p:cNvSpPr/>
                <p:nvPr/>
              </p:nvSpPr>
              <p:spPr>
                <a:xfrm>
                  <a:off x="1265500" y="3896397"/>
                  <a:ext cx="2007968" cy="872920"/>
                </a:xfrm>
                <a:prstGeom prst="rect">
                  <a:avLst/>
                </a:prstGeom>
                <a:blipFill>
                  <a:blip r:embed="rId2" cstate="print"/>
                  <a:tile tx="0" ty="0" sx="100000" sy="100000" flip="none" algn="tl"/>
                </a:blip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3" name="Ovál 52"/>
                <p:cNvSpPr/>
                <p:nvPr/>
              </p:nvSpPr>
              <p:spPr>
                <a:xfrm>
                  <a:off x="1336909" y="4020504"/>
                  <a:ext cx="603184" cy="571366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4" name="Ovál 53"/>
                <p:cNvSpPr/>
                <p:nvPr/>
              </p:nvSpPr>
              <p:spPr>
                <a:xfrm>
                  <a:off x="1965011" y="4017983"/>
                  <a:ext cx="604772" cy="571366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5" name="Ovál 54"/>
                <p:cNvSpPr/>
                <p:nvPr/>
              </p:nvSpPr>
              <p:spPr>
                <a:xfrm>
                  <a:off x="2596970" y="4023067"/>
                  <a:ext cx="603184" cy="571366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56" name="Ohnutý pruh 55"/>
              <p:cNvSpPr/>
              <p:nvPr/>
            </p:nvSpPr>
            <p:spPr>
              <a:xfrm>
                <a:off x="4905182" y="3697851"/>
                <a:ext cx="146034" cy="347581"/>
              </a:xfrm>
              <a:prstGeom prst="blockArc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9" name="Ohnutý pruh 58"/>
              <p:cNvSpPr/>
              <p:nvPr/>
            </p:nvSpPr>
            <p:spPr>
              <a:xfrm rot="5571201">
                <a:off x="5926601" y="4159590"/>
                <a:ext cx="107925" cy="317465"/>
              </a:xfrm>
              <a:prstGeom prst="blockArc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1" name="Ohnutý pruh 60"/>
              <p:cNvSpPr/>
              <p:nvPr/>
            </p:nvSpPr>
            <p:spPr>
              <a:xfrm rot="16009736">
                <a:off x="3953480" y="4178479"/>
                <a:ext cx="60311" cy="269846"/>
              </a:xfrm>
              <a:prstGeom prst="blockArc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63" name="Přímá spojnice 62"/>
              <p:cNvCxnSpPr>
                <a:cxnSpLocks/>
              </p:cNvCxnSpPr>
              <p:nvPr/>
            </p:nvCxnSpPr>
            <p:spPr>
              <a:xfrm>
                <a:off x="4883358" y="4365208"/>
                <a:ext cx="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7" name="Přímá spojnice 66"/>
            <p:cNvCxnSpPr/>
            <p:nvPr/>
          </p:nvCxnSpPr>
          <p:spPr>
            <a:xfrm flipV="1">
              <a:off x="4712740" y="2372084"/>
              <a:ext cx="25397" cy="170616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4725439" y="3495770"/>
              <a:ext cx="0" cy="1828370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>
              <a:stCxn id="61" idx="2"/>
              <a:endCxn id="59" idx="0"/>
            </p:cNvCxnSpPr>
            <p:nvPr/>
          </p:nvCxnSpPr>
          <p:spPr>
            <a:xfrm flipV="1">
              <a:off x="4269877" y="3933817"/>
              <a:ext cx="1587327" cy="1215739"/>
            </a:xfrm>
            <a:prstGeom prst="line">
              <a:avLst/>
            </a:prstGeom>
            <a:ln w="2857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103" name="TextovéPole 71"/>
            <p:cNvSpPr txBox="1">
              <a:spLocks noChangeArrowheads="1"/>
            </p:cNvSpPr>
            <p:nvPr/>
          </p:nvSpPr>
          <p:spPr bwMode="auto">
            <a:xfrm>
              <a:off x="4392162" y="4592967"/>
              <a:ext cx="2968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  <p:sp>
          <p:nvSpPr>
            <p:cNvPr id="73" name="Ovál 72"/>
            <p:cNvSpPr/>
            <p:nvPr/>
          </p:nvSpPr>
          <p:spPr>
            <a:xfrm>
              <a:off x="4661946" y="2307012"/>
              <a:ext cx="150797" cy="17458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2193653" y="2308599"/>
              <a:ext cx="150796" cy="17458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6089" name="TextovéPole 75"/>
          <p:cNvSpPr txBox="1">
            <a:spLocks noChangeArrowheads="1"/>
          </p:cNvSpPr>
          <p:nvPr/>
        </p:nvSpPr>
        <p:spPr bwMode="auto">
          <a:xfrm>
            <a:off x="269875" y="1876425"/>
            <a:ext cx="3725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Poloha těžiště závisí …………..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2.96296E-6 L -0.33894 -0.3622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" y="-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ovéPole 1"/>
          <p:cNvSpPr txBox="1">
            <a:spLocks noChangeArrowheads="1"/>
          </p:cNvSpPr>
          <p:nvPr/>
        </p:nvSpPr>
        <p:spPr bwMode="auto">
          <a:xfrm>
            <a:off x="557213" y="284163"/>
            <a:ext cx="63484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Ke každé větě kliknutím přiřaď správnou odpověď</a:t>
            </a:r>
          </a:p>
        </p:txBody>
      </p:sp>
      <p:sp>
        <p:nvSpPr>
          <p:cNvPr id="47107" name="TextovéPole 2"/>
          <p:cNvSpPr txBox="1">
            <a:spLocks noChangeArrowheads="1"/>
          </p:cNvSpPr>
          <p:nvPr/>
        </p:nvSpPr>
        <p:spPr bwMode="auto">
          <a:xfrm>
            <a:off x="173038" y="1184275"/>
            <a:ext cx="3743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Každé těleso má jen …………..</a:t>
            </a:r>
          </a:p>
        </p:txBody>
      </p:sp>
      <p:sp>
        <p:nvSpPr>
          <p:cNvPr id="47108" name="TextovéPole 3"/>
          <p:cNvSpPr txBox="1">
            <a:spLocks noChangeArrowheads="1"/>
          </p:cNvSpPr>
          <p:nvPr/>
        </p:nvSpPr>
        <p:spPr bwMode="auto">
          <a:xfrm>
            <a:off x="3849688" y="1173163"/>
            <a:ext cx="18557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jedno těžiště.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753350" y="3144838"/>
            <a:ext cx="31384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působiště gravitační síly</a:t>
            </a:r>
          </a:p>
        </p:txBody>
      </p:sp>
      <p:sp>
        <p:nvSpPr>
          <p:cNvPr id="47110" name="TextovéPole 5"/>
          <p:cNvSpPr txBox="1">
            <a:spLocks noChangeArrowheads="1"/>
          </p:cNvSpPr>
          <p:nvPr/>
        </p:nvSpPr>
        <p:spPr bwMode="auto">
          <a:xfrm>
            <a:off x="3849688" y="1865313"/>
            <a:ext cx="33686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rozložení látky v tělese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753350" y="1646238"/>
            <a:ext cx="33051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v průsečíku uhlopříček</a:t>
            </a:r>
          </a:p>
        </p:txBody>
      </p:sp>
      <p:sp>
        <p:nvSpPr>
          <p:cNvPr id="47112" name="TextovéPole 75"/>
          <p:cNvSpPr txBox="1">
            <a:spLocks noChangeArrowheads="1"/>
          </p:cNvSpPr>
          <p:nvPr/>
        </p:nvSpPr>
        <p:spPr bwMode="auto">
          <a:xfrm>
            <a:off x="269875" y="1876425"/>
            <a:ext cx="3725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Poloha těžiště závisí …………..</a:t>
            </a:r>
          </a:p>
        </p:txBody>
      </p:sp>
      <p:sp>
        <p:nvSpPr>
          <p:cNvPr id="47113" name="TextovéPole 8"/>
          <p:cNvSpPr txBox="1">
            <a:spLocks noChangeArrowheads="1"/>
          </p:cNvSpPr>
          <p:nvPr/>
        </p:nvSpPr>
        <p:spPr bwMode="auto">
          <a:xfrm>
            <a:off x="217488" y="2770188"/>
            <a:ext cx="3654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těžišti zakreslujeme ……….</a:t>
            </a:r>
          </a:p>
        </p:txBody>
      </p:sp>
      <p:grpSp>
        <p:nvGrpSpPr>
          <p:cNvPr id="71680" name="Skupina 71679"/>
          <p:cNvGrpSpPr>
            <a:grpSpLocks/>
          </p:cNvGrpSpPr>
          <p:nvPr/>
        </p:nvGrpSpPr>
        <p:grpSpPr bwMode="auto">
          <a:xfrm>
            <a:off x="2143125" y="3503613"/>
            <a:ext cx="2720975" cy="2938462"/>
            <a:chOff x="2130477" y="3360787"/>
            <a:chExt cx="2720985" cy="2939324"/>
          </a:xfrm>
        </p:grpSpPr>
        <p:pic>
          <p:nvPicPr>
            <p:cNvPr id="47115" name="Picture 4" descr="Pencil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720744">
              <a:off x="2130477" y="3360787"/>
              <a:ext cx="1685925" cy="2809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47116" name="Skupina 30"/>
            <p:cNvGrpSpPr>
              <a:grpSpLocks/>
            </p:cNvGrpSpPr>
            <p:nvPr/>
          </p:nvGrpSpPr>
          <p:grpSpPr bwMode="auto">
            <a:xfrm>
              <a:off x="2298226" y="3476738"/>
              <a:ext cx="2553236" cy="2823373"/>
              <a:chOff x="2316514" y="3223098"/>
              <a:chExt cx="2553236" cy="2823373"/>
            </a:xfrm>
          </p:grpSpPr>
          <p:pic>
            <p:nvPicPr>
              <p:cNvPr id="47117" name="Picture 2" descr="Pointing Hand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875516" y="4530853"/>
                <a:ext cx="1994234" cy="15156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16" name="Přímá spojnice se šipkou 15"/>
              <p:cNvCxnSpPr/>
              <p:nvPr/>
            </p:nvCxnSpPr>
            <p:spPr>
              <a:xfrm flipV="1">
                <a:off x="2875843" y="3462851"/>
                <a:ext cx="0" cy="1068700"/>
              </a:xfrm>
              <a:prstGeom prst="straightConnector1">
                <a:avLst/>
              </a:prstGeom>
              <a:ln w="5715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se šipkou 46"/>
              <p:cNvCxnSpPr>
                <a:cxnSpLocks/>
              </p:cNvCxnSpPr>
              <p:nvPr/>
            </p:nvCxnSpPr>
            <p:spPr>
              <a:xfrm>
                <a:off x="2875843" y="4531552"/>
                <a:ext cx="0" cy="1275137"/>
              </a:xfrm>
              <a:prstGeom prst="straightConnector1">
                <a:avLst/>
              </a:prstGeom>
              <a:ln w="57150">
                <a:solidFill>
                  <a:srgbClr val="00206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120" name="TextovéPole 25"/>
              <p:cNvSpPr txBox="1">
                <a:spLocks noChangeArrowheads="1"/>
              </p:cNvSpPr>
              <p:nvPr/>
            </p:nvSpPr>
            <p:spPr bwMode="auto">
              <a:xfrm>
                <a:off x="2450592" y="4311289"/>
                <a:ext cx="335348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T</a:t>
                </a:r>
              </a:p>
            </p:txBody>
          </p:sp>
          <p:sp>
            <p:nvSpPr>
              <p:cNvPr id="47121" name="TextovéPole 27"/>
              <p:cNvSpPr txBox="1">
                <a:spLocks noChangeArrowheads="1"/>
              </p:cNvSpPr>
              <p:nvPr/>
            </p:nvSpPr>
            <p:spPr bwMode="auto">
              <a:xfrm>
                <a:off x="2316514" y="5297592"/>
                <a:ext cx="603504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altLang="cs-CZ" sz="2400" i="1"/>
                  <a:t>F g</a:t>
                </a:r>
              </a:p>
            </p:txBody>
          </p:sp>
          <p:sp>
            <p:nvSpPr>
              <p:cNvPr id="47122" name="TextovéPole 56"/>
              <p:cNvSpPr txBox="1">
                <a:spLocks noChangeArrowheads="1"/>
              </p:cNvSpPr>
              <p:nvPr/>
            </p:nvSpPr>
            <p:spPr bwMode="auto">
              <a:xfrm>
                <a:off x="2571915" y="3223098"/>
                <a:ext cx="428050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altLang="cs-CZ" sz="2400" i="1"/>
                  <a:t>F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37E-7 L -0.33333 -0.0548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-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ovéPole 1"/>
          <p:cNvSpPr txBox="1">
            <a:spLocks noChangeArrowheads="1"/>
          </p:cNvSpPr>
          <p:nvPr/>
        </p:nvSpPr>
        <p:spPr bwMode="auto">
          <a:xfrm>
            <a:off x="557213" y="284163"/>
            <a:ext cx="63484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Ke každé větě kliknutím přiřaď správnou odpověď</a:t>
            </a:r>
          </a:p>
        </p:txBody>
      </p:sp>
      <p:sp>
        <p:nvSpPr>
          <p:cNvPr id="48131" name="TextovéPole 2"/>
          <p:cNvSpPr txBox="1">
            <a:spLocks noChangeArrowheads="1"/>
          </p:cNvSpPr>
          <p:nvPr/>
        </p:nvSpPr>
        <p:spPr bwMode="auto">
          <a:xfrm>
            <a:off x="173038" y="1184275"/>
            <a:ext cx="3743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Každé těleso má jen …………..</a:t>
            </a:r>
          </a:p>
        </p:txBody>
      </p:sp>
      <p:sp>
        <p:nvSpPr>
          <p:cNvPr id="48132" name="TextovéPole 3"/>
          <p:cNvSpPr txBox="1">
            <a:spLocks noChangeArrowheads="1"/>
          </p:cNvSpPr>
          <p:nvPr/>
        </p:nvSpPr>
        <p:spPr bwMode="auto">
          <a:xfrm>
            <a:off x="3849688" y="1173163"/>
            <a:ext cx="18557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jedno těžiště.</a:t>
            </a:r>
          </a:p>
        </p:txBody>
      </p:sp>
      <p:sp>
        <p:nvSpPr>
          <p:cNvPr id="48133" name="TextovéPole 4"/>
          <p:cNvSpPr txBox="1">
            <a:spLocks noChangeArrowheads="1"/>
          </p:cNvSpPr>
          <p:nvPr/>
        </p:nvSpPr>
        <p:spPr bwMode="auto">
          <a:xfrm>
            <a:off x="3732213" y="2732088"/>
            <a:ext cx="31369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působiště gravitační síly</a:t>
            </a:r>
          </a:p>
        </p:txBody>
      </p:sp>
      <p:sp>
        <p:nvSpPr>
          <p:cNvPr id="48134" name="TextovéPole 5"/>
          <p:cNvSpPr txBox="1">
            <a:spLocks noChangeArrowheads="1"/>
          </p:cNvSpPr>
          <p:nvPr/>
        </p:nvSpPr>
        <p:spPr bwMode="auto">
          <a:xfrm>
            <a:off x="3916363" y="1887538"/>
            <a:ext cx="33686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rozložení látky v tělese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753350" y="1646238"/>
            <a:ext cx="33051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v průsečíku uhlopříček</a:t>
            </a:r>
          </a:p>
        </p:txBody>
      </p:sp>
      <p:sp>
        <p:nvSpPr>
          <p:cNvPr id="48136" name="TextovéPole 75"/>
          <p:cNvSpPr txBox="1">
            <a:spLocks noChangeArrowheads="1"/>
          </p:cNvSpPr>
          <p:nvPr/>
        </p:nvSpPr>
        <p:spPr bwMode="auto">
          <a:xfrm>
            <a:off x="269875" y="1876425"/>
            <a:ext cx="3725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Poloha těžiště závisí …………..</a:t>
            </a:r>
          </a:p>
        </p:txBody>
      </p:sp>
      <p:sp>
        <p:nvSpPr>
          <p:cNvPr id="48137" name="TextovéPole 8"/>
          <p:cNvSpPr txBox="1">
            <a:spLocks noChangeArrowheads="1"/>
          </p:cNvSpPr>
          <p:nvPr/>
        </p:nvSpPr>
        <p:spPr bwMode="auto">
          <a:xfrm>
            <a:off x="217488" y="2770188"/>
            <a:ext cx="3654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těžišti zakreslujeme ……….</a:t>
            </a:r>
          </a:p>
        </p:txBody>
      </p:sp>
      <p:sp>
        <p:nvSpPr>
          <p:cNvPr id="48138" name="TextovéPole 7"/>
          <p:cNvSpPr txBox="1">
            <a:spLocks noChangeArrowheads="1"/>
          </p:cNvSpPr>
          <p:nvPr/>
        </p:nvSpPr>
        <p:spPr bwMode="auto">
          <a:xfrm>
            <a:off x="269875" y="3786188"/>
            <a:ext cx="5153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Těžiště stejnorodého tělesa je ……………. </a:t>
            </a:r>
          </a:p>
        </p:txBody>
      </p: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8969375" y="3090863"/>
            <a:ext cx="2597150" cy="3478212"/>
            <a:chOff x="8968802" y="3090672"/>
            <a:chExt cx="2598358" cy="3478985"/>
          </a:xfrm>
        </p:grpSpPr>
        <p:sp>
          <p:nvSpPr>
            <p:cNvPr id="25" name="Obdélník 24"/>
            <p:cNvSpPr/>
            <p:nvPr/>
          </p:nvSpPr>
          <p:spPr>
            <a:xfrm>
              <a:off x="8968802" y="3090672"/>
              <a:ext cx="2598358" cy="462065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Krychle 9"/>
            <p:cNvSpPr/>
            <p:nvPr/>
          </p:nvSpPr>
          <p:spPr>
            <a:xfrm rot="18721089">
              <a:off x="9294603" y="4544943"/>
              <a:ext cx="1746638" cy="1654944"/>
            </a:xfrm>
            <a:prstGeom prst="cub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2" name="Přímá spojnice 11"/>
            <p:cNvCxnSpPr>
              <a:cxnSpLocks/>
            </p:cNvCxnSpPr>
            <p:nvPr/>
          </p:nvCxnSpPr>
          <p:spPr>
            <a:xfrm>
              <a:off x="10150451" y="3319323"/>
              <a:ext cx="0" cy="84950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10131392" y="4175175"/>
              <a:ext cx="77824" cy="2394482"/>
            </a:xfrm>
            <a:prstGeom prst="line">
              <a:avLst/>
            </a:prstGeom>
            <a:ln w="381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9262627" y="5165995"/>
              <a:ext cx="1796297" cy="430309"/>
            </a:xfrm>
            <a:prstGeom prst="line">
              <a:avLst/>
            </a:prstGeom>
            <a:ln w="381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V="1">
              <a:off x="9262627" y="5010386"/>
              <a:ext cx="1796297" cy="695480"/>
            </a:xfrm>
            <a:prstGeom prst="line">
              <a:avLst/>
            </a:prstGeom>
            <a:ln w="381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146" name="TextovéPole 22"/>
            <p:cNvSpPr txBox="1">
              <a:spLocks noChangeArrowheads="1"/>
            </p:cNvSpPr>
            <p:nvPr/>
          </p:nvSpPr>
          <p:spPr bwMode="auto">
            <a:xfrm>
              <a:off x="9912400" y="4979400"/>
              <a:ext cx="2968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  <p:sp>
          <p:nvSpPr>
            <p:cNvPr id="24" name="Ovál 23"/>
            <p:cNvSpPr/>
            <p:nvPr/>
          </p:nvSpPr>
          <p:spPr>
            <a:xfrm>
              <a:off x="10098040" y="3254220"/>
              <a:ext cx="117530" cy="12861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1.11111E-6 L -0.21315 0.29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" y="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ovéPole 1"/>
          <p:cNvSpPr txBox="1">
            <a:spLocks noChangeArrowheads="1"/>
          </p:cNvSpPr>
          <p:nvPr/>
        </p:nvSpPr>
        <p:spPr bwMode="auto">
          <a:xfrm>
            <a:off x="490538" y="252413"/>
            <a:ext cx="8718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2. Co způsobila síla vaší ruky na míček?    Síla způsobila pohyb tělesa.</a:t>
            </a:r>
          </a:p>
        </p:txBody>
      </p:sp>
      <p:sp>
        <p:nvSpPr>
          <p:cNvPr id="3" name="Ovál 2"/>
          <p:cNvSpPr/>
          <p:nvPr/>
        </p:nvSpPr>
        <p:spPr>
          <a:xfrm>
            <a:off x="2420938" y="812800"/>
            <a:ext cx="927100" cy="9429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1755775"/>
            <a:ext cx="12192000" cy="1190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4" name="Picture 2" descr="Hand 8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0650" y="1050925"/>
            <a:ext cx="142875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158" name="TextovéPole 6"/>
          <p:cNvSpPr txBox="1">
            <a:spLocks noChangeArrowheads="1"/>
          </p:cNvSpPr>
          <p:nvPr/>
        </p:nvSpPr>
        <p:spPr bwMode="auto">
          <a:xfrm>
            <a:off x="490538" y="1916113"/>
            <a:ext cx="9315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3. Co způsobila síla vaší ruky na míček?   Síla ruky způsobila brzdné účinky.</a:t>
            </a:r>
          </a:p>
        </p:txBody>
      </p:sp>
      <p:sp>
        <p:nvSpPr>
          <p:cNvPr id="8" name="Ovál 7"/>
          <p:cNvSpPr/>
          <p:nvPr/>
        </p:nvSpPr>
        <p:spPr>
          <a:xfrm>
            <a:off x="2420938" y="2327275"/>
            <a:ext cx="927100" cy="9429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9160" name="Picture 4" descr="Hand 9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007395" flipV="1">
            <a:off x="10868025" y="2320925"/>
            <a:ext cx="1328738" cy="43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0" y="3286125"/>
            <a:ext cx="12192000" cy="1190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162" name="TextovéPole 9"/>
          <p:cNvSpPr txBox="1">
            <a:spLocks noChangeArrowheads="1"/>
          </p:cNvSpPr>
          <p:nvPr/>
        </p:nvSpPr>
        <p:spPr bwMode="auto">
          <a:xfrm>
            <a:off x="490538" y="3452813"/>
            <a:ext cx="11352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4. Co způsobila síla vaší ruky na míček?   Způsobila tlak na míček a zdeformovala jeho tvar.</a:t>
            </a:r>
          </a:p>
        </p:txBody>
      </p:sp>
      <p:sp>
        <p:nvSpPr>
          <p:cNvPr id="11" name="Ovál 10"/>
          <p:cNvSpPr/>
          <p:nvPr/>
        </p:nvSpPr>
        <p:spPr>
          <a:xfrm rot="20707550">
            <a:off x="5257800" y="4525963"/>
            <a:ext cx="952500" cy="714375"/>
          </a:xfrm>
          <a:custGeom>
            <a:avLst/>
            <a:gdLst>
              <a:gd name="connsiteX0" fmla="*/ 0 w 927652"/>
              <a:gd name="connsiteY0" fmla="*/ 471328 h 942656"/>
              <a:gd name="connsiteX1" fmla="*/ 463826 w 927652"/>
              <a:gd name="connsiteY1" fmla="*/ 0 h 942656"/>
              <a:gd name="connsiteX2" fmla="*/ 927652 w 927652"/>
              <a:gd name="connsiteY2" fmla="*/ 471328 h 942656"/>
              <a:gd name="connsiteX3" fmla="*/ 463826 w 927652"/>
              <a:gd name="connsiteY3" fmla="*/ 942656 h 942656"/>
              <a:gd name="connsiteX4" fmla="*/ 0 w 927652"/>
              <a:gd name="connsiteY4" fmla="*/ 471328 h 942656"/>
              <a:gd name="connsiteX0" fmla="*/ 0 w 949973"/>
              <a:gd name="connsiteY0" fmla="*/ 471328 h 975244"/>
              <a:gd name="connsiteX1" fmla="*/ 463826 w 949973"/>
              <a:gd name="connsiteY1" fmla="*/ 0 h 975244"/>
              <a:gd name="connsiteX2" fmla="*/ 927652 w 949973"/>
              <a:gd name="connsiteY2" fmla="*/ 471328 h 975244"/>
              <a:gd name="connsiteX3" fmla="*/ 855518 w 949973"/>
              <a:gd name="connsiteY3" fmla="*/ 883311 h 975244"/>
              <a:gd name="connsiteX4" fmla="*/ 463826 w 949973"/>
              <a:gd name="connsiteY4" fmla="*/ 942656 h 975244"/>
              <a:gd name="connsiteX5" fmla="*/ 0 w 949973"/>
              <a:gd name="connsiteY5" fmla="*/ 471328 h 97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973" h="975244">
                <a:moveTo>
                  <a:pt x="0" y="471328"/>
                </a:moveTo>
                <a:cubicBezTo>
                  <a:pt x="0" y="211021"/>
                  <a:pt x="207662" y="0"/>
                  <a:pt x="463826" y="0"/>
                </a:cubicBezTo>
                <a:cubicBezTo>
                  <a:pt x="719990" y="0"/>
                  <a:pt x="874862" y="334103"/>
                  <a:pt x="927652" y="471328"/>
                </a:cubicBezTo>
                <a:cubicBezTo>
                  <a:pt x="980442" y="608553"/>
                  <a:pt x="932822" y="804756"/>
                  <a:pt x="855518" y="883311"/>
                </a:cubicBezTo>
                <a:cubicBezTo>
                  <a:pt x="778214" y="961866"/>
                  <a:pt x="606412" y="1011320"/>
                  <a:pt x="463826" y="942656"/>
                </a:cubicBezTo>
                <a:cubicBezTo>
                  <a:pt x="321240" y="873992"/>
                  <a:pt x="0" y="731635"/>
                  <a:pt x="0" y="471328"/>
                </a:cubicBez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9164" name="Picture 4" descr="Hand 9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390451" flipV="1">
            <a:off x="4851400" y="4322763"/>
            <a:ext cx="1327150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0" y="5205413"/>
            <a:ext cx="12192000" cy="119062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166" name="TextovéPole 12"/>
          <p:cNvSpPr txBox="1">
            <a:spLocks noChangeArrowheads="1"/>
          </p:cNvSpPr>
          <p:nvPr/>
        </p:nvSpPr>
        <p:spPr bwMode="auto">
          <a:xfrm>
            <a:off x="490538" y="5591175"/>
            <a:ext cx="1092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5. Jak se značí síla a v jakých jednotkách se uvádí?     Síla je fyzikální veličina, značí se </a:t>
            </a:r>
            <a:r>
              <a:rPr lang="cs-CZ" altLang="cs-CZ" sz="2400" i="1"/>
              <a:t>F. </a:t>
            </a:r>
            <a:endParaRPr lang="cs-CZ" altLang="cs-CZ" sz="2400"/>
          </a:p>
          <a:p>
            <a:pPr eaLnBrk="1" hangingPunct="1"/>
            <a:r>
              <a:rPr lang="cs-CZ" altLang="cs-CZ" sz="2400"/>
              <a:t>                                                                                               </a:t>
            </a:r>
          </a:p>
          <a:p>
            <a:pPr eaLnBrk="1" hangingPunct="1"/>
            <a:r>
              <a:rPr lang="cs-CZ" altLang="cs-CZ" sz="2400"/>
              <a:t>                                                                                               Základní jednotkou je 1 N</a:t>
            </a:r>
          </a:p>
        </p:txBody>
      </p:sp>
      <p:sp>
        <p:nvSpPr>
          <p:cNvPr id="2" name="Obdélník 1"/>
          <p:cNvSpPr/>
          <p:nvPr/>
        </p:nvSpPr>
        <p:spPr>
          <a:xfrm>
            <a:off x="5514975" y="249238"/>
            <a:ext cx="3735388" cy="495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14975" y="1916113"/>
            <a:ext cx="438785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14975" y="3492500"/>
            <a:ext cx="6327775" cy="4143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7" name="Obdélník 6"/>
          <p:cNvSpPr/>
          <p:nvPr/>
        </p:nvSpPr>
        <p:spPr>
          <a:xfrm>
            <a:off x="6915150" y="5592763"/>
            <a:ext cx="4591050" cy="12652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3.33333E-6 L 0.07604 3.33333E-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1.48148E-6 L 0.81627 -0.004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8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1.45833E-6 -1.85185E-6 L 0.66562 0.0027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2" grpId="0" animBg="1"/>
      <p:bldP spid="5" grpId="0" animBg="1"/>
      <p:bldP spid="6" grpId="0" animBg="1"/>
      <p:bldP spid="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ovéPole 15"/>
          <p:cNvSpPr txBox="1">
            <a:spLocks noChangeArrowheads="1"/>
          </p:cNvSpPr>
          <p:nvPr/>
        </p:nvSpPr>
        <p:spPr bwMode="auto">
          <a:xfrm>
            <a:off x="477838" y="38100"/>
            <a:ext cx="77501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 </a:t>
            </a:r>
          </a:p>
          <a:p>
            <a:pPr eaLnBrk="1" hangingPunct="1"/>
            <a:r>
              <a:rPr lang="cs-CZ" altLang="cs-CZ" sz="2400"/>
              <a:t> Doplň věty:</a:t>
            </a:r>
          </a:p>
          <a:p>
            <a:pPr eaLnBrk="1" hangingPunct="1"/>
            <a:r>
              <a:rPr lang="cs-CZ" altLang="cs-CZ" sz="2400"/>
              <a:t> Síla je určena   velikostí           a    směrem                                  .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Ve kterém bodě budeme snadněji zavírat dveře?</a:t>
            </a:r>
          </a:p>
          <a:p>
            <a:pPr eaLnBrk="1" hangingPunct="1"/>
            <a:r>
              <a:rPr lang="cs-CZ" altLang="cs-CZ" sz="2400"/>
              <a:t>Kliknutím označ správnou odpověď, ta se zabarví</a:t>
            </a:r>
          </a:p>
          <a:p>
            <a:pPr eaLnBrk="1" hangingPunct="1"/>
            <a:r>
              <a:rPr lang="cs-CZ" altLang="cs-CZ" sz="2400"/>
              <a:t>zeleně. </a:t>
            </a:r>
          </a:p>
        </p:txBody>
      </p:sp>
      <p:grpSp>
        <p:nvGrpSpPr>
          <p:cNvPr id="50179" name="Skupina 15"/>
          <p:cNvGrpSpPr>
            <a:grpSpLocks/>
          </p:cNvGrpSpPr>
          <p:nvPr/>
        </p:nvGrpSpPr>
        <p:grpSpPr bwMode="auto">
          <a:xfrm>
            <a:off x="7808913" y="1738313"/>
            <a:ext cx="4046537" cy="5119687"/>
            <a:chOff x="7808913" y="2851150"/>
            <a:chExt cx="4046537" cy="4006850"/>
          </a:xfrm>
        </p:grpSpPr>
        <p:pic>
          <p:nvPicPr>
            <p:cNvPr id="50185" name="Picture 2" descr="Door Exit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808913" y="2851150"/>
              <a:ext cx="4046537" cy="4006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Ovál 16"/>
            <p:cNvSpPr/>
            <p:nvPr/>
          </p:nvSpPr>
          <p:spPr>
            <a:xfrm>
              <a:off x="9472613" y="4758286"/>
              <a:ext cx="193675" cy="19257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055100" y="4658891"/>
              <a:ext cx="193675" cy="19630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637588" y="4579376"/>
              <a:ext cx="195262" cy="19382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0189" name="TextovéPole 17"/>
            <p:cNvSpPr txBox="1">
              <a:spLocks noChangeArrowheads="1"/>
            </p:cNvSpPr>
            <p:nvPr/>
          </p:nvSpPr>
          <p:spPr bwMode="auto">
            <a:xfrm>
              <a:off x="9436100" y="4383088"/>
              <a:ext cx="347663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C</a:t>
              </a:r>
            </a:p>
          </p:txBody>
        </p:sp>
        <p:sp>
          <p:nvSpPr>
            <p:cNvPr id="50190" name="TextovéPole 21"/>
            <p:cNvSpPr txBox="1">
              <a:spLocks noChangeArrowheads="1"/>
            </p:cNvSpPr>
            <p:nvPr/>
          </p:nvSpPr>
          <p:spPr bwMode="auto">
            <a:xfrm>
              <a:off x="8999538" y="4295775"/>
              <a:ext cx="35242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B</a:t>
              </a:r>
            </a:p>
          </p:txBody>
        </p:sp>
        <p:sp>
          <p:nvSpPr>
            <p:cNvPr id="50191" name="TextovéPole 22"/>
            <p:cNvSpPr txBox="1">
              <a:spLocks noChangeArrowheads="1"/>
            </p:cNvSpPr>
            <p:nvPr/>
          </p:nvSpPr>
          <p:spPr bwMode="auto">
            <a:xfrm>
              <a:off x="8553450" y="4197350"/>
              <a:ext cx="363538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A</a:t>
              </a:r>
            </a:p>
          </p:txBody>
        </p:sp>
      </p:grpSp>
      <p:sp>
        <p:nvSpPr>
          <p:cNvPr id="2" name="Obdélník 1"/>
          <p:cNvSpPr/>
          <p:nvPr/>
        </p:nvSpPr>
        <p:spPr>
          <a:xfrm>
            <a:off x="2292350" y="1249363"/>
            <a:ext cx="1744663" cy="488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3" name="Obdélník 2"/>
          <p:cNvSpPr/>
          <p:nvPr/>
        </p:nvSpPr>
        <p:spPr>
          <a:xfrm>
            <a:off x="4508500" y="1249363"/>
            <a:ext cx="1882775" cy="488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66750" y="3565525"/>
            <a:ext cx="13493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bodě A 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2652713" y="4154488"/>
            <a:ext cx="133826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bodě B 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602163" y="5378450"/>
            <a:ext cx="13350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bodě C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2" name="Skupina 28679"/>
          <p:cNvGrpSpPr>
            <a:grpSpLocks/>
          </p:cNvGrpSpPr>
          <p:nvPr/>
        </p:nvGrpSpPr>
        <p:grpSpPr bwMode="auto">
          <a:xfrm>
            <a:off x="212725" y="2465388"/>
            <a:ext cx="11979275" cy="2525712"/>
            <a:chOff x="212035" y="2464904"/>
            <a:chExt cx="11979959" cy="2525610"/>
          </a:xfrm>
        </p:grpSpPr>
        <p:grpSp>
          <p:nvGrpSpPr>
            <p:cNvPr id="51206" name="Skupina 28678"/>
            <p:cNvGrpSpPr>
              <a:grpSpLocks/>
            </p:cNvGrpSpPr>
            <p:nvPr/>
          </p:nvGrpSpPr>
          <p:grpSpPr bwMode="auto">
            <a:xfrm>
              <a:off x="212035" y="2464904"/>
              <a:ext cx="11979959" cy="2525610"/>
              <a:chOff x="212035" y="2464904"/>
              <a:chExt cx="11979959" cy="2525610"/>
            </a:xfrm>
          </p:grpSpPr>
          <p:sp>
            <p:nvSpPr>
              <p:cNvPr id="25" name="Obdélník 24"/>
              <p:cNvSpPr/>
              <p:nvPr/>
            </p:nvSpPr>
            <p:spPr>
              <a:xfrm>
                <a:off x="212035" y="4677790"/>
                <a:ext cx="11979959" cy="312724"/>
              </a:xfrm>
              <a:prstGeom prst="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51209" name="Skupina 25"/>
              <p:cNvGrpSpPr>
                <a:grpSpLocks/>
              </p:cNvGrpSpPr>
              <p:nvPr/>
            </p:nvGrpSpPr>
            <p:grpSpPr bwMode="auto">
              <a:xfrm>
                <a:off x="1020500" y="2464904"/>
                <a:ext cx="10336614" cy="2213649"/>
                <a:chOff x="1020500" y="2464904"/>
                <a:chExt cx="10336614" cy="2213649"/>
              </a:xfrm>
            </p:grpSpPr>
            <p:sp>
              <p:nvSpPr>
                <p:cNvPr id="2" name="Obdélník 1"/>
                <p:cNvSpPr/>
                <p:nvPr/>
              </p:nvSpPr>
              <p:spPr>
                <a:xfrm>
                  <a:off x="1020119" y="2717306"/>
                  <a:ext cx="10336802" cy="1960484"/>
                </a:xfrm>
                <a:custGeom>
                  <a:avLst/>
                  <a:gdLst>
                    <a:gd name="connsiteX0" fmla="*/ 0 w 9157252"/>
                    <a:gd name="connsiteY0" fmla="*/ 0 h 1921565"/>
                    <a:gd name="connsiteX1" fmla="*/ 9157252 w 9157252"/>
                    <a:gd name="connsiteY1" fmla="*/ 0 h 1921565"/>
                    <a:gd name="connsiteX2" fmla="*/ 9157252 w 9157252"/>
                    <a:gd name="connsiteY2" fmla="*/ 1921565 h 1921565"/>
                    <a:gd name="connsiteX3" fmla="*/ 0 w 9157252"/>
                    <a:gd name="connsiteY3" fmla="*/ 1921565 h 1921565"/>
                    <a:gd name="connsiteX4" fmla="*/ 0 w 9157252"/>
                    <a:gd name="connsiteY4" fmla="*/ 0 h 1921565"/>
                    <a:gd name="connsiteX0" fmla="*/ 463826 w 9621078"/>
                    <a:gd name="connsiteY0" fmla="*/ 0 h 1921565"/>
                    <a:gd name="connsiteX1" fmla="*/ 9621078 w 9621078"/>
                    <a:gd name="connsiteY1" fmla="*/ 0 h 1921565"/>
                    <a:gd name="connsiteX2" fmla="*/ 9621078 w 9621078"/>
                    <a:gd name="connsiteY2" fmla="*/ 1921565 h 1921565"/>
                    <a:gd name="connsiteX3" fmla="*/ 463826 w 9621078"/>
                    <a:gd name="connsiteY3" fmla="*/ 1921565 h 1921565"/>
                    <a:gd name="connsiteX4" fmla="*/ 0 w 9621078"/>
                    <a:gd name="connsiteY4" fmla="*/ 1630017 h 1921565"/>
                    <a:gd name="connsiteX5" fmla="*/ 463826 w 9621078"/>
                    <a:gd name="connsiteY5" fmla="*/ 0 h 1921565"/>
                    <a:gd name="connsiteX0" fmla="*/ 742039 w 9899291"/>
                    <a:gd name="connsiteY0" fmla="*/ 0 h 1961857"/>
                    <a:gd name="connsiteX1" fmla="*/ 9899291 w 9899291"/>
                    <a:gd name="connsiteY1" fmla="*/ 0 h 1961857"/>
                    <a:gd name="connsiteX2" fmla="*/ 9899291 w 9899291"/>
                    <a:gd name="connsiteY2" fmla="*/ 1921565 h 1961857"/>
                    <a:gd name="connsiteX3" fmla="*/ 742039 w 9899291"/>
                    <a:gd name="connsiteY3" fmla="*/ 1921565 h 1961857"/>
                    <a:gd name="connsiteX4" fmla="*/ 503500 w 9899291"/>
                    <a:gd name="connsiteY4" fmla="*/ 1948069 h 1961857"/>
                    <a:gd name="connsiteX5" fmla="*/ 278213 w 9899291"/>
                    <a:gd name="connsiteY5" fmla="*/ 1630017 h 1961857"/>
                    <a:gd name="connsiteX6" fmla="*/ 742039 w 9899291"/>
                    <a:gd name="connsiteY6" fmla="*/ 0 h 1961857"/>
                    <a:gd name="connsiteX0" fmla="*/ 742039 w 10336614"/>
                    <a:gd name="connsiteY0" fmla="*/ 0 h 1961857"/>
                    <a:gd name="connsiteX1" fmla="*/ 9899291 w 10336614"/>
                    <a:gd name="connsiteY1" fmla="*/ 0 h 1961857"/>
                    <a:gd name="connsiteX2" fmla="*/ 10336614 w 10336614"/>
                    <a:gd name="connsiteY2" fmla="*/ 1868556 h 1961857"/>
                    <a:gd name="connsiteX3" fmla="*/ 9899291 w 10336614"/>
                    <a:gd name="connsiteY3" fmla="*/ 1921565 h 1961857"/>
                    <a:gd name="connsiteX4" fmla="*/ 742039 w 10336614"/>
                    <a:gd name="connsiteY4" fmla="*/ 1921565 h 1961857"/>
                    <a:gd name="connsiteX5" fmla="*/ 503500 w 10336614"/>
                    <a:gd name="connsiteY5" fmla="*/ 1948069 h 1961857"/>
                    <a:gd name="connsiteX6" fmla="*/ 278213 w 10336614"/>
                    <a:gd name="connsiteY6" fmla="*/ 1630017 h 1961857"/>
                    <a:gd name="connsiteX7" fmla="*/ 742039 w 10336614"/>
                    <a:gd name="connsiteY7" fmla="*/ 0 h 19618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336614" h="1961857">
                      <a:moveTo>
                        <a:pt x="742039" y="0"/>
                      </a:moveTo>
                      <a:lnTo>
                        <a:pt x="9899291" y="0"/>
                      </a:lnTo>
                      <a:cubicBezTo>
                        <a:pt x="9899291" y="375478"/>
                        <a:pt x="10336614" y="1493078"/>
                        <a:pt x="10336614" y="1868556"/>
                      </a:cubicBezTo>
                      <a:lnTo>
                        <a:pt x="9899291" y="1921565"/>
                      </a:lnTo>
                      <a:lnTo>
                        <a:pt x="742039" y="1921565"/>
                      </a:lnTo>
                      <a:cubicBezTo>
                        <a:pt x="-819509" y="1899478"/>
                        <a:pt x="580804" y="1996660"/>
                        <a:pt x="503500" y="1948069"/>
                      </a:cubicBezTo>
                      <a:cubicBezTo>
                        <a:pt x="426196" y="1899478"/>
                        <a:pt x="242874" y="1928191"/>
                        <a:pt x="278213" y="1630017"/>
                      </a:cubicBezTo>
                      <a:lnTo>
                        <a:pt x="742039" y="0"/>
                      </a:lnTo>
                      <a:close/>
                    </a:path>
                  </a:pathLst>
                </a:cu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3" name="Obdélník 2"/>
                <p:cNvSpPr/>
                <p:nvPr/>
              </p:nvSpPr>
              <p:spPr>
                <a:xfrm>
                  <a:off x="1404316" y="2717306"/>
                  <a:ext cx="463576" cy="1403294"/>
                </a:xfrm>
                <a:custGeom>
                  <a:avLst/>
                  <a:gdLst>
                    <a:gd name="connsiteX0" fmla="*/ 0 w 463826"/>
                    <a:gd name="connsiteY0" fmla="*/ 0 h 1404730"/>
                    <a:gd name="connsiteX1" fmla="*/ 463826 w 463826"/>
                    <a:gd name="connsiteY1" fmla="*/ 0 h 1404730"/>
                    <a:gd name="connsiteX2" fmla="*/ 463826 w 463826"/>
                    <a:gd name="connsiteY2" fmla="*/ 1404730 h 1404730"/>
                    <a:gd name="connsiteX3" fmla="*/ 0 w 463826"/>
                    <a:gd name="connsiteY3" fmla="*/ 1404730 h 1404730"/>
                    <a:gd name="connsiteX4" fmla="*/ 0 w 463826"/>
                    <a:gd name="connsiteY4" fmla="*/ 0 h 1404730"/>
                    <a:gd name="connsiteX0" fmla="*/ 238539 w 463826"/>
                    <a:gd name="connsiteY0" fmla="*/ 39757 h 1404730"/>
                    <a:gd name="connsiteX1" fmla="*/ 463826 w 463826"/>
                    <a:gd name="connsiteY1" fmla="*/ 0 h 1404730"/>
                    <a:gd name="connsiteX2" fmla="*/ 463826 w 463826"/>
                    <a:gd name="connsiteY2" fmla="*/ 1404730 h 1404730"/>
                    <a:gd name="connsiteX3" fmla="*/ 0 w 463826"/>
                    <a:gd name="connsiteY3" fmla="*/ 1404730 h 1404730"/>
                    <a:gd name="connsiteX4" fmla="*/ 238539 w 463826"/>
                    <a:gd name="connsiteY4" fmla="*/ 39757 h 1404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63826" h="1404730">
                      <a:moveTo>
                        <a:pt x="238539" y="39757"/>
                      </a:moveTo>
                      <a:lnTo>
                        <a:pt x="463826" y="0"/>
                      </a:lnTo>
                      <a:lnTo>
                        <a:pt x="463826" y="1404730"/>
                      </a:lnTo>
                      <a:lnTo>
                        <a:pt x="0" y="1404730"/>
                      </a:lnTo>
                      <a:lnTo>
                        <a:pt x="238539" y="39757"/>
                      </a:lnTo>
                      <a:close/>
                    </a:path>
                  </a:pathLst>
                </a:cu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" name="Obdélník 2"/>
                <p:cNvSpPr/>
                <p:nvPr/>
              </p:nvSpPr>
              <p:spPr>
                <a:xfrm flipH="1">
                  <a:off x="10767925" y="2717306"/>
                  <a:ext cx="588996" cy="1403294"/>
                </a:xfrm>
                <a:custGeom>
                  <a:avLst/>
                  <a:gdLst>
                    <a:gd name="connsiteX0" fmla="*/ 0 w 463826"/>
                    <a:gd name="connsiteY0" fmla="*/ 0 h 1404730"/>
                    <a:gd name="connsiteX1" fmla="*/ 463826 w 463826"/>
                    <a:gd name="connsiteY1" fmla="*/ 0 h 1404730"/>
                    <a:gd name="connsiteX2" fmla="*/ 463826 w 463826"/>
                    <a:gd name="connsiteY2" fmla="*/ 1404730 h 1404730"/>
                    <a:gd name="connsiteX3" fmla="*/ 0 w 463826"/>
                    <a:gd name="connsiteY3" fmla="*/ 1404730 h 1404730"/>
                    <a:gd name="connsiteX4" fmla="*/ 0 w 463826"/>
                    <a:gd name="connsiteY4" fmla="*/ 0 h 1404730"/>
                    <a:gd name="connsiteX0" fmla="*/ 238539 w 463826"/>
                    <a:gd name="connsiteY0" fmla="*/ 39757 h 1404730"/>
                    <a:gd name="connsiteX1" fmla="*/ 463826 w 463826"/>
                    <a:gd name="connsiteY1" fmla="*/ 0 h 1404730"/>
                    <a:gd name="connsiteX2" fmla="*/ 463826 w 463826"/>
                    <a:gd name="connsiteY2" fmla="*/ 1404730 h 1404730"/>
                    <a:gd name="connsiteX3" fmla="*/ 0 w 463826"/>
                    <a:gd name="connsiteY3" fmla="*/ 1404730 h 1404730"/>
                    <a:gd name="connsiteX4" fmla="*/ 238539 w 463826"/>
                    <a:gd name="connsiteY4" fmla="*/ 39757 h 14047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463826" h="1404730">
                      <a:moveTo>
                        <a:pt x="238539" y="39757"/>
                      </a:moveTo>
                      <a:lnTo>
                        <a:pt x="463826" y="0"/>
                      </a:lnTo>
                      <a:lnTo>
                        <a:pt x="463826" y="1404730"/>
                      </a:lnTo>
                      <a:lnTo>
                        <a:pt x="0" y="1404730"/>
                      </a:lnTo>
                      <a:lnTo>
                        <a:pt x="238539" y="39757"/>
                      </a:lnTo>
                      <a:close/>
                    </a:path>
                  </a:pathLst>
                </a:cu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" name="Obdélník 4"/>
                <p:cNvSpPr/>
                <p:nvPr/>
              </p:nvSpPr>
              <p:spPr>
                <a:xfrm>
                  <a:off x="2769644" y="2464904"/>
                  <a:ext cx="1670145" cy="252402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" name="Obdélník 5"/>
                <p:cNvSpPr/>
                <p:nvPr/>
              </p:nvSpPr>
              <p:spPr>
                <a:xfrm>
                  <a:off x="2026651" y="2964946"/>
                  <a:ext cx="993832" cy="1576325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7" name="Obdélník: se zakulacenými rohy 6"/>
                <p:cNvSpPr/>
                <p:nvPr/>
              </p:nvSpPr>
              <p:spPr>
                <a:xfrm>
                  <a:off x="2133020" y="3137977"/>
                  <a:ext cx="331807" cy="847691"/>
                </a:xfrm>
                <a:prstGeom prst="roundRect">
                  <a:avLst/>
                </a:pr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8" name="Obdélník: se zakulacenými rohy 7"/>
                <p:cNvSpPr/>
                <p:nvPr/>
              </p:nvSpPr>
              <p:spPr>
                <a:xfrm>
                  <a:off x="2571195" y="3137977"/>
                  <a:ext cx="330219" cy="847691"/>
                </a:xfrm>
                <a:prstGeom prst="roundRect">
                  <a:avLst/>
                </a:pr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5390755" y="2964946"/>
                  <a:ext cx="993832" cy="1576325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0" name="Obdélník: se zakulacenými rohy 9"/>
                <p:cNvSpPr/>
                <p:nvPr/>
              </p:nvSpPr>
              <p:spPr>
                <a:xfrm>
                  <a:off x="5495536" y="3137977"/>
                  <a:ext cx="331807" cy="847691"/>
                </a:xfrm>
                <a:prstGeom prst="roundRect">
                  <a:avLst/>
                </a:pr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1" name="Obdélník: se zakulacenými rohy 10"/>
                <p:cNvSpPr/>
                <p:nvPr/>
              </p:nvSpPr>
              <p:spPr>
                <a:xfrm>
                  <a:off x="5933711" y="3137977"/>
                  <a:ext cx="330219" cy="847691"/>
                </a:xfrm>
                <a:prstGeom prst="roundRect">
                  <a:avLst/>
                </a:pr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9640736" y="2964946"/>
                  <a:ext cx="993832" cy="1576325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3" name="Obdélník: se zakulacenými rohy 12"/>
                <p:cNvSpPr/>
                <p:nvPr/>
              </p:nvSpPr>
              <p:spPr>
                <a:xfrm>
                  <a:off x="9747104" y="3137977"/>
                  <a:ext cx="330219" cy="847691"/>
                </a:xfrm>
                <a:prstGeom prst="roundRect">
                  <a:avLst/>
                </a:pr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4" name="Obdélník: se zakulacenými rohy 13"/>
                <p:cNvSpPr/>
                <p:nvPr/>
              </p:nvSpPr>
              <p:spPr>
                <a:xfrm>
                  <a:off x="10244020" y="3137977"/>
                  <a:ext cx="330219" cy="847691"/>
                </a:xfrm>
                <a:prstGeom prst="roundRect">
                  <a:avLst/>
                </a:prstGeom>
                <a:solidFill>
                  <a:schemeClr val="bg1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cxnSp>
              <p:nvCxnSpPr>
                <p:cNvPr id="16" name="Přímá spojnice 15"/>
                <p:cNvCxnSpPr>
                  <a:stCxn id="6" idx="0"/>
                  <a:endCxn id="6" idx="2"/>
                </p:cNvCxnSpPr>
                <p:nvPr/>
              </p:nvCxnSpPr>
              <p:spPr>
                <a:xfrm>
                  <a:off x="2523567" y="2964946"/>
                  <a:ext cx="0" cy="1576325"/>
                </a:xfrm>
                <a:prstGeom prst="line">
                  <a:avLst/>
                </a:prstGeom>
                <a:ln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>
                  <a:cxnSpLocks/>
                  <a:stCxn id="9" idx="0"/>
                </p:cNvCxnSpPr>
                <p:nvPr/>
              </p:nvCxnSpPr>
              <p:spPr>
                <a:xfrm>
                  <a:off x="5887672" y="2964946"/>
                  <a:ext cx="0" cy="1576325"/>
                </a:xfrm>
                <a:prstGeom prst="line">
                  <a:avLst/>
                </a:prstGeom>
                <a:ln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>
                  <a:cxnSpLocks/>
                </p:cNvCxnSpPr>
                <p:nvPr/>
              </p:nvCxnSpPr>
              <p:spPr>
                <a:xfrm>
                  <a:off x="10156702" y="2964946"/>
                  <a:ext cx="0" cy="1576325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3" name="Obdélník 22"/>
                <p:cNvSpPr/>
                <p:nvPr/>
              </p:nvSpPr>
              <p:spPr>
                <a:xfrm>
                  <a:off x="3068111" y="3137977"/>
                  <a:ext cx="2201988" cy="847691"/>
                </a:xfrm>
                <a:prstGeom prst="rect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4" name="Obdélník 23"/>
                <p:cNvSpPr/>
                <p:nvPr/>
              </p:nvSpPr>
              <p:spPr>
                <a:xfrm>
                  <a:off x="6538584" y="3164963"/>
                  <a:ext cx="2810035" cy="820705"/>
                </a:xfrm>
                <a:prstGeom prst="rect">
                  <a:avLst/>
                </a:prstGeom>
                <a:solidFill>
                  <a:schemeClr val="bg1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pic>
              <p:nvPicPr>
                <p:cNvPr id="51260" name="Picture 2" descr="Metro M Clip Art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114821" y="4083594"/>
                  <a:ext cx="496954" cy="49695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261" name="Picture 4" descr="Metro M Clip Art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7716086" y="4083594"/>
                  <a:ext cx="496954" cy="49695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51210" name="Skupina 28"/>
              <p:cNvGrpSpPr>
                <a:grpSpLocks/>
              </p:cNvGrpSpPr>
              <p:nvPr/>
            </p:nvGrpSpPr>
            <p:grpSpPr bwMode="auto">
              <a:xfrm>
                <a:off x="3253389" y="3121754"/>
                <a:ext cx="1026067" cy="1548457"/>
                <a:chOff x="3081173" y="3145858"/>
                <a:chExt cx="1026067" cy="1548457"/>
              </a:xfrm>
            </p:grpSpPr>
            <p:pic>
              <p:nvPicPr>
                <p:cNvPr id="51240" name="Picture 6" descr="Dancing Guy Clip Art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 rot="1236190">
                  <a:off x="3187519" y="3145858"/>
                  <a:ext cx="919721" cy="154845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28" name="Obdélník 27"/>
                <p:cNvSpPr/>
                <p:nvPr/>
              </p:nvSpPr>
              <p:spPr>
                <a:xfrm>
                  <a:off x="3081643" y="4005008"/>
                  <a:ext cx="604873" cy="595289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51211" name="Skupina 33"/>
              <p:cNvGrpSpPr>
                <a:grpSpLocks/>
              </p:cNvGrpSpPr>
              <p:nvPr/>
            </p:nvGrpSpPr>
            <p:grpSpPr bwMode="auto">
              <a:xfrm>
                <a:off x="6512845" y="3137987"/>
                <a:ext cx="1026067" cy="1548457"/>
                <a:chOff x="3081173" y="3145858"/>
                <a:chExt cx="1026067" cy="1548457"/>
              </a:xfrm>
            </p:grpSpPr>
            <p:pic>
              <p:nvPicPr>
                <p:cNvPr id="51238" name="Picture 6" descr="Dancing Guy Clip Art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 rot="1236190">
                  <a:off x="3187519" y="3145858"/>
                  <a:ext cx="919721" cy="154845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36" name="Obdélník 35"/>
                <p:cNvSpPr/>
                <p:nvPr/>
              </p:nvSpPr>
              <p:spPr>
                <a:xfrm>
                  <a:off x="3081511" y="4004650"/>
                  <a:ext cx="604872" cy="595289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51212" name="Skupina 36"/>
              <p:cNvGrpSpPr>
                <a:grpSpLocks/>
              </p:cNvGrpSpPr>
              <p:nvPr/>
            </p:nvGrpSpPr>
            <p:grpSpPr bwMode="auto">
              <a:xfrm>
                <a:off x="7273274" y="3130096"/>
                <a:ext cx="1026067" cy="1548457"/>
                <a:chOff x="3081173" y="3145858"/>
                <a:chExt cx="1026067" cy="1548457"/>
              </a:xfrm>
            </p:grpSpPr>
            <p:pic>
              <p:nvPicPr>
                <p:cNvPr id="51236" name="Picture 6" descr="Dancing Guy Clip Art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 rot="1236190">
                  <a:off x="3187519" y="3145858"/>
                  <a:ext cx="919721" cy="154845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39" name="Obdélník 38"/>
                <p:cNvSpPr/>
                <p:nvPr/>
              </p:nvSpPr>
              <p:spPr>
                <a:xfrm>
                  <a:off x="3081537" y="4004604"/>
                  <a:ext cx="604873" cy="595288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51213" name="Skupina 39"/>
              <p:cNvGrpSpPr>
                <a:grpSpLocks/>
              </p:cNvGrpSpPr>
              <p:nvPr/>
            </p:nvGrpSpPr>
            <p:grpSpPr bwMode="auto">
              <a:xfrm>
                <a:off x="7700006" y="3138254"/>
                <a:ext cx="1026067" cy="1548457"/>
                <a:chOff x="3081173" y="3145858"/>
                <a:chExt cx="1026067" cy="1548457"/>
              </a:xfrm>
            </p:grpSpPr>
            <p:pic>
              <p:nvPicPr>
                <p:cNvPr id="51234" name="Picture 6" descr="Dancing Guy Clip Art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 rot="1236190">
                  <a:off x="3187519" y="3145858"/>
                  <a:ext cx="919721" cy="154845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42" name="Obdélník 41"/>
                <p:cNvSpPr/>
                <p:nvPr/>
              </p:nvSpPr>
              <p:spPr>
                <a:xfrm>
                  <a:off x="3081868" y="4005971"/>
                  <a:ext cx="604872" cy="595288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51214" name="Skupina 28676"/>
              <p:cNvGrpSpPr>
                <a:grpSpLocks/>
              </p:cNvGrpSpPr>
              <p:nvPr/>
            </p:nvGrpSpPr>
            <p:grpSpPr bwMode="auto">
              <a:xfrm>
                <a:off x="3134762" y="3398392"/>
                <a:ext cx="525999" cy="664710"/>
                <a:chOff x="-853834" y="338428"/>
                <a:chExt cx="525999" cy="664710"/>
              </a:xfrm>
            </p:grpSpPr>
            <p:sp>
              <p:nvSpPr>
                <p:cNvPr id="31" name="Ovál 30"/>
                <p:cNvSpPr/>
                <p:nvPr/>
              </p:nvSpPr>
              <p:spPr>
                <a:xfrm rot="756683">
                  <a:off x="-718861" y="338352"/>
                  <a:ext cx="211150" cy="19842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8672" name="Obdélník: se zakulacenými rohy 28671"/>
                <p:cNvSpPr/>
                <p:nvPr/>
              </p:nvSpPr>
              <p:spPr>
                <a:xfrm rot="1886422">
                  <a:off x="-853806" y="508207"/>
                  <a:ext cx="177810" cy="495280"/>
                </a:xfrm>
                <a:custGeom>
                  <a:avLst/>
                  <a:gdLst>
                    <a:gd name="connsiteX0" fmla="*/ 0 w 168262"/>
                    <a:gd name="connsiteY0" fmla="*/ 28044 h 425431"/>
                    <a:gd name="connsiteX1" fmla="*/ 28044 w 168262"/>
                    <a:gd name="connsiteY1" fmla="*/ 0 h 425431"/>
                    <a:gd name="connsiteX2" fmla="*/ 140218 w 168262"/>
                    <a:gd name="connsiteY2" fmla="*/ 0 h 425431"/>
                    <a:gd name="connsiteX3" fmla="*/ 168262 w 168262"/>
                    <a:gd name="connsiteY3" fmla="*/ 28044 h 425431"/>
                    <a:gd name="connsiteX4" fmla="*/ 168262 w 168262"/>
                    <a:gd name="connsiteY4" fmla="*/ 397387 h 425431"/>
                    <a:gd name="connsiteX5" fmla="*/ 140218 w 168262"/>
                    <a:gd name="connsiteY5" fmla="*/ 425431 h 425431"/>
                    <a:gd name="connsiteX6" fmla="*/ 28044 w 168262"/>
                    <a:gd name="connsiteY6" fmla="*/ 425431 h 425431"/>
                    <a:gd name="connsiteX7" fmla="*/ 0 w 168262"/>
                    <a:gd name="connsiteY7" fmla="*/ 397387 h 425431"/>
                    <a:gd name="connsiteX8" fmla="*/ 0 w 168262"/>
                    <a:gd name="connsiteY8" fmla="*/ 28044 h 425431"/>
                    <a:gd name="connsiteX0" fmla="*/ 0 w 168262"/>
                    <a:gd name="connsiteY0" fmla="*/ 28044 h 532556"/>
                    <a:gd name="connsiteX1" fmla="*/ 28044 w 168262"/>
                    <a:gd name="connsiteY1" fmla="*/ 0 h 532556"/>
                    <a:gd name="connsiteX2" fmla="*/ 140218 w 168262"/>
                    <a:gd name="connsiteY2" fmla="*/ 0 h 532556"/>
                    <a:gd name="connsiteX3" fmla="*/ 168262 w 168262"/>
                    <a:gd name="connsiteY3" fmla="*/ 28044 h 532556"/>
                    <a:gd name="connsiteX4" fmla="*/ 168262 w 168262"/>
                    <a:gd name="connsiteY4" fmla="*/ 397387 h 532556"/>
                    <a:gd name="connsiteX5" fmla="*/ 140218 w 168262"/>
                    <a:gd name="connsiteY5" fmla="*/ 425431 h 532556"/>
                    <a:gd name="connsiteX6" fmla="*/ 28044 w 168262"/>
                    <a:gd name="connsiteY6" fmla="*/ 425431 h 532556"/>
                    <a:gd name="connsiteX7" fmla="*/ 35206 w 168262"/>
                    <a:gd name="connsiteY7" fmla="*/ 531190 h 532556"/>
                    <a:gd name="connsiteX8" fmla="*/ 0 w 168262"/>
                    <a:gd name="connsiteY8" fmla="*/ 28044 h 532556"/>
                    <a:gd name="connsiteX0" fmla="*/ 0 w 168262"/>
                    <a:gd name="connsiteY0" fmla="*/ 28044 h 533101"/>
                    <a:gd name="connsiteX1" fmla="*/ 28044 w 168262"/>
                    <a:gd name="connsiteY1" fmla="*/ 0 h 533101"/>
                    <a:gd name="connsiteX2" fmla="*/ 140218 w 168262"/>
                    <a:gd name="connsiteY2" fmla="*/ 0 h 533101"/>
                    <a:gd name="connsiteX3" fmla="*/ 168262 w 168262"/>
                    <a:gd name="connsiteY3" fmla="*/ 28044 h 533101"/>
                    <a:gd name="connsiteX4" fmla="*/ 168262 w 168262"/>
                    <a:gd name="connsiteY4" fmla="*/ 397387 h 533101"/>
                    <a:gd name="connsiteX5" fmla="*/ 140218 w 168262"/>
                    <a:gd name="connsiteY5" fmla="*/ 425431 h 533101"/>
                    <a:gd name="connsiteX6" fmla="*/ 25155 w 168262"/>
                    <a:gd name="connsiteY6" fmla="*/ 462948 h 533101"/>
                    <a:gd name="connsiteX7" fmla="*/ 35206 w 168262"/>
                    <a:gd name="connsiteY7" fmla="*/ 531190 h 533101"/>
                    <a:gd name="connsiteX8" fmla="*/ 0 w 168262"/>
                    <a:gd name="connsiteY8" fmla="*/ 28044 h 533101"/>
                    <a:gd name="connsiteX0" fmla="*/ 0 w 168262"/>
                    <a:gd name="connsiteY0" fmla="*/ 28044 h 539802"/>
                    <a:gd name="connsiteX1" fmla="*/ 28044 w 168262"/>
                    <a:gd name="connsiteY1" fmla="*/ 0 h 539802"/>
                    <a:gd name="connsiteX2" fmla="*/ 140218 w 168262"/>
                    <a:gd name="connsiteY2" fmla="*/ 0 h 539802"/>
                    <a:gd name="connsiteX3" fmla="*/ 168262 w 168262"/>
                    <a:gd name="connsiteY3" fmla="*/ 28044 h 539802"/>
                    <a:gd name="connsiteX4" fmla="*/ 168262 w 168262"/>
                    <a:gd name="connsiteY4" fmla="*/ 397387 h 539802"/>
                    <a:gd name="connsiteX5" fmla="*/ 140218 w 168262"/>
                    <a:gd name="connsiteY5" fmla="*/ 425431 h 539802"/>
                    <a:gd name="connsiteX6" fmla="*/ 32983 w 168262"/>
                    <a:gd name="connsiteY6" fmla="*/ 536550 h 539802"/>
                    <a:gd name="connsiteX7" fmla="*/ 35206 w 168262"/>
                    <a:gd name="connsiteY7" fmla="*/ 531190 h 539802"/>
                    <a:gd name="connsiteX8" fmla="*/ 0 w 168262"/>
                    <a:gd name="connsiteY8" fmla="*/ 28044 h 5398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8262" h="539802">
                      <a:moveTo>
                        <a:pt x="0" y="28044"/>
                      </a:moveTo>
                      <a:cubicBezTo>
                        <a:pt x="0" y="12556"/>
                        <a:pt x="12556" y="0"/>
                        <a:pt x="28044" y="0"/>
                      </a:cubicBezTo>
                      <a:lnTo>
                        <a:pt x="140218" y="0"/>
                      </a:lnTo>
                      <a:cubicBezTo>
                        <a:pt x="155706" y="0"/>
                        <a:pt x="168262" y="12556"/>
                        <a:pt x="168262" y="28044"/>
                      </a:cubicBezTo>
                      <a:lnTo>
                        <a:pt x="168262" y="397387"/>
                      </a:lnTo>
                      <a:cubicBezTo>
                        <a:pt x="168262" y="412875"/>
                        <a:pt x="155706" y="425431"/>
                        <a:pt x="140218" y="425431"/>
                      </a:cubicBezTo>
                      <a:lnTo>
                        <a:pt x="32983" y="536550"/>
                      </a:lnTo>
                      <a:cubicBezTo>
                        <a:pt x="17495" y="536550"/>
                        <a:pt x="35206" y="546678"/>
                        <a:pt x="35206" y="531190"/>
                      </a:cubicBezTo>
                      <a:cubicBezTo>
                        <a:pt x="35206" y="408076"/>
                        <a:pt x="0" y="151158"/>
                        <a:pt x="0" y="28044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8673" name="Obdélník 28672"/>
                <p:cNvSpPr/>
                <p:nvPr/>
              </p:nvSpPr>
              <p:spPr>
                <a:xfrm rot="20308218">
                  <a:off x="-629956" y="582817"/>
                  <a:ext cx="93668" cy="24764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6" name="Obdélník 45"/>
                <p:cNvSpPr/>
                <p:nvPr/>
              </p:nvSpPr>
              <p:spPr>
                <a:xfrm rot="15405604">
                  <a:off x="-498182" y="641541"/>
                  <a:ext cx="92071" cy="24766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51215" name="Skupina 49"/>
              <p:cNvGrpSpPr>
                <a:grpSpLocks/>
              </p:cNvGrpSpPr>
              <p:nvPr/>
            </p:nvGrpSpPr>
            <p:grpSpPr bwMode="auto">
              <a:xfrm>
                <a:off x="4350581" y="3402925"/>
                <a:ext cx="525999" cy="664710"/>
                <a:chOff x="-853834" y="338428"/>
                <a:chExt cx="525999" cy="664710"/>
              </a:xfrm>
            </p:grpSpPr>
            <p:sp>
              <p:nvSpPr>
                <p:cNvPr id="51" name="Ovál 50"/>
                <p:cNvSpPr/>
                <p:nvPr/>
              </p:nvSpPr>
              <p:spPr>
                <a:xfrm rot="756683">
                  <a:off x="-718586" y="338581"/>
                  <a:ext cx="211150" cy="19843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2" name="Obdélník: se zakulacenými rohy 28671"/>
                <p:cNvSpPr/>
                <p:nvPr/>
              </p:nvSpPr>
              <p:spPr>
                <a:xfrm rot="1886422">
                  <a:off x="-853531" y="508437"/>
                  <a:ext cx="177810" cy="495280"/>
                </a:xfrm>
                <a:custGeom>
                  <a:avLst/>
                  <a:gdLst>
                    <a:gd name="connsiteX0" fmla="*/ 0 w 168262"/>
                    <a:gd name="connsiteY0" fmla="*/ 28044 h 425431"/>
                    <a:gd name="connsiteX1" fmla="*/ 28044 w 168262"/>
                    <a:gd name="connsiteY1" fmla="*/ 0 h 425431"/>
                    <a:gd name="connsiteX2" fmla="*/ 140218 w 168262"/>
                    <a:gd name="connsiteY2" fmla="*/ 0 h 425431"/>
                    <a:gd name="connsiteX3" fmla="*/ 168262 w 168262"/>
                    <a:gd name="connsiteY3" fmla="*/ 28044 h 425431"/>
                    <a:gd name="connsiteX4" fmla="*/ 168262 w 168262"/>
                    <a:gd name="connsiteY4" fmla="*/ 397387 h 425431"/>
                    <a:gd name="connsiteX5" fmla="*/ 140218 w 168262"/>
                    <a:gd name="connsiteY5" fmla="*/ 425431 h 425431"/>
                    <a:gd name="connsiteX6" fmla="*/ 28044 w 168262"/>
                    <a:gd name="connsiteY6" fmla="*/ 425431 h 425431"/>
                    <a:gd name="connsiteX7" fmla="*/ 0 w 168262"/>
                    <a:gd name="connsiteY7" fmla="*/ 397387 h 425431"/>
                    <a:gd name="connsiteX8" fmla="*/ 0 w 168262"/>
                    <a:gd name="connsiteY8" fmla="*/ 28044 h 425431"/>
                    <a:gd name="connsiteX0" fmla="*/ 0 w 168262"/>
                    <a:gd name="connsiteY0" fmla="*/ 28044 h 532556"/>
                    <a:gd name="connsiteX1" fmla="*/ 28044 w 168262"/>
                    <a:gd name="connsiteY1" fmla="*/ 0 h 532556"/>
                    <a:gd name="connsiteX2" fmla="*/ 140218 w 168262"/>
                    <a:gd name="connsiteY2" fmla="*/ 0 h 532556"/>
                    <a:gd name="connsiteX3" fmla="*/ 168262 w 168262"/>
                    <a:gd name="connsiteY3" fmla="*/ 28044 h 532556"/>
                    <a:gd name="connsiteX4" fmla="*/ 168262 w 168262"/>
                    <a:gd name="connsiteY4" fmla="*/ 397387 h 532556"/>
                    <a:gd name="connsiteX5" fmla="*/ 140218 w 168262"/>
                    <a:gd name="connsiteY5" fmla="*/ 425431 h 532556"/>
                    <a:gd name="connsiteX6" fmla="*/ 28044 w 168262"/>
                    <a:gd name="connsiteY6" fmla="*/ 425431 h 532556"/>
                    <a:gd name="connsiteX7" fmla="*/ 35206 w 168262"/>
                    <a:gd name="connsiteY7" fmla="*/ 531190 h 532556"/>
                    <a:gd name="connsiteX8" fmla="*/ 0 w 168262"/>
                    <a:gd name="connsiteY8" fmla="*/ 28044 h 532556"/>
                    <a:gd name="connsiteX0" fmla="*/ 0 w 168262"/>
                    <a:gd name="connsiteY0" fmla="*/ 28044 h 533101"/>
                    <a:gd name="connsiteX1" fmla="*/ 28044 w 168262"/>
                    <a:gd name="connsiteY1" fmla="*/ 0 h 533101"/>
                    <a:gd name="connsiteX2" fmla="*/ 140218 w 168262"/>
                    <a:gd name="connsiteY2" fmla="*/ 0 h 533101"/>
                    <a:gd name="connsiteX3" fmla="*/ 168262 w 168262"/>
                    <a:gd name="connsiteY3" fmla="*/ 28044 h 533101"/>
                    <a:gd name="connsiteX4" fmla="*/ 168262 w 168262"/>
                    <a:gd name="connsiteY4" fmla="*/ 397387 h 533101"/>
                    <a:gd name="connsiteX5" fmla="*/ 140218 w 168262"/>
                    <a:gd name="connsiteY5" fmla="*/ 425431 h 533101"/>
                    <a:gd name="connsiteX6" fmla="*/ 25155 w 168262"/>
                    <a:gd name="connsiteY6" fmla="*/ 462948 h 533101"/>
                    <a:gd name="connsiteX7" fmla="*/ 35206 w 168262"/>
                    <a:gd name="connsiteY7" fmla="*/ 531190 h 533101"/>
                    <a:gd name="connsiteX8" fmla="*/ 0 w 168262"/>
                    <a:gd name="connsiteY8" fmla="*/ 28044 h 533101"/>
                    <a:gd name="connsiteX0" fmla="*/ 0 w 168262"/>
                    <a:gd name="connsiteY0" fmla="*/ 28044 h 539802"/>
                    <a:gd name="connsiteX1" fmla="*/ 28044 w 168262"/>
                    <a:gd name="connsiteY1" fmla="*/ 0 h 539802"/>
                    <a:gd name="connsiteX2" fmla="*/ 140218 w 168262"/>
                    <a:gd name="connsiteY2" fmla="*/ 0 h 539802"/>
                    <a:gd name="connsiteX3" fmla="*/ 168262 w 168262"/>
                    <a:gd name="connsiteY3" fmla="*/ 28044 h 539802"/>
                    <a:gd name="connsiteX4" fmla="*/ 168262 w 168262"/>
                    <a:gd name="connsiteY4" fmla="*/ 397387 h 539802"/>
                    <a:gd name="connsiteX5" fmla="*/ 140218 w 168262"/>
                    <a:gd name="connsiteY5" fmla="*/ 425431 h 539802"/>
                    <a:gd name="connsiteX6" fmla="*/ 32983 w 168262"/>
                    <a:gd name="connsiteY6" fmla="*/ 536550 h 539802"/>
                    <a:gd name="connsiteX7" fmla="*/ 35206 w 168262"/>
                    <a:gd name="connsiteY7" fmla="*/ 531190 h 539802"/>
                    <a:gd name="connsiteX8" fmla="*/ 0 w 168262"/>
                    <a:gd name="connsiteY8" fmla="*/ 28044 h 5398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8262" h="539802">
                      <a:moveTo>
                        <a:pt x="0" y="28044"/>
                      </a:moveTo>
                      <a:cubicBezTo>
                        <a:pt x="0" y="12556"/>
                        <a:pt x="12556" y="0"/>
                        <a:pt x="28044" y="0"/>
                      </a:cubicBezTo>
                      <a:lnTo>
                        <a:pt x="140218" y="0"/>
                      </a:lnTo>
                      <a:cubicBezTo>
                        <a:pt x="155706" y="0"/>
                        <a:pt x="168262" y="12556"/>
                        <a:pt x="168262" y="28044"/>
                      </a:cubicBezTo>
                      <a:lnTo>
                        <a:pt x="168262" y="397387"/>
                      </a:lnTo>
                      <a:cubicBezTo>
                        <a:pt x="168262" y="412875"/>
                        <a:pt x="155706" y="425431"/>
                        <a:pt x="140218" y="425431"/>
                      </a:cubicBezTo>
                      <a:lnTo>
                        <a:pt x="32983" y="536550"/>
                      </a:lnTo>
                      <a:cubicBezTo>
                        <a:pt x="17495" y="536550"/>
                        <a:pt x="35206" y="546678"/>
                        <a:pt x="35206" y="531190"/>
                      </a:cubicBezTo>
                      <a:cubicBezTo>
                        <a:pt x="35206" y="408076"/>
                        <a:pt x="0" y="151158"/>
                        <a:pt x="0" y="28044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3" name="Obdélník 52"/>
                <p:cNvSpPr/>
                <p:nvPr/>
              </p:nvSpPr>
              <p:spPr>
                <a:xfrm rot="20308218">
                  <a:off x="-629681" y="583046"/>
                  <a:ext cx="93668" cy="24764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4" name="Obdélník 53"/>
                <p:cNvSpPr/>
                <p:nvPr/>
              </p:nvSpPr>
              <p:spPr>
                <a:xfrm rot="15405604">
                  <a:off x="-497907" y="641770"/>
                  <a:ext cx="92071" cy="24766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51216" name="Skupina 54"/>
              <p:cNvGrpSpPr>
                <a:grpSpLocks/>
              </p:cNvGrpSpPr>
              <p:nvPr/>
            </p:nvGrpSpPr>
            <p:grpSpPr bwMode="auto">
              <a:xfrm>
                <a:off x="4745220" y="3402925"/>
                <a:ext cx="525999" cy="664710"/>
                <a:chOff x="-853834" y="338428"/>
                <a:chExt cx="525999" cy="664710"/>
              </a:xfrm>
            </p:grpSpPr>
            <p:sp>
              <p:nvSpPr>
                <p:cNvPr id="56" name="Ovál 55"/>
                <p:cNvSpPr/>
                <p:nvPr/>
              </p:nvSpPr>
              <p:spPr>
                <a:xfrm rot="756683">
                  <a:off x="-719502" y="338581"/>
                  <a:ext cx="212737" cy="19843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7" name="Obdélník: se zakulacenými rohy 28671"/>
                <p:cNvSpPr/>
                <p:nvPr/>
              </p:nvSpPr>
              <p:spPr>
                <a:xfrm rot="1886422">
                  <a:off x="-854447" y="508437"/>
                  <a:ext cx="177810" cy="495280"/>
                </a:xfrm>
                <a:custGeom>
                  <a:avLst/>
                  <a:gdLst>
                    <a:gd name="connsiteX0" fmla="*/ 0 w 168262"/>
                    <a:gd name="connsiteY0" fmla="*/ 28044 h 425431"/>
                    <a:gd name="connsiteX1" fmla="*/ 28044 w 168262"/>
                    <a:gd name="connsiteY1" fmla="*/ 0 h 425431"/>
                    <a:gd name="connsiteX2" fmla="*/ 140218 w 168262"/>
                    <a:gd name="connsiteY2" fmla="*/ 0 h 425431"/>
                    <a:gd name="connsiteX3" fmla="*/ 168262 w 168262"/>
                    <a:gd name="connsiteY3" fmla="*/ 28044 h 425431"/>
                    <a:gd name="connsiteX4" fmla="*/ 168262 w 168262"/>
                    <a:gd name="connsiteY4" fmla="*/ 397387 h 425431"/>
                    <a:gd name="connsiteX5" fmla="*/ 140218 w 168262"/>
                    <a:gd name="connsiteY5" fmla="*/ 425431 h 425431"/>
                    <a:gd name="connsiteX6" fmla="*/ 28044 w 168262"/>
                    <a:gd name="connsiteY6" fmla="*/ 425431 h 425431"/>
                    <a:gd name="connsiteX7" fmla="*/ 0 w 168262"/>
                    <a:gd name="connsiteY7" fmla="*/ 397387 h 425431"/>
                    <a:gd name="connsiteX8" fmla="*/ 0 w 168262"/>
                    <a:gd name="connsiteY8" fmla="*/ 28044 h 425431"/>
                    <a:gd name="connsiteX0" fmla="*/ 0 w 168262"/>
                    <a:gd name="connsiteY0" fmla="*/ 28044 h 532556"/>
                    <a:gd name="connsiteX1" fmla="*/ 28044 w 168262"/>
                    <a:gd name="connsiteY1" fmla="*/ 0 h 532556"/>
                    <a:gd name="connsiteX2" fmla="*/ 140218 w 168262"/>
                    <a:gd name="connsiteY2" fmla="*/ 0 h 532556"/>
                    <a:gd name="connsiteX3" fmla="*/ 168262 w 168262"/>
                    <a:gd name="connsiteY3" fmla="*/ 28044 h 532556"/>
                    <a:gd name="connsiteX4" fmla="*/ 168262 w 168262"/>
                    <a:gd name="connsiteY4" fmla="*/ 397387 h 532556"/>
                    <a:gd name="connsiteX5" fmla="*/ 140218 w 168262"/>
                    <a:gd name="connsiteY5" fmla="*/ 425431 h 532556"/>
                    <a:gd name="connsiteX6" fmla="*/ 28044 w 168262"/>
                    <a:gd name="connsiteY6" fmla="*/ 425431 h 532556"/>
                    <a:gd name="connsiteX7" fmla="*/ 35206 w 168262"/>
                    <a:gd name="connsiteY7" fmla="*/ 531190 h 532556"/>
                    <a:gd name="connsiteX8" fmla="*/ 0 w 168262"/>
                    <a:gd name="connsiteY8" fmla="*/ 28044 h 532556"/>
                    <a:gd name="connsiteX0" fmla="*/ 0 w 168262"/>
                    <a:gd name="connsiteY0" fmla="*/ 28044 h 533101"/>
                    <a:gd name="connsiteX1" fmla="*/ 28044 w 168262"/>
                    <a:gd name="connsiteY1" fmla="*/ 0 h 533101"/>
                    <a:gd name="connsiteX2" fmla="*/ 140218 w 168262"/>
                    <a:gd name="connsiteY2" fmla="*/ 0 h 533101"/>
                    <a:gd name="connsiteX3" fmla="*/ 168262 w 168262"/>
                    <a:gd name="connsiteY3" fmla="*/ 28044 h 533101"/>
                    <a:gd name="connsiteX4" fmla="*/ 168262 w 168262"/>
                    <a:gd name="connsiteY4" fmla="*/ 397387 h 533101"/>
                    <a:gd name="connsiteX5" fmla="*/ 140218 w 168262"/>
                    <a:gd name="connsiteY5" fmla="*/ 425431 h 533101"/>
                    <a:gd name="connsiteX6" fmla="*/ 25155 w 168262"/>
                    <a:gd name="connsiteY6" fmla="*/ 462948 h 533101"/>
                    <a:gd name="connsiteX7" fmla="*/ 35206 w 168262"/>
                    <a:gd name="connsiteY7" fmla="*/ 531190 h 533101"/>
                    <a:gd name="connsiteX8" fmla="*/ 0 w 168262"/>
                    <a:gd name="connsiteY8" fmla="*/ 28044 h 533101"/>
                    <a:gd name="connsiteX0" fmla="*/ 0 w 168262"/>
                    <a:gd name="connsiteY0" fmla="*/ 28044 h 539802"/>
                    <a:gd name="connsiteX1" fmla="*/ 28044 w 168262"/>
                    <a:gd name="connsiteY1" fmla="*/ 0 h 539802"/>
                    <a:gd name="connsiteX2" fmla="*/ 140218 w 168262"/>
                    <a:gd name="connsiteY2" fmla="*/ 0 h 539802"/>
                    <a:gd name="connsiteX3" fmla="*/ 168262 w 168262"/>
                    <a:gd name="connsiteY3" fmla="*/ 28044 h 539802"/>
                    <a:gd name="connsiteX4" fmla="*/ 168262 w 168262"/>
                    <a:gd name="connsiteY4" fmla="*/ 397387 h 539802"/>
                    <a:gd name="connsiteX5" fmla="*/ 140218 w 168262"/>
                    <a:gd name="connsiteY5" fmla="*/ 425431 h 539802"/>
                    <a:gd name="connsiteX6" fmla="*/ 32983 w 168262"/>
                    <a:gd name="connsiteY6" fmla="*/ 536550 h 539802"/>
                    <a:gd name="connsiteX7" fmla="*/ 35206 w 168262"/>
                    <a:gd name="connsiteY7" fmla="*/ 531190 h 539802"/>
                    <a:gd name="connsiteX8" fmla="*/ 0 w 168262"/>
                    <a:gd name="connsiteY8" fmla="*/ 28044 h 5398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8262" h="539802">
                      <a:moveTo>
                        <a:pt x="0" y="28044"/>
                      </a:moveTo>
                      <a:cubicBezTo>
                        <a:pt x="0" y="12556"/>
                        <a:pt x="12556" y="0"/>
                        <a:pt x="28044" y="0"/>
                      </a:cubicBezTo>
                      <a:lnTo>
                        <a:pt x="140218" y="0"/>
                      </a:lnTo>
                      <a:cubicBezTo>
                        <a:pt x="155706" y="0"/>
                        <a:pt x="168262" y="12556"/>
                        <a:pt x="168262" y="28044"/>
                      </a:cubicBezTo>
                      <a:lnTo>
                        <a:pt x="168262" y="397387"/>
                      </a:lnTo>
                      <a:cubicBezTo>
                        <a:pt x="168262" y="412875"/>
                        <a:pt x="155706" y="425431"/>
                        <a:pt x="140218" y="425431"/>
                      </a:cubicBezTo>
                      <a:lnTo>
                        <a:pt x="32983" y="536550"/>
                      </a:lnTo>
                      <a:cubicBezTo>
                        <a:pt x="17495" y="536550"/>
                        <a:pt x="35206" y="546678"/>
                        <a:pt x="35206" y="531190"/>
                      </a:cubicBezTo>
                      <a:cubicBezTo>
                        <a:pt x="35206" y="408076"/>
                        <a:pt x="0" y="151158"/>
                        <a:pt x="0" y="28044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8" name="Obdélník 57"/>
                <p:cNvSpPr/>
                <p:nvPr/>
              </p:nvSpPr>
              <p:spPr>
                <a:xfrm rot="20308218">
                  <a:off x="-629009" y="583046"/>
                  <a:ext cx="92080" cy="24764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9" name="Obdélník 58"/>
                <p:cNvSpPr/>
                <p:nvPr/>
              </p:nvSpPr>
              <p:spPr>
                <a:xfrm rot="15405604">
                  <a:off x="-497235" y="641770"/>
                  <a:ext cx="92071" cy="24766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51217" name="Skupina 59"/>
              <p:cNvGrpSpPr>
                <a:grpSpLocks/>
              </p:cNvGrpSpPr>
              <p:nvPr/>
            </p:nvGrpSpPr>
            <p:grpSpPr bwMode="auto">
              <a:xfrm rot="362979">
                <a:off x="8655551" y="3454866"/>
                <a:ext cx="525999" cy="664710"/>
                <a:chOff x="-853834" y="338428"/>
                <a:chExt cx="525999" cy="664710"/>
              </a:xfrm>
            </p:grpSpPr>
            <p:sp>
              <p:nvSpPr>
                <p:cNvPr id="61" name="Ovál 60"/>
                <p:cNvSpPr/>
                <p:nvPr/>
              </p:nvSpPr>
              <p:spPr>
                <a:xfrm rot="756683">
                  <a:off x="-728614" y="337855"/>
                  <a:ext cx="212737" cy="196842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2" name="Obdélník: se zakulacenými rohy 28671"/>
                <p:cNvSpPr/>
                <p:nvPr/>
              </p:nvSpPr>
              <p:spPr>
                <a:xfrm rot="1886422">
                  <a:off x="-864584" y="504828"/>
                  <a:ext cx="180985" cy="492105"/>
                </a:xfrm>
                <a:custGeom>
                  <a:avLst/>
                  <a:gdLst>
                    <a:gd name="connsiteX0" fmla="*/ 0 w 168262"/>
                    <a:gd name="connsiteY0" fmla="*/ 28044 h 425431"/>
                    <a:gd name="connsiteX1" fmla="*/ 28044 w 168262"/>
                    <a:gd name="connsiteY1" fmla="*/ 0 h 425431"/>
                    <a:gd name="connsiteX2" fmla="*/ 140218 w 168262"/>
                    <a:gd name="connsiteY2" fmla="*/ 0 h 425431"/>
                    <a:gd name="connsiteX3" fmla="*/ 168262 w 168262"/>
                    <a:gd name="connsiteY3" fmla="*/ 28044 h 425431"/>
                    <a:gd name="connsiteX4" fmla="*/ 168262 w 168262"/>
                    <a:gd name="connsiteY4" fmla="*/ 397387 h 425431"/>
                    <a:gd name="connsiteX5" fmla="*/ 140218 w 168262"/>
                    <a:gd name="connsiteY5" fmla="*/ 425431 h 425431"/>
                    <a:gd name="connsiteX6" fmla="*/ 28044 w 168262"/>
                    <a:gd name="connsiteY6" fmla="*/ 425431 h 425431"/>
                    <a:gd name="connsiteX7" fmla="*/ 0 w 168262"/>
                    <a:gd name="connsiteY7" fmla="*/ 397387 h 425431"/>
                    <a:gd name="connsiteX8" fmla="*/ 0 w 168262"/>
                    <a:gd name="connsiteY8" fmla="*/ 28044 h 425431"/>
                    <a:gd name="connsiteX0" fmla="*/ 0 w 168262"/>
                    <a:gd name="connsiteY0" fmla="*/ 28044 h 532556"/>
                    <a:gd name="connsiteX1" fmla="*/ 28044 w 168262"/>
                    <a:gd name="connsiteY1" fmla="*/ 0 h 532556"/>
                    <a:gd name="connsiteX2" fmla="*/ 140218 w 168262"/>
                    <a:gd name="connsiteY2" fmla="*/ 0 h 532556"/>
                    <a:gd name="connsiteX3" fmla="*/ 168262 w 168262"/>
                    <a:gd name="connsiteY3" fmla="*/ 28044 h 532556"/>
                    <a:gd name="connsiteX4" fmla="*/ 168262 w 168262"/>
                    <a:gd name="connsiteY4" fmla="*/ 397387 h 532556"/>
                    <a:gd name="connsiteX5" fmla="*/ 140218 w 168262"/>
                    <a:gd name="connsiteY5" fmla="*/ 425431 h 532556"/>
                    <a:gd name="connsiteX6" fmla="*/ 28044 w 168262"/>
                    <a:gd name="connsiteY6" fmla="*/ 425431 h 532556"/>
                    <a:gd name="connsiteX7" fmla="*/ 35206 w 168262"/>
                    <a:gd name="connsiteY7" fmla="*/ 531190 h 532556"/>
                    <a:gd name="connsiteX8" fmla="*/ 0 w 168262"/>
                    <a:gd name="connsiteY8" fmla="*/ 28044 h 532556"/>
                    <a:gd name="connsiteX0" fmla="*/ 0 w 168262"/>
                    <a:gd name="connsiteY0" fmla="*/ 28044 h 533101"/>
                    <a:gd name="connsiteX1" fmla="*/ 28044 w 168262"/>
                    <a:gd name="connsiteY1" fmla="*/ 0 h 533101"/>
                    <a:gd name="connsiteX2" fmla="*/ 140218 w 168262"/>
                    <a:gd name="connsiteY2" fmla="*/ 0 h 533101"/>
                    <a:gd name="connsiteX3" fmla="*/ 168262 w 168262"/>
                    <a:gd name="connsiteY3" fmla="*/ 28044 h 533101"/>
                    <a:gd name="connsiteX4" fmla="*/ 168262 w 168262"/>
                    <a:gd name="connsiteY4" fmla="*/ 397387 h 533101"/>
                    <a:gd name="connsiteX5" fmla="*/ 140218 w 168262"/>
                    <a:gd name="connsiteY5" fmla="*/ 425431 h 533101"/>
                    <a:gd name="connsiteX6" fmla="*/ 25155 w 168262"/>
                    <a:gd name="connsiteY6" fmla="*/ 462948 h 533101"/>
                    <a:gd name="connsiteX7" fmla="*/ 35206 w 168262"/>
                    <a:gd name="connsiteY7" fmla="*/ 531190 h 533101"/>
                    <a:gd name="connsiteX8" fmla="*/ 0 w 168262"/>
                    <a:gd name="connsiteY8" fmla="*/ 28044 h 533101"/>
                    <a:gd name="connsiteX0" fmla="*/ 0 w 168262"/>
                    <a:gd name="connsiteY0" fmla="*/ 28044 h 539802"/>
                    <a:gd name="connsiteX1" fmla="*/ 28044 w 168262"/>
                    <a:gd name="connsiteY1" fmla="*/ 0 h 539802"/>
                    <a:gd name="connsiteX2" fmla="*/ 140218 w 168262"/>
                    <a:gd name="connsiteY2" fmla="*/ 0 h 539802"/>
                    <a:gd name="connsiteX3" fmla="*/ 168262 w 168262"/>
                    <a:gd name="connsiteY3" fmla="*/ 28044 h 539802"/>
                    <a:gd name="connsiteX4" fmla="*/ 168262 w 168262"/>
                    <a:gd name="connsiteY4" fmla="*/ 397387 h 539802"/>
                    <a:gd name="connsiteX5" fmla="*/ 140218 w 168262"/>
                    <a:gd name="connsiteY5" fmla="*/ 425431 h 539802"/>
                    <a:gd name="connsiteX6" fmla="*/ 32983 w 168262"/>
                    <a:gd name="connsiteY6" fmla="*/ 536550 h 539802"/>
                    <a:gd name="connsiteX7" fmla="*/ 35206 w 168262"/>
                    <a:gd name="connsiteY7" fmla="*/ 531190 h 539802"/>
                    <a:gd name="connsiteX8" fmla="*/ 0 w 168262"/>
                    <a:gd name="connsiteY8" fmla="*/ 28044 h 5398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8262" h="539802">
                      <a:moveTo>
                        <a:pt x="0" y="28044"/>
                      </a:moveTo>
                      <a:cubicBezTo>
                        <a:pt x="0" y="12556"/>
                        <a:pt x="12556" y="0"/>
                        <a:pt x="28044" y="0"/>
                      </a:cubicBezTo>
                      <a:lnTo>
                        <a:pt x="140218" y="0"/>
                      </a:lnTo>
                      <a:cubicBezTo>
                        <a:pt x="155706" y="0"/>
                        <a:pt x="168262" y="12556"/>
                        <a:pt x="168262" y="28044"/>
                      </a:cubicBezTo>
                      <a:lnTo>
                        <a:pt x="168262" y="397387"/>
                      </a:lnTo>
                      <a:cubicBezTo>
                        <a:pt x="168262" y="412875"/>
                        <a:pt x="155706" y="425431"/>
                        <a:pt x="140218" y="425431"/>
                      </a:cubicBezTo>
                      <a:lnTo>
                        <a:pt x="32983" y="536550"/>
                      </a:lnTo>
                      <a:cubicBezTo>
                        <a:pt x="17495" y="536550"/>
                        <a:pt x="35206" y="546678"/>
                        <a:pt x="35206" y="531190"/>
                      </a:cubicBezTo>
                      <a:cubicBezTo>
                        <a:pt x="35206" y="408076"/>
                        <a:pt x="0" y="151158"/>
                        <a:pt x="0" y="28044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3" name="Obdélník 62"/>
                <p:cNvSpPr/>
                <p:nvPr/>
              </p:nvSpPr>
              <p:spPr>
                <a:xfrm rot="20308218">
                  <a:off x="-638263" y="580650"/>
                  <a:ext cx="92080" cy="24764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4" name="Obdélník 63"/>
                <p:cNvSpPr/>
                <p:nvPr/>
              </p:nvSpPr>
              <p:spPr>
                <a:xfrm rot="15405604">
                  <a:off x="-503440" y="630133"/>
                  <a:ext cx="93658" cy="252426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</p:grpSp>
        <p:pic>
          <p:nvPicPr>
            <p:cNvPr id="51207" name="Picture 2" descr="Metro M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632399" y="4053450"/>
              <a:ext cx="496954" cy="4969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1203" name="TextovéPole 28680"/>
          <p:cNvSpPr txBox="1">
            <a:spLocks noChangeArrowheads="1"/>
          </p:cNvSpPr>
          <p:nvPr/>
        </p:nvSpPr>
        <p:spPr bwMode="auto">
          <a:xfrm>
            <a:off x="569913" y="463550"/>
            <a:ext cx="102965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      Setrvačnost svého těla si můžeš uvědomit při jízdě metrem.</a:t>
            </a:r>
          </a:p>
          <a:p>
            <a:r>
              <a:rPr lang="cs-CZ" altLang="cs-CZ" sz="2400"/>
              <a:t>       Rozhodni zda se metro rozjíždí nebo prudce brzdí. Klikni na odpověď. Správná</a:t>
            </a:r>
          </a:p>
          <a:p>
            <a:r>
              <a:rPr lang="cs-CZ" altLang="cs-CZ" sz="2400"/>
              <a:t>       odpověď se zabarví zeleně.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43038" y="5534025"/>
            <a:ext cx="22574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Metro se rozjíždí</a:t>
            </a:r>
          </a:p>
        </p:txBody>
      </p:sp>
      <p:sp>
        <p:nvSpPr>
          <p:cNvPr id="65" name="TextovéPole 64"/>
          <p:cNvSpPr txBox="1">
            <a:spLocks noChangeArrowheads="1"/>
          </p:cNvSpPr>
          <p:nvPr/>
        </p:nvSpPr>
        <p:spPr bwMode="auto">
          <a:xfrm>
            <a:off x="7577138" y="5491163"/>
            <a:ext cx="25796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Metro prudce brzdí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26" name="Skupina 28674"/>
          <p:cNvGrpSpPr>
            <a:grpSpLocks/>
          </p:cNvGrpSpPr>
          <p:nvPr/>
        </p:nvGrpSpPr>
        <p:grpSpPr bwMode="auto">
          <a:xfrm>
            <a:off x="212725" y="2462213"/>
            <a:ext cx="11979275" cy="2519362"/>
            <a:chOff x="212041" y="2461896"/>
            <a:chExt cx="11979959" cy="2519330"/>
          </a:xfrm>
        </p:grpSpPr>
        <p:sp>
          <p:nvSpPr>
            <p:cNvPr id="25" name="Obdélník 24"/>
            <p:cNvSpPr/>
            <p:nvPr/>
          </p:nvSpPr>
          <p:spPr>
            <a:xfrm>
              <a:off x="212041" y="4668493"/>
              <a:ext cx="11979959" cy="31273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" name="Obdélník 1"/>
            <p:cNvSpPr/>
            <p:nvPr/>
          </p:nvSpPr>
          <p:spPr>
            <a:xfrm>
              <a:off x="1034413" y="2714305"/>
              <a:ext cx="10335215" cy="1960538"/>
            </a:xfrm>
            <a:custGeom>
              <a:avLst/>
              <a:gdLst>
                <a:gd name="connsiteX0" fmla="*/ 0 w 9157252"/>
                <a:gd name="connsiteY0" fmla="*/ 0 h 1921565"/>
                <a:gd name="connsiteX1" fmla="*/ 9157252 w 9157252"/>
                <a:gd name="connsiteY1" fmla="*/ 0 h 1921565"/>
                <a:gd name="connsiteX2" fmla="*/ 9157252 w 9157252"/>
                <a:gd name="connsiteY2" fmla="*/ 1921565 h 1921565"/>
                <a:gd name="connsiteX3" fmla="*/ 0 w 9157252"/>
                <a:gd name="connsiteY3" fmla="*/ 1921565 h 1921565"/>
                <a:gd name="connsiteX4" fmla="*/ 0 w 9157252"/>
                <a:gd name="connsiteY4" fmla="*/ 0 h 1921565"/>
                <a:gd name="connsiteX0" fmla="*/ 463826 w 9621078"/>
                <a:gd name="connsiteY0" fmla="*/ 0 h 1921565"/>
                <a:gd name="connsiteX1" fmla="*/ 9621078 w 9621078"/>
                <a:gd name="connsiteY1" fmla="*/ 0 h 1921565"/>
                <a:gd name="connsiteX2" fmla="*/ 9621078 w 9621078"/>
                <a:gd name="connsiteY2" fmla="*/ 1921565 h 1921565"/>
                <a:gd name="connsiteX3" fmla="*/ 463826 w 9621078"/>
                <a:gd name="connsiteY3" fmla="*/ 1921565 h 1921565"/>
                <a:gd name="connsiteX4" fmla="*/ 0 w 9621078"/>
                <a:gd name="connsiteY4" fmla="*/ 1630017 h 1921565"/>
                <a:gd name="connsiteX5" fmla="*/ 463826 w 9621078"/>
                <a:gd name="connsiteY5" fmla="*/ 0 h 1921565"/>
                <a:gd name="connsiteX0" fmla="*/ 742039 w 9899291"/>
                <a:gd name="connsiteY0" fmla="*/ 0 h 1961857"/>
                <a:gd name="connsiteX1" fmla="*/ 9899291 w 9899291"/>
                <a:gd name="connsiteY1" fmla="*/ 0 h 1961857"/>
                <a:gd name="connsiteX2" fmla="*/ 9899291 w 9899291"/>
                <a:gd name="connsiteY2" fmla="*/ 1921565 h 1961857"/>
                <a:gd name="connsiteX3" fmla="*/ 742039 w 9899291"/>
                <a:gd name="connsiteY3" fmla="*/ 1921565 h 1961857"/>
                <a:gd name="connsiteX4" fmla="*/ 503500 w 9899291"/>
                <a:gd name="connsiteY4" fmla="*/ 1948069 h 1961857"/>
                <a:gd name="connsiteX5" fmla="*/ 278213 w 9899291"/>
                <a:gd name="connsiteY5" fmla="*/ 1630017 h 1961857"/>
                <a:gd name="connsiteX6" fmla="*/ 742039 w 9899291"/>
                <a:gd name="connsiteY6" fmla="*/ 0 h 1961857"/>
                <a:gd name="connsiteX0" fmla="*/ 742039 w 10336614"/>
                <a:gd name="connsiteY0" fmla="*/ 0 h 1961857"/>
                <a:gd name="connsiteX1" fmla="*/ 9899291 w 10336614"/>
                <a:gd name="connsiteY1" fmla="*/ 0 h 1961857"/>
                <a:gd name="connsiteX2" fmla="*/ 10336614 w 10336614"/>
                <a:gd name="connsiteY2" fmla="*/ 1868556 h 1961857"/>
                <a:gd name="connsiteX3" fmla="*/ 9899291 w 10336614"/>
                <a:gd name="connsiteY3" fmla="*/ 1921565 h 1961857"/>
                <a:gd name="connsiteX4" fmla="*/ 742039 w 10336614"/>
                <a:gd name="connsiteY4" fmla="*/ 1921565 h 1961857"/>
                <a:gd name="connsiteX5" fmla="*/ 503500 w 10336614"/>
                <a:gd name="connsiteY5" fmla="*/ 1948069 h 1961857"/>
                <a:gd name="connsiteX6" fmla="*/ 278213 w 10336614"/>
                <a:gd name="connsiteY6" fmla="*/ 1630017 h 1961857"/>
                <a:gd name="connsiteX7" fmla="*/ 742039 w 10336614"/>
                <a:gd name="connsiteY7" fmla="*/ 0 h 196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6614" h="1961857">
                  <a:moveTo>
                    <a:pt x="742039" y="0"/>
                  </a:moveTo>
                  <a:lnTo>
                    <a:pt x="9899291" y="0"/>
                  </a:lnTo>
                  <a:cubicBezTo>
                    <a:pt x="9899291" y="375478"/>
                    <a:pt x="10336614" y="1493078"/>
                    <a:pt x="10336614" y="1868556"/>
                  </a:cubicBezTo>
                  <a:lnTo>
                    <a:pt x="9899291" y="1921565"/>
                  </a:lnTo>
                  <a:lnTo>
                    <a:pt x="742039" y="1921565"/>
                  </a:lnTo>
                  <a:cubicBezTo>
                    <a:pt x="-819509" y="1899478"/>
                    <a:pt x="580804" y="1996660"/>
                    <a:pt x="503500" y="1948069"/>
                  </a:cubicBezTo>
                  <a:cubicBezTo>
                    <a:pt x="426196" y="1899478"/>
                    <a:pt x="242874" y="1928191"/>
                    <a:pt x="278213" y="1630017"/>
                  </a:cubicBezTo>
                  <a:lnTo>
                    <a:pt x="742039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1418610" y="2714305"/>
              <a:ext cx="463576" cy="1403332"/>
            </a:xfrm>
            <a:custGeom>
              <a:avLst/>
              <a:gdLst>
                <a:gd name="connsiteX0" fmla="*/ 0 w 463826"/>
                <a:gd name="connsiteY0" fmla="*/ 0 h 1404730"/>
                <a:gd name="connsiteX1" fmla="*/ 463826 w 463826"/>
                <a:gd name="connsiteY1" fmla="*/ 0 h 1404730"/>
                <a:gd name="connsiteX2" fmla="*/ 463826 w 463826"/>
                <a:gd name="connsiteY2" fmla="*/ 1404730 h 1404730"/>
                <a:gd name="connsiteX3" fmla="*/ 0 w 463826"/>
                <a:gd name="connsiteY3" fmla="*/ 1404730 h 1404730"/>
                <a:gd name="connsiteX4" fmla="*/ 0 w 463826"/>
                <a:gd name="connsiteY4" fmla="*/ 0 h 1404730"/>
                <a:gd name="connsiteX0" fmla="*/ 238539 w 463826"/>
                <a:gd name="connsiteY0" fmla="*/ 39757 h 1404730"/>
                <a:gd name="connsiteX1" fmla="*/ 463826 w 463826"/>
                <a:gd name="connsiteY1" fmla="*/ 0 h 1404730"/>
                <a:gd name="connsiteX2" fmla="*/ 463826 w 463826"/>
                <a:gd name="connsiteY2" fmla="*/ 1404730 h 1404730"/>
                <a:gd name="connsiteX3" fmla="*/ 0 w 463826"/>
                <a:gd name="connsiteY3" fmla="*/ 1404730 h 1404730"/>
                <a:gd name="connsiteX4" fmla="*/ 238539 w 463826"/>
                <a:gd name="connsiteY4" fmla="*/ 39757 h 1404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826" h="1404730">
                  <a:moveTo>
                    <a:pt x="238539" y="39757"/>
                  </a:moveTo>
                  <a:lnTo>
                    <a:pt x="463826" y="0"/>
                  </a:lnTo>
                  <a:lnTo>
                    <a:pt x="463826" y="1404730"/>
                  </a:lnTo>
                  <a:lnTo>
                    <a:pt x="0" y="1404730"/>
                  </a:lnTo>
                  <a:lnTo>
                    <a:pt x="238539" y="39757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2"/>
            <p:cNvSpPr/>
            <p:nvPr/>
          </p:nvSpPr>
          <p:spPr>
            <a:xfrm flipH="1">
              <a:off x="10780632" y="2714305"/>
              <a:ext cx="588996" cy="1403332"/>
            </a:xfrm>
            <a:custGeom>
              <a:avLst/>
              <a:gdLst>
                <a:gd name="connsiteX0" fmla="*/ 0 w 463826"/>
                <a:gd name="connsiteY0" fmla="*/ 0 h 1404730"/>
                <a:gd name="connsiteX1" fmla="*/ 463826 w 463826"/>
                <a:gd name="connsiteY1" fmla="*/ 0 h 1404730"/>
                <a:gd name="connsiteX2" fmla="*/ 463826 w 463826"/>
                <a:gd name="connsiteY2" fmla="*/ 1404730 h 1404730"/>
                <a:gd name="connsiteX3" fmla="*/ 0 w 463826"/>
                <a:gd name="connsiteY3" fmla="*/ 1404730 h 1404730"/>
                <a:gd name="connsiteX4" fmla="*/ 0 w 463826"/>
                <a:gd name="connsiteY4" fmla="*/ 0 h 1404730"/>
                <a:gd name="connsiteX0" fmla="*/ 238539 w 463826"/>
                <a:gd name="connsiteY0" fmla="*/ 39757 h 1404730"/>
                <a:gd name="connsiteX1" fmla="*/ 463826 w 463826"/>
                <a:gd name="connsiteY1" fmla="*/ 0 h 1404730"/>
                <a:gd name="connsiteX2" fmla="*/ 463826 w 463826"/>
                <a:gd name="connsiteY2" fmla="*/ 1404730 h 1404730"/>
                <a:gd name="connsiteX3" fmla="*/ 0 w 463826"/>
                <a:gd name="connsiteY3" fmla="*/ 1404730 h 1404730"/>
                <a:gd name="connsiteX4" fmla="*/ 238539 w 463826"/>
                <a:gd name="connsiteY4" fmla="*/ 39757 h 1404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3826" h="1404730">
                  <a:moveTo>
                    <a:pt x="238539" y="39757"/>
                  </a:moveTo>
                  <a:lnTo>
                    <a:pt x="463826" y="0"/>
                  </a:lnTo>
                  <a:lnTo>
                    <a:pt x="463826" y="1404730"/>
                  </a:lnTo>
                  <a:lnTo>
                    <a:pt x="0" y="1404730"/>
                  </a:lnTo>
                  <a:lnTo>
                    <a:pt x="238539" y="39757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782351" y="2461896"/>
              <a:ext cx="1670145" cy="25240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040945" y="2961952"/>
              <a:ext cx="993832" cy="1577955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: se zakulacenými rohy 6"/>
            <p:cNvSpPr/>
            <p:nvPr/>
          </p:nvSpPr>
          <p:spPr>
            <a:xfrm>
              <a:off x="2147314" y="3134987"/>
              <a:ext cx="330219" cy="847714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: se zakulacenými rohy 7"/>
            <p:cNvSpPr/>
            <p:nvPr/>
          </p:nvSpPr>
          <p:spPr>
            <a:xfrm>
              <a:off x="2583901" y="3134987"/>
              <a:ext cx="331807" cy="847714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403462" y="2961952"/>
              <a:ext cx="993832" cy="1577955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bdélník: se zakulacenými rohy 9"/>
            <p:cNvSpPr/>
            <p:nvPr/>
          </p:nvSpPr>
          <p:spPr>
            <a:xfrm>
              <a:off x="5509831" y="3134987"/>
              <a:ext cx="330219" cy="847714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bdélník: se zakulacenými rohy 10"/>
            <p:cNvSpPr/>
            <p:nvPr/>
          </p:nvSpPr>
          <p:spPr>
            <a:xfrm>
              <a:off x="5946418" y="3134987"/>
              <a:ext cx="331807" cy="847714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9653443" y="2961952"/>
              <a:ext cx="993832" cy="1577955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: se zakulacenými rohy 12"/>
            <p:cNvSpPr/>
            <p:nvPr/>
          </p:nvSpPr>
          <p:spPr>
            <a:xfrm>
              <a:off x="9759811" y="3134987"/>
              <a:ext cx="331807" cy="847714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: se zakulacenými rohy 13"/>
            <p:cNvSpPr/>
            <p:nvPr/>
          </p:nvSpPr>
          <p:spPr>
            <a:xfrm>
              <a:off x="10256728" y="3134987"/>
              <a:ext cx="331806" cy="847714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6" name="Přímá spojnice 15"/>
            <p:cNvCxnSpPr>
              <a:stCxn id="6" idx="0"/>
              <a:endCxn id="6" idx="2"/>
            </p:cNvCxnSpPr>
            <p:nvPr/>
          </p:nvCxnSpPr>
          <p:spPr>
            <a:xfrm>
              <a:off x="2537862" y="2961952"/>
              <a:ext cx="0" cy="1577955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  <a:stCxn id="9" idx="0"/>
            </p:cNvCxnSpPr>
            <p:nvPr/>
          </p:nvCxnSpPr>
          <p:spPr>
            <a:xfrm>
              <a:off x="5900379" y="2961952"/>
              <a:ext cx="0" cy="1577955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>
              <a:cxnSpLocks/>
            </p:cNvCxnSpPr>
            <p:nvPr/>
          </p:nvCxnSpPr>
          <p:spPr>
            <a:xfrm>
              <a:off x="10170998" y="2961952"/>
              <a:ext cx="0" cy="15779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bdélník 22"/>
            <p:cNvSpPr/>
            <p:nvPr/>
          </p:nvSpPr>
          <p:spPr>
            <a:xfrm>
              <a:off x="3080818" y="3134987"/>
              <a:ext cx="2203576" cy="84771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6551291" y="3161974"/>
              <a:ext cx="2811623" cy="82072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2249" name="Picture 2" descr="Metro M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120006" y="4090198"/>
              <a:ext cx="496954" cy="4969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2250" name="Picture 4" descr="Metro M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29299" y="4080586"/>
              <a:ext cx="496954" cy="4969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2251" name="Picture 6" descr="Dancing Guy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705887">
              <a:off x="3306904" y="3184167"/>
              <a:ext cx="837846" cy="14106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6" name="Obdélník 35"/>
            <p:cNvSpPr/>
            <p:nvPr/>
          </p:nvSpPr>
          <p:spPr>
            <a:xfrm>
              <a:off x="6513189" y="4027151"/>
              <a:ext cx="604872" cy="595304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7273644" y="4019213"/>
              <a:ext cx="604873" cy="595305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7700707" y="4028738"/>
              <a:ext cx="603284" cy="593717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2255" name="Skupina 18"/>
            <p:cNvGrpSpPr>
              <a:grpSpLocks/>
            </p:cNvGrpSpPr>
            <p:nvPr/>
          </p:nvGrpSpPr>
          <p:grpSpPr bwMode="auto">
            <a:xfrm rot="-3655858">
              <a:off x="8769592" y="3303037"/>
              <a:ext cx="506996" cy="646817"/>
              <a:chOff x="2322642" y="5539388"/>
              <a:chExt cx="563054" cy="646817"/>
            </a:xfrm>
          </p:grpSpPr>
          <p:sp>
            <p:nvSpPr>
              <p:cNvPr id="28672" name="Obdélník: se zakulacenými rohy 28671"/>
              <p:cNvSpPr/>
              <p:nvPr/>
            </p:nvSpPr>
            <p:spPr>
              <a:xfrm rot="1886422" flipH="1">
                <a:off x="2319703" y="5683030"/>
                <a:ext cx="248585" cy="500092"/>
              </a:xfrm>
              <a:custGeom>
                <a:avLst/>
                <a:gdLst>
                  <a:gd name="connsiteX0" fmla="*/ 0 w 168262"/>
                  <a:gd name="connsiteY0" fmla="*/ 28044 h 425431"/>
                  <a:gd name="connsiteX1" fmla="*/ 28044 w 168262"/>
                  <a:gd name="connsiteY1" fmla="*/ 0 h 425431"/>
                  <a:gd name="connsiteX2" fmla="*/ 140218 w 168262"/>
                  <a:gd name="connsiteY2" fmla="*/ 0 h 425431"/>
                  <a:gd name="connsiteX3" fmla="*/ 168262 w 168262"/>
                  <a:gd name="connsiteY3" fmla="*/ 28044 h 425431"/>
                  <a:gd name="connsiteX4" fmla="*/ 168262 w 168262"/>
                  <a:gd name="connsiteY4" fmla="*/ 397387 h 425431"/>
                  <a:gd name="connsiteX5" fmla="*/ 140218 w 168262"/>
                  <a:gd name="connsiteY5" fmla="*/ 425431 h 425431"/>
                  <a:gd name="connsiteX6" fmla="*/ 28044 w 168262"/>
                  <a:gd name="connsiteY6" fmla="*/ 425431 h 425431"/>
                  <a:gd name="connsiteX7" fmla="*/ 0 w 168262"/>
                  <a:gd name="connsiteY7" fmla="*/ 397387 h 425431"/>
                  <a:gd name="connsiteX8" fmla="*/ 0 w 168262"/>
                  <a:gd name="connsiteY8" fmla="*/ 28044 h 425431"/>
                  <a:gd name="connsiteX0" fmla="*/ 0 w 168262"/>
                  <a:gd name="connsiteY0" fmla="*/ 28044 h 532556"/>
                  <a:gd name="connsiteX1" fmla="*/ 28044 w 168262"/>
                  <a:gd name="connsiteY1" fmla="*/ 0 h 532556"/>
                  <a:gd name="connsiteX2" fmla="*/ 140218 w 168262"/>
                  <a:gd name="connsiteY2" fmla="*/ 0 h 532556"/>
                  <a:gd name="connsiteX3" fmla="*/ 168262 w 168262"/>
                  <a:gd name="connsiteY3" fmla="*/ 28044 h 532556"/>
                  <a:gd name="connsiteX4" fmla="*/ 168262 w 168262"/>
                  <a:gd name="connsiteY4" fmla="*/ 397387 h 532556"/>
                  <a:gd name="connsiteX5" fmla="*/ 140218 w 168262"/>
                  <a:gd name="connsiteY5" fmla="*/ 425431 h 532556"/>
                  <a:gd name="connsiteX6" fmla="*/ 28044 w 168262"/>
                  <a:gd name="connsiteY6" fmla="*/ 425431 h 532556"/>
                  <a:gd name="connsiteX7" fmla="*/ 35206 w 168262"/>
                  <a:gd name="connsiteY7" fmla="*/ 531190 h 532556"/>
                  <a:gd name="connsiteX8" fmla="*/ 0 w 168262"/>
                  <a:gd name="connsiteY8" fmla="*/ 28044 h 532556"/>
                  <a:gd name="connsiteX0" fmla="*/ 0 w 168262"/>
                  <a:gd name="connsiteY0" fmla="*/ 28044 h 533101"/>
                  <a:gd name="connsiteX1" fmla="*/ 28044 w 168262"/>
                  <a:gd name="connsiteY1" fmla="*/ 0 h 533101"/>
                  <a:gd name="connsiteX2" fmla="*/ 140218 w 168262"/>
                  <a:gd name="connsiteY2" fmla="*/ 0 h 533101"/>
                  <a:gd name="connsiteX3" fmla="*/ 168262 w 168262"/>
                  <a:gd name="connsiteY3" fmla="*/ 28044 h 533101"/>
                  <a:gd name="connsiteX4" fmla="*/ 168262 w 168262"/>
                  <a:gd name="connsiteY4" fmla="*/ 397387 h 533101"/>
                  <a:gd name="connsiteX5" fmla="*/ 140218 w 168262"/>
                  <a:gd name="connsiteY5" fmla="*/ 425431 h 533101"/>
                  <a:gd name="connsiteX6" fmla="*/ 25155 w 168262"/>
                  <a:gd name="connsiteY6" fmla="*/ 462948 h 533101"/>
                  <a:gd name="connsiteX7" fmla="*/ 35206 w 168262"/>
                  <a:gd name="connsiteY7" fmla="*/ 531190 h 533101"/>
                  <a:gd name="connsiteX8" fmla="*/ 0 w 168262"/>
                  <a:gd name="connsiteY8" fmla="*/ 28044 h 533101"/>
                  <a:gd name="connsiteX0" fmla="*/ 0 w 168262"/>
                  <a:gd name="connsiteY0" fmla="*/ 28044 h 539802"/>
                  <a:gd name="connsiteX1" fmla="*/ 28044 w 168262"/>
                  <a:gd name="connsiteY1" fmla="*/ 0 h 539802"/>
                  <a:gd name="connsiteX2" fmla="*/ 140218 w 168262"/>
                  <a:gd name="connsiteY2" fmla="*/ 0 h 539802"/>
                  <a:gd name="connsiteX3" fmla="*/ 168262 w 168262"/>
                  <a:gd name="connsiteY3" fmla="*/ 28044 h 539802"/>
                  <a:gd name="connsiteX4" fmla="*/ 168262 w 168262"/>
                  <a:gd name="connsiteY4" fmla="*/ 397387 h 539802"/>
                  <a:gd name="connsiteX5" fmla="*/ 140218 w 168262"/>
                  <a:gd name="connsiteY5" fmla="*/ 425431 h 539802"/>
                  <a:gd name="connsiteX6" fmla="*/ 32983 w 168262"/>
                  <a:gd name="connsiteY6" fmla="*/ 536550 h 539802"/>
                  <a:gd name="connsiteX7" fmla="*/ 35206 w 168262"/>
                  <a:gd name="connsiteY7" fmla="*/ 531190 h 539802"/>
                  <a:gd name="connsiteX8" fmla="*/ 0 w 168262"/>
                  <a:gd name="connsiteY8" fmla="*/ 28044 h 5398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8262" h="539802">
                    <a:moveTo>
                      <a:pt x="0" y="28044"/>
                    </a:moveTo>
                    <a:cubicBezTo>
                      <a:pt x="0" y="12556"/>
                      <a:pt x="12556" y="0"/>
                      <a:pt x="28044" y="0"/>
                    </a:cubicBezTo>
                    <a:lnTo>
                      <a:pt x="140218" y="0"/>
                    </a:lnTo>
                    <a:cubicBezTo>
                      <a:pt x="155706" y="0"/>
                      <a:pt x="168262" y="12556"/>
                      <a:pt x="168262" y="28044"/>
                    </a:cubicBezTo>
                    <a:lnTo>
                      <a:pt x="168262" y="397387"/>
                    </a:lnTo>
                    <a:cubicBezTo>
                      <a:pt x="168262" y="412875"/>
                      <a:pt x="155706" y="425431"/>
                      <a:pt x="140218" y="425431"/>
                    </a:cubicBezTo>
                    <a:lnTo>
                      <a:pt x="32983" y="536550"/>
                    </a:lnTo>
                    <a:cubicBezTo>
                      <a:pt x="17495" y="536550"/>
                      <a:pt x="35206" y="546678"/>
                      <a:pt x="35206" y="531190"/>
                    </a:cubicBezTo>
                    <a:cubicBezTo>
                      <a:pt x="35206" y="408076"/>
                      <a:pt x="0" y="151158"/>
                      <a:pt x="0" y="2804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52281" name="Skupina 16"/>
              <p:cNvGrpSpPr>
                <a:grpSpLocks/>
              </p:cNvGrpSpPr>
              <p:nvPr/>
            </p:nvGrpSpPr>
            <p:grpSpPr bwMode="auto">
              <a:xfrm rot="-1800452">
                <a:off x="2581187" y="5539388"/>
                <a:ext cx="304509" cy="592528"/>
                <a:chOff x="3289233" y="5266628"/>
                <a:chExt cx="304509" cy="592528"/>
              </a:xfrm>
            </p:grpSpPr>
            <p:sp>
              <p:nvSpPr>
                <p:cNvPr id="31" name="Ovál 30"/>
                <p:cNvSpPr/>
                <p:nvPr/>
              </p:nvSpPr>
              <p:spPr>
                <a:xfrm rot="756683">
                  <a:off x="3382205" y="5248203"/>
                  <a:ext cx="211561" cy="20638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8673" name="Obdélník 28672"/>
                <p:cNvSpPr/>
                <p:nvPr/>
              </p:nvSpPr>
              <p:spPr>
                <a:xfrm rot="626399">
                  <a:off x="3315057" y="5525797"/>
                  <a:ext cx="93440" cy="24766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6" name="Obdélník 45"/>
                <p:cNvSpPr/>
                <p:nvPr/>
              </p:nvSpPr>
              <p:spPr>
                <a:xfrm rot="16805876">
                  <a:off x="3373338" y="5683451"/>
                  <a:ext cx="101606" cy="24858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</p:grpSp>
        <p:sp>
          <p:nvSpPr>
            <p:cNvPr id="15" name="Obdélník 14"/>
            <p:cNvSpPr/>
            <p:nvPr/>
          </p:nvSpPr>
          <p:spPr>
            <a:xfrm>
              <a:off x="3517405" y="4041438"/>
              <a:ext cx="603284" cy="58101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2257" name="Skupina 66"/>
            <p:cNvGrpSpPr>
              <a:grpSpLocks/>
            </p:cNvGrpSpPr>
            <p:nvPr/>
          </p:nvGrpSpPr>
          <p:grpSpPr bwMode="auto">
            <a:xfrm rot="-3655858">
              <a:off x="3939295" y="3368628"/>
              <a:ext cx="506996" cy="646817"/>
              <a:chOff x="2322642" y="5539388"/>
              <a:chExt cx="563054" cy="646817"/>
            </a:xfrm>
          </p:grpSpPr>
          <p:sp>
            <p:nvSpPr>
              <p:cNvPr id="68" name="Obdélník: se zakulacenými rohy 28671"/>
              <p:cNvSpPr/>
              <p:nvPr/>
            </p:nvSpPr>
            <p:spPr>
              <a:xfrm rot="1886422" flipH="1">
                <a:off x="2326457" y="5684640"/>
                <a:ext cx="255636" cy="492153"/>
              </a:xfrm>
              <a:custGeom>
                <a:avLst/>
                <a:gdLst>
                  <a:gd name="connsiteX0" fmla="*/ 0 w 168262"/>
                  <a:gd name="connsiteY0" fmla="*/ 28044 h 425431"/>
                  <a:gd name="connsiteX1" fmla="*/ 28044 w 168262"/>
                  <a:gd name="connsiteY1" fmla="*/ 0 h 425431"/>
                  <a:gd name="connsiteX2" fmla="*/ 140218 w 168262"/>
                  <a:gd name="connsiteY2" fmla="*/ 0 h 425431"/>
                  <a:gd name="connsiteX3" fmla="*/ 168262 w 168262"/>
                  <a:gd name="connsiteY3" fmla="*/ 28044 h 425431"/>
                  <a:gd name="connsiteX4" fmla="*/ 168262 w 168262"/>
                  <a:gd name="connsiteY4" fmla="*/ 397387 h 425431"/>
                  <a:gd name="connsiteX5" fmla="*/ 140218 w 168262"/>
                  <a:gd name="connsiteY5" fmla="*/ 425431 h 425431"/>
                  <a:gd name="connsiteX6" fmla="*/ 28044 w 168262"/>
                  <a:gd name="connsiteY6" fmla="*/ 425431 h 425431"/>
                  <a:gd name="connsiteX7" fmla="*/ 0 w 168262"/>
                  <a:gd name="connsiteY7" fmla="*/ 397387 h 425431"/>
                  <a:gd name="connsiteX8" fmla="*/ 0 w 168262"/>
                  <a:gd name="connsiteY8" fmla="*/ 28044 h 425431"/>
                  <a:gd name="connsiteX0" fmla="*/ 0 w 168262"/>
                  <a:gd name="connsiteY0" fmla="*/ 28044 h 532556"/>
                  <a:gd name="connsiteX1" fmla="*/ 28044 w 168262"/>
                  <a:gd name="connsiteY1" fmla="*/ 0 h 532556"/>
                  <a:gd name="connsiteX2" fmla="*/ 140218 w 168262"/>
                  <a:gd name="connsiteY2" fmla="*/ 0 h 532556"/>
                  <a:gd name="connsiteX3" fmla="*/ 168262 w 168262"/>
                  <a:gd name="connsiteY3" fmla="*/ 28044 h 532556"/>
                  <a:gd name="connsiteX4" fmla="*/ 168262 w 168262"/>
                  <a:gd name="connsiteY4" fmla="*/ 397387 h 532556"/>
                  <a:gd name="connsiteX5" fmla="*/ 140218 w 168262"/>
                  <a:gd name="connsiteY5" fmla="*/ 425431 h 532556"/>
                  <a:gd name="connsiteX6" fmla="*/ 28044 w 168262"/>
                  <a:gd name="connsiteY6" fmla="*/ 425431 h 532556"/>
                  <a:gd name="connsiteX7" fmla="*/ 35206 w 168262"/>
                  <a:gd name="connsiteY7" fmla="*/ 531190 h 532556"/>
                  <a:gd name="connsiteX8" fmla="*/ 0 w 168262"/>
                  <a:gd name="connsiteY8" fmla="*/ 28044 h 532556"/>
                  <a:gd name="connsiteX0" fmla="*/ 0 w 168262"/>
                  <a:gd name="connsiteY0" fmla="*/ 28044 h 533101"/>
                  <a:gd name="connsiteX1" fmla="*/ 28044 w 168262"/>
                  <a:gd name="connsiteY1" fmla="*/ 0 h 533101"/>
                  <a:gd name="connsiteX2" fmla="*/ 140218 w 168262"/>
                  <a:gd name="connsiteY2" fmla="*/ 0 h 533101"/>
                  <a:gd name="connsiteX3" fmla="*/ 168262 w 168262"/>
                  <a:gd name="connsiteY3" fmla="*/ 28044 h 533101"/>
                  <a:gd name="connsiteX4" fmla="*/ 168262 w 168262"/>
                  <a:gd name="connsiteY4" fmla="*/ 397387 h 533101"/>
                  <a:gd name="connsiteX5" fmla="*/ 140218 w 168262"/>
                  <a:gd name="connsiteY5" fmla="*/ 425431 h 533101"/>
                  <a:gd name="connsiteX6" fmla="*/ 25155 w 168262"/>
                  <a:gd name="connsiteY6" fmla="*/ 462948 h 533101"/>
                  <a:gd name="connsiteX7" fmla="*/ 35206 w 168262"/>
                  <a:gd name="connsiteY7" fmla="*/ 531190 h 533101"/>
                  <a:gd name="connsiteX8" fmla="*/ 0 w 168262"/>
                  <a:gd name="connsiteY8" fmla="*/ 28044 h 533101"/>
                  <a:gd name="connsiteX0" fmla="*/ 0 w 168262"/>
                  <a:gd name="connsiteY0" fmla="*/ 28044 h 539802"/>
                  <a:gd name="connsiteX1" fmla="*/ 28044 w 168262"/>
                  <a:gd name="connsiteY1" fmla="*/ 0 h 539802"/>
                  <a:gd name="connsiteX2" fmla="*/ 140218 w 168262"/>
                  <a:gd name="connsiteY2" fmla="*/ 0 h 539802"/>
                  <a:gd name="connsiteX3" fmla="*/ 168262 w 168262"/>
                  <a:gd name="connsiteY3" fmla="*/ 28044 h 539802"/>
                  <a:gd name="connsiteX4" fmla="*/ 168262 w 168262"/>
                  <a:gd name="connsiteY4" fmla="*/ 397387 h 539802"/>
                  <a:gd name="connsiteX5" fmla="*/ 140218 w 168262"/>
                  <a:gd name="connsiteY5" fmla="*/ 425431 h 539802"/>
                  <a:gd name="connsiteX6" fmla="*/ 32983 w 168262"/>
                  <a:gd name="connsiteY6" fmla="*/ 536550 h 539802"/>
                  <a:gd name="connsiteX7" fmla="*/ 35206 w 168262"/>
                  <a:gd name="connsiteY7" fmla="*/ 531190 h 539802"/>
                  <a:gd name="connsiteX8" fmla="*/ 0 w 168262"/>
                  <a:gd name="connsiteY8" fmla="*/ 28044 h 5398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8262" h="539802">
                    <a:moveTo>
                      <a:pt x="0" y="28044"/>
                    </a:moveTo>
                    <a:cubicBezTo>
                      <a:pt x="0" y="12556"/>
                      <a:pt x="12556" y="0"/>
                      <a:pt x="28044" y="0"/>
                    </a:cubicBezTo>
                    <a:lnTo>
                      <a:pt x="140218" y="0"/>
                    </a:lnTo>
                    <a:cubicBezTo>
                      <a:pt x="155706" y="0"/>
                      <a:pt x="168262" y="12556"/>
                      <a:pt x="168262" y="28044"/>
                    </a:cubicBezTo>
                    <a:lnTo>
                      <a:pt x="168262" y="397387"/>
                    </a:lnTo>
                    <a:cubicBezTo>
                      <a:pt x="168262" y="412875"/>
                      <a:pt x="155706" y="425431"/>
                      <a:pt x="140218" y="425431"/>
                    </a:cubicBezTo>
                    <a:lnTo>
                      <a:pt x="32983" y="536550"/>
                    </a:lnTo>
                    <a:cubicBezTo>
                      <a:pt x="17495" y="536550"/>
                      <a:pt x="35206" y="546678"/>
                      <a:pt x="35206" y="531190"/>
                    </a:cubicBezTo>
                    <a:cubicBezTo>
                      <a:pt x="35206" y="408076"/>
                      <a:pt x="0" y="151158"/>
                      <a:pt x="0" y="2804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52276" name="Skupina 68"/>
              <p:cNvGrpSpPr>
                <a:grpSpLocks/>
              </p:cNvGrpSpPr>
              <p:nvPr/>
            </p:nvGrpSpPr>
            <p:grpSpPr bwMode="auto">
              <a:xfrm rot="-1800452">
                <a:off x="2581187" y="5539388"/>
                <a:ext cx="304509" cy="592528"/>
                <a:chOff x="3289233" y="5266628"/>
                <a:chExt cx="304509" cy="592528"/>
              </a:xfrm>
            </p:grpSpPr>
            <p:sp>
              <p:nvSpPr>
                <p:cNvPr id="70" name="Ovál 69"/>
                <p:cNvSpPr/>
                <p:nvPr/>
              </p:nvSpPr>
              <p:spPr>
                <a:xfrm rot="756683">
                  <a:off x="3382504" y="5266521"/>
                  <a:ext cx="211561" cy="198448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71" name="Obdélník 70"/>
                <p:cNvSpPr/>
                <p:nvPr/>
              </p:nvSpPr>
              <p:spPr>
                <a:xfrm rot="626399">
                  <a:off x="3313709" y="5534564"/>
                  <a:ext cx="93440" cy="246076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72" name="Obdélník 71"/>
                <p:cNvSpPr/>
                <p:nvPr/>
              </p:nvSpPr>
              <p:spPr>
                <a:xfrm rot="16805876">
                  <a:off x="3376898" y="5683853"/>
                  <a:ext cx="93668" cy="2573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2258" name="Skupina 72"/>
            <p:cNvGrpSpPr>
              <a:grpSpLocks/>
            </p:cNvGrpSpPr>
            <p:nvPr/>
          </p:nvGrpSpPr>
          <p:grpSpPr bwMode="auto">
            <a:xfrm rot="-3655858">
              <a:off x="4614511" y="3340090"/>
              <a:ext cx="506996" cy="646817"/>
              <a:chOff x="2322642" y="5539388"/>
              <a:chExt cx="563054" cy="646817"/>
            </a:xfrm>
          </p:grpSpPr>
          <p:sp>
            <p:nvSpPr>
              <p:cNvPr id="74" name="Obdélník: se zakulacenými rohy 28671"/>
              <p:cNvSpPr/>
              <p:nvPr/>
            </p:nvSpPr>
            <p:spPr>
              <a:xfrm rot="1886422" flipH="1">
                <a:off x="2325507" y="5682597"/>
                <a:ext cx="252109" cy="490565"/>
              </a:xfrm>
              <a:custGeom>
                <a:avLst/>
                <a:gdLst>
                  <a:gd name="connsiteX0" fmla="*/ 0 w 168262"/>
                  <a:gd name="connsiteY0" fmla="*/ 28044 h 425431"/>
                  <a:gd name="connsiteX1" fmla="*/ 28044 w 168262"/>
                  <a:gd name="connsiteY1" fmla="*/ 0 h 425431"/>
                  <a:gd name="connsiteX2" fmla="*/ 140218 w 168262"/>
                  <a:gd name="connsiteY2" fmla="*/ 0 h 425431"/>
                  <a:gd name="connsiteX3" fmla="*/ 168262 w 168262"/>
                  <a:gd name="connsiteY3" fmla="*/ 28044 h 425431"/>
                  <a:gd name="connsiteX4" fmla="*/ 168262 w 168262"/>
                  <a:gd name="connsiteY4" fmla="*/ 397387 h 425431"/>
                  <a:gd name="connsiteX5" fmla="*/ 140218 w 168262"/>
                  <a:gd name="connsiteY5" fmla="*/ 425431 h 425431"/>
                  <a:gd name="connsiteX6" fmla="*/ 28044 w 168262"/>
                  <a:gd name="connsiteY6" fmla="*/ 425431 h 425431"/>
                  <a:gd name="connsiteX7" fmla="*/ 0 w 168262"/>
                  <a:gd name="connsiteY7" fmla="*/ 397387 h 425431"/>
                  <a:gd name="connsiteX8" fmla="*/ 0 w 168262"/>
                  <a:gd name="connsiteY8" fmla="*/ 28044 h 425431"/>
                  <a:gd name="connsiteX0" fmla="*/ 0 w 168262"/>
                  <a:gd name="connsiteY0" fmla="*/ 28044 h 532556"/>
                  <a:gd name="connsiteX1" fmla="*/ 28044 w 168262"/>
                  <a:gd name="connsiteY1" fmla="*/ 0 h 532556"/>
                  <a:gd name="connsiteX2" fmla="*/ 140218 w 168262"/>
                  <a:gd name="connsiteY2" fmla="*/ 0 h 532556"/>
                  <a:gd name="connsiteX3" fmla="*/ 168262 w 168262"/>
                  <a:gd name="connsiteY3" fmla="*/ 28044 h 532556"/>
                  <a:gd name="connsiteX4" fmla="*/ 168262 w 168262"/>
                  <a:gd name="connsiteY4" fmla="*/ 397387 h 532556"/>
                  <a:gd name="connsiteX5" fmla="*/ 140218 w 168262"/>
                  <a:gd name="connsiteY5" fmla="*/ 425431 h 532556"/>
                  <a:gd name="connsiteX6" fmla="*/ 28044 w 168262"/>
                  <a:gd name="connsiteY6" fmla="*/ 425431 h 532556"/>
                  <a:gd name="connsiteX7" fmla="*/ 35206 w 168262"/>
                  <a:gd name="connsiteY7" fmla="*/ 531190 h 532556"/>
                  <a:gd name="connsiteX8" fmla="*/ 0 w 168262"/>
                  <a:gd name="connsiteY8" fmla="*/ 28044 h 532556"/>
                  <a:gd name="connsiteX0" fmla="*/ 0 w 168262"/>
                  <a:gd name="connsiteY0" fmla="*/ 28044 h 533101"/>
                  <a:gd name="connsiteX1" fmla="*/ 28044 w 168262"/>
                  <a:gd name="connsiteY1" fmla="*/ 0 h 533101"/>
                  <a:gd name="connsiteX2" fmla="*/ 140218 w 168262"/>
                  <a:gd name="connsiteY2" fmla="*/ 0 h 533101"/>
                  <a:gd name="connsiteX3" fmla="*/ 168262 w 168262"/>
                  <a:gd name="connsiteY3" fmla="*/ 28044 h 533101"/>
                  <a:gd name="connsiteX4" fmla="*/ 168262 w 168262"/>
                  <a:gd name="connsiteY4" fmla="*/ 397387 h 533101"/>
                  <a:gd name="connsiteX5" fmla="*/ 140218 w 168262"/>
                  <a:gd name="connsiteY5" fmla="*/ 425431 h 533101"/>
                  <a:gd name="connsiteX6" fmla="*/ 25155 w 168262"/>
                  <a:gd name="connsiteY6" fmla="*/ 462948 h 533101"/>
                  <a:gd name="connsiteX7" fmla="*/ 35206 w 168262"/>
                  <a:gd name="connsiteY7" fmla="*/ 531190 h 533101"/>
                  <a:gd name="connsiteX8" fmla="*/ 0 w 168262"/>
                  <a:gd name="connsiteY8" fmla="*/ 28044 h 533101"/>
                  <a:gd name="connsiteX0" fmla="*/ 0 w 168262"/>
                  <a:gd name="connsiteY0" fmla="*/ 28044 h 539802"/>
                  <a:gd name="connsiteX1" fmla="*/ 28044 w 168262"/>
                  <a:gd name="connsiteY1" fmla="*/ 0 h 539802"/>
                  <a:gd name="connsiteX2" fmla="*/ 140218 w 168262"/>
                  <a:gd name="connsiteY2" fmla="*/ 0 h 539802"/>
                  <a:gd name="connsiteX3" fmla="*/ 168262 w 168262"/>
                  <a:gd name="connsiteY3" fmla="*/ 28044 h 539802"/>
                  <a:gd name="connsiteX4" fmla="*/ 168262 w 168262"/>
                  <a:gd name="connsiteY4" fmla="*/ 397387 h 539802"/>
                  <a:gd name="connsiteX5" fmla="*/ 140218 w 168262"/>
                  <a:gd name="connsiteY5" fmla="*/ 425431 h 539802"/>
                  <a:gd name="connsiteX6" fmla="*/ 32983 w 168262"/>
                  <a:gd name="connsiteY6" fmla="*/ 536550 h 539802"/>
                  <a:gd name="connsiteX7" fmla="*/ 35206 w 168262"/>
                  <a:gd name="connsiteY7" fmla="*/ 531190 h 539802"/>
                  <a:gd name="connsiteX8" fmla="*/ 0 w 168262"/>
                  <a:gd name="connsiteY8" fmla="*/ 28044 h 5398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8262" h="539802">
                    <a:moveTo>
                      <a:pt x="0" y="28044"/>
                    </a:moveTo>
                    <a:cubicBezTo>
                      <a:pt x="0" y="12556"/>
                      <a:pt x="12556" y="0"/>
                      <a:pt x="28044" y="0"/>
                    </a:cubicBezTo>
                    <a:lnTo>
                      <a:pt x="140218" y="0"/>
                    </a:lnTo>
                    <a:cubicBezTo>
                      <a:pt x="155706" y="0"/>
                      <a:pt x="168262" y="12556"/>
                      <a:pt x="168262" y="28044"/>
                    </a:cubicBezTo>
                    <a:lnTo>
                      <a:pt x="168262" y="397387"/>
                    </a:lnTo>
                    <a:cubicBezTo>
                      <a:pt x="168262" y="412875"/>
                      <a:pt x="155706" y="425431"/>
                      <a:pt x="140218" y="425431"/>
                    </a:cubicBezTo>
                    <a:lnTo>
                      <a:pt x="32983" y="536550"/>
                    </a:lnTo>
                    <a:cubicBezTo>
                      <a:pt x="17495" y="536550"/>
                      <a:pt x="35206" y="546678"/>
                      <a:pt x="35206" y="531190"/>
                    </a:cubicBezTo>
                    <a:cubicBezTo>
                      <a:pt x="35206" y="408076"/>
                      <a:pt x="0" y="151158"/>
                      <a:pt x="0" y="2804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52271" name="Skupina 74"/>
              <p:cNvGrpSpPr>
                <a:grpSpLocks/>
              </p:cNvGrpSpPr>
              <p:nvPr/>
            </p:nvGrpSpPr>
            <p:grpSpPr bwMode="auto">
              <a:xfrm rot="-1800452">
                <a:off x="2581187" y="5539388"/>
                <a:ext cx="304509" cy="592528"/>
                <a:chOff x="3289233" y="5266628"/>
                <a:chExt cx="304509" cy="592528"/>
              </a:xfrm>
            </p:grpSpPr>
            <p:sp>
              <p:nvSpPr>
                <p:cNvPr id="76" name="Ovál 75"/>
                <p:cNvSpPr/>
                <p:nvPr/>
              </p:nvSpPr>
              <p:spPr>
                <a:xfrm rot="756683">
                  <a:off x="3382553" y="5266030"/>
                  <a:ext cx="211561" cy="19844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77" name="Obdélník 76"/>
                <p:cNvSpPr/>
                <p:nvPr/>
              </p:nvSpPr>
              <p:spPr>
                <a:xfrm rot="626399">
                  <a:off x="3313889" y="5526137"/>
                  <a:ext cx="93440" cy="247664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78" name="Obdélník 77"/>
                <p:cNvSpPr/>
                <p:nvPr/>
              </p:nvSpPr>
              <p:spPr>
                <a:xfrm rot="16805876">
                  <a:off x="3376949" y="5683363"/>
                  <a:ext cx="93667" cy="2573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</p:grpSp>
        <p:pic>
          <p:nvPicPr>
            <p:cNvPr id="52259" name="Picture 6" descr="Dancing Guy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705887">
              <a:off x="6854835" y="3187670"/>
              <a:ext cx="837846" cy="14106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2260" name="Picture 6" descr="Dancing Guy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705887">
              <a:off x="7843396" y="3167358"/>
              <a:ext cx="837846" cy="14106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52261" name="Skupina 80"/>
            <p:cNvGrpSpPr>
              <a:grpSpLocks/>
            </p:cNvGrpSpPr>
            <p:nvPr/>
          </p:nvGrpSpPr>
          <p:grpSpPr bwMode="auto">
            <a:xfrm rot="-3655858">
              <a:off x="8204566" y="3368672"/>
              <a:ext cx="506996" cy="646817"/>
              <a:chOff x="2322642" y="5539388"/>
              <a:chExt cx="563054" cy="646817"/>
            </a:xfrm>
          </p:grpSpPr>
          <p:sp>
            <p:nvSpPr>
              <p:cNvPr id="82" name="Obdélník: se zakulacenými rohy 28671"/>
              <p:cNvSpPr/>
              <p:nvPr/>
            </p:nvSpPr>
            <p:spPr>
              <a:xfrm rot="1886422" flipH="1">
                <a:off x="2324689" y="5679334"/>
                <a:ext cx="248583" cy="498504"/>
              </a:xfrm>
              <a:custGeom>
                <a:avLst/>
                <a:gdLst>
                  <a:gd name="connsiteX0" fmla="*/ 0 w 168262"/>
                  <a:gd name="connsiteY0" fmla="*/ 28044 h 425431"/>
                  <a:gd name="connsiteX1" fmla="*/ 28044 w 168262"/>
                  <a:gd name="connsiteY1" fmla="*/ 0 h 425431"/>
                  <a:gd name="connsiteX2" fmla="*/ 140218 w 168262"/>
                  <a:gd name="connsiteY2" fmla="*/ 0 h 425431"/>
                  <a:gd name="connsiteX3" fmla="*/ 168262 w 168262"/>
                  <a:gd name="connsiteY3" fmla="*/ 28044 h 425431"/>
                  <a:gd name="connsiteX4" fmla="*/ 168262 w 168262"/>
                  <a:gd name="connsiteY4" fmla="*/ 397387 h 425431"/>
                  <a:gd name="connsiteX5" fmla="*/ 140218 w 168262"/>
                  <a:gd name="connsiteY5" fmla="*/ 425431 h 425431"/>
                  <a:gd name="connsiteX6" fmla="*/ 28044 w 168262"/>
                  <a:gd name="connsiteY6" fmla="*/ 425431 h 425431"/>
                  <a:gd name="connsiteX7" fmla="*/ 0 w 168262"/>
                  <a:gd name="connsiteY7" fmla="*/ 397387 h 425431"/>
                  <a:gd name="connsiteX8" fmla="*/ 0 w 168262"/>
                  <a:gd name="connsiteY8" fmla="*/ 28044 h 425431"/>
                  <a:gd name="connsiteX0" fmla="*/ 0 w 168262"/>
                  <a:gd name="connsiteY0" fmla="*/ 28044 h 532556"/>
                  <a:gd name="connsiteX1" fmla="*/ 28044 w 168262"/>
                  <a:gd name="connsiteY1" fmla="*/ 0 h 532556"/>
                  <a:gd name="connsiteX2" fmla="*/ 140218 w 168262"/>
                  <a:gd name="connsiteY2" fmla="*/ 0 h 532556"/>
                  <a:gd name="connsiteX3" fmla="*/ 168262 w 168262"/>
                  <a:gd name="connsiteY3" fmla="*/ 28044 h 532556"/>
                  <a:gd name="connsiteX4" fmla="*/ 168262 w 168262"/>
                  <a:gd name="connsiteY4" fmla="*/ 397387 h 532556"/>
                  <a:gd name="connsiteX5" fmla="*/ 140218 w 168262"/>
                  <a:gd name="connsiteY5" fmla="*/ 425431 h 532556"/>
                  <a:gd name="connsiteX6" fmla="*/ 28044 w 168262"/>
                  <a:gd name="connsiteY6" fmla="*/ 425431 h 532556"/>
                  <a:gd name="connsiteX7" fmla="*/ 35206 w 168262"/>
                  <a:gd name="connsiteY7" fmla="*/ 531190 h 532556"/>
                  <a:gd name="connsiteX8" fmla="*/ 0 w 168262"/>
                  <a:gd name="connsiteY8" fmla="*/ 28044 h 532556"/>
                  <a:gd name="connsiteX0" fmla="*/ 0 w 168262"/>
                  <a:gd name="connsiteY0" fmla="*/ 28044 h 533101"/>
                  <a:gd name="connsiteX1" fmla="*/ 28044 w 168262"/>
                  <a:gd name="connsiteY1" fmla="*/ 0 h 533101"/>
                  <a:gd name="connsiteX2" fmla="*/ 140218 w 168262"/>
                  <a:gd name="connsiteY2" fmla="*/ 0 h 533101"/>
                  <a:gd name="connsiteX3" fmla="*/ 168262 w 168262"/>
                  <a:gd name="connsiteY3" fmla="*/ 28044 h 533101"/>
                  <a:gd name="connsiteX4" fmla="*/ 168262 w 168262"/>
                  <a:gd name="connsiteY4" fmla="*/ 397387 h 533101"/>
                  <a:gd name="connsiteX5" fmla="*/ 140218 w 168262"/>
                  <a:gd name="connsiteY5" fmla="*/ 425431 h 533101"/>
                  <a:gd name="connsiteX6" fmla="*/ 25155 w 168262"/>
                  <a:gd name="connsiteY6" fmla="*/ 462948 h 533101"/>
                  <a:gd name="connsiteX7" fmla="*/ 35206 w 168262"/>
                  <a:gd name="connsiteY7" fmla="*/ 531190 h 533101"/>
                  <a:gd name="connsiteX8" fmla="*/ 0 w 168262"/>
                  <a:gd name="connsiteY8" fmla="*/ 28044 h 533101"/>
                  <a:gd name="connsiteX0" fmla="*/ 0 w 168262"/>
                  <a:gd name="connsiteY0" fmla="*/ 28044 h 539802"/>
                  <a:gd name="connsiteX1" fmla="*/ 28044 w 168262"/>
                  <a:gd name="connsiteY1" fmla="*/ 0 h 539802"/>
                  <a:gd name="connsiteX2" fmla="*/ 140218 w 168262"/>
                  <a:gd name="connsiteY2" fmla="*/ 0 h 539802"/>
                  <a:gd name="connsiteX3" fmla="*/ 168262 w 168262"/>
                  <a:gd name="connsiteY3" fmla="*/ 28044 h 539802"/>
                  <a:gd name="connsiteX4" fmla="*/ 168262 w 168262"/>
                  <a:gd name="connsiteY4" fmla="*/ 397387 h 539802"/>
                  <a:gd name="connsiteX5" fmla="*/ 140218 w 168262"/>
                  <a:gd name="connsiteY5" fmla="*/ 425431 h 539802"/>
                  <a:gd name="connsiteX6" fmla="*/ 32983 w 168262"/>
                  <a:gd name="connsiteY6" fmla="*/ 536550 h 539802"/>
                  <a:gd name="connsiteX7" fmla="*/ 35206 w 168262"/>
                  <a:gd name="connsiteY7" fmla="*/ 531190 h 539802"/>
                  <a:gd name="connsiteX8" fmla="*/ 0 w 168262"/>
                  <a:gd name="connsiteY8" fmla="*/ 28044 h 5398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8262" h="539802">
                    <a:moveTo>
                      <a:pt x="0" y="28044"/>
                    </a:moveTo>
                    <a:cubicBezTo>
                      <a:pt x="0" y="12556"/>
                      <a:pt x="12556" y="0"/>
                      <a:pt x="28044" y="0"/>
                    </a:cubicBezTo>
                    <a:lnTo>
                      <a:pt x="140218" y="0"/>
                    </a:lnTo>
                    <a:cubicBezTo>
                      <a:pt x="155706" y="0"/>
                      <a:pt x="168262" y="12556"/>
                      <a:pt x="168262" y="28044"/>
                    </a:cubicBezTo>
                    <a:lnTo>
                      <a:pt x="168262" y="397387"/>
                    </a:lnTo>
                    <a:cubicBezTo>
                      <a:pt x="168262" y="412875"/>
                      <a:pt x="155706" y="425431"/>
                      <a:pt x="140218" y="425431"/>
                    </a:cubicBezTo>
                    <a:lnTo>
                      <a:pt x="32983" y="536550"/>
                    </a:lnTo>
                    <a:cubicBezTo>
                      <a:pt x="17495" y="536550"/>
                      <a:pt x="35206" y="546678"/>
                      <a:pt x="35206" y="531190"/>
                    </a:cubicBezTo>
                    <a:cubicBezTo>
                      <a:pt x="35206" y="408076"/>
                      <a:pt x="0" y="151158"/>
                      <a:pt x="0" y="2804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52266" name="Skupina 82"/>
              <p:cNvGrpSpPr>
                <a:grpSpLocks/>
              </p:cNvGrpSpPr>
              <p:nvPr/>
            </p:nvGrpSpPr>
            <p:grpSpPr bwMode="auto">
              <a:xfrm rot="-1800452">
                <a:off x="2581187" y="5539388"/>
                <a:ext cx="304509" cy="592528"/>
                <a:chOff x="3289233" y="5266628"/>
                <a:chExt cx="304509" cy="592528"/>
              </a:xfrm>
            </p:grpSpPr>
            <p:sp>
              <p:nvSpPr>
                <p:cNvPr id="84" name="Ovál 83"/>
                <p:cNvSpPr/>
                <p:nvPr/>
              </p:nvSpPr>
              <p:spPr>
                <a:xfrm rot="756683">
                  <a:off x="3382643" y="5257581"/>
                  <a:ext cx="211561" cy="20638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85" name="Obdélník 84"/>
                <p:cNvSpPr/>
                <p:nvPr/>
              </p:nvSpPr>
              <p:spPr>
                <a:xfrm rot="626399">
                  <a:off x="3317331" y="5527264"/>
                  <a:ext cx="93440" cy="255602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86" name="Obdélník 85"/>
                <p:cNvSpPr/>
                <p:nvPr/>
              </p:nvSpPr>
              <p:spPr>
                <a:xfrm rot="16805876">
                  <a:off x="3376128" y="5685232"/>
                  <a:ext cx="95255" cy="2573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</p:grpSp>
        <p:sp>
          <p:nvSpPr>
            <p:cNvPr id="27" name="Obdélník 26"/>
            <p:cNvSpPr/>
            <p:nvPr/>
          </p:nvSpPr>
          <p:spPr>
            <a:xfrm>
              <a:off x="6979940" y="4000163"/>
              <a:ext cx="641387" cy="62229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7978534" y="4019213"/>
              <a:ext cx="1597116" cy="620705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2264" name="Picture 2" descr="Metro M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632399" y="4053450"/>
              <a:ext cx="496954" cy="4969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1443038" y="5534025"/>
            <a:ext cx="22574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Metro se rozjíždí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7577138" y="5491163"/>
            <a:ext cx="25796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Metro prudce brzdí</a:t>
            </a:r>
          </a:p>
        </p:txBody>
      </p:sp>
      <p:sp>
        <p:nvSpPr>
          <p:cNvPr id="52229" name="TextovéPole 28680"/>
          <p:cNvSpPr txBox="1">
            <a:spLocks noChangeArrowheads="1"/>
          </p:cNvSpPr>
          <p:nvPr/>
        </p:nvSpPr>
        <p:spPr bwMode="auto">
          <a:xfrm>
            <a:off x="569913" y="463550"/>
            <a:ext cx="102965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      Setrvačnost svého těla si můžeš uvědomit při jízdě metrem.</a:t>
            </a:r>
          </a:p>
          <a:p>
            <a:r>
              <a:rPr lang="cs-CZ" altLang="cs-CZ" sz="2400"/>
              <a:t>       Rozhodni zda se metro rozjíždí nebo prudce brzdí. Klikni na odpověď. Správná</a:t>
            </a:r>
          </a:p>
          <a:p>
            <a:r>
              <a:rPr lang="cs-CZ" altLang="cs-CZ" sz="2400"/>
              <a:t>       odpověď se zabarví zeleně.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ovéPole 1"/>
          <p:cNvSpPr txBox="1">
            <a:spLocks noChangeArrowheads="1"/>
          </p:cNvSpPr>
          <p:nvPr/>
        </p:nvSpPr>
        <p:spPr bwMode="auto">
          <a:xfrm>
            <a:off x="400050" y="417513"/>
            <a:ext cx="5194300" cy="461962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Působí jedno těleso na druhé silou……….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007350" y="1252538"/>
            <a:ext cx="2308225" cy="4603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vznikají a zanikají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918450" y="2157413"/>
            <a:ext cx="2640013" cy="461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zákon akce a reakce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89838" y="2967038"/>
            <a:ext cx="4524375" cy="461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protože působí na dvě různá tělesa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386638" y="3776663"/>
            <a:ext cx="4629150" cy="461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působí i druhé těleso na první silou.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89838" y="4598988"/>
            <a:ext cx="4027487" cy="461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stejnou velikost a opačný směr</a:t>
            </a:r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1922463" y="1268413"/>
            <a:ext cx="2408237" cy="4159250"/>
            <a:chOff x="1922542" y="1268297"/>
            <a:chExt cx="2408860" cy="4159456"/>
          </a:xfrm>
        </p:grpSpPr>
        <p:sp>
          <p:nvSpPr>
            <p:cNvPr id="9" name="Ovál 8"/>
            <p:cNvSpPr/>
            <p:nvPr/>
          </p:nvSpPr>
          <p:spPr>
            <a:xfrm>
              <a:off x="2997557" y="3305160"/>
              <a:ext cx="1306851" cy="127165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3258" name="Picture 4" descr="Hand 9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1390451" flipV="1">
              <a:off x="1922542" y="2906616"/>
              <a:ext cx="2408860" cy="798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1" name="Přímá spojnice se šipkou 10"/>
            <p:cNvCxnSpPr>
              <a:cxnSpLocks/>
            </p:cNvCxnSpPr>
            <p:nvPr/>
          </p:nvCxnSpPr>
          <p:spPr>
            <a:xfrm>
              <a:off x="3651776" y="3198793"/>
              <a:ext cx="0" cy="1757449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 flipV="1">
              <a:off x="3651776" y="1439755"/>
              <a:ext cx="0" cy="175903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261" name="TextovéPole 15"/>
            <p:cNvSpPr txBox="1">
              <a:spLocks noChangeArrowheads="1"/>
            </p:cNvSpPr>
            <p:nvPr/>
          </p:nvSpPr>
          <p:spPr bwMode="auto">
            <a:xfrm>
              <a:off x="3375977" y="4966088"/>
              <a:ext cx="55015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 i="1"/>
                <a:t>F 2</a:t>
              </a:r>
            </a:p>
          </p:txBody>
        </p:sp>
        <p:sp>
          <p:nvSpPr>
            <p:cNvPr id="53262" name="TextovéPole 16"/>
            <p:cNvSpPr txBox="1">
              <a:spLocks noChangeArrowheads="1"/>
            </p:cNvSpPr>
            <p:nvPr/>
          </p:nvSpPr>
          <p:spPr bwMode="auto">
            <a:xfrm>
              <a:off x="2997257" y="1268297"/>
              <a:ext cx="55015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 i="1"/>
                <a:t>F 1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7.40741E-7 L -0.13047 -0.494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ovéPole 1"/>
          <p:cNvSpPr txBox="1">
            <a:spLocks noChangeArrowheads="1"/>
          </p:cNvSpPr>
          <p:nvPr/>
        </p:nvSpPr>
        <p:spPr bwMode="auto">
          <a:xfrm>
            <a:off x="400050" y="417513"/>
            <a:ext cx="5194300" cy="461962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Působí jedno těleso na druhé silou……….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007350" y="1252538"/>
            <a:ext cx="2308225" cy="4603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vznikají a zanikají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918450" y="2157413"/>
            <a:ext cx="2640013" cy="461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zákon akce a reakce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89838" y="2967038"/>
            <a:ext cx="4524375" cy="461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protože působí na dvě různá tělesa</a:t>
            </a:r>
          </a:p>
        </p:txBody>
      </p:sp>
      <p:sp>
        <p:nvSpPr>
          <p:cNvPr id="54278" name="TextovéPole 5"/>
          <p:cNvSpPr txBox="1">
            <a:spLocks noChangeArrowheads="1"/>
          </p:cNvSpPr>
          <p:nvPr/>
        </p:nvSpPr>
        <p:spPr bwMode="auto">
          <a:xfrm>
            <a:off x="5686425" y="417513"/>
            <a:ext cx="4629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působí i druhé těleso na první silou.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89838" y="4598988"/>
            <a:ext cx="4027487" cy="461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stejnou velikost a opačný směr</a:t>
            </a:r>
          </a:p>
        </p:txBody>
      </p:sp>
      <p:sp>
        <p:nvSpPr>
          <p:cNvPr id="54280" name="TextovéPole 9"/>
          <p:cNvSpPr txBox="1">
            <a:spLocks noChangeArrowheads="1"/>
          </p:cNvSpPr>
          <p:nvPr/>
        </p:nvSpPr>
        <p:spPr bwMode="auto">
          <a:xfrm>
            <a:off x="400050" y="1152525"/>
            <a:ext cx="6708775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Zákon vzájemného působení dvou těles nazýváme ….</a:t>
            </a:r>
          </a:p>
        </p:txBody>
      </p: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334963" y="2222500"/>
            <a:ext cx="6386512" cy="4535488"/>
            <a:chOff x="335397" y="2221992"/>
            <a:chExt cx="6385443" cy="4535424"/>
          </a:xfrm>
        </p:grpSpPr>
        <p:sp>
          <p:nvSpPr>
            <p:cNvPr id="12" name="Svitek: svislý 11"/>
            <p:cNvSpPr/>
            <p:nvPr/>
          </p:nvSpPr>
          <p:spPr>
            <a:xfrm>
              <a:off x="335397" y="2221992"/>
              <a:ext cx="6385443" cy="4535424"/>
            </a:xfrm>
            <a:prstGeom prst="verticalScroll">
              <a:avLst/>
            </a:prstGeom>
            <a:solidFill>
              <a:srgbClr val="FFCC9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54283" name="TextovéPole 12"/>
            <p:cNvSpPr txBox="1">
              <a:spLocks noChangeArrowheads="1"/>
            </p:cNvSpPr>
            <p:nvPr/>
          </p:nvSpPr>
          <p:spPr bwMode="auto">
            <a:xfrm>
              <a:off x="925482" y="4598633"/>
              <a:ext cx="5205271" cy="19389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>
                  <a:latin typeface="Harlow Solid Italic" pitchFamily="82" charset="0"/>
                </a:rPr>
                <a:t>Každá dvě tělesa na sebe vzájemně působí</a:t>
              </a:r>
            </a:p>
            <a:p>
              <a:r>
                <a:rPr lang="cs-CZ" altLang="cs-CZ" sz="2400">
                  <a:latin typeface="Harlow Solid Italic" pitchFamily="82" charset="0"/>
                </a:rPr>
                <a:t>Stejně velkými silami opačného směru</a:t>
              </a:r>
            </a:p>
            <a:p>
              <a:r>
                <a:rPr lang="cs-CZ" altLang="cs-CZ" sz="2400">
                  <a:latin typeface="Harlow Solid Italic" pitchFamily="82" charset="0"/>
                </a:rPr>
                <a:t>( jedné síle se říká akce, druhé reakce.</a:t>
              </a:r>
            </a:p>
            <a:p>
              <a:r>
                <a:rPr lang="cs-CZ" altLang="cs-CZ" sz="2400">
                  <a:latin typeface="Harlow Solid Italic" pitchFamily="82" charset="0"/>
                </a:rPr>
                <a:t>Akce a reakce současně vznikají a</a:t>
              </a:r>
            </a:p>
            <a:p>
              <a:r>
                <a:rPr lang="cs-CZ" altLang="cs-CZ" sz="2400">
                  <a:latin typeface="Harlow Solid Italic" pitchFamily="82" charset="0"/>
                </a:rPr>
                <a:t>Současně zanikají.</a:t>
              </a:r>
            </a:p>
          </p:txBody>
        </p:sp>
        <p:pic>
          <p:nvPicPr>
            <p:cNvPr id="5428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17664" y="3056489"/>
              <a:ext cx="1343025" cy="1428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4285" name="TextovéPole 18"/>
            <p:cNvSpPr txBox="1">
              <a:spLocks noChangeArrowheads="1"/>
            </p:cNvSpPr>
            <p:nvPr/>
          </p:nvSpPr>
          <p:spPr bwMode="auto">
            <a:xfrm>
              <a:off x="2801492" y="3639597"/>
              <a:ext cx="178927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>
                  <a:latin typeface="Monotype Corsiva" pitchFamily="66" charset="0"/>
                </a:rPr>
                <a:t>Isaac  Newton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1.85185E-6 L -0.61523 -0.0729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Skupina 19"/>
          <p:cNvGrpSpPr>
            <a:grpSpLocks/>
          </p:cNvGrpSpPr>
          <p:nvPr/>
        </p:nvGrpSpPr>
        <p:grpSpPr bwMode="auto">
          <a:xfrm>
            <a:off x="1055688" y="4965700"/>
            <a:ext cx="10080625" cy="931863"/>
            <a:chOff x="359419" y="2458015"/>
            <a:chExt cx="11472671" cy="940863"/>
          </a:xfrm>
        </p:grpSpPr>
        <p:sp>
          <p:nvSpPr>
            <p:cNvPr id="2" name="Obdélník 1"/>
            <p:cNvSpPr/>
            <p:nvPr/>
          </p:nvSpPr>
          <p:spPr>
            <a:xfrm flipV="1">
              <a:off x="359419" y="2486866"/>
              <a:ext cx="11472671" cy="182723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 rot="183991">
              <a:off x="5761511" y="2685617"/>
              <a:ext cx="603444" cy="713261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66392" y="2504498"/>
              <a:ext cx="663066" cy="18272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666600" y="2490072"/>
              <a:ext cx="663067" cy="18272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043320" y="2483660"/>
              <a:ext cx="663067" cy="18272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5416427" y="2459618"/>
              <a:ext cx="663067" cy="18272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796761" y="2464426"/>
              <a:ext cx="805797" cy="20676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8294533" y="2498086"/>
              <a:ext cx="715461" cy="17310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9757976" y="2458015"/>
              <a:ext cx="663066" cy="18272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1165410" y="2480455"/>
              <a:ext cx="664873" cy="18272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5299" name="Skupina 39"/>
          <p:cNvGrpSpPr>
            <a:grpSpLocks/>
          </p:cNvGrpSpPr>
          <p:nvPr/>
        </p:nvGrpSpPr>
        <p:grpSpPr bwMode="auto">
          <a:xfrm>
            <a:off x="479425" y="3206750"/>
            <a:ext cx="1077913" cy="965200"/>
            <a:chOff x="9405322" y="2771076"/>
            <a:chExt cx="1078708" cy="964404"/>
          </a:xfrm>
        </p:grpSpPr>
        <p:sp>
          <p:nvSpPr>
            <p:cNvPr id="41" name="Obdélník: se zakulacenými rohy 40"/>
            <p:cNvSpPr/>
            <p:nvPr/>
          </p:nvSpPr>
          <p:spPr>
            <a:xfrm>
              <a:off x="9405322" y="3093073"/>
              <a:ext cx="1078708" cy="64240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42" name="Přímá spojnice 41"/>
            <p:cNvCxnSpPr>
              <a:stCxn id="41" idx="0"/>
            </p:cNvCxnSpPr>
            <p:nvPr/>
          </p:nvCxnSpPr>
          <p:spPr>
            <a:xfrm flipV="1">
              <a:off x="9945470" y="2771076"/>
              <a:ext cx="0" cy="32199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/>
          <p:cNvSpPr/>
          <p:nvPr/>
        </p:nvSpPr>
        <p:spPr>
          <a:xfrm>
            <a:off x="10618788" y="70802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</a:t>
            </a:r>
          </a:p>
        </p:txBody>
      </p:sp>
      <p:sp>
        <p:nvSpPr>
          <p:cNvPr id="64" name="Šipka: dolů 63"/>
          <p:cNvSpPr/>
          <p:nvPr/>
        </p:nvSpPr>
        <p:spPr>
          <a:xfrm>
            <a:off x="10025063" y="84137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</a:t>
            </a:r>
          </a:p>
        </p:txBody>
      </p:sp>
      <p:sp>
        <p:nvSpPr>
          <p:cNvPr id="65" name="Šipka: dolů 64"/>
          <p:cNvSpPr/>
          <p:nvPr/>
        </p:nvSpPr>
        <p:spPr>
          <a:xfrm>
            <a:off x="9382125" y="942975"/>
            <a:ext cx="423863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</a:p>
        </p:txBody>
      </p:sp>
      <p:sp>
        <p:nvSpPr>
          <p:cNvPr id="66" name="Šipka: dolů 65"/>
          <p:cNvSpPr/>
          <p:nvPr/>
        </p:nvSpPr>
        <p:spPr>
          <a:xfrm>
            <a:off x="8813800" y="1055688"/>
            <a:ext cx="423863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</a:t>
            </a:r>
          </a:p>
        </p:txBody>
      </p:sp>
      <p:sp>
        <p:nvSpPr>
          <p:cNvPr id="67" name="Šipka: dolů 66"/>
          <p:cNvSpPr/>
          <p:nvPr/>
        </p:nvSpPr>
        <p:spPr>
          <a:xfrm>
            <a:off x="8166100" y="1216025"/>
            <a:ext cx="423863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</a:p>
        </p:txBody>
      </p:sp>
      <p:sp>
        <p:nvSpPr>
          <p:cNvPr id="68" name="Šipka: dolů 67"/>
          <p:cNvSpPr/>
          <p:nvPr/>
        </p:nvSpPr>
        <p:spPr>
          <a:xfrm>
            <a:off x="7535863" y="133032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69" name="Šipka: dolů 68"/>
          <p:cNvSpPr/>
          <p:nvPr/>
        </p:nvSpPr>
        <p:spPr>
          <a:xfrm>
            <a:off x="6954838" y="142557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0" name="Šipka: dolů 69"/>
          <p:cNvSpPr/>
          <p:nvPr/>
        </p:nvSpPr>
        <p:spPr>
          <a:xfrm>
            <a:off x="6275388" y="1555750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grpSp>
        <p:nvGrpSpPr>
          <p:cNvPr id="55308" name="Skupina 93"/>
          <p:cNvGrpSpPr>
            <a:grpSpLocks/>
          </p:cNvGrpSpPr>
          <p:nvPr/>
        </p:nvGrpSpPr>
        <p:grpSpPr bwMode="auto">
          <a:xfrm>
            <a:off x="10448925" y="2425700"/>
            <a:ext cx="1077913" cy="914400"/>
            <a:chOff x="1920127" y="5981034"/>
            <a:chExt cx="1078708" cy="915747"/>
          </a:xfrm>
        </p:grpSpPr>
        <p:sp>
          <p:nvSpPr>
            <p:cNvPr id="95" name="Obdélník: se zakulacenými rohy 94"/>
            <p:cNvSpPr/>
            <p:nvPr/>
          </p:nvSpPr>
          <p:spPr>
            <a:xfrm>
              <a:off x="1920127" y="6254486"/>
              <a:ext cx="1078708" cy="642295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96" name="Přímá spojnice 95"/>
            <p:cNvCxnSpPr>
              <a:cxnSpLocks/>
              <a:stCxn id="95" idx="0"/>
            </p:cNvCxnSpPr>
            <p:nvPr/>
          </p:nvCxnSpPr>
          <p:spPr>
            <a:xfrm flipV="1">
              <a:off x="2460275" y="5981034"/>
              <a:ext cx="0" cy="27345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5309" name="TextovéPole 96"/>
          <p:cNvSpPr txBox="1">
            <a:spLocks noChangeArrowheads="1"/>
          </p:cNvSpPr>
          <p:nvPr/>
        </p:nvSpPr>
        <p:spPr bwMode="auto">
          <a:xfrm flipH="1">
            <a:off x="457200" y="573088"/>
            <a:ext cx="6227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6. Vyber správný bod, do kterého zavěsíš závaží, aby nastala na páce rovnováha.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55310" name="TextovéPole 3"/>
          <p:cNvSpPr txBox="1">
            <a:spLocks noChangeArrowheads="1"/>
          </p:cNvSpPr>
          <p:nvPr/>
        </p:nvSpPr>
        <p:spPr bwMode="auto">
          <a:xfrm>
            <a:off x="457200" y="1517650"/>
            <a:ext cx="1403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bod:</a:t>
            </a:r>
          </a:p>
        </p:txBody>
      </p:sp>
      <p:grpSp>
        <p:nvGrpSpPr>
          <p:cNvPr id="55311" name="Skupina 19"/>
          <p:cNvGrpSpPr>
            <a:grpSpLocks/>
          </p:cNvGrpSpPr>
          <p:nvPr/>
        </p:nvGrpSpPr>
        <p:grpSpPr bwMode="auto">
          <a:xfrm rot="-640256">
            <a:off x="954088" y="2093913"/>
            <a:ext cx="10082212" cy="917575"/>
            <a:chOff x="359419" y="2458015"/>
            <a:chExt cx="11472671" cy="900876"/>
          </a:xfrm>
        </p:grpSpPr>
        <p:sp>
          <p:nvSpPr>
            <p:cNvPr id="47" name="Obdélník 46"/>
            <p:cNvSpPr/>
            <p:nvPr/>
          </p:nvSpPr>
          <p:spPr>
            <a:xfrm flipV="1">
              <a:off x="357046" y="2483028"/>
              <a:ext cx="11472672" cy="182357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Rovnoramenný trojúhelník 47"/>
            <p:cNvSpPr/>
            <p:nvPr/>
          </p:nvSpPr>
          <p:spPr>
            <a:xfrm rot="640256">
              <a:off x="5728846" y="2644018"/>
              <a:ext cx="603349" cy="713843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268321" y="2504260"/>
              <a:ext cx="662962" cy="18235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665098" y="2488679"/>
              <a:ext cx="662962" cy="18235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4041781" y="2480933"/>
              <a:ext cx="662962" cy="18235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5417590" y="2460357"/>
              <a:ext cx="662962" cy="18235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6796358" y="2461599"/>
              <a:ext cx="805670" cy="20729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8295410" y="2496239"/>
              <a:ext cx="715348" cy="17300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9756907" y="2455283"/>
              <a:ext cx="662962" cy="18235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11164833" y="2481312"/>
              <a:ext cx="664768" cy="18235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7" name="Skupina 39"/>
          <p:cNvGrpSpPr>
            <a:grpSpLocks/>
          </p:cNvGrpSpPr>
          <p:nvPr/>
        </p:nvGrpSpPr>
        <p:grpSpPr bwMode="auto">
          <a:xfrm>
            <a:off x="515938" y="5183188"/>
            <a:ext cx="1077912" cy="965200"/>
            <a:chOff x="9405322" y="2771076"/>
            <a:chExt cx="1078708" cy="964404"/>
          </a:xfrm>
        </p:grpSpPr>
        <p:sp>
          <p:nvSpPr>
            <p:cNvPr id="58" name="Obdélník: se zakulacenými rohy 57"/>
            <p:cNvSpPr/>
            <p:nvPr/>
          </p:nvSpPr>
          <p:spPr>
            <a:xfrm>
              <a:off x="9405322" y="3093072"/>
              <a:ext cx="1078708" cy="642408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59" name="Přímá spojnice 58"/>
            <p:cNvCxnSpPr>
              <a:stCxn id="58" idx="0"/>
            </p:cNvCxnSpPr>
            <p:nvPr/>
          </p:nvCxnSpPr>
          <p:spPr>
            <a:xfrm flipV="1">
              <a:off x="9945471" y="2771076"/>
              <a:ext cx="0" cy="3219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Skupina 39"/>
          <p:cNvGrpSpPr>
            <a:grpSpLocks/>
          </p:cNvGrpSpPr>
          <p:nvPr/>
        </p:nvGrpSpPr>
        <p:grpSpPr bwMode="auto">
          <a:xfrm>
            <a:off x="10598150" y="5092700"/>
            <a:ext cx="1077913" cy="965200"/>
            <a:chOff x="9405322" y="2771076"/>
            <a:chExt cx="1078708" cy="964404"/>
          </a:xfrm>
        </p:grpSpPr>
        <p:sp>
          <p:nvSpPr>
            <p:cNvPr id="61" name="Obdélník: se zakulacenými rohy 60"/>
            <p:cNvSpPr/>
            <p:nvPr/>
          </p:nvSpPr>
          <p:spPr>
            <a:xfrm>
              <a:off x="9405322" y="3093073"/>
              <a:ext cx="1078708" cy="64240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62" name="Přímá spojnice 61"/>
            <p:cNvCxnSpPr>
              <a:stCxn id="61" idx="0"/>
            </p:cNvCxnSpPr>
            <p:nvPr/>
          </p:nvCxnSpPr>
          <p:spPr>
            <a:xfrm flipV="1">
              <a:off x="9945470" y="2771076"/>
              <a:ext cx="0" cy="32199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322" name="Skupina 19"/>
          <p:cNvGrpSpPr>
            <a:grpSpLocks/>
          </p:cNvGrpSpPr>
          <p:nvPr/>
        </p:nvGrpSpPr>
        <p:grpSpPr bwMode="auto">
          <a:xfrm rot="-664419">
            <a:off x="987425" y="1978025"/>
            <a:ext cx="10083800" cy="933450"/>
            <a:chOff x="359664" y="2464308"/>
            <a:chExt cx="11472672" cy="942349"/>
          </a:xfrm>
        </p:grpSpPr>
        <p:sp>
          <p:nvSpPr>
            <p:cNvPr id="2" name="Obdélník 1"/>
            <p:cNvSpPr/>
            <p:nvPr/>
          </p:nvSpPr>
          <p:spPr>
            <a:xfrm flipV="1">
              <a:off x="359419" y="2486454"/>
              <a:ext cx="11472672" cy="1827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 rot="472901">
              <a:off x="5680634" y="2685705"/>
              <a:ext cx="603254" cy="71317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63512" y="2503549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663668" y="2488683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043324" y="2483320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5412616" y="2458193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794700" y="2460971"/>
              <a:ext cx="807349" cy="20673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8294513" y="2491177"/>
              <a:ext cx="717043" cy="17308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9752496" y="2457399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1163438" y="2477066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6323" name="Skupina 39"/>
          <p:cNvGrpSpPr>
            <a:grpSpLocks/>
          </p:cNvGrpSpPr>
          <p:nvPr/>
        </p:nvGrpSpPr>
        <p:grpSpPr bwMode="auto">
          <a:xfrm>
            <a:off x="457200" y="2994025"/>
            <a:ext cx="1079500" cy="965200"/>
            <a:chOff x="9414276" y="3586162"/>
            <a:chExt cx="1078708" cy="964405"/>
          </a:xfrm>
        </p:grpSpPr>
        <p:sp>
          <p:nvSpPr>
            <p:cNvPr id="41" name="Obdélník: se zakulacenými rohy 40"/>
            <p:cNvSpPr/>
            <p:nvPr/>
          </p:nvSpPr>
          <p:spPr>
            <a:xfrm>
              <a:off x="9414276" y="3908160"/>
              <a:ext cx="1078708" cy="64240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42" name="Přímá spojnice 41"/>
            <p:cNvCxnSpPr>
              <a:stCxn id="41" idx="0"/>
            </p:cNvCxnSpPr>
            <p:nvPr/>
          </p:nvCxnSpPr>
          <p:spPr>
            <a:xfrm flipV="1">
              <a:off x="9953630" y="3586162"/>
              <a:ext cx="0" cy="3219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/>
          <p:cNvSpPr/>
          <p:nvPr/>
        </p:nvSpPr>
        <p:spPr>
          <a:xfrm>
            <a:off x="10682288" y="466725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</a:t>
            </a:r>
          </a:p>
        </p:txBody>
      </p:sp>
      <p:sp>
        <p:nvSpPr>
          <p:cNvPr id="64" name="Šipka: dolů 63"/>
          <p:cNvSpPr/>
          <p:nvPr/>
        </p:nvSpPr>
        <p:spPr>
          <a:xfrm>
            <a:off x="10086975" y="600075"/>
            <a:ext cx="423863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</a:t>
            </a:r>
          </a:p>
        </p:txBody>
      </p:sp>
      <p:sp>
        <p:nvSpPr>
          <p:cNvPr id="65" name="Šipka: dolů 64"/>
          <p:cNvSpPr/>
          <p:nvPr/>
        </p:nvSpPr>
        <p:spPr>
          <a:xfrm>
            <a:off x="9444038" y="70167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</a:p>
        </p:txBody>
      </p:sp>
      <p:sp>
        <p:nvSpPr>
          <p:cNvPr id="66" name="Šipka: dolů 65"/>
          <p:cNvSpPr/>
          <p:nvPr/>
        </p:nvSpPr>
        <p:spPr>
          <a:xfrm>
            <a:off x="8875713" y="81597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</a:t>
            </a:r>
          </a:p>
        </p:txBody>
      </p:sp>
      <p:sp>
        <p:nvSpPr>
          <p:cNvPr id="67" name="Šipka: dolů 66"/>
          <p:cNvSpPr/>
          <p:nvPr/>
        </p:nvSpPr>
        <p:spPr>
          <a:xfrm>
            <a:off x="8228013" y="974725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</a:p>
        </p:txBody>
      </p:sp>
      <p:sp>
        <p:nvSpPr>
          <p:cNvPr id="68" name="Šipka: dolů 67"/>
          <p:cNvSpPr/>
          <p:nvPr/>
        </p:nvSpPr>
        <p:spPr>
          <a:xfrm>
            <a:off x="7599363" y="108902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69" name="Šipka: dolů 68"/>
          <p:cNvSpPr/>
          <p:nvPr/>
        </p:nvSpPr>
        <p:spPr>
          <a:xfrm>
            <a:off x="7018338" y="1184275"/>
            <a:ext cx="422275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0" name="Šipka: dolů 69"/>
          <p:cNvSpPr/>
          <p:nvPr/>
        </p:nvSpPr>
        <p:spPr>
          <a:xfrm>
            <a:off x="6338888" y="1314450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56332" name="TextovéPole 96"/>
          <p:cNvSpPr txBox="1">
            <a:spLocks noChangeArrowheads="1"/>
          </p:cNvSpPr>
          <p:nvPr/>
        </p:nvSpPr>
        <p:spPr bwMode="auto">
          <a:xfrm flipH="1">
            <a:off x="342900" y="88900"/>
            <a:ext cx="6227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6. Vyber správný bod, do kterého zavěsíš závaží, aby nastala na páce rovnováha.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56333" name="TextovéPole 33"/>
          <p:cNvSpPr txBox="1">
            <a:spLocks noChangeArrowheads="1"/>
          </p:cNvSpPr>
          <p:nvPr/>
        </p:nvSpPr>
        <p:spPr bwMode="auto">
          <a:xfrm>
            <a:off x="293688" y="858838"/>
            <a:ext cx="1403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bod: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457200" y="4348163"/>
            <a:ext cx="10591800" cy="2101850"/>
            <a:chOff x="473522" y="3936700"/>
            <a:chExt cx="10592462" cy="2101587"/>
          </a:xfrm>
        </p:grpSpPr>
        <p:grpSp>
          <p:nvGrpSpPr>
            <p:cNvPr id="56339" name="Skupina 8"/>
            <p:cNvGrpSpPr>
              <a:grpSpLocks/>
            </p:cNvGrpSpPr>
            <p:nvPr/>
          </p:nvGrpSpPr>
          <p:grpSpPr bwMode="auto">
            <a:xfrm>
              <a:off x="8033959" y="4126865"/>
              <a:ext cx="1078706" cy="1911422"/>
              <a:chOff x="-7246367" y="4422939"/>
              <a:chExt cx="1079503" cy="1911419"/>
            </a:xfrm>
          </p:grpSpPr>
          <p:grpSp>
            <p:nvGrpSpPr>
              <p:cNvPr id="56354" name="Skupina 74"/>
              <p:cNvGrpSpPr>
                <a:grpSpLocks/>
              </p:cNvGrpSpPr>
              <p:nvPr/>
            </p:nvGrpSpPr>
            <p:grpSpPr bwMode="auto">
              <a:xfrm>
                <a:off x="-7246367" y="4422939"/>
                <a:ext cx="1078708" cy="965198"/>
                <a:chOff x="6966903" y="3823307"/>
                <a:chExt cx="1078708" cy="965198"/>
              </a:xfrm>
            </p:grpSpPr>
            <p:sp>
              <p:nvSpPr>
                <p:cNvPr id="76" name="Obdélník: se zakulacenými rohy 75"/>
                <p:cNvSpPr/>
                <p:nvPr/>
              </p:nvSpPr>
              <p:spPr>
                <a:xfrm>
                  <a:off x="6966614" y="4145839"/>
                  <a:ext cx="1078776" cy="64285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10 N</a:t>
                  </a:r>
                </a:p>
              </p:txBody>
            </p:sp>
            <p:cxnSp>
              <p:nvCxnSpPr>
                <p:cNvPr id="77" name="Přímá spojnice 76"/>
                <p:cNvCxnSpPr>
                  <a:stCxn id="76" idx="0"/>
                </p:cNvCxnSpPr>
                <p:nvPr/>
              </p:nvCxnSpPr>
              <p:spPr>
                <a:xfrm flipV="1">
                  <a:off x="7506796" y="3823618"/>
                  <a:ext cx="0" cy="322221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6355" name="Skupina 97"/>
              <p:cNvGrpSpPr>
                <a:grpSpLocks/>
              </p:cNvGrpSpPr>
              <p:nvPr/>
            </p:nvGrpSpPr>
            <p:grpSpPr bwMode="auto">
              <a:xfrm>
                <a:off x="-7245572" y="5370747"/>
                <a:ext cx="1078708" cy="963611"/>
                <a:chOff x="6967698" y="3806710"/>
                <a:chExt cx="1078708" cy="963611"/>
              </a:xfrm>
            </p:grpSpPr>
            <p:sp>
              <p:nvSpPr>
                <p:cNvPr id="99" name="Obdélník: se zakulacenými rohy 98"/>
                <p:cNvSpPr/>
                <p:nvPr/>
              </p:nvSpPr>
              <p:spPr>
                <a:xfrm>
                  <a:off x="6968203" y="4127464"/>
                  <a:ext cx="1078775" cy="64285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10 N</a:t>
                  </a:r>
                </a:p>
              </p:txBody>
            </p:sp>
            <p:cxnSp>
              <p:nvCxnSpPr>
                <p:cNvPr id="100" name="Přímá spojnice 99"/>
                <p:cNvCxnSpPr>
                  <a:stCxn id="99" idx="0"/>
                </p:cNvCxnSpPr>
                <p:nvPr/>
              </p:nvCxnSpPr>
              <p:spPr>
                <a:xfrm flipV="1">
                  <a:off x="7508386" y="3806830"/>
                  <a:ext cx="0" cy="320634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6340" name="Skupina 19"/>
            <p:cNvGrpSpPr>
              <a:grpSpLocks/>
            </p:cNvGrpSpPr>
            <p:nvPr/>
          </p:nvGrpSpPr>
          <p:grpSpPr bwMode="auto">
            <a:xfrm>
              <a:off x="982184" y="3936700"/>
              <a:ext cx="10083800" cy="939551"/>
              <a:chOff x="359419" y="2458015"/>
              <a:chExt cx="11472672" cy="948508"/>
            </a:xfrm>
          </p:grpSpPr>
          <p:sp>
            <p:nvSpPr>
              <p:cNvPr id="36" name="Obdélník 35"/>
              <p:cNvSpPr/>
              <p:nvPr/>
            </p:nvSpPr>
            <p:spPr>
              <a:xfrm flipV="1">
                <a:off x="358702" y="2486859"/>
                <a:ext cx="11473389" cy="182677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7" name="Rovnoramenný trojúhelník 36"/>
              <p:cNvSpPr/>
              <p:nvPr/>
            </p:nvSpPr>
            <p:spPr>
              <a:xfrm rot="164219">
                <a:off x="5705244" y="2693572"/>
                <a:ext cx="603292" cy="713083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1267254" y="2504485"/>
                <a:ext cx="664705" cy="1826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2667108" y="2491666"/>
                <a:ext cx="664705" cy="1826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4043481" y="2483654"/>
                <a:ext cx="664705" cy="1826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5416241" y="2459617"/>
                <a:ext cx="664705" cy="184280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6796227" y="2464425"/>
                <a:ext cx="807401" cy="20671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8295426" y="2494870"/>
                <a:ext cx="717087" cy="1730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9756694" y="2458015"/>
                <a:ext cx="664705" cy="1826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11165580" y="2480449"/>
                <a:ext cx="664705" cy="1826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56341" name="Skupina 39"/>
            <p:cNvGrpSpPr>
              <a:grpSpLocks/>
            </p:cNvGrpSpPr>
            <p:nvPr/>
          </p:nvGrpSpPr>
          <p:grpSpPr bwMode="auto">
            <a:xfrm>
              <a:off x="473522" y="4126865"/>
              <a:ext cx="1079500" cy="965200"/>
              <a:chOff x="9414276" y="3586162"/>
              <a:chExt cx="1078708" cy="964405"/>
            </a:xfrm>
          </p:grpSpPr>
          <p:sp>
            <p:nvSpPr>
              <p:cNvPr id="49" name="Obdélník: se zakulacenými rohy 48"/>
              <p:cNvSpPr/>
              <p:nvPr/>
            </p:nvSpPr>
            <p:spPr>
              <a:xfrm>
                <a:off x="9414276" y="3908429"/>
                <a:ext cx="1078775" cy="642328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50" name="Přímá spojnice 49"/>
              <p:cNvCxnSpPr>
                <a:stCxn id="49" idx="0"/>
              </p:cNvCxnSpPr>
              <p:nvPr/>
            </p:nvCxnSpPr>
            <p:spPr>
              <a:xfrm flipV="1">
                <a:off x="9953663" y="3586473"/>
                <a:ext cx="0" cy="32195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1" name="Obdélník: se zakulacenými rohy 50"/>
          <p:cNvSpPr/>
          <p:nvPr/>
        </p:nvSpPr>
        <p:spPr bwMode="auto">
          <a:xfrm>
            <a:off x="10163175" y="2341563"/>
            <a:ext cx="1077913" cy="642937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10 N</a:t>
            </a:r>
          </a:p>
        </p:txBody>
      </p:sp>
      <p:sp>
        <p:nvSpPr>
          <p:cNvPr id="52" name="Obdélník: se zakulacenými rohy 51"/>
          <p:cNvSpPr/>
          <p:nvPr/>
        </p:nvSpPr>
        <p:spPr bwMode="auto">
          <a:xfrm>
            <a:off x="10164763" y="3287713"/>
            <a:ext cx="1077912" cy="642937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10 N</a:t>
            </a:r>
          </a:p>
        </p:txBody>
      </p:sp>
      <p:cxnSp>
        <p:nvCxnSpPr>
          <p:cNvPr id="53" name="Přímá spojnice 52"/>
          <p:cNvCxnSpPr/>
          <p:nvPr/>
        </p:nvCxnSpPr>
        <p:spPr bwMode="auto">
          <a:xfrm flipV="1">
            <a:off x="10682288" y="2036763"/>
            <a:ext cx="0" cy="3222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 bwMode="auto">
          <a:xfrm flipV="1">
            <a:off x="10682288" y="2984500"/>
            <a:ext cx="0" cy="3206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8" grpId="0" animBg="1"/>
      <p:bldP spid="64" grpId="0" animBg="1"/>
      <p:bldP spid="65" grpId="0" animBg="1"/>
      <p:bldP spid="66" grpId="0" animBg="1"/>
      <p:bldP spid="68" grpId="0" animBg="1"/>
      <p:bldP spid="69" grpId="0" animBg="1"/>
      <p:bldP spid="70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6" name="Skupina 19"/>
          <p:cNvGrpSpPr>
            <a:grpSpLocks/>
          </p:cNvGrpSpPr>
          <p:nvPr/>
        </p:nvGrpSpPr>
        <p:grpSpPr bwMode="auto">
          <a:xfrm rot="-664419">
            <a:off x="1054100" y="1690688"/>
            <a:ext cx="10082213" cy="933450"/>
            <a:chOff x="359664" y="2464308"/>
            <a:chExt cx="11472672" cy="942349"/>
          </a:xfrm>
        </p:grpSpPr>
        <p:sp>
          <p:nvSpPr>
            <p:cNvPr id="2" name="Obdélník 1"/>
            <p:cNvSpPr/>
            <p:nvPr/>
          </p:nvSpPr>
          <p:spPr>
            <a:xfrm flipV="1">
              <a:off x="359419" y="2486454"/>
              <a:ext cx="11472671" cy="1827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 rot="472901">
              <a:off x="5678988" y="2688696"/>
              <a:ext cx="603349" cy="713173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63654" y="2503548"/>
              <a:ext cx="662962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664031" y="2488681"/>
              <a:ext cx="662961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043904" y="2483319"/>
              <a:ext cx="662962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5413411" y="2458193"/>
              <a:ext cx="662961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793245" y="2463808"/>
              <a:ext cx="805670" cy="2067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8291175" y="2495279"/>
              <a:ext cx="715348" cy="17308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9753974" y="2457399"/>
              <a:ext cx="662961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1163003" y="2478485"/>
              <a:ext cx="664768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7347" name="Skupina 39"/>
          <p:cNvGrpSpPr>
            <a:grpSpLocks/>
          </p:cNvGrpSpPr>
          <p:nvPr/>
        </p:nvGrpSpPr>
        <p:grpSpPr bwMode="auto">
          <a:xfrm>
            <a:off x="522288" y="2708275"/>
            <a:ext cx="1079500" cy="963613"/>
            <a:chOff x="9414276" y="3586162"/>
            <a:chExt cx="1078708" cy="964405"/>
          </a:xfrm>
        </p:grpSpPr>
        <p:sp>
          <p:nvSpPr>
            <p:cNvPr id="41" name="Obdélník: se zakulacenými rohy 40"/>
            <p:cNvSpPr/>
            <p:nvPr/>
          </p:nvSpPr>
          <p:spPr>
            <a:xfrm>
              <a:off x="9414276" y="3907101"/>
              <a:ext cx="1078708" cy="643466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80 N</a:t>
              </a:r>
            </a:p>
          </p:txBody>
        </p:sp>
        <p:cxnSp>
          <p:nvCxnSpPr>
            <p:cNvPr id="42" name="Přímá spojnice 41"/>
            <p:cNvCxnSpPr>
              <a:stCxn id="41" idx="0"/>
            </p:cNvCxnSpPr>
            <p:nvPr/>
          </p:nvCxnSpPr>
          <p:spPr>
            <a:xfrm flipV="1">
              <a:off x="9953630" y="3586162"/>
              <a:ext cx="0" cy="32093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/>
          <p:cNvSpPr/>
          <p:nvPr/>
        </p:nvSpPr>
        <p:spPr>
          <a:xfrm>
            <a:off x="10747375" y="179388"/>
            <a:ext cx="423863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</a:t>
            </a:r>
          </a:p>
        </p:txBody>
      </p:sp>
      <p:sp>
        <p:nvSpPr>
          <p:cNvPr id="64" name="Šipka: dolů 63"/>
          <p:cNvSpPr/>
          <p:nvPr/>
        </p:nvSpPr>
        <p:spPr>
          <a:xfrm>
            <a:off x="10152063" y="312738"/>
            <a:ext cx="423862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</a:t>
            </a:r>
          </a:p>
        </p:txBody>
      </p:sp>
      <p:sp>
        <p:nvSpPr>
          <p:cNvPr id="65" name="Šipka: dolů 64"/>
          <p:cNvSpPr/>
          <p:nvPr/>
        </p:nvSpPr>
        <p:spPr>
          <a:xfrm>
            <a:off x="9509125" y="414338"/>
            <a:ext cx="423863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</a:p>
        </p:txBody>
      </p:sp>
      <p:sp>
        <p:nvSpPr>
          <p:cNvPr id="66" name="Šipka: dolů 65"/>
          <p:cNvSpPr/>
          <p:nvPr/>
        </p:nvSpPr>
        <p:spPr>
          <a:xfrm>
            <a:off x="8942388" y="528638"/>
            <a:ext cx="423862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</a:t>
            </a:r>
          </a:p>
        </p:txBody>
      </p:sp>
      <p:sp>
        <p:nvSpPr>
          <p:cNvPr id="67" name="Šipka: dolů 66"/>
          <p:cNvSpPr/>
          <p:nvPr/>
        </p:nvSpPr>
        <p:spPr>
          <a:xfrm>
            <a:off x="8293100" y="687388"/>
            <a:ext cx="423863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</a:p>
        </p:txBody>
      </p:sp>
      <p:sp>
        <p:nvSpPr>
          <p:cNvPr id="68" name="Šipka: dolů 67"/>
          <p:cNvSpPr/>
          <p:nvPr/>
        </p:nvSpPr>
        <p:spPr>
          <a:xfrm>
            <a:off x="7664450" y="801688"/>
            <a:ext cx="423863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69" name="Šipka: dolů 68"/>
          <p:cNvSpPr/>
          <p:nvPr/>
        </p:nvSpPr>
        <p:spPr>
          <a:xfrm>
            <a:off x="7083425" y="896938"/>
            <a:ext cx="423863" cy="541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0" name="Šipka: dolů 69"/>
          <p:cNvSpPr/>
          <p:nvPr/>
        </p:nvSpPr>
        <p:spPr>
          <a:xfrm>
            <a:off x="6403975" y="1028700"/>
            <a:ext cx="423863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cxnSp>
        <p:nvCxnSpPr>
          <p:cNvPr id="38" name="Přímá spojnice 37"/>
          <p:cNvCxnSpPr/>
          <p:nvPr/>
        </p:nvCxnSpPr>
        <p:spPr>
          <a:xfrm flipV="1">
            <a:off x="-3878263" y="2616200"/>
            <a:ext cx="0" cy="3206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57" name="TextovéPole 96"/>
          <p:cNvSpPr txBox="1">
            <a:spLocks noChangeArrowheads="1"/>
          </p:cNvSpPr>
          <p:nvPr/>
        </p:nvSpPr>
        <p:spPr bwMode="auto">
          <a:xfrm flipH="1">
            <a:off x="342900" y="88900"/>
            <a:ext cx="6227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6. Vyber správný bod, do kterého zavěsíš závaží, aby nastala na páce rovnováha.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57358" name="TextovéPole 33"/>
          <p:cNvSpPr txBox="1">
            <a:spLocks noChangeArrowheads="1"/>
          </p:cNvSpPr>
          <p:nvPr/>
        </p:nvSpPr>
        <p:spPr bwMode="auto">
          <a:xfrm>
            <a:off x="293688" y="858838"/>
            <a:ext cx="1403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bod:</a:t>
            </a:r>
          </a:p>
        </p:txBody>
      </p:sp>
      <p:grpSp>
        <p:nvGrpSpPr>
          <p:cNvPr id="57359" name="Skupina 8"/>
          <p:cNvGrpSpPr>
            <a:grpSpLocks/>
          </p:cNvGrpSpPr>
          <p:nvPr/>
        </p:nvGrpSpPr>
        <p:grpSpPr bwMode="auto">
          <a:xfrm>
            <a:off x="10660063" y="1444625"/>
            <a:ext cx="1077912" cy="1928813"/>
            <a:chOff x="-4798994" y="4185794"/>
            <a:chExt cx="1078708" cy="1928810"/>
          </a:xfrm>
        </p:grpSpPr>
        <p:grpSp>
          <p:nvGrpSpPr>
            <p:cNvPr id="57382" name="Skupina 74"/>
            <p:cNvGrpSpPr>
              <a:grpSpLocks/>
            </p:cNvGrpSpPr>
            <p:nvPr/>
          </p:nvGrpSpPr>
          <p:grpSpPr bwMode="auto"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43" name="Obdélník: se zakulacenými rohy 42"/>
              <p:cNvSpPr/>
              <p:nvPr/>
            </p:nvSpPr>
            <p:spPr>
              <a:xfrm>
                <a:off x="9414276" y="3908424"/>
                <a:ext cx="1078708" cy="642936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64 N</a:t>
                </a:r>
              </a:p>
            </p:txBody>
          </p:sp>
          <p:cxnSp>
            <p:nvCxnSpPr>
              <p:cNvPr id="44" name="Přímá spojnice 43"/>
              <p:cNvCxnSpPr>
                <a:stCxn id="43" idx="0"/>
              </p:cNvCxnSpPr>
              <p:nvPr/>
            </p:nvCxnSpPr>
            <p:spPr>
              <a:xfrm flipV="1">
                <a:off x="9954425" y="3586162"/>
                <a:ext cx="0" cy="32226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7383" name="Skupina 97"/>
            <p:cNvGrpSpPr>
              <a:grpSpLocks/>
            </p:cNvGrpSpPr>
            <p:nvPr/>
          </p:nvGrpSpPr>
          <p:grpSpPr bwMode="auto"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39" name="Obdélník: se zakulacenými rohy 38"/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64 N</a:t>
                </a:r>
              </a:p>
            </p:txBody>
          </p:sp>
          <p:cxnSp>
            <p:nvCxnSpPr>
              <p:cNvPr id="40" name="Přímá spojnice 39"/>
              <p:cNvCxnSpPr>
                <a:stCxn id="39" idx="0"/>
              </p:cNvCxnSpPr>
              <p:nvPr/>
            </p:nvCxnSpPr>
            <p:spPr>
              <a:xfrm flipV="1">
                <a:off x="9954425" y="3586956"/>
                <a:ext cx="0" cy="32067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685800" y="4359275"/>
            <a:ext cx="10621963" cy="2116138"/>
            <a:chOff x="686187" y="4360009"/>
            <a:chExt cx="10621962" cy="2115194"/>
          </a:xfrm>
        </p:grpSpPr>
        <p:grpSp>
          <p:nvGrpSpPr>
            <p:cNvPr id="57361" name="Skupina 8"/>
            <p:cNvGrpSpPr>
              <a:grpSpLocks/>
            </p:cNvGrpSpPr>
            <p:nvPr/>
          </p:nvGrpSpPr>
          <p:grpSpPr bwMode="auto">
            <a:xfrm>
              <a:off x="8944230" y="4546390"/>
              <a:ext cx="1077912" cy="1928813"/>
              <a:chOff x="-4798994" y="4185794"/>
              <a:chExt cx="1078708" cy="1928810"/>
            </a:xfrm>
          </p:grpSpPr>
          <p:grpSp>
            <p:nvGrpSpPr>
              <p:cNvPr id="57376" name="Skupina 74"/>
              <p:cNvGrpSpPr>
                <a:grpSpLocks/>
              </p:cNvGrpSpPr>
              <p:nvPr/>
            </p:nvGrpSpPr>
            <p:grpSpPr bwMode="auto">
              <a:xfrm>
                <a:off x="-4798994" y="4185794"/>
                <a:ext cx="1078708" cy="964405"/>
                <a:chOff x="9414276" y="3586162"/>
                <a:chExt cx="1078708" cy="964405"/>
              </a:xfrm>
            </p:grpSpPr>
            <p:sp>
              <p:nvSpPr>
                <p:cNvPr id="76" name="Obdélník: se zakulacenými rohy 75"/>
                <p:cNvSpPr/>
                <p:nvPr/>
              </p:nvSpPr>
              <p:spPr>
                <a:xfrm>
                  <a:off x="9414407" y="3907554"/>
                  <a:ext cx="1078709" cy="642650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64 N</a:t>
                  </a:r>
                </a:p>
              </p:txBody>
            </p:sp>
            <p:cxnSp>
              <p:nvCxnSpPr>
                <p:cNvPr id="77" name="Přímá spojnice 76"/>
                <p:cNvCxnSpPr>
                  <a:stCxn id="76" idx="0"/>
                </p:cNvCxnSpPr>
                <p:nvPr/>
              </p:nvCxnSpPr>
              <p:spPr>
                <a:xfrm flipV="1">
                  <a:off x="9954556" y="3585436"/>
                  <a:ext cx="0" cy="32211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7377" name="Skupina 97"/>
              <p:cNvGrpSpPr>
                <a:grpSpLocks/>
              </p:cNvGrpSpPr>
              <p:nvPr/>
            </p:nvGrpSpPr>
            <p:grpSpPr bwMode="auto">
              <a:xfrm>
                <a:off x="-4798994" y="5150199"/>
                <a:ext cx="1078708" cy="964405"/>
                <a:chOff x="9414276" y="3586162"/>
                <a:chExt cx="1078708" cy="964405"/>
              </a:xfrm>
            </p:grpSpPr>
            <p:sp>
              <p:nvSpPr>
                <p:cNvPr id="99" name="Obdélník: se zakulacenými rohy 98"/>
                <p:cNvSpPr/>
                <p:nvPr/>
              </p:nvSpPr>
              <p:spPr>
                <a:xfrm>
                  <a:off x="9414407" y="3907917"/>
                  <a:ext cx="1078709" cy="642650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64 N</a:t>
                  </a:r>
                </a:p>
              </p:txBody>
            </p:sp>
            <p:cxnSp>
              <p:nvCxnSpPr>
                <p:cNvPr id="100" name="Přímá spojnice 99"/>
                <p:cNvCxnSpPr>
                  <a:stCxn id="99" idx="0"/>
                </p:cNvCxnSpPr>
                <p:nvPr/>
              </p:nvCxnSpPr>
              <p:spPr>
                <a:xfrm flipV="1">
                  <a:off x="9954556" y="3587385"/>
                  <a:ext cx="0" cy="320531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7362" name="Skupina 19"/>
            <p:cNvGrpSpPr>
              <a:grpSpLocks/>
            </p:cNvGrpSpPr>
            <p:nvPr/>
          </p:nvGrpSpPr>
          <p:grpSpPr bwMode="auto">
            <a:xfrm>
              <a:off x="1225937" y="4360009"/>
              <a:ext cx="10082212" cy="951537"/>
              <a:chOff x="359419" y="2458015"/>
              <a:chExt cx="11472671" cy="948214"/>
            </a:xfrm>
          </p:grpSpPr>
          <p:sp>
            <p:nvSpPr>
              <p:cNvPr id="46" name="Obdélník 45"/>
              <p:cNvSpPr/>
              <p:nvPr/>
            </p:nvSpPr>
            <p:spPr>
              <a:xfrm flipV="1">
                <a:off x="359419" y="2486477"/>
                <a:ext cx="11472671" cy="183425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Rovnoramenný trojúhelník 46"/>
              <p:cNvSpPr/>
              <p:nvPr/>
            </p:nvSpPr>
            <p:spPr>
              <a:xfrm>
                <a:off x="5767886" y="2693622"/>
                <a:ext cx="603349" cy="713143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48" name="Obdélník 47"/>
              <p:cNvSpPr/>
              <p:nvPr/>
            </p:nvSpPr>
            <p:spPr>
              <a:xfrm>
                <a:off x="1268057" y="2503872"/>
                <a:ext cx="662961" cy="18342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2668043" y="2491222"/>
                <a:ext cx="662962" cy="18184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4044547" y="2483315"/>
                <a:ext cx="662962" cy="18342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5417438" y="2459597"/>
                <a:ext cx="662962" cy="18342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6797554" y="2464340"/>
                <a:ext cx="805670" cy="207144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8295090" y="2497547"/>
                <a:ext cx="715348" cy="17235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9758302" y="2458015"/>
                <a:ext cx="662961" cy="18342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11165515" y="2480152"/>
                <a:ext cx="664768" cy="18342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57363" name="Skupina 39"/>
            <p:cNvGrpSpPr>
              <a:grpSpLocks/>
            </p:cNvGrpSpPr>
            <p:nvPr/>
          </p:nvGrpSpPr>
          <p:grpSpPr bwMode="auto">
            <a:xfrm>
              <a:off x="686187" y="4581431"/>
              <a:ext cx="1079500" cy="963612"/>
              <a:chOff x="9414276" y="3586162"/>
              <a:chExt cx="1078708" cy="964405"/>
            </a:xfrm>
          </p:grpSpPr>
          <p:sp>
            <p:nvSpPr>
              <p:cNvPr id="57" name="Obdélník: se zakulacenými rohy 56"/>
              <p:cNvSpPr/>
              <p:nvPr/>
            </p:nvSpPr>
            <p:spPr>
              <a:xfrm>
                <a:off x="9414276" y="3907687"/>
                <a:ext cx="1078708" cy="643180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80 N</a:t>
                </a:r>
              </a:p>
            </p:txBody>
          </p:sp>
          <p:cxnSp>
            <p:nvCxnSpPr>
              <p:cNvPr id="58" name="Přímá spojnice 57"/>
              <p:cNvCxnSpPr>
                <a:stCxn id="57" idx="0"/>
              </p:cNvCxnSpPr>
              <p:nvPr/>
            </p:nvCxnSpPr>
            <p:spPr>
              <a:xfrm flipV="1">
                <a:off x="9953630" y="3586891"/>
                <a:ext cx="0" cy="32079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8" grpId="0" animBg="1"/>
      <p:bldP spid="64" grpId="0" animBg="1"/>
      <p:bldP spid="65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370" name="Skupina 19"/>
          <p:cNvGrpSpPr>
            <a:grpSpLocks/>
          </p:cNvGrpSpPr>
          <p:nvPr/>
        </p:nvGrpSpPr>
        <p:grpSpPr bwMode="auto">
          <a:xfrm rot="-664419">
            <a:off x="850900" y="1879600"/>
            <a:ext cx="10083800" cy="933450"/>
            <a:chOff x="359664" y="2464308"/>
            <a:chExt cx="11472672" cy="942349"/>
          </a:xfrm>
        </p:grpSpPr>
        <p:sp>
          <p:nvSpPr>
            <p:cNvPr id="2" name="Obdélník 1"/>
            <p:cNvSpPr/>
            <p:nvPr/>
          </p:nvSpPr>
          <p:spPr>
            <a:xfrm flipV="1">
              <a:off x="359419" y="2486454"/>
              <a:ext cx="11472672" cy="1827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 rot="472901">
              <a:off x="5680634" y="2685705"/>
              <a:ext cx="603254" cy="71317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63512" y="2503549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663668" y="2488683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043324" y="2483320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5412616" y="2458193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794700" y="2460971"/>
              <a:ext cx="807349" cy="20673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8294513" y="2491177"/>
              <a:ext cx="717043" cy="17308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9752496" y="2457399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1163438" y="2477066"/>
              <a:ext cx="664664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8371" name="Skupina 39"/>
          <p:cNvGrpSpPr>
            <a:grpSpLocks/>
          </p:cNvGrpSpPr>
          <p:nvPr/>
        </p:nvGrpSpPr>
        <p:grpSpPr bwMode="auto">
          <a:xfrm>
            <a:off x="4718050" y="2174875"/>
            <a:ext cx="1077913" cy="963613"/>
            <a:chOff x="9414276" y="3586162"/>
            <a:chExt cx="1078708" cy="964405"/>
          </a:xfrm>
        </p:grpSpPr>
        <p:sp>
          <p:nvSpPr>
            <p:cNvPr id="41" name="Obdélník: se zakulacenými rohy 40"/>
            <p:cNvSpPr/>
            <p:nvPr/>
          </p:nvSpPr>
          <p:spPr>
            <a:xfrm>
              <a:off x="9414276" y="3907101"/>
              <a:ext cx="1078708" cy="643466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210 N</a:t>
              </a:r>
            </a:p>
          </p:txBody>
        </p:sp>
        <p:cxnSp>
          <p:nvCxnSpPr>
            <p:cNvPr id="42" name="Přímá spojnice 41"/>
            <p:cNvCxnSpPr>
              <a:stCxn id="41" idx="0"/>
            </p:cNvCxnSpPr>
            <p:nvPr/>
          </p:nvCxnSpPr>
          <p:spPr>
            <a:xfrm flipV="1">
              <a:off x="9954424" y="3586162"/>
              <a:ext cx="0" cy="32093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/>
          <p:cNvSpPr/>
          <p:nvPr/>
        </p:nvSpPr>
        <p:spPr>
          <a:xfrm>
            <a:off x="10545763" y="368300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</a:t>
            </a:r>
          </a:p>
        </p:txBody>
      </p:sp>
      <p:sp>
        <p:nvSpPr>
          <p:cNvPr id="64" name="Šipka: dolů 63"/>
          <p:cNvSpPr/>
          <p:nvPr/>
        </p:nvSpPr>
        <p:spPr>
          <a:xfrm>
            <a:off x="9950450" y="501650"/>
            <a:ext cx="423863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</a:t>
            </a:r>
          </a:p>
        </p:txBody>
      </p:sp>
      <p:sp>
        <p:nvSpPr>
          <p:cNvPr id="65" name="Šipka: dolů 64"/>
          <p:cNvSpPr/>
          <p:nvPr/>
        </p:nvSpPr>
        <p:spPr>
          <a:xfrm>
            <a:off x="9307513" y="603250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</a:p>
        </p:txBody>
      </p:sp>
      <p:sp>
        <p:nvSpPr>
          <p:cNvPr id="66" name="Šipka: dolů 65"/>
          <p:cNvSpPr/>
          <p:nvPr/>
        </p:nvSpPr>
        <p:spPr>
          <a:xfrm>
            <a:off x="8739188" y="717550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</a:t>
            </a:r>
          </a:p>
        </p:txBody>
      </p:sp>
      <p:sp>
        <p:nvSpPr>
          <p:cNvPr id="67" name="Šipka: dolů 66"/>
          <p:cNvSpPr/>
          <p:nvPr/>
        </p:nvSpPr>
        <p:spPr>
          <a:xfrm>
            <a:off x="8091488" y="876300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</a:p>
        </p:txBody>
      </p:sp>
      <p:sp>
        <p:nvSpPr>
          <p:cNvPr id="68" name="Šipka: dolů 67"/>
          <p:cNvSpPr/>
          <p:nvPr/>
        </p:nvSpPr>
        <p:spPr>
          <a:xfrm>
            <a:off x="7462838" y="990600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69" name="Šipka: dolů 68"/>
          <p:cNvSpPr/>
          <p:nvPr/>
        </p:nvSpPr>
        <p:spPr>
          <a:xfrm>
            <a:off x="6880225" y="1085850"/>
            <a:ext cx="423863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0" name="Šipka: dolů 69"/>
          <p:cNvSpPr/>
          <p:nvPr/>
        </p:nvSpPr>
        <p:spPr>
          <a:xfrm>
            <a:off x="6202363" y="1217613"/>
            <a:ext cx="422275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cxnSp>
        <p:nvCxnSpPr>
          <p:cNvPr id="38" name="Přímá spojnice 37"/>
          <p:cNvCxnSpPr/>
          <p:nvPr/>
        </p:nvCxnSpPr>
        <p:spPr>
          <a:xfrm flipV="1">
            <a:off x="-3878263" y="2616200"/>
            <a:ext cx="0" cy="3206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381" name="TextovéPole 96"/>
          <p:cNvSpPr txBox="1">
            <a:spLocks noChangeArrowheads="1"/>
          </p:cNvSpPr>
          <p:nvPr/>
        </p:nvSpPr>
        <p:spPr bwMode="auto">
          <a:xfrm flipH="1">
            <a:off x="342900" y="88900"/>
            <a:ext cx="6227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6. Vyber správný bod, do kterého zavěsíš závaží, aby nastala na páce rovnováha.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58382" name="TextovéPole 33"/>
          <p:cNvSpPr txBox="1">
            <a:spLocks noChangeArrowheads="1"/>
          </p:cNvSpPr>
          <p:nvPr/>
        </p:nvSpPr>
        <p:spPr bwMode="auto">
          <a:xfrm>
            <a:off x="293688" y="858838"/>
            <a:ext cx="1403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bod:</a:t>
            </a:r>
          </a:p>
        </p:txBody>
      </p:sp>
      <p:grpSp>
        <p:nvGrpSpPr>
          <p:cNvPr id="58383" name="Skupina 8"/>
          <p:cNvGrpSpPr>
            <a:grpSpLocks/>
          </p:cNvGrpSpPr>
          <p:nvPr/>
        </p:nvGrpSpPr>
        <p:grpSpPr bwMode="auto">
          <a:xfrm>
            <a:off x="10363200" y="1228725"/>
            <a:ext cx="1079500" cy="1928813"/>
            <a:chOff x="-4798994" y="4185794"/>
            <a:chExt cx="1078708" cy="1928810"/>
          </a:xfrm>
        </p:grpSpPr>
        <p:grpSp>
          <p:nvGrpSpPr>
            <p:cNvPr id="58406" name="Skupina 74"/>
            <p:cNvGrpSpPr>
              <a:grpSpLocks/>
            </p:cNvGrpSpPr>
            <p:nvPr/>
          </p:nvGrpSpPr>
          <p:grpSpPr bwMode="auto"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43" name="Obdélník: se zakulacenými rohy 42"/>
              <p:cNvSpPr/>
              <p:nvPr/>
            </p:nvSpPr>
            <p:spPr>
              <a:xfrm>
                <a:off x="9414276" y="3908424"/>
                <a:ext cx="1078708" cy="650874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15 N</a:t>
                </a:r>
              </a:p>
            </p:txBody>
          </p:sp>
          <p:cxnSp>
            <p:nvCxnSpPr>
              <p:cNvPr id="44" name="Přímá spojnice 43"/>
              <p:cNvCxnSpPr>
                <a:stCxn id="43" idx="0"/>
              </p:cNvCxnSpPr>
              <p:nvPr/>
            </p:nvCxnSpPr>
            <p:spPr>
              <a:xfrm flipV="1">
                <a:off x="9953630" y="3586162"/>
                <a:ext cx="0" cy="32226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8407" name="Skupina 97"/>
            <p:cNvGrpSpPr>
              <a:grpSpLocks/>
            </p:cNvGrpSpPr>
            <p:nvPr/>
          </p:nvGrpSpPr>
          <p:grpSpPr bwMode="auto"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39" name="Obdélník: se zakulacenými rohy 38"/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15 N</a:t>
                </a:r>
              </a:p>
            </p:txBody>
          </p:sp>
          <p:cxnSp>
            <p:nvCxnSpPr>
              <p:cNvPr id="40" name="Přímá spojnice 39"/>
              <p:cNvCxnSpPr>
                <a:stCxn id="39" idx="0"/>
              </p:cNvCxnSpPr>
              <p:nvPr/>
            </p:nvCxnSpPr>
            <p:spPr>
              <a:xfrm flipV="1">
                <a:off x="9953630" y="3586956"/>
                <a:ext cx="0" cy="32067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795338" y="4186238"/>
            <a:ext cx="10083800" cy="2125662"/>
            <a:chOff x="796066" y="4186690"/>
            <a:chExt cx="10083800" cy="2124449"/>
          </a:xfrm>
        </p:grpSpPr>
        <p:grpSp>
          <p:nvGrpSpPr>
            <p:cNvPr id="58385" name="Skupina 8"/>
            <p:cNvGrpSpPr>
              <a:grpSpLocks/>
            </p:cNvGrpSpPr>
            <p:nvPr/>
          </p:nvGrpSpPr>
          <p:grpSpPr bwMode="auto">
            <a:xfrm>
              <a:off x="9799367" y="4382327"/>
              <a:ext cx="1079500" cy="1928812"/>
              <a:chOff x="-4798994" y="4185794"/>
              <a:chExt cx="1078708" cy="1928810"/>
            </a:xfrm>
          </p:grpSpPr>
          <p:grpSp>
            <p:nvGrpSpPr>
              <p:cNvPr id="58400" name="Skupina 74"/>
              <p:cNvGrpSpPr>
                <a:grpSpLocks/>
              </p:cNvGrpSpPr>
              <p:nvPr/>
            </p:nvGrpSpPr>
            <p:grpSpPr bwMode="auto">
              <a:xfrm>
                <a:off x="-4798994" y="4185794"/>
                <a:ext cx="1078708" cy="964405"/>
                <a:chOff x="9414276" y="3586162"/>
                <a:chExt cx="1078708" cy="964405"/>
              </a:xfrm>
            </p:grpSpPr>
            <p:sp>
              <p:nvSpPr>
                <p:cNvPr id="76" name="Obdélník: se zakulacenými rohy 75"/>
                <p:cNvSpPr/>
                <p:nvPr/>
              </p:nvSpPr>
              <p:spPr>
                <a:xfrm>
                  <a:off x="9413687" y="3907754"/>
                  <a:ext cx="1078708" cy="648916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15 N</a:t>
                  </a:r>
                </a:p>
              </p:txBody>
            </p:sp>
            <p:cxnSp>
              <p:nvCxnSpPr>
                <p:cNvPr id="77" name="Přímá spojnice 76"/>
                <p:cNvCxnSpPr>
                  <a:stCxn id="76" idx="0"/>
                </p:cNvCxnSpPr>
                <p:nvPr/>
              </p:nvCxnSpPr>
              <p:spPr>
                <a:xfrm flipV="1">
                  <a:off x="9953041" y="3585675"/>
                  <a:ext cx="0" cy="32207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8401" name="Skupina 97"/>
              <p:cNvGrpSpPr>
                <a:grpSpLocks/>
              </p:cNvGrpSpPr>
              <p:nvPr/>
            </p:nvGrpSpPr>
            <p:grpSpPr bwMode="auto">
              <a:xfrm>
                <a:off x="-4798994" y="5150199"/>
                <a:ext cx="1078708" cy="964405"/>
                <a:chOff x="9414276" y="3586162"/>
                <a:chExt cx="1078708" cy="964405"/>
              </a:xfrm>
            </p:grpSpPr>
            <p:sp>
              <p:nvSpPr>
                <p:cNvPr id="99" name="Obdélník: se zakulacenými rohy 98"/>
                <p:cNvSpPr/>
                <p:nvPr/>
              </p:nvSpPr>
              <p:spPr>
                <a:xfrm>
                  <a:off x="9413687" y="3907997"/>
                  <a:ext cx="1078708" cy="642569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15 N</a:t>
                  </a:r>
                </a:p>
              </p:txBody>
            </p:sp>
            <p:cxnSp>
              <p:nvCxnSpPr>
                <p:cNvPr id="100" name="Přímá spojnice 99"/>
                <p:cNvCxnSpPr>
                  <a:stCxn id="99" idx="0"/>
                </p:cNvCxnSpPr>
                <p:nvPr/>
              </p:nvCxnSpPr>
              <p:spPr>
                <a:xfrm flipV="1">
                  <a:off x="9953041" y="3587505"/>
                  <a:ext cx="0" cy="320492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8386" name="Skupina 19"/>
            <p:cNvGrpSpPr>
              <a:grpSpLocks/>
            </p:cNvGrpSpPr>
            <p:nvPr/>
          </p:nvGrpSpPr>
          <p:grpSpPr bwMode="auto">
            <a:xfrm>
              <a:off x="796066" y="4186690"/>
              <a:ext cx="10083800" cy="908687"/>
              <a:chOff x="359418" y="2458015"/>
              <a:chExt cx="11472672" cy="917350"/>
            </a:xfrm>
          </p:grpSpPr>
          <p:sp>
            <p:nvSpPr>
              <p:cNvPr id="46" name="Obdélník 45"/>
              <p:cNvSpPr/>
              <p:nvPr/>
            </p:nvSpPr>
            <p:spPr>
              <a:xfrm flipV="1">
                <a:off x="359418" y="2486846"/>
                <a:ext cx="11472672" cy="182596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Rovnoramenný trojúhelník 46"/>
              <p:cNvSpPr/>
              <p:nvPr/>
            </p:nvSpPr>
            <p:spPr>
              <a:xfrm>
                <a:off x="5754391" y="2663035"/>
                <a:ext cx="603254" cy="71276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8" name="Obdélník 47"/>
              <p:cNvSpPr/>
              <p:nvPr/>
            </p:nvSpPr>
            <p:spPr>
              <a:xfrm>
                <a:off x="1267911" y="2504464"/>
                <a:ext cx="664664" cy="1825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2667679" y="2491651"/>
                <a:ext cx="664664" cy="1825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4043966" y="2483643"/>
                <a:ext cx="664664" cy="1825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5416641" y="2459616"/>
                <a:ext cx="664664" cy="184198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6796541" y="2464422"/>
                <a:ext cx="807349" cy="20662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8295646" y="2494854"/>
                <a:ext cx="717041" cy="17298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9756822" y="2458015"/>
                <a:ext cx="664664" cy="1825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11165620" y="2480439"/>
                <a:ext cx="664664" cy="1825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58387" name="Skupina 39"/>
            <p:cNvGrpSpPr>
              <a:grpSpLocks/>
            </p:cNvGrpSpPr>
            <p:nvPr/>
          </p:nvGrpSpPr>
          <p:grpSpPr bwMode="auto">
            <a:xfrm>
              <a:off x="4724255" y="4408154"/>
              <a:ext cx="1077912" cy="963612"/>
              <a:chOff x="9414276" y="3586162"/>
              <a:chExt cx="1078708" cy="964405"/>
            </a:xfrm>
          </p:grpSpPr>
          <p:sp>
            <p:nvSpPr>
              <p:cNvPr id="57" name="Obdélník: se zakulacenými rohy 56"/>
              <p:cNvSpPr/>
              <p:nvPr/>
            </p:nvSpPr>
            <p:spPr>
              <a:xfrm>
                <a:off x="9413561" y="3907578"/>
                <a:ext cx="1078708" cy="643099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210 N</a:t>
                </a:r>
              </a:p>
            </p:txBody>
          </p:sp>
          <p:cxnSp>
            <p:nvCxnSpPr>
              <p:cNvPr id="58" name="Přímá spojnice 57"/>
              <p:cNvCxnSpPr>
                <a:stCxn id="57" idx="0"/>
              </p:cNvCxnSpPr>
              <p:nvPr/>
            </p:nvCxnSpPr>
            <p:spPr>
              <a:xfrm flipV="1">
                <a:off x="9953710" y="3586822"/>
                <a:ext cx="0" cy="32075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8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394" name="Skupina 19"/>
          <p:cNvGrpSpPr>
            <a:grpSpLocks/>
          </p:cNvGrpSpPr>
          <p:nvPr/>
        </p:nvGrpSpPr>
        <p:grpSpPr bwMode="auto">
          <a:xfrm rot="-664419">
            <a:off x="1347788" y="1812925"/>
            <a:ext cx="10082212" cy="933450"/>
            <a:chOff x="359664" y="2464308"/>
            <a:chExt cx="11472672" cy="942349"/>
          </a:xfrm>
        </p:grpSpPr>
        <p:sp>
          <p:nvSpPr>
            <p:cNvPr id="2" name="Obdélník 1"/>
            <p:cNvSpPr/>
            <p:nvPr/>
          </p:nvSpPr>
          <p:spPr>
            <a:xfrm flipV="1">
              <a:off x="359418" y="2486454"/>
              <a:ext cx="11472673" cy="18270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 rot="472901">
              <a:off x="5678988" y="2688697"/>
              <a:ext cx="603349" cy="71317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63654" y="2503549"/>
              <a:ext cx="662961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664030" y="2488682"/>
              <a:ext cx="662962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043904" y="2483320"/>
              <a:ext cx="662961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5413410" y="2458193"/>
              <a:ext cx="662962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793246" y="2463809"/>
              <a:ext cx="805670" cy="20673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8291176" y="2495279"/>
              <a:ext cx="715349" cy="17308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9753974" y="2457399"/>
              <a:ext cx="662962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1163003" y="2478485"/>
              <a:ext cx="664768" cy="1827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9395" name="Skupina 39"/>
          <p:cNvGrpSpPr>
            <a:grpSpLocks/>
          </p:cNvGrpSpPr>
          <p:nvPr/>
        </p:nvGrpSpPr>
        <p:grpSpPr bwMode="auto">
          <a:xfrm>
            <a:off x="817563" y="2828925"/>
            <a:ext cx="1077912" cy="965200"/>
            <a:chOff x="9414276" y="3586162"/>
            <a:chExt cx="1078708" cy="964405"/>
          </a:xfrm>
        </p:grpSpPr>
        <p:sp>
          <p:nvSpPr>
            <p:cNvPr id="41" name="Obdélník: se zakulacenými rohy 40"/>
            <p:cNvSpPr/>
            <p:nvPr/>
          </p:nvSpPr>
          <p:spPr>
            <a:xfrm>
              <a:off x="9414276" y="3908160"/>
              <a:ext cx="1078708" cy="64240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75 N</a:t>
              </a:r>
            </a:p>
          </p:txBody>
        </p:sp>
        <p:cxnSp>
          <p:nvCxnSpPr>
            <p:cNvPr id="42" name="Přímá spojnice 41"/>
            <p:cNvCxnSpPr>
              <a:stCxn id="41" idx="0"/>
            </p:cNvCxnSpPr>
            <p:nvPr/>
          </p:nvCxnSpPr>
          <p:spPr>
            <a:xfrm flipV="1">
              <a:off x="9954425" y="3586162"/>
              <a:ext cx="0" cy="32199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/>
          <p:cNvSpPr/>
          <p:nvPr/>
        </p:nvSpPr>
        <p:spPr>
          <a:xfrm>
            <a:off x="11041063" y="30162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</a:t>
            </a:r>
          </a:p>
        </p:txBody>
      </p:sp>
      <p:sp>
        <p:nvSpPr>
          <p:cNvPr id="64" name="Šipka: dolů 63"/>
          <p:cNvSpPr/>
          <p:nvPr/>
        </p:nvSpPr>
        <p:spPr>
          <a:xfrm>
            <a:off x="10447338" y="43497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</a:t>
            </a:r>
          </a:p>
        </p:txBody>
      </p:sp>
      <p:sp>
        <p:nvSpPr>
          <p:cNvPr id="65" name="Šipka: dolů 64"/>
          <p:cNvSpPr/>
          <p:nvPr/>
        </p:nvSpPr>
        <p:spPr>
          <a:xfrm>
            <a:off x="9804400" y="536575"/>
            <a:ext cx="423863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</a:t>
            </a:r>
          </a:p>
        </p:txBody>
      </p:sp>
      <p:sp>
        <p:nvSpPr>
          <p:cNvPr id="66" name="Šipka: dolů 65"/>
          <p:cNvSpPr/>
          <p:nvPr/>
        </p:nvSpPr>
        <p:spPr>
          <a:xfrm>
            <a:off x="9236075" y="650875"/>
            <a:ext cx="423863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</a:t>
            </a:r>
          </a:p>
        </p:txBody>
      </p:sp>
      <p:sp>
        <p:nvSpPr>
          <p:cNvPr id="67" name="Šipka: dolů 66"/>
          <p:cNvSpPr/>
          <p:nvPr/>
        </p:nvSpPr>
        <p:spPr>
          <a:xfrm>
            <a:off x="8588375" y="809625"/>
            <a:ext cx="423863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</a:p>
        </p:txBody>
      </p:sp>
      <p:sp>
        <p:nvSpPr>
          <p:cNvPr id="68" name="Šipka: dolů 67"/>
          <p:cNvSpPr/>
          <p:nvPr/>
        </p:nvSpPr>
        <p:spPr>
          <a:xfrm>
            <a:off x="7958138" y="92392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69" name="Šipka: dolů 68"/>
          <p:cNvSpPr/>
          <p:nvPr/>
        </p:nvSpPr>
        <p:spPr>
          <a:xfrm>
            <a:off x="7377113" y="1019175"/>
            <a:ext cx="423862" cy="539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0" name="Šipka: dolů 69"/>
          <p:cNvSpPr/>
          <p:nvPr/>
        </p:nvSpPr>
        <p:spPr>
          <a:xfrm>
            <a:off x="6697663" y="1149350"/>
            <a:ext cx="423862" cy="541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59404" name="TextovéPole 31"/>
          <p:cNvSpPr txBox="1">
            <a:spLocks noChangeArrowheads="1"/>
          </p:cNvSpPr>
          <p:nvPr/>
        </p:nvSpPr>
        <p:spPr bwMode="auto">
          <a:xfrm flipH="1">
            <a:off x="457200" y="573088"/>
            <a:ext cx="6227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12. Vyber správný bod, do kterého zavěsíš závaží, aby nastala na páce rovnováha.</a:t>
            </a:r>
          </a:p>
          <a:p>
            <a:pPr eaLnBrk="1" hangingPunct="1"/>
            <a:endParaRPr lang="cs-CZ" altLang="cs-CZ" sz="2400"/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 rot="160430">
            <a:off x="842963" y="3814763"/>
            <a:ext cx="10609262" cy="2046287"/>
            <a:chOff x="816603" y="3908335"/>
            <a:chExt cx="10610099" cy="2045845"/>
          </a:xfrm>
        </p:grpSpPr>
        <p:grpSp>
          <p:nvGrpSpPr>
            <p:cNvPr id="59414" name="Skupina 8"/>
            <p:cNvGrpSpPr>
              <a:grpSpLocks/>
            </p:cNvGrpSpPr>
            <p:nvPr/>
          </p:nvGrpSpPr>
          <p:grpSpPr bwMode="auto">
            <a:xfrm>
              <a:off x="7805891" y="4046543"/>
              <a:ext cx="1124777" cy="1907637"/>
              <a:chOff x="-4743939" y="4182928"/>
              <a:chExt cx="1123952" cy="1907635"/>
            </a:xfrm>
          </p:grpSpPr>
          <p:grpSp>
            <p:nvGrpSpPr>
              <p:cNvPr id="59429" name="Skupina 74"/>
              <p:cNvGrpSpPr>
                <a:grpSpLocks/>
              </p:cNvGrpSpPr>
              <p:nvPr/>
            </p:nvGrpSpPr>
            <p:grpSpPr bwMode="auto">
              <a:xfrm>
                <a:off x="-4743939" y="4182928"/>
                <a:ext cx="1078708" cy="937224"/>
                <a:chOff x="9469331" y="3583296"/>
                <a:chExt cx="1078708" cy="937224"/>
              </a:xfrm>
            </p:grpSpPr>
            <p:sp>
              <p:nvSpPr>
                <p:cNvPr id="76" name="Obdélník: se zakulacenými rohy 75"/>
                <p:cNvSpPr/>
                <p:nvPr/>
              </p:nvSpPr>
              <p:spPr>
                <a:xfrm rot="21439570">
                  <a:off x="9463001" y="3866709"/>
                  <a:ext cx="1078794" cy="647560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100 N</a:t>
                  </a:r>
                </a:p>
              </p:txBody>
            </p:sp>
            <p:cxnSp>
              <p:nvCxnSpPr>
                <p:cNvPr id="77" name="Přímá spojnice 76"/>
                <p:cNvCxnSpPr>
                  <a:cxnSpLocks/>
                  <a:stCxn id="76" idx="0"/>
                </p:cNvCxnSpPr>
                <p:nvPr/>
              </p:nvCxnSpPr>
              <p:spPr>
                <a:xfrm rot="21439570" flipV="1">
                  <a:off x="9980528" y="3576771"/>
                  <a:ext cx="0" cy="29044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9430" name="Skupina 97"/>
              <p:cNvGrpSpPr>
                <a:grpSpLocks/>
              </p:cNvGrpSpPr>
              <p:nvPr/>
            </p:nvGrpSpPr>
            <p:grpSpPr bwMode="auto">
              <a:xfrm>
                <a:off x="-4698695" y="5119892"/>
                <a:ext cx="1078708" cy="970671"/>
                <a:chOff x="9514575" y="3555855"/>
                <a:chExt cx="1078708" cy="970671"/>
              </a:xfrm>
            </p:grpSpPr>
            <p:sp>
              <p:nvSpPr>
                <p:cNvPr id="99" name="Obdélník: se zakulacenými rohy 98"/>
                <p:cNvSpPr/>
                <p:nvPr/>
              </p:nvSpPr>
              <p:spPr>
                <a:xfrm rot="21439570">
                  <a:off x="9511575" y="3877197"/>
                  <a:ext cx="1078794" cy="64279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dirty="0">
                      <a:solidFill>
                        <a:schemeClr val="tx1"/>
                      </a:solidFill>
                    </a:rPr>
                    <a:t>100 N</a:t>
                  </a:r>
                </a:p>
              </p:txBody>
            </p:sp>
            <p:cxnSp>
              <p:nvCxnSpPr>
                <p:cNvPr id="100" name="Přímá spojnice 99"/>
                <p:cNvCxnSpPr>
                  <a:cxnSpLocks/>
                  <a:endCxn id="76" idx="2"/>
                </p:cNvCxnSpPr>
                <p:nvPr/>
              </p:nvCxnSpPr>
              <p:spPr>
                <a:xfrm rot="21439570" flipV="1">
                  <a:off x="10017597" y="3549434"/>
                  <a:ext cx="11105" cy="344413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9415" name="Skupina 19"/>
            <p:cNvGrpSpPr>
              <a:grpSpLocks/>
            </p:cNvGrpSpPr>
            <p:nvPr/>
          </p:nvGrpSpPr>
          <p:grpSpPr bwMode="auto">
            <a:xfrm rot="-154744">
              <a:off x="1344490" y="3908335"/>
              <a:ext cx="10082212" cy="930272"/>
              <a:chOff x="359419" y="2458015"/>
              <a:chExt cx="11472671" cy="939141"/>
            </a:xfrm>
          </p:grpSpPr>
          <p:sp>
            <p:nvSpPr>
              <p:cNvPr id="33" name="Obdélník 32"/>
              <p:cNvSpPr/>
              <p:nvPr/>
            </p:nvSpPr>
            <p:spPr>
              <a:xfrm flipV="1">
                <a:off x="359281" y="2486637"/>
                <a:ext cx="11469964" cy="18266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4" name="Rovnoramenný trojúhelník 33"/>
              <p:cNvSpPr/>
              <p:nvPr/>
            </p:nvSpPr>
            <p:spPr>
              <a:xfrm rot="154744">
                <a:off x="5754579" y="2680570"/>
                <a:ext cx="603397" cy="713019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1266205" y="2501244"/>
                <a:ext cx="663015" cy="18266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2666286" y="2491179"/>
                <a:ext cx="663014" cy="18266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042882" y="2481148"/>
                <a:ext cx="663014" cy="18266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5415837" y="2456702"/>
                <a:ext cx="663014" cy="18266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6796101" y="2464186"/>
                <a:ext cx="805734" cy="2066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8293784" y="2497306"/>
                <a:ext cx="715405" cy="17144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9755240" y="2455143"/>
                <a:ext cx="663014" cy="18266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11162607" y="2477111"/>
                <a:ext cx="664821" cy="18266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59416" name="Skupina 39"/>
            <p:cNvGrpSpPr>
              <a:grpSpLocks/>
            </p:cNvGrpSpPr>
            <p:nvPr/>
          </p:nvGrpSpPr>
          <p:grpSpPr bwMode="auto">
            <a:xfrm>
              <a:off x="816603" y="4344580"/>
              <a:ext cx="1077913" cy="965200"/>
              <a:chOff x="9414276" y="3586162"/>
              <a:chExt cx="1078708" cy="964405"/>
            </a:xfrm>
          </p:grpSpPr>
          <p:sp>
            <p:nvSpPr>
              <p:cNvPr id="46" name="Obdélník: se zakulacenými rohy 45"/>
              <p:cNvSpPr/>
              <p:nvPr/>
            </p:nvSpPr>
            <p:spPr>
              <a:xfrm>
                <a:off x="9411612" y="3905393"/>
                <a:ext cx="1078792" cy="642268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75 N</a:t>
                </a:r>
              </a:p>
            </p:txBody>
          </p:sp>
          <p:cxnSp>
            <p:nvCxnSpPr>
              <p:cNvPr id="47" name="Přímá spojnice 46"/>
              <p:cNvCxnSpPr>
                <a:stCxn id="46" idx="0"/>
              </p:cNvCxnSpPr>
              <p:nvPr/>
            </p:nvCxnSpPr>
            <p:spPr>
              <a:xfrm flipV="1">
                <a:off x="9951637" y="3586086"/>
                <a:ext cx="0" cy="3219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9406" name="Skupina 8"/>
          <p:cNvGrpSpPr>
            <a:grpSpLocks/>
          </p:cNvGrpSpPr>
          <p:nvPr/>
        </p:nvGrpSpPr>
        <p:grpSpPr bwMode="auto">
          <a:xfrm>
            <a:off x="10926763" y="1312863"/>
            <a:ext cx="1079500" cy="1928812"/>
            <a:chOff x="-4798994" y="4185794"/>
            <a:chExt cx="1078708" cy="1928810"/>
          </a:xfrm>
        </p:grpSpPr>
        <p:grpSp>
          <p:nvGrpSpPr>
            <p:cNvPr id="59408" name="Skupina 74"/>
            <p:cNvGrpSpPr>
              <a:grpSpLocks/>
            </p:cNvGrpSpPr>
            <p:nvPr/>
          </p:nvGrpSpPr>
          <p:grpSpPr bwMode="auto"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62" name="Obdélník: se zakulacenými rohy 61"/>
              <p:cNvSpPr/>
              <p:nvPr/>
            </p:nvSpPr>
            <p:spPr>
              <a:xfrm>
                <a:off x="9414276" y="3908424"/>
                <a:ext cx="1078708" cy="650874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100 N</a:t>
                </a:r>
              </a:p>
            </p:txBody>
          </p:sp>
          <p:cxnSp>
            <p:nvCxnSpPr>
              <p:cNvPr id="63" name="Přímá spojnice 62"/>
              <p:cNvCxnSpPr>
                <a:stCxn id="62" idx="0"/>
              </p:cNvCxnSpPr>
              <p:nvPr/>
            </p:nvCxnSpPr>
            <p:spPr>
              <a:xfrm flipV="1">
                <a:off x="9953630" y="3586162"/>
                <a:ext cx="0" cy="32226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9409" name="Skupina 97"/>
            <p:cNvGrpSpPr>
              <a:grpSpLocks/>
            </p:cNvGrpSpPr>
            <p:nvPr/>
          </p:nvGrpSpPr>
          <p:grpSpPr bwMode="auto"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60" name="Obdélník: se zakulacenými rohy 59"/>
              <p:cNvSpPr/>
              <p:nvPr/>
            </p:nvSpPr>
            <p:spPr>
              <a:xfrm>
                <a:off x="9414276" y="3907631"/>
                <a:ext cx="1078708" cy="642936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dirty="0">
                    <a:solidFill>
                      <a:schemeClr val="tx1"/>
                    </a:solidFill>
                  </a:rPr>
                  <a:t>100 N</a:t>
                </a:r>
              </a:p>
            </p:txBody>
          </p:sp>
          <p:cxnSp>
            <p:nvCxnSpPr>
              <p:cNvPr id="61" name="Přímá spojnice 60"/>
              <p:cNvCxnSpPr>
                <a:stCxn id="60" idx="0"/>
              </p:cNvCxnSpPr>
              <p:nvPr/>
            </p:nvCxnSpPr>
            <p:spPr>
              <a:xfrm flipV="1">
                <a:off x="9953630" y="3586956"/>
                <a:ext cx="0" cy="32067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9407" name="TextovéPole 70"/>
          <p:cNvSpPr txBox="1">
            <a:spLocks noChangeArrowheads="1"/>
          </p:cNvSpPr>
          <p:nvPr/>
        </p:nvSpPr>
        <p:spPr bwMode="auto">
          <a:xfrm>
            <a:off x="492125" y="1335088"/>
            <a:ext cx="1403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bod: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64" grpId="0" animBg="1"/>
      <p:bldP spid="65" grpId="0" animBg="1"/>
      <p:bldP spid="66" grpId="0" animBg="1"/>
      <p:bldP spid="67" grpId="0" animBg="1"/>
      <p:bldP spid="69" grpId="0" animBg="1"/>
      <p:bldP spid="70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se šipkou 7"/>
          <p:cNvCxnSpPr>
            <a:cxnSpLocks/>
          </p:cNvCxnSpPr>
          <p:nvPr/>
        </p:nvCxnSpPr>
        <p:spPr>
          <a:xfrm>
            <a:off x="1119188" y="2822575"/>
            <a:ext cx="0" cy="365760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cxnSpLocks/>
          </p:cNvCxnSpPr>
          <p:nvPr/>
        </p:nvCxnSpPr>
        <p:spPr>
          <a:xfrm>
            <a:off x="9740900" y="2800350"/>
            <a:ext cx="0" cy="76993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19188" y="2822575"/>
            <a:ext cx="862171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vnoramenný trojúhelník 16"/>
          <p:cNvSpPr/>
          <p:nvPr/>
        </p:nvSpPr>
        <p:spPr>
          <a:xfrm>
            <a:off x="2251075" y="2822575"/>
            <a:ext cx="639763" cy="79851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422" name="TextovéPole 19"/>
          <p:cNvSpPr txBox="1">
            <a:spLocks noChangeArrowheads="1"/>
          </p:cNvSpPr>
          <p:nvPr/>
        </p:nvSpPr>
        <p:spPr bwMode="auto">
          <a:xfrm>
            <a:off x="2374900" y="2311400"/>
            <a:ext cx="3921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0</a:t>
            </a:r>
          </a:p>
        </p:txBody>
      </p:sp>
      <p:sp>
        <p:nvSpPr>
          <p:cNvPr id="60423" name="TextovéPole 20"/>
          <p:cNvSpPr txBox="1">
            <a:spLocks noChangeArrowheads="1"/>
          </p:cNvSpPr>
          <p:nvPr/>
        </p:nvSpPr>
        <p:spPr bwMode="auto">
          <a:xfrm>
            <a:off x="1409700" y="6175375"/>
            <a:ext cx="1731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F</a:t>
            </a:r>
            <a:r>
              <a:rPr lang="cs-CZ" altLang="cs-CZ" sz="1400"/>
              <a:t>2</a:t>
            </a:r>
            <a:r>
              <a:rPr lang="cs-CZ" altLang="cs-CZ" sz="2400"/>
              <a:t>  = 2000 N</a:t>
            </a:r>
          </a:p>
        </p:txBody>
      </p:sp>
      <p:sp>
        <p:nvSpPr>
          <p:cNvPr id="60424" name="TextovéPole 21"/>
          <p:cNvSpPr txBox="1">
            <a:spLocks noChangeArrowheads="1"/>
          </p:cNvSpPr>
          <p:nvPr/>
        </p:nvSpPr>
        <p:spPr bwMode="auto">
          <a:xfrm>
            <a:off x="10017125" y="3570288"/>
            <a:ext cx="8509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F</a:t>
            </a:r>
            <a:r>
              <a:rPr lang="cs-CZ" altLang="cs-CZ" sz="1400"/>
              <a:t>1</a:t>
            </a:r>
            <a:r>
              <a:rPr lang="cs-CZ" altLang="cs-CZ" sz="2400"/>
              <a:t> = ?</a:t>
            </a:r>
          </a:p>
        </p:txBody>
      </p:sp>
      <p:sp>
        <p:nvSpPr>
          <p:cNvPr id="60425" name="TextovéPole 22"/>
          <p:cNvSpPr txBox="1">
            <a:spLocks noChangeArrowheads="1"/>
          </p:cNvSpPr>
          <p:nvPr/>
        </p:nvSpPr>
        <p:spPr bwMode="auto">
          <a:xfrm>
            <a:off x="1303338" y="2259013"/>
            <a:ext cx="887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0,5 m</a:t>
            </a:r>
          </a:p>
        </p:txBody>
      </p:sp>
      <p:sp>
        <p:nvSpPr>
          <p:cNvPr id="60426" name="TextovéPole 23"/>
          <p:cNvSpPr txBox="1">
            <a:spLocks noChangeArrowheads="1"/>
          </p:cNvSpPr>
          <p:nvPr/>
        </p:nvSpPr>
        <p:spPr bwMode="auto">
          <a:xfrm>
            <a:off x="4849813" y="2311400"/>
            <a:ext cx="887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2,5 m</a:t>
            </a:r>
          </a:p>
        </p:txBody>
      </p:sp>
      <p:sp>
        <p:nvSpPr>
          <p:cNvPr id="60427" name="TextovéPole 24"/>
          <p:cNvSpPr txBox="1">
            <a:spLocks noChangeArrowheads="1"/>
          </p:cNvSpPr>
          <p:nvPr/>
        </p:nvSpPr>
        <p:spPr bwMode="auto">
          <a:xfrm>
            <a:off x="863600" y="833438"/>
            <a:ext cx="549406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 smtClean="0"/>
              <a:t>Vypočítej, </a:t>
            </a:r>
            <a:r>
              <a:rPr lang="cs-CZ" altLang="cs-CZ" sz="2400" dirty="0"/>
              <a:t>jakou hodnotu bude mít síla F</a:t>
            </a:r>
            <a:r>
              <a:rPr lang="cs-CZ" altLang="cs-CZ" sz="1400" dirty="0"/>
              <a:t>1</a:t>
            </a:r>
            <a:r>
              <a:rPr lang="cs-CZ" altLang="cs-CZ" sz="2400" dirty="0"/>
              <a:t> </a:t>
            </a:r>
            <a:r>
              <a:rPr lang="cs-CZ" altLang="cs-CZ" sz="2400" dirty="0" smtClean="0"/>
              <a:t>.</a:t>
            </a:r>
            <a:endParaRPr lang="cs-CZ" altLang="cs-CZ" sz="2400" dirty="0"/>
          </a:p>
        </p:txBody>
      </p:sp>
      <p:sp>
        <p:nvSpPr>
          <p:cNvPr id="60428" name="TextovéPole 1"/>
          <p:cNvSpPr txBox="1">
            <a:spLocks noChangeArrowheads="1"/>
          </p:cNvSpPr>
          <p:nvPr/>
        </p:nvSpPr>
        <p:spPr bwMode="auto">
          <a:xfrm>
            <a:off x="863600" y="38100"/>
            <a:ext cx="380629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 smtClean="0"/>
              <a:t>Urči, </a:t>
            </a:r>
            <a:r>
              <a:rPr lang="cs-CZ" altLang="cs-CZ" sz="2400" dirty="0"/>
              <a:t>jaká je na obrázku páka.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029200" y="38100"/>
            <a:ext cx="18113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jednozvratná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927850" y="38100"/>
            <a:ext cx="1635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dvojzvratná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8562975" y="38100"/>
            <a:ext cx="35496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dvojzvratná rovnoramenná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63600" y="460375"/>
            <a:ext cx="3863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dvojzvratná nerovnoramenná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55713" y="1562100"/>
            <a:ext cx="9191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600 N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932238" y="1554163"/>
            <a:ext cx="9175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300 N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300788" y="1573213"/>
            <a:ext cx="10779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400 N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9097963" y="1573213"/>
            <a:ext cx="91916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500 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42" name="Skupina 14"/>
          <p:cNvGrpSpPr>
            <a:grpSpLocks/>
          </p:cNvGrpSpPr>
          <p:nvPr/>
        </p:nvGrpSpPr>
        <p:grpSpPr bwMode="auto">
          <a:xfrm>
            <a:off x="3143250" y="3644900"/>
            <a:ext cx="431800" cy="720725"/>
            <a:chOff x="827584" y="4365104"/>
            <a:chExt cx="864096" cy="1391377"/>
          </a:xfrm>
        </p:grpSpPr>
        <p:grpSp>
          <p:nvGrpSpPr>
            <p:cNvPr id="61497" name="Skupina 5"/>
            <p:cNvGrpSpPr>
              <a:grpSpLocks/>
            </p:cNvGrpSpPr>
            <p:nvPr/>
          </p:nvGrpSpPr>
          <p:grpSpPr bwMode="auto">
            <a:xfrm>
              <a:off x="827584" y="4365104"/>
              <a:ext cx="864096" cy="1152128"/>
              <a:chOff x="-2700808" y="2060848"/>
              <a:chExt cx="864096" cy="1152128"/>
            </a:xfrm>
          </p:grpSpPr>
          <p:sp>
            <p:nvSpPr>
              <p:cNvPr id="4" name="Vývojový diagram: spojka 3"/>
              <p:cNvSpPr/>
              <p:nvPr/>
            </p:nvSpPr>
            <p:spPr>
              <a:xfrm>
                <a:off x="-2700808" y="2060848"/>
                <a:ext cx="864096" cy="793761"/>
              </a:xfrm>
              <a:prstGeom prst="flowChartConnector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" name="Mínus 4"/>
              <p:cNvSpPr/>
              <p:nvPr/>
            </p:nvSpPr>
            <p:spPr>
              <a:xfrm rot="16200000">
                <a:off x="-2700883" y="2422074"/>
                <a:ext cx="864248" cy="717962"/>
              </a:xfrm>
              <a:prstGeom prst="mathMinus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8" name="Volný tvar 7"/>
            <p:cNvSpPr/>
            <p:nvPr/>
          </p:nvSpPr>
          <p:spPr>
            <a:xfrm>
              <a:off x="1186566" y="5373394"/>
              <a:ext cx="165195" cy="383087"/>
            </a:xfrm>
            <a:custGeom>
              <a:avLst/>
              <a:gdLst>
                <a:gd name="connsiteX0" fmla="*/ 234713 w 409942"/>
                <a:gd name="connsiteY0" fmla="*/ 195943 h 756711"/>
                <a:gd name="connsiteX1" fmla="*/ 283699 w 409942"/>
                <a:gd name="connsiteY1" fmla="*/ 293915 h 756711"/>
                <a:gd name="connsiteX2" fmla="*/ 300027 w 409942"/>
                <a:gd name="connsiteY2" fmla="*/ 342900 h 756711"/>
                <a:gd name="connsiteX3" fmla="*/ 365342 w 409942"/>
                <a:gd name="connsiteY3" fmla="*/ 375558 h 756711"/>
                <a:gd name="connsiteX4" fmla="*/ 397999 w 409942"/>
                <a:gd name="connsiteY4" fmla="*/ 440872 h 756711"/>
                <a:gd name="connsiteX5" fmla="*/ 316356 w 409942"/>
                <a:gd name="connsiteY5" fmla="*/ 685800 h 756711"/>
                <a:gd name="connsiteX6" fmla="*/ 267370 w 409942"/>
                <a:gd name="connsiteY6" fmla="*/ 702129 h 756711"/>
                <a:gd name="connsiteX7" fmla="*/ 22442 w 409942"/>
                <a:gd name="connsiteY7" fmla="*/ 685800 h 756711"/>
                <a:gd name="connsiteX8" fmla="*/ 6113 w 409942"/>
                <a:gd name="connsiteY8" fmla="*/ 636815 h 756711"/>
                <a:gd name="connsiteX9" fmla="*/ 6113 w 409942"/>
                <a:gd name="connsiteY9" fmla="*/ 522515 h 756711"/>
                <a:gd name="connsiteX10" fmla="*/ 55099 w 409942"/>
                <a:gd name="connsiteY10" fmla="*/ 718458 h 756711"/>
                <a:gd name="connsiteX11" fmla="*/ 120413 w 409942"/>
                <a:gd name="connsiteY11" fmla="*/ 751115 h 756711"/>
                <a:gd name="connsiteX12" fmla="*/ 283699 w 409942"/>
                <a:gd name="connsiteY12" fmla="*/ 734786 h 756711"/>
                <a:gd name="connsiteX13" fmla="*/ 381670 w 409942"/>
                <a:gd name="connsiteY13" fmla="*/ 636815 h 756711"/>
                <a:gd name="connsiteX14" fmla="*/ 397999 w 409942"/>
                <a:gd name="connsiteY14" fmla="*/ 587829 h 756711"/>
                <a:gd name="connsiteX15" fmla="*/ 381670 w 409942"/>
                <a:gd name="connsiteY15" fmla="*/ 457200 h 756711"/>
                <a:gd name="connsiteX16" fmla="*/ 267370 w 409942"/>
                <a:gd name="connsiteY16" fmla="*/ 326572 h 756711"/>
                <a:gd name="connsiteX17" fmla="*/ 202056 w 409942"/>
                <a:gd name="connsiteY17" fmla="*/ 0 h 75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09942" h="756711">
                  <a:moveTo>
                    <a:pt x="234713" y="195943"/>
                  </a:moveTo>
                  <a:cubicBezTo>
                    <a:pt x="251042" y="228600"/>
                    <a:pt x="268870" y="260550"/>
                    <a:pt x="283699" y="293915"/>
                  </a:cubicBezTo>
                  <a:cubicBezTo>
                    <a:pt x="290689" y="309643"/>
                    <a:pt x="287857" y="330730"/>
                    <a:pt x="300027" y="342900"/>
                  </a:cubicBezTo>
                  <a:cubicBezTo>
                    <a:pt x="317239" y="360112"/>
                    <a:pt x="343570" y="364672"/>
                    <a:pt x="365342" y="375558"/>
                  </a:cubicBezTo>
                  <a:cubicBezTo>
                    <a:pt x="376228" y="397329"/>
                    <a:pt x="396380" y="416585"/>
                    <a:pt x="397999" y="440872"/>
                  </a:cubicBezTo>
                  <a:cubicBezTo>
                    <a:pt x="406683" y="571139"/>
                    <a:pt x="409942" y="618953"/>
                    <a:pt x="316356" y="685800"/>
                  </a:cubicBezTo>
                  <a:cubicBezTo>
                    <a:pt x="302350" y="695804"/>
                    <a:pt x="283699" y="696686"/>
                    <a:pt x="267370" y="702129"/>
                  </a:cubicBezTo>
                  <a:cubicBezTo>
                    <a:pt x="185727" y="696686"/>
                    <a:pt x="101823" y="705645"/>
                    <a:pt x="22442" y="685800"/>
                  </a:cubicBezTo>
                  <a:cubicBezTo>
                    <a:pt x="5744" y="681626"/>
                    <a:pt x="6113" y="654027"/>
                    <a:pt x="6113" y="636815"/>
                  </a:cubicBezTo>
                  <a:cubicBezTo>
                    <a:pt x="6113" y="510526"/>
                    <a:pt x="45417" y="404605"/>
                    <a:pt x="6113" y="522515"/>
                  </a:cubicBezTo>
                  <a:cubicBezTo>
                    <a:pt x="12308" y="578270"/>
                    <a:pt x="0" y="672542"/>
                    <a:pt x="55099" y="718458"/>
                  </a:cubicBezTo>
                  <a:cubicBezTo>
                    <a:pt x="73798" y="734041"/>
                    <a:pt x="98642" y="740229"/>
                    <a:pt x="120413" y="751115"/>
                  </a:cubicBezTo>
                  <a:cubicBezTo>
                    <a:pt x="174842" y="745672"/>
                    <a:pt x="233585" y="756711"/>
                    <a:pt x="283699" y="734786"/>
                  </a:cubicBezTo>
                  <a:cubicBezTo>
                    <a:pt x="326011" y="716275"/>
                    <a:pt x="381670" y="636815"/>
                    <a:pt x="381670" y="636815"/>
                  </a:cubicBezTo>
                  <a:cubicBezTo>
                    <a:pt x="387113" y="620486"/>
                    <a:pt x="397999" y="605041"/>
                    <a:pt x="397999" y="587829"/>
                  </a:cubicBezTo>
                  <a:cubicBezTo>
                    <a:pt x="397999" y="543947"/>
                    <a:pt x="396429" y="498525"/>
                    <a:pt x="381670" y="457200"/>
                  </a:cubicBezTo>
                  <a:cubicBezTo>
                    <a:pt x="351904" y="373856"/>
                    <a:pt x="325796" y="365522"/>
                    <a:pt x="267370" y="326572"/>
                  </a:cubicBezTo>
                  <a:cubicBezTo>
                    <a:pt x="159788" y="165198"/>
                    <a:pt x="202056" y="267849"/>
                    <a:pt x="202056" y="0"/>
                  </a:cubicBezTo>
                </a:path>
              </a:pathLst>
            </a:cu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" name="Volný tvar 8"/>
          <p:cNvSpPr/>
          <p:nvPr/>
        </p:nvSpPr>
        <p:spPr>
          <a:xfrm>
            <a:off x="3503613" y="260350"/>
            <a:ext cx="144462" cy="360363"/>
          </a:xfrm>
          <a:custGeom>
            <a:avLst/>
            <a:gdLst>
              <a:gd name="connsiteX0" fmla="*/ 234713 w 409942"/>
              <a:gd name="connsiteY0" fmla="*/ 195943 h 756711"/>
              <a:gd name="connsiteX1" fmla="*/ 283699 w 409942"/>
              <a:gd name="connsiteY1" fmla="*/ 293915 h 756711"/>
              <a:gd name="connsiteX2" fmla="*/ 300027 w 409942"/>
              <a:gd name="connsiteY2" fmla="*/ 342900 h 756711"/>
              <a:gd name="connsiteX3" fmla="*/ 365342 w 409942"/>
              <a:gd name="connsiteY3" fmla="*/ 375558 h 756711"/>
              <a:gd name="connsiteX4" fmla="*/ 397999 w 409942"/>
              <a:gd name="connsiteY4" fmla="*/ 440872 h 756711"/>
              <a:gd name="connsiteX5" fmla="*/ 316356 w 409942"/>
              <a:gd name="connsiteY5" fmla="*/ 685800 h 756711"/>
              <a:gd name="connsiteX6" fmla="*/ 267370 w 409942"/>
              <a:gd name="connsiteY6" fmla="*/ 702129 h 756711"/>
              <a:gd name="connsiteX7" fmla="*/ 22442 w 409942"/>
              <a:gd name="connsiteY7" fmla="*/ 685800 h 756711"/>
              <a:gd name="connsiteX8" fmla="*/ 6113 w 409942"/>
              <a:gd name="connsiteY8" fmla="*/ 636815 h 756711"/>
              <a:gd name="connsiteX9" fmla="*/ 6113 w 409942"/>
              <a:gd name="connsiteY9" fmla="*/ 522515 h 756711"/>
              <a:gd name="connsiteX10" fmla="*/ 55099 w 409942"/>
              <a:gd name="connsiteY10" fmla="*/ 718458 h 756711"/>
              <a:gd name="connsiteX11" fmla="*/ 120413 w 409942"/>
              <a:gd name="connsiteY11" fmla="*/ 751115 h 756711"/>
              <a:gd name="connsiteX12" fmla="*/ 283699 w 409942"/>
              <a:gd name="connsiteY12" fmla="*/ 734786 h 756711"/>
              <a:gd name="connsiteX13" fmla="*/ 381670 w 409942"/>
              <a:gd name="connsiteY13" fmla="*/ 636815 h 756711"/>
              <a:gd name="connsiteX14" fmla="*/ 397999 w 409942"/>
              <a:gd name="connsiteY14" fmla="*/ 587829 h 756711"/>
              <a:gd name="connsiteX15" fmla="*/ 381670 w 409942"/>
              <a:gd name="connsiteY15" fmla="*/ 457200 h 756711"/>
              <a:gd name="connsiteX16" fmla="*/ 267370 w 409942"/>
              <a:gd name="connsiteY16" fmla="*/ 326572 h 756711"/>
              <a:gd name="connsiteX17" fmla="*/ 202056 w 409942"/>
              <a:gd name="connsiteY17" fmla="*/ 0 h 75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09942" h="756711">
                <a:moveTo>
                  <a:pt x="234713" y="195943"/>
                </a:moveTo>
                <a:cubicBezTo>
                  <a:pt x="251042" y="228600"/>
                  <a:pt x="268870" y="260550"/>
                  <a:pt x="283699" y="293915"/>
                </a:cubicBezTo>
                <a:cubicBezTo>
                  <a:pt x="290689" y="309643"/>
                  <a:pt x="287857" y="330730"/>
                  <a:pt x="300027" y="342900"/>
                </a:cubicBezTo>
                <a:cubicBezTo>
                  <a:pt x="317239" y="360112"/>
                  <a:pt x="343570" y="364672"/>
                  <a:pt x="365342" y="375558"/>
                </a:cubicBezTo>
                <a:cubicBezTo>
                  <a:pt x="376228" y="397329"/>
                  <a:pt x="396380" y="416585"/>
                  <a:pt x="397999" y="440872"/>
                </a:cubicBezTo>
                <a:cubicBezTo>
                  <a:pt x="406683" y="571139"/>
                  <a:pt x="409942" y="618953"/>
                  <a:pt x="316356" y="685800"/>
                </a:cubicBezTo>
                <a:cubicBezTo>
                  <a:pt x="302350" y="695804"/>
                  <a:pt x="283699" y="696686"/>
                  <a:pt x="267370" y="702129"/>
                </a:cubicBezTo>
                <a:cubicBezTo>
                  <a:pt x="185727" y="696686"/>
                  <a:pt x="101823" y="705645"/>
                  <a:pt x="22442" y="685800"/>
                </a:cubicBezTo>
                <a:cubicBezTo>
                  <a:pt x="5744" y="681626"/>
                  <a:pt x="6113" y="654027"/>
                  <a:pt x="6113" y="636815"/>
                </a:cubicBezTo>
                <a:cubicBezTo>
                  <a:pt x="6113" y="510526"/>
                  <a:pt x="45417" y="404605"/>
                  <a:pt x="6113" y="522515"/>
                </a:cubicBezTo>
                <a:cubicBezTo>
                  <a:pt x="12308" y="578270"/>
                  <a:pt x="0" y="672542"/>
                  <a:pt x="55099" y="718458"/>
                </a:cubicBezTo>
                <a:cubicBezTo>
                  <a:pt x="73798" y="734041"/>
                  <a:pt x="98642" y="740229"/>
                  <a:pt x="120413" y="751115"/>
                </a:cubicBezTo>
                <a:cubicBezTo>
                  <a:pt x="174842" y="745672"/>
                  <a:pt x="233585" y="756711"/>
                  <a:pt x="283699" y="734786"/>
                </a:cubicBezTo>
                <a:cubicBezTo>
                  <a:pt x="326011" y="716275"/>
                  <a:pt x="381670" y="636815"/>
                  <a:pt x="381670" y="636815"/>
                </a:cubicBezTo>
                <a:cubicBezTo>
                  <a:pt x="387113" y="620486"/>
                  <a:pt x="397999" y="605041"/>
                  <a:pt x="397999" y="587829"/>
                </a:cubicBezTo>
                <a:cubicBezTo>
                  <a:pt x="397999" y="543947"/>
                  <a:pt x="396429" y="498525"/>
                  <a:pt x="381670" y="457200"/>
                </a:cubicBezTo>
                <a:cubicBezTo>
                  <a:pt x="351904" y="373856"/>
                  <a:pt x="325796" y="365522"/>
                  <a:pt x="267370" y="326572"/>
                </a:cubicBezTo>
                <a:cubicBezTo>
                  <a:pt x="159788" y="165198"/>
                  <a:pt x="202056" y="267849"/>
                  <a:pt x="202056" y="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295775" y="260350"/>
            <a:ext cx="71438" cy="288925"/>
          </a:xfrm>
          <a:custGeom>
            <a:avLst/>
            <a:gdLst>
              <a:gd name="connsiteX0" fmla="*/ 234713 w 409942"/>
              <a:gd name="connsiteY0" fmla="*/ 195943 h 756711"/>
              <a:gd name="connsiteX1" fmla="*/ 283699 w 409942"/>
              <a:gd name="connsiteY1" fmla="*/ 293915 h 756711"/>
              <a:gd name="connsiteX2" fmla="*/ 300027 w 409942"/>
              <a:gd name="connsiteY2" fmla="*/ 342900 h 756711"/>
              <a:gd name="connsiteX3" fmla="*/ 365342 w 409942"/>
              <a:gd name="connsiteY3" fmla="*/ 375558 h 756711"/>
              <a:gd name="connsiteX4" fmla="*/ 397999 w 409942"/>
              <a:gd name="connsiteY4" fmla="*/ 440872 h 756711"/>
              <a:gd name="connsiteX5" fmla="*/ 316356 w 409942"/>
              <a:gd name="connsiteY5" fmla="*/ 685800 h 756711"/>
              <a:gd name="connsiteX6" fmla="*/ 267370 w 409942"/>
              <a:gd name="connsiteY6" fmla="*/ 702129 h 756711"/>
              <a:gd name="connsiteX7" fmla="*/ 22442 w 409942"/>
              <a:gd name="connsiteY7" fmla="*/ 685800 h 756711"/>
              <a:gd name="connsiteX8" fmla="*/ 6113 w 409942"/>
              <a:gd name="connsiteY8" fmla="*/ 636815 h 756711"/>
              <a:gd name="connsiteX9" fmla="*/ 6113 w 409942"/>
              <a:gd name="connsiteY9" fmla="*/ 522515 h 756711"/>
              <a:gd name="connsiteX10" fmla="*/ 55099 w 409942"/>
              <a:gd name="connsiteY10" fmla="*/ 718458 h 756711"/>
              <a:gd name="connsiteX11" fmla="*/ 120413 w 409942"/>
              <a:gd name="connsiteY11" fmla="*/ 751115 h 756711"/>
              <a:gd name="connsiteX12" fmla="*/ 283699 w 409942"/>
              <a:gd name="connsiteY12" fmla="*/ 734786 h 756711"/>
              <a:gd name="connsiteX13" fmla="*/ 381670 w 409942"/>
              <a:gd name="connsiteY13" fmla="*/ 636815 h 756711"/>
              <a:gd name="connsiteX14" fmla="*/ 397999 w 409942"/>
              <a:gd name="connsiteY14" fmla="*/ 587829 h 756711"/>
              <a:gd name="connsiteX15" fmla="*/ 381670 w 409942"/>
              <a:gd name="connsiteY15" fmla="*/ 457200 h 756711"/>
              <a:gd name="connsiteX16" fmla="*/ 267370 w 409942"/>
              <a:gd name="connsiteY16" fmla="*/ 326572 h 756711"/>
              <a:gd name="connsiteX17" fmla="*/ 202056 w 409942"/>
              <a:gd name="connsiteY17" fmla="*/ 0 h 75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09942" h="756711">
                <a:moveTo>
                  <a:pt x="234713" y="195943"/>
                </a:moveTo>
                <a:cubicBezTo>
                  <a:pt x="251042" y="228600"/>
                  <a:pt x="268870" y="260550"/>
                  <a:pt x="283699" y="293915"/>
                </a:cubicBezTo>
                <a:cubicBezTo>
                  <a:pt x="290689" y="309643"/>
                  <a:pt x="287857" y="330730"/>
                  <a:pt x="300027" y="342900"/>
                </a:cubicBezTo>
                <a:cubicBezTo>
                  <a:pt x="317239" y="360112"/>
                  <a:pt x="343570" y="364672"/>
                  <a:pt x="365342" y="375558"/>
                </a:cubicBezTo>
                <a:cubicBezTo>
                  <a:pt x="376228" y="397329"/>
                  <a:pt x="396380" y="416585"/>
                  <a:pt x="397999" y="440872"/>
                </a:cubicBezTo>
                <a:cubicBezTo>
                  <a:pt x="406683" y="571139"/>
                  <a:pt x="409942" y="618953"/>
                  <a:pt x="316356" y="685800"/>
                </a:cubicBezTo>
                <a:cubicBezTo>
                  <a:pt x="302350" y="695804"/>
                  <a:pt x="283699" y="696686"/>
                  <a:pt x="267370" y="702129"/>
                </a:cubicBezTo>
                <a:cubicBezTo>
                  <a:pt x="185727" y="696686"/>
                  <a:pt x="101823" y="705645"/>
                  <a:pt x="22442" y="685800"/>
                </a:cubicBezTo>
                <a:cubicBezTo>
                  <a:pt x="5744" y="681626"/>
                  <a:pt x="6113" y="654027"/>
                  <a:pt x="6113" y="636815"/>
                </a:cubicBezTo>
                <a:cubicBezTo>
                  <a:pt x="6113" y="510526"/>
                  <a:pt x="45417" y="404605"/>
                  <a:pt x="6113" y="522515"/>
                </a:cubicBezTo>
                <a:cubicBezTo>
                  <a:pt x="12308" y="578270"/>
                  <a:pt x="0" y="672542"/>
                  <a:pt x="55099" y="718458"/>
                </a:cubicBezTo>
                <a:cubicBezTo>
                  <a:pt x="73798" y="734041"/>
                  <a:pt x="98642" y="740229"/>
                  <a:pt x="120413" y="751115"/>
                </a:cubicBezTo>
                <a:cubicBezTo>
                  <a:pt x="174842" y="745672"/>
                  <a:pt x="233585" y="756711"/>
                  <a:pt x="283699" y="734786"/>
                </a:cubicBezTo>
                <a:cubicBezTo>
                  <a:pt x="326011" y="716275"/>
                  <a:pt x="381670" y="636815"/>
                  <a:pt x="381670" y="636815"/>
                </a:cubicBezTo>
                <a:cubicBezTo>
                  <a:pt x="387113" y="620486"/>
                  <a:pt x="397999" y="605041"/>
                  <a:pt x="397999" y="587829"/>
                </a:cubicBezTo>
                <a:cubicBezTo>
                  <a:pt x="397999" y="543947"/>
                  <a:pt x="396429" y="498525"/>
                  <a:pt x="381670" y="457200"/>
                </a:cubicBezTo>
                <a:cubicBezTo>
                  <a:pt x="351904" y="373856"/>
                  <a:pt x="325796" y="365522"/>
                  <a:pt x="267370" y="326572"/>
                </a:cubicBezTo>
                <a:cubicBezTo>
                  <a:pt x="159788" y="165198"/>
                  <a:pt x="202056" y="267849"/>
                  <a:pt x="202056" y="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071813" y="260350"/>
            <a:ext cx="144462" cy="288925"/>
          </a:xfrm>
          <a:custGeom>
            <a:avLst/>
            <a:gdLst>
              <a:gd name="connsiteX0" fmla="*/ 234713 w 409942"/>
              <a:gd name="connsiteY0" fmla="*/ 195943 h 756711"/>
              <a:gd name="connsiteX1" fmla="*/ 283699 w 409942"/>
              <a:gd name="connsiteY1" fmla="*/ 293915 h 756711"/>
              <a:gd name="connsiteX2" fmla="*/ 300027 w 409942"/>
              <a:gd name="connsiteY2" fmla="*/ 342900 h 756711"/>
              <a:gd name="connsiteX3" fmla="*/ 365342 w 409942"/>
              <a:gd name="connsiteY3" fmla="*/ 375558 h 756711"/>
              <a:gd name="connsiteX4" fmla="*/ 397999 w 409942"/>
              <a:gd name="connsiteY4" fmla="*/ 440872 h 756711"/>
              <a:gd name="connsiteX5" fmla="*/ 316356 w 409942"/>
              <a:gd name="connsiteY5" fmla="*/ 685800 h 756711"/>
              <a:gd name="connsiteX6" fmla="*/ 267370 w 409942"/>
              <a:gd name="connsiteY6" fmla="*/ 702129 h 756711"/>
              <a:gd name="connsiteX7" fmla="*/ 22442 w 409942"/>
              <a:gd name="connsiteY7" fmla="*/ 685800 h 756711"/>
              <a:gd name="connsiteX8" fmla="*/ 6113 w 409942"/>
              <a:gd name="connsiteY8" fmla="*/ 636815 h 756711"/>
              <a:gd name="connsiteX9" fmla="*/ 6113 w 409942"/>
              <a:gd name="connsiteY9" fmla="*/ 522515 h 756711"/>
              <a:gd name="connsiteX10" fmla="*/ 55099 w 409942"/>
              <a:gd name="connsiteY10" fmla="*/ 718458 h 756711"/>
              <a:gd name="connsiteX11" fmla="*/ 120413 w 409942"/>
              <a:gd name="connsiteY11" fmla="*/ 751115 h 756711"/>
              <a:gd name="connsiteX12" fmla="*/ 283699 w 409942"/>
              <a:gd name="connsiteY12" fmla="*/ 734786 h 756711"/>
              <a:gd name="connsiteX13" fmla="*/ 381670 w 409942"/>
              <a:gd name="connsiteY13" fmla="*/ 636815 h 756711"/>
              <a:gd name="connsiteX14" fmla="*/ 397999 w 409942"/>
              <a:gd name="connsiteY14" fmla="*/ 587829 h 756711"/>
              <a:gd name="connsiteX15" fmla="*/ 381670 w 409942"/>
              <a:gd name="connsiteY15" fmla="*/ 457200 h 756711"/>
              <a:gd name="connsiteX16" fmla="*/ 267370 w 409942"/>
              <a:gd name="connsiteY16" fmla="*/ 326572 h 756711"/>
              <a:gd name="connsiteX17" fmla="*/ 202056 w 409942"/>
              <a:gd name="connsiteY17" fmla="*/ 0 h 75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09942" h="756711">
                <a:moveTo>
                  <a:pt x="234713" y="195943"/>
                </a:moveTo>
                <a:cubicBezTo>
                  <a:pt x="251042" y="228600"/>
                  <a:pt x="268870" y="260550"/>
                  <a:pt x="283699" y="293915"/>
                </a:cubicBezTo>
                <a:cubicBezTo>
                  <a:pt x="290689" y="309643"/>
                  <a:pt x="287857" y="330730"/>
                  <a:pt x="300027" y="342900"/>
                </a:cubicBezTo>
                <a:cubicBezTo>
                  <a:pt x="317239" y="360112"/>
                  <a:pt x="343570" y="364672"/>
                  <a:pt x="365342" y="375558"/>
                </a:cubicBezTo>
                <a:cubicBezTo>
                  <a:pt x="376228" y="397329"/>
                  <a:pt x="396380" y="416585"/>
                  <a:pt x="397999" y="440872"/>
                </a:cubicBezTo>
                <a:cubicBezTo>
                  <a:pt x="406683" y="571139"/>
                  <a:pt x="409942" y="618953"/>
                  <a:pt x="316356" y="685800"/>
                </a:cubicBezTo>
                <a:cubicBezTo>
                  <a:pt x="302350" y="695804"/>
                  <a:pt x="283699" y="696686"/>
                  <a:pt x="267370" y="702129"/>
                </a:cubicBezTo>
                <a:cubicBezTo>
                  <a:pt x="185727" y="696686"/>
                  <a:pt x="101823" y="705645"/>
                  <a:pt x="22442" y="685800"/>
                </a:cubicBezTo>
                <a:cubicBezTo>
                  <a:pt x="5744" y="681626"/>
                  <a:pt x="6113" y="654027"/>
                  <a:pt x="6113" y="636815"/>
                </a:cubicBezTo>
                <a:cubicBezTo>
                  <a:pt x="6113" y="510526"/>
                  <a:pt x="45417" y="404605"/>
                  <a:pt x="6113" y="522515"/>
                </a:cubicBezTo>
                <a:cubicBezTo>
                  <a:pt x="12308" y="578270"/>
                  <a:pt x="0" y="672542"/>
                  <a:pt x="55099" y="718458"/>
                </a:cubicBezTo>
                <a:cubicBezTo>
                  <a:pt x="73798" y="734041"/>
                  <a:pt x="98642" y="740229"/>
                  <a:pt x="120413" y="751115"/>
                </a:cubicBezTo>
                <a:cubicBezTo>
                  <a:pt x="174842" y="745672"/>
                  <a:pt x="233585" y="756711"/>
                  <a:pt x="283699" y="734786"/>
                </a:cubicBezTo>
                <a:cubicBezTo>
                  <a:pt x="326011" y="716275"/>
                  <a:pt x="381670" y="636815"/>
                  <a:pt x="381670" y="636815"/>
                </a:cubicBezTo>
                <a:cubicBezTo>
                  <a:pt x="387113" y="620486"/>
                  <a:pt x="397999" y="605041"/>
                  <a:pt x="397999" y="587829"/>
                </a:cubicBezTo>
                <a:cubicBezTo>
                  <a:pt x="397999" y="543947"/>
                  <a:pt x="396429" y="498525"/>
                  <a:pt x="381670" y="457200"/>
                </a:cubicBezTo>
                <a:cubicBezTo>
                  <a:pt x="351904" y="373856"/>
                  <a:pt x="325796" y="365522"/>
                  <a:pt x="267370" y="326572"/>
                </a:cubicBezTo>
                <a:cubicBezTo>
                  <a:pt x="159788" y="165198"/>
                  <a:pt x="202056" y="267849"/>
                  <a:pt x="202056" y="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287713" y="260350"/>
            <a:ext cx="144462" cy="288925"/>
          </a:xfrm>
          <a:custGeom>
            <a:avLst/>
            <a:gdLst>
              <a:gd name="connsiteX0" fmla="*/ 234713 w 409942"/>
              <a:gd name="connsiteY0" fmla="*/ 195943 h 756711"/>
              <a:gd name="connsiteX1" fmla="*/ 283699 w 409942"/>
              <a:gd name="connsiteY1" fmla="*/ 293915 h 756711"/>
              <a:gd name="connsiteX2" fmla="*/ 300027 w 409942"/>
              <a:gd name="connsiteY2" fmla="*/ 342900 h 756711"/>
              <a:gd name="connsiteX3" fmla="*/ 365342 w 409942"/>
              <a:gd name="connsiteY3" fmla="*/ 375558 h 756711"/>
              <a:gd name="connsiteX4" fmla="*/ 397999 w 409942"/>
              <a:gd name="connsiteY4" fmla="*/ 440872 h 756711"/>
              <a:gd name="connsiteX5" fmla="*/ 316356 w 409942"/>
              <a:gd name="connsiteY5" fmla="*/ 685800 h 756711"/>
              <a:gd name="connsiteX6" fmla="*/ 267370 w 409942"/>
              <a:gd name="connsiteY6" fmla="*/ 702129 h 756711"/>
              <a:gd name="connsiteX7" fmla="*/ 22442 w 409942"/>
              <a:gd name="connsiteY7" fmla="*/ 685800 h 756711"/>
              <a:gd name="connsiteX8" fmla="*/ 6113 w 409942"/>
              <a:gd name="connsiteY8" fmla="*/ 636815 h 756711"/>
              <a:gd name="connsiteX9" fmla="*/ 6113 w 409942"/>
              <a:gd name="connsiteY9" fmla="*/ 522515 h 756711"/>
              <a:gd name="connsiteX10" fmla="*/ 55099 w 409942"/>
              <a:gd name="connsiteY10" fmla="*/ 718458 h 756711"/>
              <a:gd name="connsiteX11" fmla="*/ 120413 w 409942"/>
              <a:gd name="connsiteY11" fmla="*/ 751115 h 756711"/>
              <a:gd name="connsiteX12" fmla="*/ 283699 w 409942"/>
              <a:gd name="connsiteY12" fmla="*/ 734786 h 756711"/>
              <a:gd name="connsiteX13" fmla="*/ 381670 w 409942"/>
              <a:gd name="connsiteY13" fmla="*/ 636815 h 756711"/>
              <a:gd name="connsiteX14" fmla="*/ 397999 w 409942"/>
              <a:gd name="connsiteY14" fmla="*/ 587829 h 756711"/>
              <a:gd name="connsiteX15" fmla="*/ 381670 w 409942"/>
              <a:gd name="connsiteY15" fmla="*/ 457200 h 756711"/>
              <a:gd name="connsiteX16" fmla="*/ 267370 w 409942"/>
              <a:gd name="connsiteY16" fmla="*/ 326572 h 756711"/>
              <a:gd name="connsiteX17" fmla="*/ 202056 w 409942"/>
              <a:gd name="connsiteY17" fmla="*/ 0 h 75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09942" h="756711">
                <a:moveTo>
                  <a:pt x="234713" y="195943"/>
                </a:moveTo>
                <a:cubicBezTo>
                  <a:pt x="251042" y="228600"/>
                  <a:pt x="268870" y="260550"/>
                  <a:pt x="283699" y="293915"/>
                </a:cubicBezTo>
                <a:cubicBezTo>
                  <a:pt x="290689" y="309643"/>
                  <a:pt x="287857" y="330730"/>
                  <a:pt x="300027" y="342900"/>
                </a:cubicBezTo>
                <a:cubicBezTo>
                  <a:pt x="317239" y="360112"/>
                  <a:pt x="343570" y="364672"/>
                  <a:pt x="365342" y="375558"/>
                </a:cubicBezTo>
                <a:cubicBezTo>
                  <a:pt x="376228" y="397329"/>
                  <a:pt x="396380" y="416585"/>
                  <a:pt x="397999" y="440872"/>
                </a:cubicBezTo>
                <a:cubicBezTo>
                  <a:pt x="406683" y="571139"/>
                  <a:pt x="409942" y="618953"/>
                  <a:pt x="316356" y="685800"/>
                </a:cubicBezTo>
                <a:cubicBezTo>
                  <a:pt x="302350" y="695804"/>
                  <a:pt x="283699" y="696686"/>
                  <a:pt x="267370" y="702129"/>
                </a:cubicBezTo>
                <a:cubicBezTo>
                  <a:pt x="185727" y="696686"/>
                  <a:pt x="101823" y="705645"/>
                  <a:pt x="22442" y="685800"/>
                </a:cubicBezTo>
                <a:cubicBezTo>
                  <a:pt x="5744" y="681626"/>
                  <a:pt x="6113" y="654027"/>
                  <a:pt x="6113" y="636815"/>
                </a:cubicBezTo>
                <a:cubicBezTo>
                  <a:pt x="6113" y="510526"/>
                  <a:pt x="45417" y="404605"/>
                  <a:pt x="6113" y="522515"/>
                </a:cubicBezTo>
                <a:cubicBezTo>
                  <a:pt x="12308" y="578270"/>
                  <a:pt x="0" y="672542"/>
                  <a:pt x="55099" y="718458"/>
                </a:cubicBezTo>
                <a:cubicBezTo>
                  <a:pt x="73798" y="734041"/>
                  <a:pt x="98642" y="740229"/>
                  <a:pt x="120413" y="751115"/>
                </a:cubicBezTo>
                <a:cubicBezTo>
                  <a:pt x="174842" y="745672"/>
                  <a:pt x="233585" y="756711"/>
                  <a:pt x="283699" y="734786"/>
                </a:cubicBezTo>
                <a:cubicBezTo>
                  <a:pt x="326011" y="716275"/>
                  <a:pt x="381670" y="636815"/>
                  <a:pt x="381670" y="636815"/>
                </a:cubicBezTo>
                <a:cubicBezTo>
                  <a:pt x="387113" y="620486"/>
                  <a:pt x="397999" y="605041"/>
                  <a:pt x="397999" y="587829"/>
                </a:cubicBezTo>
                <a:cubicBezTo>
                  <a:pt x="397999" y="543947"/>
                  <a:pt x="396429" y="498525"/>
                  <a:pt x="381670" y="457200"/>
                </a:cubicBezTo>
                <a:cubicBezTo>
                  <a:pt x="351904" y="373856"/>
                  <a:pt x="325796" y="365522"/>
                  <a:pt x="267370" y="326572"/>
                </a:cubicBezTo>
                <a:cubicBezTo>
                  <a:pt x="159788" y="165198"/>
                  <a:pt x="202056" y="267849"/>
                  <a:pt x="202056" y="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2855913" y="260350"/>
            <a:ext cx="144462" cy="288925"/>
          </a:xfrm>
          <a:custGeom>
            <a:avLst/>
            <a:gdLst>
              <a:gd name="connsiteX0" fmla="*/ 234713 w 409942"/>
              <a:gd name="connsiteY0" fmla="*/ 195943 h 756711"/>
              <a:gd name="connsiteX1" fmla="*/ 283699 w 409942"/>
              <a:gd name="connsiteY1" fmla="*/ 293915 h 756711"/>
              <a:gd name="connsiteX2" fmla="*/ 300027 w 409942"/>
              <a:gd name="connsiteY2" fmla="*/ 342900 h 756711"/>
              <a:gd name="connsiteX3" fmla="*/ 365342 w 409942"/>
              <a:gd name="connsiteY3" fmla="*/ 375558 h 756711"/>
              <a:gd name="connsiteX4" fmla="*/ 397999 w 409942"/>
              <a:gd name="connsiteY4" fmla="*/ 440872 h 756711"/>
              <a:gd name="connsiteX5" fmla="*/ 316356 w 409942"/>
              <a:gd name="connsiteY5" fmla="*/ 685800 h 756711"/>
              <a:gd name="connsiteX6" fmla="*/ 267370 w 409942"/>
              <a:gd name="connsiteY6" fmla="*/ 702129 h 756711"/>
              <a:gd name="connsiteX7" fmla="*/ 22442 w 409942"/>
              <a:gd name="connsiteY7" fmla="*/ 685800 h 756711"/>
              <a:gd name="connsiteX8" fmla="*/ 6113 w 409942"/>
              <a:gd name="connsiteY8" fmla="*/ 636815 h 756711"/>
              <a:gd name="connsiteX9" fmla="*/ 6113 w 409942"/>
              <a:gd name="connsiteY9" fmla="*/ 522515 h 756711"/>
              <a:gd name="connsiteX10" fmla="*/ 55099 w 409942"/>
              <a:gd name="connsiteY10" fmla="*/ 718458 h 756711"/>
              <a:gd name="connsiteX11" fmla="*/ 120413 w 409942"/>
              <a:gd name="connsiteY11" fmla="*/ 751115 h 756711"/>
              <a:gd name="connsiteX12" fmla="*/ 283699 w 409942"/>
              <a:gd name="connsiteY12" fmla="*/ 734786 h 756711"/>
              <a:gd name="connsiteX13" fmla="*/ 381670 w 409942"/>
              <a:gd name="connsiteY13" fmla="*/ 636815 h 756711"/>
              <a:gd name="connsiteX14" fmla="*/ 397999 w 409942"/>
              <a:gd name="connsiteY14" fmla="*/ 587829 h 756711"/>
              <a:gd name="connsiteX15" fmla="*/ 381670 w 409942"/>
              <a:gd name="connsiteY15" fmla="*/ 457200 h 756711"/>
              <a:gd name="connsiteX16" fmla="*/ 267370 w 409942"/>
              <a:gd name="connsiteY16" fmla="*/ 326572 h 756711"/>
              <a:gd name="connsiteX17" fmla="*/ 202056 w 409942"/>
              <a:gd name="connsiteY17" fmla="*/ 0 h 75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09942" h="756711">
                <a:moveTo>
                  <a:pt x="234713" y="195943"/>
                </a:moveTo>
                <a:cubicBezTo>
                  <a:pt x="251042" y="228600"/>
                  <a:pt x="268870" y="260550"/>
                  <a:pt x="283699" y="293915"/>
                </a:cubicBezTo>
                <a:cubicBezTo>
                  <a:pt x="290689" y="309643"/>
                  <a:pt x="287857" y="330730"/>
                  <a:pt x="300027" y="342900"/>
                </a:cubicBezTo>
                <a:cubicBezTo>
                  <a:pt x="317239" y="360112"/>
                  <a:pt x="343570" y="364672"/>
                  <a:pt x="365342" y="375558"/>
                </a:cubicBezTo>
                <a:cubicBezTo>
                  <a:pt x="376228" y="397329"/>
                  <a:pt x="396380" y="416585"/>
                  <a:pt x="397999" y="440872"/>
                </a:cubicBezTo>
                <a:cubicBezTo>
                  <a:pt x="406683" y="571139"/>
                  <a:pt x="409942" y="618953"/>
                  <a:pt x="316356" y="685800"/>
                </a:cubicBezTo>
                <a:cubicBezTo>
                  <a:pt x="302350" y="695804"/>
                  <a:pt x="283699" y="696686"/>
                  <a:pt x="267370" y="702129"/>
                </a:cubicBezTo>
                <a:cubicBezTo>
                  <a:pt x="185727" y="696686"/>
                  <a:pt x="101823" y="705645"/>
                  <a:pt x="22442" y="685800"/>
                </a:cubicBezTo>
                <a:cubicBezTo>
                  <a:pt x="5744" y="681626"/>
                  <a:pt x="6113" y="654027"/>
                  <a:pt x="6113" y="636815"/>
                </a:cubicBezTo>
                <a:cubicBezTo>
                  <a:pt x="6113" y="510526"/>
                  <a:pt x="45417" y="404605"/>
                  <a:pt x="6113" y="522515"/>
                </a:cubicBezTo>
                <a:cubicBezTo>
                  <a:pt x="12308" y="578270"/>
                  <a:pt x="0" y="672542"/>
                  <a:pt x="55099" y="718458"/>
                </a:cubicBezTo>
                <a:cubicBezTo>
                  <a:pt x="73798" y="734041"/>
                  <a:pt x="98642" y="740229"/>
                  <a:pt x="120413" y="751115"/>
                </a:cubicBezTo>
                <a:cubicBezTo>
                  <a:pt x="174842" y="745672"/>
                  <a:pt x="233585" y="756711"/>
                  <a:pt x="283699" y="734786"/>
                </a:cubicBezTo>
                <a:cubicBezTo>
                  <a:pt x="326011" y="716275"/>
                  <a:pt x="381670" y="636815"/>
                  <a:pt x="381670" y="636815"/>
                </a:cubicBezTo>
                <a:cubicBezTo>
                  <a:pt x="387113" y="620486"/>
                  <a:pt x="397999" y="605041"/>
                  <a:pt x="397999" y="587829"/>
                </a:cubicBezTo>
                <a:cubicBezTo>
                  <a:pt x="397999" y="543947"/>
                  <a:pt x="396429" y="498525"/>
                  <a:pt x="381670" y="457200"/>
                </a:cubicBezTo>
                <a:cubicBezTo>
                  <a:pt x="351904" y="373856"/>
                  <a:pt x="325796" y="365522"/>
                  <a:pt x="267370" y="326572"/>
                </a:cubicBezTo>
                <a:cubicBezTo>
                  <a:pt x="159788" y="165198"/>
                  <a:pt x="202056" y="267849"/>
                  <a:pt x="202056" y="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3" name="Přímá spojovací čára 52"/>
          <p:cNvCxnSpPr/>
          <p:nvPr/>
        </p:nvCxnSpPr>
        <p:spPr>
          <a:xfrm>
            <a:off x="1847850" y="260350"/>
            <a:ext cx="374332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 flipH="1" flipV="1">
            <a:off x="1477962" y="2214563"/>
            <a:ext cx="3330575" cy="0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5400000" flipH="1" flipV="1">
            <a:off x="3431381" y="3717132"/>
            <a:ext cx="287337" cy="0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5400000" flipH="1" flipV="1">
            <a:off x="2724944" y="1470819"/>
            <a:ext cx="1700212" cy="0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4008438" y="1268413"/>
            <a:ext cx="0" cy="935037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>
            <a:stCxn id="82" idx="2"/>
            <a:endCxn id="72" idx="2"/>
          </p:cNvCxnSpPr>
          <p:nvPr/>
        </p:nvCxnSpPr>
        <p:spPr>
          <a:xfrm>
            <a:off x="4656138" y="1228725"/>
            <a:ext cx="666750" cy="4595813"/>
          </a:xfrm>
          <a:prstGeom prst="straightConnector1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54" name="Obrázek 68" descr="1194986485347828783blueman_101_02_svg_me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03838" y="5661025"/>
            <a:ext cx="647700" cy="86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" name="Volný tvar 71"/>
          <p:cNvSpPr/>
          <p:nvPr/>
        </p:nvSpPr>
        <p:spPr>
          <a:xfrm>
            <a:off x="5232400" y="5732463"/>
            <a:ext cx="1511300" cy="558800"/>
          </a:xfrm>
          <a:custGeom>
            <a:avLst/>
            <a:gdLst>
              <a:gd name="connsiteX0" fmla="*/ 0 w 1632857"/>
              <a:gd name="connsiteY0" fmla="*/ 0 h 702129"/>
              <a:gd name="connsiteX1" fmla="*/ 48986 w 1632857"/>
              <a:gd name="connsiteY1" fmla="*/ 16329 h 702129"/>
              <a:gd name="connsiteX2" fmla="*/ 97972 w 1632857"/>
              <a:gd name="connsiteY2" fmla="*/ 114300 h 702129"/>
              <a:gd name="connsiteX3" fmla="*/ 130629 w 1632857"/>
              <a:gd name="connsiteY3" fmla="*/ 163286 h 702129"/>
              <a:gd name="connsiteX4" fmla="*/ 228600 w 1632857"/>
              <a:gd name="connsiteY4" fmla="*/ 195943 h 702129"/>
              <a:gd name="connsiteX5" fmla="*/ 277586 w 1632857"/>
              <a:gd name="connsiteY5" fmla="*/ 212272 h 702129"/>
              <a:gd name="connsiteX6" fmla="*/ 473529 w 1632857"/>
              <a:gd name="connsiteY6" fmla="*/ 277586 h 702129"/>
              <a:gd name="connsiteX7" fmla="*/ 522515 w 1632857"/>
              <a:gd name="connsiteY7" fmla="*/ 293914 h 702129"/>
              <a:gd name="connsiteX8" fmla="*/ 571500 w 1632857"/>
              <a:gd name="connsiteY8" fmla="*/ 310243 h 702129"/>
              <a:gd name="connsiteX9" fmla="*/ 604157 w 1632857"/>
              <a:gd name="connsiteY9" fmla="*/ 359229 h 702129"/>
              <a:gd name="connsiteX10" fmla="*/ 685800 w 1632857"/>
              <a:gd name="connsiteY10" fmla="*/ 440872 h 702129"/>
              <a:gd name="connsiteX11" fmla="*/ 734786 w 1632857"/>
              <a:gd name="connsiteY11" fmla="*/ 538843 h 702129"/>
              <a:gd name="connsiteX12" fmla="*/ 783772 w 1632857"/>
              <a:gd name="connsiteY12" fmla="*/ 571500 h 702129"/>
              <a:gd name="connsiteX13" fmla="*/ 832757 w 1632857"/>
              <a:gd name="connsiteY13" fmla="*/ 620486 h 702129"/>
              <a:gd name="connsiteX14" fmla="*/ 881743 w 1632857"/>
              <a:gd name="connsiteY14" fmla="*/ 636814 h 702129"/>
              <a:gd name="connsiteX15" fmla="*/ 1028700 w 1632857"/>
              <a:gd name="connsiteY15" fmla="*/ 669472 h 702129"/>
              <a:gd name="connsiteX16" fmla="*/ 1077686 w 1632857"/>
              <a:gd name="connsiteY16" fmla="*/ 685800 h 702129"/>
              <a:gd name="connsiteX17" fmla="*/ 1502229 w 1632857"/>
              <a:gd name="connsiteY17" fmla="*/ 702129 h 702129"/>
              <a:gd name="connsiteX18" fmla="*/ 1616529 w 1632857"/>
              <a:gd name="connsiteY18" fmla="*/ 653143 h 702129"/>
              <a:gd name="connsiteX19" fmla="*/ 1632857 w 1632857"/>
              <a:gd name="connsiteY19" fmla="*/ 604157 h 702129"/>
              <a:gd name="connsiteX20" fmla="*/ 1583872 w 1632857"/>
              <a:gd name="connsiteY20" fmla="*/ 571500 h 702129"/>
              <a:gd name="connsiteX21" fmla="*/ 1436915 w 1632857"/>
              <a:gd name="connsiteY21" fmla="*/ 538843 h 702129"/>
              <a:gd name="connsiteX22" fmla="*/ 1338943 w 1632857"/>
              <a:gd name="connsiteY22" fmla="*/ 489857 h 702129"/>
              <a:gd name="connsiteX23" fmla="*/ 1094015 w 1632857"/>
              <a:gd name="connsiteY23" fmla="*/ 522514 h 702129"/>
              <a:gd name="connsiteX24" fmla="*/ 1077686 w 1632857"/>
              <a:gd name="connsiteY24" fmla="*/ 620486 h 702129"/>
              <a:gd name="connsiteX25" fmla="*/ 1126672 w 1632857"/>
              <a:gd name="connsiteY25" fmla="*/ 636814 h 702129"/>
              <a:gd name="connsiteX26" fmla="*/ 1208315 w 1632857"/>
              <a:gd name="connsiteY26" fmla="*/ 620486 h 702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632857" h="702129">
                <a:moveTo>
                  <a:pt x="0" y="0"/>
                </a:moveTo>
                <a:cubicBezTo>
                  <a:pt x="16329" y="5443"/>
                  <a:pt x="35546" y="5577"/>
                  <a:pt x="48986" y="16329"/>
                </a:cubicBezTo>
                <a:cubicBezTo>
                  <a:pt x="87981" y="47525"/>
                  <a:pt x="78252" y="74860"/>
                  <a:pt x="97972" y="114300"/>
                </a:cubicBezTo>
                <a:cubicBezTo>
                  <a:pt x="106748" y="131853"/>
                  <a:pt x="113987" y="152885"/>
                  <a:pt x="130629" y="163286"/>
                </a:cubicBezTo>
                <a:cubicBezTo>
                  <a:pt x="159820" y="181530"/>
                  <a:pt x="195943" y="185057"/>
                  <a:pt x="228600" y="195943"/>
                </a:cubicBezTo>
                <a:lnTo>
                  <a:pt x="277586" y="212272"/>
                </a:lnTo>
                <a:lnTo>
                  <a:pt x="473529" y="277586"/>
                </a:lnTo>
                <a:lnTo>
                  <a:pt x="522515" y="293914"/>
                </a:lnTo>
                <a:lnTo>
                  <a:pt x="571500" y="310243"/>
                </a:lnTo>
                <a:cubicBezTo>
                  <a:pt x="582386" y="326572"/>
                  <a:pt x="591234" y="344460"/>
                  <a:pt x="604157" y="359229"/>
                </a:cubicBezTo>
                <a:cubicBezTo>
                  <a:pt x="629501" y="388193"/>
                  <a:pt x="685800" y="440872"/>
                  <a:pt x="685800" y="440872"/>
                </a:cubicBezTo>
                <a:cubicBezTo>
                  <a:pt x="699080" y="480712"/>
                  <a:pt x="703134" y="507191"/>
                  <a:pt x="734786" y="538843"/>
                </a:cubicBezTo>
                <a:cubicBezTo>
                  <a:pt x="748663" y="552720"/>
                  <a:pt x="768696" y="558937"/>
                  <a:pt x="783772" y="571500"/>
                </a:cubicBezTo>
                <a:cubicBezTo>
                  <a:pt x="801512" y="586283"/>
                  <a:pt x="813543" y="607677"/>
                  <a:pt x="832757" y="620486"/>
                </a:cubicBezTo>
                <a:cubicBezTo>
                  <a:pt x="847078" y="630033"/>
                  <a:pt x="865193" y="632086"/>
                  <a:pt x="881743" y="636814"/>
                </a:cubicBezTo>
                <a:cubicBezTo>
                  <a:pt x="999084" y="670340"/>
                  <a:pt x="894007" y="635799"/>
                  <a:pt x="1028700" y="669472"/>
                </a:cubicBezTo>
                <a:cubicBezTo>
                  <a:pt x="1045398" y="673646"/>
                  <a:pt x="1060515" y="684616"/>
                  <a:pt x="1077686" y="685800"/>
                </a:cubicBezTo>
                <a:cubicBezTo>
                  <a:pt x="1218969" y="695544"/>
                  <a:pt x="1360715" y="696686"/>
                  <a:pt x="1502229" y="702129"/>
                </a:cubicBezTo>
                <a:cubicBezTo>
                  <a:pt x="1541448" y="692324"/>
                  <a:pt x="1588339" y="688381"/>
                  <a:pt x="1616529" y="653143"/>
                </a:cubicBezTo>
                <a:cubicBezTo>
                  <a:pt x="1627281" y="639703"/>
                  <a:pt x="1627414" y="620486"/>
                  <a:pt x="1632857" y="604157"/>
                </a:cubicBezTo>
                <a:cubicBezTo>
                  <a:pt x="1616529" y="593271"/>
                  <a:pt x="1601425" y="580276"/>
                  <a:pt x="1583872" y="571500"/>
                </a:cubicBezTo>
                <a:cubicBezTo>
                  <a:pt x="1543678" y="551403"/>
                  <a:pt x="1474537" y="545113"/>
                  <a:pt x="1436915" y="538843"/>
                </a:cubicBezTo>
                <a:cubicBezTo>
                  <a:pt x="1412149" y="522332"/>
                  <a:pt x="1372744" y="489857"/>
                  <a:pt x="1338943" y="489857"/>
                </a:cubicBezTo>
                <a:cubicBezTo>
                  <a:pt x="1317850" y="489857"/>
                  <a:pt x="1122192" y="518489"/>
                  <a:pt x="1094015" y="522514"/>
                </a:cubicBezTo>
                <a:cubicBezTo>
                  <a:pt x="1072364" y="554989"/>
                  <a:pt x="1037123" y="579924"/>
                  <a:pt x="1077686" y="620486"/>
                </a:cubicBezTo>
                <a:cubicBezTo>
                  <a:pt x="1089857" y="632657"/>
                  <a:pt x="1110343" y="631371"/>
                  <a:pt x="1126672" y="636814"/>
                </a:cubicBezTo>
                <a:lnTo>
                  <a:pt x="1208315" y="620486"/>
                </a:lnTo>
              </a:path>
            </a:pathLst>
          </a:cu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61456" name="Skupina 73"/>
          <p:cNvGrpSpPr>
            <a:grpSpLocks/>
          </p:cNvGrpSpPr>
          <p:nvPr/>
        </p:nvGrpSpPr>
        <p:grpSpPr bwMode="auto">
          <a:xfrm>
            <a:off x="3359150" y="2852738"/>
            <a:ext cx="433388" cy="720725"/>
            <a:chOff x="827584" y="4365104"/>
            <a:chExt cx="864096" cy="1391377"/>
          </a:xfrm>
        </p:grpSpPr>
        <p:grpSp>
          <p:nvGrpSpPr>
            <p:cNvPr id="61493" name="Skupina 5"/>
            <p:cNvGrpSpPr>
              <a:grpSpLocks/>
            </p:cNvGrpSpPr>
            <p:nvPr/>
          </p:nvGrpSpPr>
          <p:grpSpPr bwMode="auto">
            <a:xfrm>
              <a:off x="827584" y="4365104"/>
              <a:ext cx="864096" cy="1152128"/>
              <a:chOff x="-2700808" y="2060848"/>
              <a:chExt cx="864096" cy="1152128"/>
            </a:xfrm>
          </p:grpSpPr>
          <p:sp>
            <p:nvSpPr>
              <p:cNvPr id="77" name="Vývojový diagram: spojka 76"/>
              <p:cNvSpPr/>
              <p:nvPr/>
            </p:nvSpPr>
            <p:spPr>
              <a:xfrm>
                <a:off x="-2700808" y="2060848"/>
                <a:ext cx="864096" cy="793759"/>
              </a:xfrm>
              <a:prstGeom prst="flowChartConnector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8" name="Mínus 77"/>
              <p:cNvSpPr/>
              <p:nvPr/>
            </p:nvSpPr>
            <p:spPr>
              <a:xfrm rot="16200000">
                <a:off x="-2700885" y="2421808"/>
                <a:ext cx="864248" cy="718496"/>
              </a:xfrm>
              <a:prstGeom prst="mathMinus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76" name="Volný tvar 75"/>
            <p:cNvSpPr/>
            <p:nvPr/>
          </p:nvSpPr>
          <p:spPr>
            <a:xfrm>
              <a:off x="1188415" y="5373392"/>
              <a:ext cx="164590" cy="383089"/>
            </a:xfrm>
            <a:custGeom>
              <a:avLst/>
              <a:gdLst>
                <a:gd name="connsiteX0" fmla="*/ 234713 w 409942"/>
                <a:gd name="connsiteY0" fmla="*/ 195943 h 756711"/>
                <a:gd name="connsiteX1" fmla="*/ 283699 w 409942"/>
                <a:gd name="connsiteY1" fmla="*/ 293915 h 756711"/>
                <a:gd name="connsiteX2" fmla="*/ 300027 w 409942"/>
                <a:gd name="connsiteY2" fmla="*/ 342900 h 756711"/>
                <a:gd name="connsiteX3" fmla="*/ 365342 w 409942"/>
                <a:gd name="connsiteY3" fmla="*/ 375558 h 756711"/>
                <a:gd name="connsiteX4" fmla="*/ 397999 w 409942"/>
                <a:gd name="connsiteY4" fmla="*/ 440872 h 756711"/>
                <a:gd name="connsiteX5" fmla="*/ 316356 w 409942"/>
                <a:gd name="connsiteY5" fmla="*/ 685800 h 756711"/>
                <a:gd name="connsiteX6" fmla="*/ 267370 w 409942"/>
                <a:gd name="connsiteY6" fmla="*/ 702129 h 756711"/>
                <a:gd name="connsiteX7" fmla="*/ 22442 w 409942"/>
                <a:gd name="connsiteY7" fmla="*/ 685800 h 756711"/>
                <a:gd name="connsiteX8" fmla="*/ 6113 w 409942"/>
                <a:gd name="connsiteY8" fmla="*/ 636815 h 756711"/>
                <a:gd name="connsiteX9" fmla="*/ 6113 w 409942"/>
                <a:gd name="connsiteY9" fmla="*/ 522515 h 756711"/>
                <a:gd name="connsiteX10" fmla="*/ 55099 w 409942"/>
                <a:gd name="connsiteY10" fmla="*/ 718458 h 756711"/>
                <a:gd name="connsiteX11" fmla="*/ 120413 w 409942"/>
                <a:gd name="connsiteY11" fmla="*/ 751115 h 756711"/>
                <a:gd name="connsiteX12" fmla="*/ 283699 w 409942"/>
                <a:gd name="connsiteY12" fmla="*/ 734786 h 756711"/>
                <a:gd name="connsiteX13" fmla="*/ 381670 w 409942"/>
                <a:gd name="connsiteY13" fmla="*/ 636815 h 756711"/>
                <a:gd name="connsiteX14" fmla="*/ 397999 w 409942"/>
                <a:gd name="connsiteY14" fmla="*/ 587829 h 756711"/>
                <a:gd name="connsiteX15" fmla="*/ 381670 w 409942"/>
                <a:gd name="connsiteY15" fmla="*/ 457200 h 756711"/>
                <a:gd name="connsiteX16" fmla="*/ 267370 w 409942"/>
                <a:gd name="connsiteY16" fmla="*/ 326572 h 756711"/>
                <a:gd name="connsiteX17" fmla="*/ 202056 w 409942"/>
                <a:gd name="connsiteY17" fmla="*/ 0 h 75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09942" h="756711">
                  <a:moveTo>
                    <a:pt x="234713" y="195943"/>
                  </a:moveTo>
                  <a:cubicBezTo>
                    <a:pt x="251042" y="228600"/>
                    <a:pt x="268870" y="260550"/>
                    <a:pt x="283699" y="293915"/>
                  </a:cubicBezTo>
                  <a:cubicBezTo>
                    <a:pt x="290689" y="309643"/>
                    <a:pt x="287857" y="330730"/>
                    <a:pt x="300027" y="342900"/>
                  </a:cubicBezTo>
                  <a:cubicBezTo>
                    <a:pt x="317239" y="360112"/>
                    <a:pt x="343570" y="364672"/>
                    <a:pt x="365342" y="375558"/>
                  </a:cubicBezTo>
                  <a:cubicBezTo>
                    <a:pt x="376228" y="397329"/>
                    <a:pt x="396380" y="416585"/>
                    <a:pt x="397999" y="440872"/>
                  </a:cubicBezTo>
                  <a:cubicBezTo>
                    <a:pt x="406683" y="571139"/>
                    <a:pt x="409942" y="618953"/>
                    <a:pt x="316356" y="685800"/>
                  </a:cubicBezTo>
                  <a:cubicBezTo>
                    <a:pt x="302350" y="695804"/>
                    <a:pt x="283699" y="696686"/>
                    <a:pt x="267370" y="702129"/>
                  </a:cubicBezTo>
                  <a:cubicBezTo>
                    <a:pt x="185727" y="696686"/>
                    <a:pt x="101823" y="705645"/>
                    <a:pt x="22442" y="685800"/>
                  </a:cubicBezTo>
                  <a:cubicBezTo>
                    <a:pt x="5744" y="681626"/>
                    <a:pt x="6113" y="654027"/>
                    <a:pt x="6113" y="636815"/>
                  </a:cubicBezTo>
                  <a:cubicBezTo>
                    <a:pt x="6113" y="510526"/>
                    <a:pt x="45417" y="404605"/>
                    <a:pt x="6113" y="522515"/>
                  </a:cubicBezTo>
                  <a:cubicBezTo>
                    <a:pt x="12308" y="578270"/>
                    <a:pt x="0" y="672542"/>
                    <a:pt x="55099" y="718458"/>
                  </a:cubicBezTo>
                  <a:cubicBezTo>
                    <a:pt x="73798" y="734041"/>
                    <a:pt x="98642" y="740229"/>
                    <a:pt x="120413" y="751115"/>
                  </a:cubicBezTo>
                  <a:cubicBezTo>
                    <a:pt x="174842" y="745672"/>
                    <a:pt x="233585" y="756711"/>
                    <a:pt x="283699" y="734786"/>
                  </a:cubicBezTo>
                  <a:cubicBezTo>
                    <a:pt x="326011" y="716275"/>
                    <a:pt x="381670" y="636815"/>
                    <a:pt x="381670" y="636815"/>
                  </a:cubicBezTo>
                  <a:cubicBezTo>
                    <a:pt x="387113" y="620486"/>
                    <a:pt x="397999" y="605041"/>
                    <a:pt x="397999" y="587829"/>
                  </a:cubicBezTo>
                  <a:cubicBezTo>
                    <a:pt x="397999" y="543947"/>
                    <a:pt x="396429" y="498525"/>
                    <a:pt x="381670" y="457200"/>
                  </a:cubicBezTo>
                  <a:cubicBezTo>
                    <a:pt x="351904" y="373856"/>
                    <a:pt x="325796" y="365522"/>
                    <a:pt x="267370" y="326572"/>
                  </a:cubicBezTo>
                  <a:cubicBezTo>
                    <a:pt x="159788" y="165198"/>
                    <a:pt x="202056" y="267849"/>
                    <a:pt x="202056" y="0"/>
                  </a:cubicBezTo>
                </a:path>
              </a:pathLst>
            </a:cu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61457" name="Skupina 78"/>
          <p:cNvGrpSpPr>
            <a:grpSpLocks/>
          </p:cNvGrpSpPr>
          <p:nvPr/>
        </p:nvGrpSpPr>
        <p:grpSpPr bwMode="auto">
          <a:xfrm rot="10800000">
            <a:off x="4008438" y="404813"/>
            <a:ext cx="647700" cy="1152525"/>
            <a:chOff x="827584" y="4365104"/>
            <a:chExt cx="864096" cy="1391377"/>
          </a:xfrm>
        </p:grpSpPr>
        <p:grpSp>
          <p:nvGrpSpPr>
            <p:cNvPr id="61489" name="Skupina 5"/>
            <p:cNvGrpSpPr>
              <a:grpSpLocks/>
            </p:cNvGrpSpPr>
            <p:nvPr/>
          </p:nvGrpSpPr>
          <p:grpSpPr bwMode="auto">
            <a:xfrm>
              <a:off x="827584" y="4365104"/>
              <a:ext cx="864096" cy="1152128"/>
              <a:chOff x="-2700808" y="2060848"/>
              <a:chExt cx="864096" cy="1152128"/>
            </a:xfrm>
          </p:grpSpPr>
          <p:sp>
            <p:nvSpPr>
              <p:cNvPr id="82" name="Vývojový diagram: spojka 81"/>
              <p:cNvSpPr/>
              <p:nvPr/>
            </p:nvSpPr>
            <p:spPr>
              <a:xfrm>
                <a:off x="-2700808" y="2097262"/>
                <a:ext cx="864096" cy="791513"/>
              </a:xfrm>
              <a:prstGeom prst="flowChartConnector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3" name="Mínus 82"/>
              <p:cNvSpPr/>
              <p:nvPr/>
            </p:nvSpPr>
            <p:spPr>
              <a:xfrm rot="16200000">
                <a:off x="-2700930" y="2456866"/>
                <a:ext cx="864340" cy="720080"/>
              </a:xfrm>
              <a:prstGeom prst="mathMinus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81" name="Volný tvar 80"/>
            <p:cNvSpPr/>
            <p:nvPr/>
          </p:nvSpPr>
          <p:spPr>
            <a:xfrm>
              <a:off x="1187624" y="5378932"/>
              <a:ext cx="165195" cy="383299"/>
            </a:xfrm>
            <a:custGeom>
              <a:avLst/>
              <a:gdLst>
                <a:gd name="connsiteX0" fmla="*/ 234713 w 409942"/>
                <a:gd name="connsiteY0" fmla="*/ 195943 h 756711"/>
                <a:gd name="connsiteX1" fmla="*/ 283699 w 409942"/>
                <a:gd name="connsiteY1" fmla="*/ 293915 h 756711"/>
                <a:gd name="connsiteX2" fmla="*/ 300027 w 409942"/>
                <a:gd name="connsiteY2" fmla="*/ 342900 h 756711"/>
                <a:gd name="connsiteX3" fmla="*/ 365342 w 409942"/>
                <a:gd name="connsiteY3" fmla="*/ 375558 h 756711"/>
                <a:gd name="connsiteX4" fmla="*/ 397999 w 409942"/>
                <a:gd name="connsiteY4" fmla="*/ 440872 h 756711"/>
                <a:gd name="connsiteX5" fmla="*/ 316356 w 409942"/>
                <a:gd name="connsiteY5" fmla="*/ 685800 h 756711"/>
                <a:gd name="connsiteX6" fmla="*/ 267370 w 409942"/>
                <a:gd name="connsiteY6" fmla="*/ 702129 h 756711"/>
                <a:gd name="connsiteX7" fmla="*/ 22442 w 409942"/>
                <a:gd name="connsiteY7" fmla="*/ 685800 h 756711"/>
                <a:gd name="connsiteX8" fmla="*/ 6113 w 409942"/>
                <a:gd name="connsiteY8" fmla="*/ 636815 h 756711"/>
                <a:gd name="connsiteX9" fmla="*/ 6113 w 409942"/>
                <a:gd name="connsiteY9" fmla="*/ 522515 h 756711"/>
                <a:gd name="connsiteX10" fmla="*/ 55099 w 409942"/>
                <a:gd name="connsiteY10" fmla="*/ 718458 h 756711"/>
                <a:gd name="connsiteX11" fmla="*/ 120413 w 409942"/>
                <a:gd name="connsiteY11" fmla="*/ 751115 h 756711"/>
                <a:gd name="connsiteX12" fmla="*/ 283699 w 409942"/>
                <a:gd name="connsiteY12" fmla="*/ 734786 h 756711"/>
                <a:gd name="connsiteX13" fmla="*/ 381670 w 409942"/>
                <a:gd name="connsiteY13" fmla="*/ 636815 h 756711"/>
                <a:gd name="connsiteX14" fmla="*/ 397999 w 409942"/>
                <a:gd name="connsiteY14" fmla="*/ 587829 h 756711"/>
                <a:gd name="connsiteX15" fmla="*/ 381670 w 409942"/>
                <a:gd name="connsiteY15" fmla="*/ 457200 h 756711"/>
                <a:gd name="connsiteX16" fmla="*/ 267370 w 409942"/>
                <a:gd name="connsiteY16" fmla="*/ 326572 h 756711"/>
                <a:gd name="connsiteX17" fmla="*/ 202056 w 409942"/>
                <a:gd name="connsiteY17" fmla="*/ 0 h 75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09942" h="756711">
                  <a:moveTo>
                    <a:pt x="234713" y="195943"/>
                  </a:moveTo>
                  <a:cubicBezTo>
                    <a:pt x="251042" y="228600"/>
                    <a:pt x="268870" y="260550"/>
                    <a:pt x="283699" y="293915"/>
                  </a:cubicBezTo>
                  <a:cubicBezTo>
                    <a:pt x="290689" y="309643"/>
                    <a:pt x="287857" y="330730"/>
                    <a:pt x="300027" y="342900"/>
                  </a:cubicBezTo>
                  <a:cubicBezTo>
                    <a:pt x="317239" y="360112"/>
                    <a:pt x="343570" y="364672"/>
                    <a:pt x="365342" y="375558"/>
                  </a:cubicBezTo>
                  <a:cubicBezTo>
                    <a:pt x="376228" y="397329"/>
                    <a:pt x="396380" y="416585"/>
                    <a:pt x="397999" y="440872"/>
                  </a:cubicBezTo>
                  <a:cubicBezTo>
                    <a:pt x="406683" y="571139"/>
                    <a:pt x="409942" y="618953"/>
                    <a:pt x="316356" y="685800"/>
                  </a:cubicBezTo>
                  <a:cubicBezTo>
                    <a:pt x="302350" y="695804"/>
                    <a:pt x="283699" y="696686"/>
                    <a:pt x="267370" y="702129"/>
                  </a:cubicBezTo>
                  <a:cubicBezTo>
                    <a:pt x="185727" y="696686"/>
                    <a:pt x="101823" y="705645"/>
                    <a:pt x="22442" y="685800"/>
                  </a:cubicBezTo>
                  <a:cubicBezTo>
                    <a:pt x="5744" y="681626"/>
                    <a:pt x="6113" y="654027"/>
                    <a:pt x="6113" y="636815"/>
                  </a:cubicBezTo>
                  <a:cubicBezTo>
                    <a:pt x="6113" y="510526"/>
                    <a:pt x="45417" y="404605"/>
                    <a:pt x="6113" y="522515"/>
                  </a:cubicBezTo>
                  <a:cubicBezTo>
                    <a:pt x="12308" y="578270"/>
                    <a:pt x="0" y="672542"/>
                    <a:pt x="55099" y="718458"/>
                  </a:cubicBezTo>
                  <a:cubicBezTo>
                    <a:pt x="73798" y="734041"/>
                    <a:pt x="98642" y="740229"/>
                    <a:pt x="120413" y="751115"/>
                  </a:cubicBezTo>
                  <a:cubicBezTo>
                    <a:pt x="174842" y="745672"/>
                    <a:pt x="233585" y="756711"/>
                    <a:pt x="283699" y="734786"/>
                  </a:cubicBezTo>
                  <a:cubicBezTo>
                    <a:pt x="326011" y="716275"/>
                    <a:pt x="381670" y="636815"/>
                    <a:pt x="381670" y="636815"/>
                  </a:cubicBezTo>
                  <a:cubicBezTo>
                    <a:pt x="387113" y="620486"/>
                    <a:pt x="397999" y="605041"/>
                    <a:pt x="397999" y="587829"/>
                  </a:cubicBezTo>
                  <a:cubicBezTo>
                    <a:pt x="397999" y="543947"/>
                    <a:pt x="396429" y="498525"/>
                    <a:pt x="381670" y="457200"/>
                  </a:cubicBezTo>
                  <a:cubicBezTo>
                    <a:pt x="351904" y="373856"/>
                    <a:pt x="325796" y="365522"/>
                    <a:pt x="267370" y="326572"/>
                  </a:cubicBezTo>
                  <a:cubicBezTo>
                    <a:pt x="159788" y="165198"/>
                    <a:pt x="202056" y="267849"/>
                    <a:pt x="202056" y="0"/>
                  </a:cubicBezTo>
                </a:path>
              </a:pathLst>
            </a:cu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61458" name="Skupina 83"/>
          <p:cNvGrpSpPr>
            <a:grpSpLocks/>
          </p:cNvGrpSpPr>
          <p:nvPr/>
        </p:nvGrpSpPr>
        <p:grpSpPr bwMode="auto">
          <a:xfrm>
            <a:off x="3575050" y="2060575"/>
            <a:ext cx="433388" cy="720725"/>
            <a:chOff x="827584" y="4365104"/>
            <a:chExt cx="864096" cy="1391377"/>
          </a:xfrm>
        </p:grpSpPr>
        <p:grpSp>
          <p:nvGrpSpPr>
            <p:cNvPr id="61485" name="Skupina 5"/>
            <p:cNvGrpSpPr>
              <a:grpSpLocks/>
            </p:cNvGrpSpPr>
            <p:nvPr/>
          </p:nvGrpSpPr>
          <p:grpSpPr bwMode="auto">
            <a:xfrm>
              <a:off x="827584" y="4365104"/>
              <a:ext cx="864096" cy="1152128"/>
              <a:chOff x="-2700808" y="2060848"/>
              <a:chExt cx="864096" cy="1152128"/>
            </a:xfrm>
          </p:grpSpPr>
          <p:sp>
            <p:nvSpPr>
              <p:cNvPr id="87" name="Vývojový diagram: spojka 86"/>
              <p:cNvSpPr/>
              <p:nvPr/>
            </p:nvSpPr>
            <p:spPr>
              <a:xfrm>
                <a:off x="-2700808" y="2060848"/>
                <a:ext cx="864096" cy="793761"/>
              </a:xfrm>
              <a:prstGeom prst="flowChartConnector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8" name="Mínus 87"/>
              <p:cNvSpPr/>
              <p:nvPr/>
            </p:nvSpPr>
            <p:spPr>
              <a:xfrm rot="16200000">
                <a:off x="-2700885" y="2421808"/>
                <a:ext cx="864248" cy="718496"/>
              </a:xfrm>
              <a:prstGeom prst="mathMinus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86" name="Volný tvar 85"/>
            <p:cNvSpPr/>
            <p:nvPr/>
          </p:nvSpPr>
          <p:spPr>
            <a:xfrm>
              <a:off x="1188415" y="5373394"/>
              <a:ext cx="164590" cy="383087"/>
            </a:xfrm>
            <a:custGeom>
              <a:avLst/>
              <a:gdLst>
                <a:gd name="connsiteX0" fmla="*/ 234713 w 409942"/>
                <a:gd name="connsiteY0" fmla="*/ 195943 h 756711"/>
                <a:gd name="connsiteX1" fmla="*/ 283699 w 409942"/>
                <a:gd name="connsiteY1" fmla="*/ 293915 h 756711"/>
                <a:gd name="connsiteX2" fmla="*/ 300027 w 409942"/>
                <a:gd name="connsiteY2" fmla="*/ 342900 h 756711"/>
                <a:gd name="connsiteX3" fmla="*/ 365342 w 409942"/>
                <a:gd name="connsiteY3" fmla="*/ 375558 h 756711"/>
                <a:gd name="connsiteX4" fmla="*/ 397999 w 409942"/>
                <a:gd name="connsiteY4" fmla="*/ 440872 h 756711"/>
                <a:gd name="connsiteX5" fmla="*/ 316356 w 409942"/>
                <a:gd name="connsiteY5" fmla="*/ 685800 h 756711"/>
                <a:gd name="connsiteX6" fmla="*/ 267370 w 409942"/>
                <a:gd name="connsiteY6" fmla="*/ 702129 h 756711"/>
                <a:gd name="connsiteX7" fmla="*/ 22442 w 409942"/>
                <a:gd name="connsiteY7" fmla="*/ 685800 h 756711"/>
                <a:gd name="connsiteX8" fmla="*/ 6113 w 409942"/>
                <a:gd name="connsiteY8" fmla="*/ 636815 h 756711"/>
                <a:gd name="connsiteX9" fmla="*/ 6113 w 409942"/>
                <a:gd name="connsiteY9" fmla="*/ 522515 h 756711"/>
                <a:gd name="connsiteX10" fmla="*/ 55099 w 409942"/>
                <a:gd name="connsiteY10" fmla="*/ 718458 h 756711"/>
                <a:gd name="connsiteX11" fmla="*/ 120413 w 409942"/>
                <a:gd name="connsiteY11" fmla="*/ 751115 h 756711"/>
                <a:gd name="connsiteX12" fmla="*/ 283699 w 409942"/>
                <a:gd name="connsiteY12" fmla="*/ 734786 h 756711"/>
                <a:gd name="connsiteX13" fmla="*/ 381670 w 409942"/>
                <a:gd name="connsiteY13" fmla="*/ 636815 h 756711"/>
                <a:gd name="connsiteX14" fmla="*/ 397999 w 409942"/>
                <a:gd name="connsiteY14" fmla="*/ 587829 h 756711"/>
                <a:gd name="connsiteX15" fmla="*/ 381670 w 409942"/>
                <a:gd name="connsiteY15" fmla="*/ 457200 h 756711"/>
                <a:gd name="connsiteX16" fmla="*/ 267370 w 409942"/>
                <a:gd name="connsiteY16" fmla="*/ 326572 h 756711"/>
                <a:gd name="connsiteX17" fmla="*/ 202056 w 409942"/>
                <a:gd name="connsiteY17" fmla="*/ 0 h 75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09942" h="756711">
                  <a:moveTo>
                    <a:pt x="234713" y="195943"/>
                  </a:moveTo>
                  <a:cubicBezTo>
                    <a:pt x="251042" y="228600"/>
                    <a:pt x="268870" y="260550"/>
                    <a:pt x="283699" y="293915"/>
                  </a:cubicBezTo>
                  <a:cubicBezTo>
                    <a:pt x="290689" y="309643"/>
                    <a:pt x="287857" y="330730"/>
                    <a:pt x="300027" y="342900"/>
                  </a:cubicBezTo>
                  <a:cubicBezTo>
                    <a:pt x="317239" y="360112"/>
                    <a:pt x="343570" y="364672"/>
                    <a:pt x="365342" y="375558"/>
                  </a:cubicBezTo>
                  <a:cubicBezTo>
                    <a:pt x="376228" y="397329"/>
                    <a:pt x="396380" y="416585"/>
                    <a:pt x="397999" y="440872"/>
                  </a:cubicBezTo>
                  <a:cubicBezTo>
                    <a:pt x="406683" y="571139"/>
                    <a:pt x="409942" y="618953"/>
                    <a:pt x="316356" y="685800"/>
                  </a:cubicBezTo>
                  <a:cubicBezTo>
                    <a:pt x="302350" y="695804"/>
                    <a:pt x="283699" y="696686"/>
                    <a:pt x="267370" y="702129"/>
                  </a:cubicBezTo>
                  <a:cubicBezTo>
                    <a:pt x="185727" y="696686"/>
                    <a:pt x="101823" y="705645"/>
                    <a:pt x="22442" y="685800"/>
                  </a:cubicBezTo>
                  <a:cubicBezTo>
                    <a:pt x="5744" y="681626"/>
                    <a:pt x="6113" y="654027"/>
                    <a:pt x="6113" y="636815"/>
                  </a:cubicBezTo>
                  <a:cubicBezTo>
                    <a:pt x="6113" y="510526"/>
                    <a:pt x="45417" y="404605"/>
                    <a:pt x="6113" y="522515"/>
                  </a:cubicBezTo>
                  <a:cubicBezTo>
                    <a:pt x="12308" y="578270"/>
                    <a:pt x="0" y="672542"/>
                    <a:pt x="55099" y="718458"/>
                  </a:cubicBezTo>
                  <a:cubicBezTo>
                    <a:pt x="73798" y="734041"/>
                    <a:pt x="98642" y="740229"/>
                    <a:pt x="120413" y="751115"/>
                  </a:cubicBezTo>
                  <a:cubicBezTo>
                    <a:pt x="174842" y="745672"/>
                    <a:pt x="233585" y="756711"/>
                    <a:pt x="283699" y="734786"/>
                  </a:cubicBezTo>
                  <a:cubicBezTo>
                    <a:pt x="326011" y="716275"/>
                    <a:pt x="381670" y="636815"/>
                    <a:pt x="381670" y="636815"/>
                  </a:cubicBezTo>
                  <a:cubicBezTo>
                    <a:pt x="387113" y="620486"/>
                    <a:pt x="397999" y="605041"/>
                    <a:pt x="397999" y="587829"/>
                  </a:cubicBezTo>
                  <a:cubicBezTo>
                    <a:pt x="397999" y="543947"/>
                    <a:pt x="396429" y="498525"/>
                    <a:pt x="381670" y="457200"/>
                  </a:cubicBezTo>
                  <a:cubicBezTo>
                    <a:pt x="351904" y="373856"/>
                    <a:pt x="325796" y="365522"/>
                    <a:pt x="267370" y="326572"/>
                  </a:cubicBezTo>
                  <a:cubicBezTo>
                    <a:pt x="159788" y="165198"/>
                    <a:pt x="202056" y="267849"/>
                    <a:pt x="202056" y="0"/>
                  </a:cubicBezTo>
                </a:path>
              </a:pathLst>
            </a:cu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61459" name="Skupina 88"/>
          <p:cNvGrpSpPr>
            <a:grpSpLocks/>
          </p:cNvGrpSpPr>
          <p:nvPr/>
        </p:nvGrpSpPr>
        <p:grpSpPr bwMode="auto">
          <a:xfrm>
            <a:off x="2927350" y="4508500"/>
            <a:ext cx="431800" cy="792163"/>
            <a:chOff x="827584" y="4365104"/>
            <a:chExt cx="864096" cy="1530515"/>
          </a:xfrm>
        </p:grpSpPr>
        <p:grpSp>
          <p:nvGrpSpPr>
            <p:cNvPr id="61481" name="Skupina 5"/>
            <p:cNvGrpSpPr>
              <a:grpSpLocks/>
            </p:cNvGrpSpPr>
            <p:nvPr/>
          </p:nvGrpSpPr>
          <p:grpSpPr bwMode="auto">
            <a:xfrm>
              <a:off x="827584" y="4365104"/>
              <a:ext cx="864096" cy="1152128"/>
              <a:chOff x="-2700808" y="2060848"/>
              <a:chExt cx="864096" cy="1152128"/>
            </a:xfrm>
          </p:grpSpPr>
          <p:sp>
            <p:nvSpPr>
              <p:cNvPr id="92" name="Vývojový diagram: spojka 91"/>
              <p:cNvSpPr/>
              <p:nvPr/>
            </p:nvSpPr>
            <p:spPr>
              <a:xfrm>
                <a:off x="-2700808" y="2060848"/>
                <a:ext cx="864096" cy="794396"/>
              </a:xfrm>
              <a:prstGeom prst="flowChartConnector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3" name="Mínus 92"/>
              <p:cNvSpPr/>
              <p:nvPr/>
            </p:nvSpPr>
            <p:spPr>
              <a:xfrm rot="16200000">
                <a:off x="-2701229" y="2422650"/>
                <a:ext cx="864939" cy="717962"/>
              </a:xfrm>
              <a:prstGeom prst="mathMinus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91" name="Volný tvar 90"/>
            <p:cNvSpPr/>
            <p:nvPr/>
          </p:nvSpPr>
          <p:spPr>
            <a:xfrm>
              <a:off x="1186566" y="5374201"/>
              <a:ext cx="216024" cy="521418"/>
            </a:xfrm>
            <a:custGeom>
              <a:avLst/>
              <a:gdLst>
                <a:gd name="connsiteX0" fmla="*/ 234713 w 409942"/>
                <a:gd name="connsiteY0" fmla="*/ 195943 h 756711"/>
                <a:gd name="connsiteX1" fmla="*/ 283699 w 409942"/>
                <a:gd name="connsiteY1" fmla="*/ 293915 h 756711"/>
                <a:gd name="connsiteX2" fmla="*/ 300027 w 409942"/>
                <a:gd name="connsiteY2" fmla="*/ 342900 h 756711"/>
                <a:gd name="connsiteX3" fmla="*/ 365342 w 409942"/>
                <a:gd name="connsiteY3" fmla="*/ 375558 h 756711"/>
                <a:gd name="connsiteX4" fmla="*/ 397999 w 409942"/>
                <a:gd name="connsiteY4" fmla="*/ 440872 h 756711"/>
                <a:gd name="connsiteX5" fmla="*/ 316356 w 409942"/>
                <a:gd name="connsiteY5" fmla="*/ 685800 h 756711"/>
                <a:gd name="connsiteX6" fmla="*/ 267370 w 409942"/>
                <a:gd name="connsiteY6" fmla="*/ 702129 h 756711"/>
                <a:gd name="connsiteX7" fmla="*/ 22442 w 409942"/>
                <a:gd name="connsiteY7" fmla="*/ 685800 h 756711"/>
                <a:gd name="connsiteX8" fmla="*/ 6113 w 409942"/>
                <a:gd name="connsiteY8" fmla="*/ 636815 h 756711"/>
                <a:gd name="connsiteX9" fmla="*/ 6113 w 409942"/>
                <a:gd name="connsiteY9" fmla="*/ 522515 h 756711"/>
                <a:gd name="connsiteX10" fmla="*/ 55099 w 409942"/>
                <a:gd name="connsiteY10" fmla="*/ 718458 h 756711"/>
                <a:gd name="connsiteX11" fmla="*/ 120413 w 409942"/>
                <a:gd name="connsiteY11" fmla="*/ 751115 h 756711"/>
                <a:gd name="connsiteX12" fmla="*/ 283699 w 409942"/>
                <a:gd name="connsiteY12" fmla="*/ 734786 h 756711"/>
                <a:gd name="connsiteX13" fmla="*/ 381670 w 409942"/>
                <a:gd name="connsiteY13" fmla="*/ 636815 h 756711"/>
                <a:gd name="connsiteX14" fmla="*/ 397999 w 409942"/>
                <a:gd name="connsiteY14" fmla="*/ 587829 h 756711"/>
                <a:gd name="connsiteX15" fmla="*/ 381670 w 409942"/>
                <a:gd name="connsiteY15" fmla="*/ 457200 h 756711"/>
                <a:gd name="connsiteX16" fmla="*/ 267370 w 409942"/>
                <a:gd name="connsiteY16" fmla="*/ 326572 h 756711"/>
                <a:gd name="connsiteX17" fmla="*/ 202056 w 409942"/>
                <a:gd name="connsiteY17" fmla="*/ 0 h 75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09942" h="756711">
                  <a:moveTo>
                    <a:pt x="234713" y="195943"/>
                  </a:moveTo>
                  <a:cubicBezTo>
                    <a:pt x="251042" y="228600"/>
                    <a:pt x="268870" y="260550"/>
                    <a:pt x="283699" y="293915"/>
                  </a:cubicBezTo>
                  <a:cubicBezTo>
                    <a:pt x="290689" y="309643"/>
                    <a:pt x="287857" y="330730"/>
                    <a:pt x="300027" y="342900"/>
                  </a:cubicBezTo>
                  <a:cubicBezTo>
                    <a:pt x="317239" y="360112"/>
                    <a:pt x="343570" y="364672"/>
                    <a:pt x="365342" y="375558"/>
                  </a:cubicBezTo>
                  <a:cubicBezTo>
                    <a:pt x="376228" y="397329"/>
                    <a:pt x="396380" y="416585"/>
                    <a:pt x="397999" y="440872"/>
                  </a:cubicBezTo>
                  <a:cubicBezTo>
                    <a:pt x="406683" y="571139"/>
                    <a:pt x="409942" y="618953"/>
                    <a:pt x="316356" y="685800"/>
                  </a:cubicBezTo>
                  <a:cubicBezTo>
                    <a:pt x="302350" y="695804"/>
                    <a:pt x="283699" y="696686"/>
                    <a:pt x="267370" y="702129"/>
                  </a:cubicBezTo>
                  <a:cubicBezTo>
                    <a:pt x="185727" y="696686"/>
                    <a:pt x="101823" y="705645"/>
                    <a:pt x="22442" y="685800"/>
                  </a:cubicBezTo>
                  <a:cubicBezTo>
                    <a:pt x="5744" y="681626"/>
                    <a:pt x="6113" y="654027"/>
                    <a:pt x="6113" y="636815"/>
                  </a:cubicBezTo>
                  <a:cubicBezTo>
                    <a:pt x="6113" y="510526"/>
                    <a:pt x="45417" y="404605"/>
                    <a:pt x="6113" y="522515"/>
                  </a:cubicBezTo>
                  <a:cubicBezTo>
                    <a:pt x="12308" y="578270"/>
                    <a:pt x="0" y="672542"/>
                    <a:pt x="55099" y="718458"/>
                  </a:cubicBezTo>
                  <a:cubicBezTo>
                    <a:pt x="73798" y="734041"/>
                    <a:pt x="98642" y="740229"/>
                    <a:pt x="120413" y="751115"/>
                  </a:cubicBezTo>
                  <a:cubicBezTo>
                    <a:pt x="174842" y="745672"/>
                    <a:pt x="233585" y="756711"/>
                    <a:pt x="283699" y="734786"/>
                  </a:cubicBezTo>
                  <a:cubicBezTo>
                    <a:pt x="326011" y="716275"/>
                    <a:pt x="381670" y="636815"/>
                    <a:pt x="381670" y="636815"/>
                  </a:cubicBezTo>
                  <a:cubicBezTo>
                    <a:pt x="387113" y="620486"/>
                    <a:pt x="397999" y="605041"/>
                    <a:pt x="397999" y="587829"/>
                  </a:cubicBezTo>
                  <a:cubicBezTo>
                    <a:pt x="397999" y="543947"/>
                    <a:pt x="396429" y="498525"/>
                    <a:pt x="381670" y="457200"/>
                  </a:cubicBezTo>
                  <a:cubicBezTo>
                    <a:pt x="351904" y="373856"/>
                    <a:pt x="325796" y="365522"/>
                    <a:pt x="267370" y="326572"/>
                  </a:cubicBezTo>
                  <a:cubicBezTo>
                    <a:pt x="159788" y="165198"/>
                    <a:pt x="202056" y="267849"/>
                    <a:pt x="202056" y="0"/>
                  </a:cubicBezTo>
                </a:path>
              </a:pathLst>
            </a:cu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101" name="Přímá spojovací čára 100"/>
          <p:cNvCxnSpPr/>
          <p:nvPr/>
        </p:nvCxnSpPr>
        <p:spPr>
          <a:xfrm rot="5400000" flipH="1" flipV="1">
            <a:off x="3179762" y="4545013"/>
            <a:ext cx="358775" cy="0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rot="5400000" flipH="1" flipV="1">
            <a:off x="3612356" y="2888457"/>
            <a:ext cx="360363" cy="0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>
            <a:endCxn id="13" idx="11"/>
          </p:cNvCxnSpPr>
          <p:nvPr/>
        </p:nvCxnSpPr>
        <p:spPr>
          <a:xfrm rot="16200000" flipV="1">
            <a:off x="849312" y="2593976"/>
            <a:ext cx="4125913" cy="30162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 rot="5400000" flipH="1" flipV="1">
            <a:off x="2125662" y="1854201"/>
            <a:ext cx="2466975" cy="0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464" name="Skupina 113"/>
          <p:cNvGrpSpPr>
            <a:grpSpLocks/>
          </p:cNvGrpSpPr>
          <p:nvPr/>
        </p:nvGrpSpPr>
        <p:grpSpPr bwMode="auto">
          <a:xfrm>
            <a:off x="2846388" y="5202238"/>
            <a:ext cx="666750" cy="647700"/>
            <a:chOff x="-2340768" y="3501008"/>
            <a:chExt cx="648072" cy="1152128"/>
          </a:xfrm>
        </p:grpSpPr>
        <p:sp>
          <p:nvSpPr>
            <p:cNvPr id="113" name="Vývojový diagram: magnetický disk 112"/>
            <p:cNvSpPr/>
            <p:nvPr/>
          </p:nvSpPr>
          <p:spPr>
            <a:xfrm>
              <a:off x="-2340768" y="3717032"/>
              <a:ext cx="648072" cy="936104"/>
            </a:xfrm>
            <a:prstGeom prst="flowChartMagneticDisk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  <a:effectLst>
              <a:innerShdw blurRad="304800" dist="508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Volný tvar 13"/>
            <p:cNvSpPr/>
            <p:nvPr/>
          </p:nvSpPr>
          <p:spPr>
            <a:xfrm rot="10800000">
              <a:off x="-2124744" y="3501008"/>
              <a:ext cx="143501" cy="361452"/>
            </a:xfrm>
            <a:custGeom>
              <a:avLst/>
              <a:gdLst>
                <a:gd name="connsiteX0" fmla="*/ 234713 w 409942"/>
                <a:gd name="connsiteY0" fmla="*/ 195943 h 756711"/>
                <a:gd name="connsiteX1" fmla="*/ 283699 w 409942"/>
                <a:gd name="connsiteY1" fmla="*/ 293915 h 756711"/>
                <a:gd name="connsiteX2" fmla="*/ 300027 w 409942"/>
                <a:gd name="connsiteY2" fmla="*/ 342900 h 756711"/>
                <a:gd name="connsiteX3" fmla="*/ 365342 w 409942"/>
                <a:gd name="connsiteY3" fmla="*/ 375558 h 756711"/>
                <a:gd name="connsiteX4" fmla="*/ 397999 w 409942"/>
                <a:gd name="connsiteY4" fmla="*/ 440872 h 756711"/>
                <a:gd name="connsiteX5" fmla="*/ 316356 w 409942"/>
                <a:gd name="connsiteY5" fmla="*/ 685800 h 756711"/>
                <a:gd name="connsiteX6" fmla="*/ 267370 w 409942"/>
                <a:gd name="connsiteY6" fmla="*/ 702129 h 756711"/>
                <a:gd name="connsiteX7" fmla="*/ 22442 w 409942"/>
                <a:gd name="connsiteY7" fmla="*/ 685800 h 756711"/>
                <a:gd name="connsiteX8" fmla="*/ 6113 w 409942"/>
                <a:gd name="connsiteY8" fmla="*/ 636815 h 756711"/>
                <a:gd name="connsiteX9" fmla="*/ 6113 w 409942"/>
                <a:gd name="connsiteY9" fmla="*/ 522515 h 756711"/>
                <a:gd name="connsiteX10" fmla="*/ 55099 w 409942"/>
                <a:gd name="connsiteY10" fmla="*/ 718458 h 756711"/>
                <a:gd name="connsiteX11" fmla="*/ 120413 w 409942"/>
                <a:gd name="connsiteY11" fmla="*/ 751115 h 756711"/>
                <a:gd name="connsiteX12" fmla="*/ 283699 w 409942"/>
                <a:gd name="connsiteY12" fmla="*/ 734786 h 756711"/>
                <a:gd name="connsiteX13" fmla="*/ 381670 w 409942"/>
                <a:gd name="connsiteY13" fmla="*/ 636815 h 756711"/>
                <a:gd name="connsiteX14" fmla="*/ 397999 w 409942"/>
                <a:gd name="connsiteY14" fmla="*/ 587829 h 756711"/>
                <a:gd name="connsiteX15" fmla="*/ 381670 w 409942"/>
                <a:gd name="connsiteY15" fmla="*/ 457200 h 756711"/>
                <a:gd name="connsiteX16" fmla="*/ 267370 w 409942"/>
                <a:gd name="connsiteY16" fmla="*/ 326572 h 756711"/>
                <a:gd name="connsiteX17" fmla="*/ 202056 w 409942"/>
                <a:gd name="connsiteY17" fmla="*/ 0 h 75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09942" h="756711">
                  <a:moveTo>
                    <a:pt x="234713" y="195943"/>
                  </a:moveTo>
                  <a:cubicBezTo>
                    <a:pt x="251042" y="228600"/>
                    <a:pt x="268870" y="260550"/>
                    <a:pt x="283699" y="293915"/>
                  </a:cubicBezTo>
                  <a:cubicBezTo>
                    <a:pt x="290689" y="309643"/>
                    <a:pt x="287857" y="330730"/>
                    <a:pt x="300027" y="342900"/>
                  </a:cubicBezTo>
                  <a:cubicBezTo>
                    <a:pt x="317239" y="360112"/>
                    <a:pt x="343570" y="364672"/>
                    <a:pt x="365342" y="375558"/>
                  </a:cubicBezTo>
                  <a:cubicBezTo>
                    <a:pt x="376228" y="397329"/>
                    <a:pt x="396380" y="416585"/>
                    <a:pt x="397999" y="440872"/>
                  </a:cubicBezTo>
                  <a:cubicBezTo>
                    <a:pt x="406683" y="571139"/>
                    <a:pt x="409942" y="618953"/>
                    <a:pt x="316356" y="685800"/>
                  </a:cubicBezTo>
                  <a:cubicBezTo>
                    <a:pt x="302350" y="695804"/>
                    <a:pt x="283699" y="696686"/>
                    <a:pt x="267370" y="702129"/>
                  </a:cubicBezTo>
                  <a:cubicBezTo>
                    <a:pt x="185727" y="696686"/>
                    <a:pt x="101823" y="705645"/>
                    <a:pt x="22442" y="685800"/>
                  </a:cubicBezTo>
                  <a:cubicBezTo>
                    <a:pt x="5744" y="681626"/>
                    <a:pt x="6113" y="654027"/>
                    <a:pt x="6113" y="636815"/>
                  </a:cubicBezTo>
                  <a:cubicBezTo>
                    <a:pt x="6113" y="510526"/>
                    <a:pt x="45417" y="404605"/>
                    <a:pt x="6113" y="522515"/>
                  </a:cubicBezTo>
                  <a:cubicBezTo>
                    <a:pt x="12308" y="578270"/>
                    <a:pt x="0" y="672542"/>
                    <a:pt x="55099" y="718458"/>
                  </a:cubicBezTo>
                  <a:cubicBezTo>
                    <a:pt x="73798" y="734041"/>
                    <a:pt x="98642" y="740229"/>
                    <a:pt x="120413" y="751115"/>
                  </a:cubicBezTo>
                  <a:cubicBezTo>
                    <a:pt x="174842" y="745672"/>
                    <a:pt x="233585" y="756711"/>
                    <a:pt x="283699" y="734786"/>
                  </a:cubicBezTo>
                  <a:cubicBezTo>
                    <a:pt x="326011" y="716275"/>
                    <a:pt x="381670" y="636815"/>
                    <a:pt x="381670" y="636815"/>
                  </a:cubicBezTo>
                  <a:cubicBezTo>
                    <a:pt x="387113" y="620486"/>
                    <a:pt x="397999" y="605041"/>
                    <a:pt x="397999" y="587829"/>
                  </a:cubicBezTo>
                  <a:cubicBezTo>
                    <a:pt x="397999" y="543947"/>
                    <a:pt x="396429" y="498525"/>
                    <a:pt x="381670" y="457200"/>
                  </a:cubicBezTo>
                  <a:cubicBezTo>
                    <a:pt x="351904" y="373856"/>
                    <a:pt x="325796" y="365522"/>
                    <a:pt x="267370" y="326572"/>
                  </a:cubicBezTo>
                  <a:cubicBezTo>
                    <a:pt x="159788" y="165198"/>
                    <a:pt x="202056" y="267849"/>
                    <a:pt x="202056" y="0"/>
                  </a:cubicBezTo>
                </a:path>
              </a:pathLst>
            </a:cu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116" name="Přímá spojovací šipka 115"/>
          <p:cNvCxnSpPr/>
          <p:nvPr/>
        </p:nvCxnSpPr>
        <p:spPr>
          <a:xfrm rot="5400000">
            <a:off x="2814638" y="5983288"/>
            <a:ext cx="719137" cy="1587"/>
          </a:xfrm>
          <a:prstGeom prst="straightConnector1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66" name="TextovéPole 116"/>
          <p:cNvSpPr txBox="1">
            <a:spLocks noChangeArrowheads="1"/>
          </p:cNvSpPr>
          <p:nvPr/>
        </p:nvSpPr>
        <p:spPr bwMode="auto">
          <a:xfrm>
            <a:off x="3152775" y="6072188"/>
            <a:ext cx="330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i="1"/>
              <a:t>G</a:t>
            </a:r>
          </a:p>
        </p:txBody>
      </p:sp>
      <p:cxnSp>
        <p:nvCxnSpPr>
          <p:cNvPr id="119" name="Přímá spojovací šipka 118"/>
          <p:cNvCxnSpPr/>
          <p:nvPr/>
        </p:nvCxnSpPr>
        <p:spPr>
          <a:xfrm rot="16200000" flipH="1">
            <a:off x="5052219" y="5480844"/>
            <a:ext cx="431800" cy="71438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68" name="TextovéPole 119"/>
          <p:cNvSpPr txBox="1">
            <a:spLocks noChangeArrowheads="1"/>
          </p:cNvSpPr>
          <p:nvPr/>
        </p:nvSpPr>
        <p:spPr bwMode="auto">
          <a:xfrm>
            <a:off x="4800600" y="5445125"/>
            <a:ext cx="290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i="1"/>
              <a:t>F</a:t>
            </a:r>
          </a:p>
        </p:txBody>
      </p:sp>
      <p:sp>
        <p:nvSpPr>
          <p:cNvPr id="61469" name="TextovéPole 120"/>
          <p:cNvSpPr txBox="1">
            <a:spLocks noChangeArrowheads="1"/>
          </p:cNvSpPr>
          <p:nvPr/>
        </p:nvSpPr>
        <p:spPr bwMode="auto">
          <a:xfrm>
            <a:off x="5640388" y="860425"/>
            <a:ext cx="64595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>
                <a:ea typeface="Arial Unicode MS" pitchFamily="34" charset="-128"/>
                <a:cs typeface="Calibri" pitchFamily="34" charset="0"/>
              </a:rPr>
              <a:t> 1. </a:t>
            </a:r>
            <a:r>
              <a:rPr lang="cs-CZ" altLang="cs-CZ" sz="2400" dirty="0" smtClean="0">
                <a:ea typeface="Arial Unicode MS" pitchFamily="34" charset="-128"/>
                <a:cs typeface="Calibri" pitchFamily="34" charset="0"/>
              </a:rPr>
              <a:t>Urči, </a:t>
            </a:r>
            <a:r>
              <a:rPr lang="cs-CZ" altLang="cs-CZ" sz="2400" dirty="0">
                <a:ea typeface="Arial Unicode MS" pitchFamily="34" charset="-128"/>
                <a:cs typeface="Calibri" pitchFamily="34" charset="0"/>
              </a:rPr>
              <a:t>kolik volných kladek má tento kladkostroj?</a:t>
            </a:r>
          </a:p>
        </p:txBody>
      </p:sp>
      <p:sp>
        <p:nvSpPr>
          <p:cNvPr id="61470" name="TextovéPole 123"/>
          <p:cNvSpPr txBox="1">
            <a:spLocks noChangeArrowheads="1"/>
          </p:cNvSpPr>
          <p:nvPr/>
        </p:nvSpPr>
        <p:spPr bwMode="auto">
          <a:xfrm>
            <a:off x="5721350" y="1357313"/>
            <a:ext cx="5111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ea typeface="Arial Unicode MS" pitchFamily="34" charset="-128"/>
                <a:cs typeface="Calibri" pitchFamily="34" charset="0"/>
              </a:rPr>
              <a:t>2. Kolik pevných kladek má kladkostroj?</a:t>
            </a:r>
          </a:p>
        </p:txBody>
      </p:sp>
      <p:sp>
        <p:nvSpPr>
          <p:cNvPr id="61471" name="TextovéPole 126"/>
          <p:cNvSpPr txBox="1">
            <a:spLocks noChangeArrowheads="1"/>
          </p:cNvSpPr>
          <p:nvPr/>
        </p:nvSpPr>
        <p:spPr bwMode="auto">
          <a:xfrm>
            <a:off x="5684838" y="1847850"/>
            <a:ext cx="55626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ea typeface="Arial Unicode MS" pitchFamily="34" charset="-128"/>
                <a:cs typeface="Calibri" pitchFamily="34" charset="0"/>
              </a:rPr>
              <a:t> 3. Víte, po kterém významném vynálezci je</a:t>
            </a:r>
          </a:p>
          <a:p>
            <a:pPr eaLnBrk="1" hangingPunct="1"/>
            <a:r>
              <a:rPr lang="cs-CZ" altLang="cs-CZ" sz="2400">
                <a:ea typeface="Arial Unicode MS" pitchFamily="34" charset="-128"/>
                <a:cs typeface="Calibri" pitchFamily="34" charset="0"/>
              </a:rPr>
              <a:t>pojmenován tento kladkostroj?</a:t>
            </a:r>
          </a:p>
        </p:txBody>
      </p:sp>
      <p:sp>
        <p:nvSpPr>
          <p:cNvPr id="61472" name="TextovéPole 130"/>
          <p:cNvSpPr txBox="1">
            <a:spLocks noChangeArrowheads="1"/>
          </p:cNvSpPr>
          <p:nvPr/>
        </p:nvSpPr>
        <p:spPr bwMode="auto">
          <a:xfrm>
            <a:off x="5721350" y="2363788"/>
            <a:ext cx="6395149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 dirty="0">
              <a:ea typeface="Arial Unicode MS" pitchFamily="34" charset="-128"/>
              <a:cs typeface="Calibri" pitchFamily="34" charset="0"/>
            </a:endParaRPr>
          </a:p>
          <a:p>
            <a:pPr eaLnBrk="1" hangingPunct="1"/>
            <a:r>
              <a:rPr lang="cs-CZ" altLang="cs-CZ" sz="2400" dirty="0">
                <a:ea typeface="Arial Unicode MS" pitchFamily="34" charset="-128"/>
                <a:cs typeface="Calibri" pitchFamily="34" charset="0"/>
              </a:rPr>
              <a:t>4. </a:t>
            </a:r>
            <a:r>
              <a:rPr lang="cs-CZ" altLang="cs-CZ" sz="2400" dirty="0" smtClean="0">
                <a:ea typeface="Arial Unicode MS" pitchFamily="34" charset="-128"/>
                <a:cs typeface="Calibri" pitchFamily="34" charset="0"/>
              </a:rPr>
              <a:t>Vypočítej, </a:t>
            </a:r>
            <a:r>
              <a:rPr lang="cs-CZ" altLang="cs-CZ" sz="2400" dirty="0">
                <a:ea typeface="Arial Unicode MS" pitchFamily="34" charset="-128"/>
                <a:cs typeface="Calibri" pitchFamily="34" charset="0"/>
              </a:rPr>
              <a:t>jakou silou  budeme zvedat břemeno</a:t>
            </a:r>
          </a:p>
          <a:p>
            <a:pPr eaLnBrk="1" hangingPunct="1"/>
            <a:r>
              <a:rPr lang="cs-CZ" altLang="cs-CZ" sz="2400" dirty="0">
                <a:ea typeface="Arial Unicode MS" pitchFamily="34" charset="-128"/>
                <a:cs typeface="Calibri" pitchFamily="34" charset="0"/>
              </a:rPr>
              <a:t> o hmotnosti 100 kg.</a:t>
            </a:r>
          </a:p>
          <a:p>
            <a:pPr eaLnBrk="1" hangingPunct="1"/>
            <a:endParaRPr lang="cs-CZ" altLang="cs-CZ" sz="1600" dirty="0">
              <a:latin typeface="Arial Unicode MS" pitchFamily="34" charset="-128"/>
              <a:ea typeface="Arial Unicode MS" pitchFamily="34" charset="-128"/>
              <a:cs typeface="Calibri" pitchFamily="34" charset="0"/>
            </a:endParaRPr>
          </a:p>
        </p:txBody>
      </p:sp>
      <p:sp>
        <p:nvSpPr>
          <p:cNvPr id="61473" name="TextovéPole 132"/>
          <p:cNvSpPr txBox="1">
            <a:spLocks noChangeArrowheads="1"/>
          </p:cNvSpPr>
          <p:nvPr/>
        </p:nvSpPr>
        <p:spPr bwMode="auto">
          <a:xfrm>
            <a:off x="8472488" y="5732463"/>
            <a:ext cx="2921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61474" name="TextovéPole 1"/>
          <p:cNvSpPr txBox="1">
            <a:spLocks noChangeArrowheads="1"/>
          </p:cNvSpPr>
          <p:nvPr/>
        </p:nvSpPr>
        <p:spPr bwMode="auto">
          <a:xfrm>
            <a:off x="5626100" y="65088"/>
            <a:ext cx="62658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odpověz na otázky a vypočítej příklad.</a:t>
            </a:r>
          </a:p>
          <a:p>
            <a:r>
              <a:rPr lang="cs-CZ" altLang="cs-CZ" sz="2400"/>
              <a:t>Proveď kontrolu kliknutím na černý obdélník.</a:t>
            </a:r>
          </a:p>
        </p:txBody>
      </p:sp>
      <p:sp>
        <p:nvSpPr>
          <p:cNvPr id="61475" name="TextovéPole 2"/>
          <p:cNvSpPr txBox="1">
            <a:spLocks noChangeArrowheads="1"/>
          </p:cNvSpPr>
          <p:nvPr/>
        </p:nvSpPr>
        <p:spPr bwMode="auto">
          <a:xfrm>
            <a:off x="5684838" y="3824288"/>
            <a:ext cx="63881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altLang="cs-CZ" sz="2400"/>
              <a:t>Kladkostroj má 4 volné kladky.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Kladkostroj má 1 pevnou kladku.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Kladkostroj se nazývá Archimedův kladkostroj.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 G = 1000 N       F = 62,5 N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84838" y="3794125"/>
            <a:ext cx="6507162" cy="17065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extovéPole 1"/>
          <p:cNvSpPr txBox="1">
            <a:spLocks noChangeArrowheads="1"/>
          </p:cNvSpPr>
          <p:nvPr/>
        </p:nvSpPr>
        <p:spPr bwMode="auto">
          <a:xfrm>
            <a:off x="11113" y="1455738"/>
            <a:ext cx="4857750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 dirty="0"/>
          </a:p>
          <a:p>
            <a:pPr eaLnBrk="1" hangingPunct="1"/>
            <a:r>
              <a:rPr lang="cs-CZ" altLang="cs-CZ" sz="2400" dirty="0"/>
              <a:t>1. Lyžař A i lyžař B mají stejnou </a:t>
            </a:r>
          </a:p>
          <a:p>
            <a:pPr eaLnBrk="1" hangingPunct="1"/>
            <a:r>
              <a:rPr lang="cs-CZ" altLang="cs-CZ" sz="2400" dirty="0"/>
              <a:t>      hmotnost. Proč lyžař B stlačuje</a:t>
            </a:r>
          </a:p>
          <a:p>
            <a:pPr eaLnBrk="1" hangingPunct="1"/>
            <a:r>
              <a:rPr lang="cs-CZ" altLang="cs-CZ" sz="2400" dirty="0"/>
              <a:t>      sníh méně než lyžař A ?</a:t>
            </a:r>
          </a:p>
          <a:p>
            <a:pPr eaLnBrk="1" hangingPunct="1"/>
            <a:r>
              <a:rPr lang="cs-CZ" altLang="cs-CZ" sz="2400" dirty="0"/>
              <a:t>2. Působí na sníh stejné tlakové síly?</a:t>
            </a:r>
          </a:p>
          <a:p>
            <a:pPr eaLnBrk="1" hangingPunct="1"/>
            <a:r>
              <a:rPr lang="cs-CZ" altLang="cs-CZ" sz="2400" dirty="0"/>
              <a:t>3. Který lyžař způsobuje větší tlak na</a:t>
            </a:r>
          </a:p>
          <a:p>
            <a:pPr eaLnBrk="1" hangingPunct="1"/>
            <a:r>
              <a:rPr lang="cs-CZ" altLang="cs-CZ" sz="2400" dirty="0"/>
              <a:t>      sníh a proč?</a:t>
            </a:r>
          </a:p>
          <a:p>
            <a:pPr eaLnBrk="1" hangingPunct="1"/>
            <a:r>
              <a:rPr lang="cs-CZ" altLang="cs-CZ" sz="2400" dirty="0"/>
              <a:t>4. Tlak je fyzikální veličina a má svou</a:t>
            </a:r>
          </a:p>
          <a:p>
            <a:pPr eaLnBrk="1" hangingPunct="1"/>
            <a:r>
              <a:rPr lang="cs-CZ" altLang="cs-CZ" sz="2400" dirty="0"/>
              <a:t>       značku. Jak se značí a na čem </a:t>
            </a:r>
          </a:p>
          <a:p>
            <a:pPr eaLnBrk="1" hangingPunct="1"/>
            <a:r>
              <a:rPr lang="cs-CZ" altLang="cs-CZ" sz="2400" dirty="0"/>
              <a:t>       </a:t>
            </a:r>
            <a:r>
              <a:rPr lang="cs-CZ" altLang="cs-CZ" sz="2400" dirty="0" smtClean="0"/>
              <a:t>závisí?</a:t>
            </a:r>
            <a:endParaRPr lang="cs-CZ" altLang="cs-CZ" sz="2400" dirty="0"/>
          </a:p>
          <a:p>
            <a:pPr eaLnBrk="1" hangingPunct="1"/>
            <a:r>
              <a:rPr lang="cs-CZ" altLang="cs-CZ" sz="2400" dirty="0"/>
              <a:t>5. Napiš vzorec pro výpočet tlaku.</a:t>
            </a:r>
          </a:p>
          <a:p>
            <a:pPr eaLnBrk="1" hangingPunct="1"/>
            <a:r>
              <a:rPr lang="cs-CZ" altLang="cs-CZ" sz="2400" dirty="0"/>
              <a:t>       V jakých jednotkách se uvádí?</a:t>
            </a:r>
          </a:p>
          <a:p>
            <a:pPr eaLnBrk="1" hangingPunct="1"/>
            <a:r>
              <a:rPr lang="cs-CZ" altLang="cs-CZ" sz="2400" dirty="0"/>
              <a:t>6. Napiš větší jednotky tlaku.</a:t>
            </a:r>
          </a:p>
        </p:txBody>
      </p:sp>
      <p:pic>
        <p:nvPicPr>
          <p:cNvPr id="62467" name="Obrázek 3" descr="Obsah obrázku text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8863" y="908050"/>
            <a:ext cx="7170737" cy="551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468" name="TextovéPole 4"/>
          <p:cNvSpPr txBox="1">
            <a:spLocks noChangeArrowheads="1"/>
          </p:cNvSpPr>
          <p:nvPr/>
        </p:nvSpPr>
        <p:spPr bwMode="auto">
          <a:xfrm>
            <a:off x="6645275" y="2527300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62469" name="TextovéPole 5"/>
          <p:cNvSpPr txBox="1">
            <a:spLocks noChangeArrowheads="1"/>
          </p:cNvSpPr>
          <p:nvPr/>
        </p:nvSpPr>
        <p:spPr bwMode="auto">
          <a:xfrm>
            <a:off x="9312275" y="3406775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62470" name="TextovéPole 2"/>
          <p:cNvSpPr txBox="1">
            <a:spLocks noChangeArrowheads="1"/>
          </p:cNvSpPr>
          <p:nvPr/>
        </p:nvSpPr>
        <p:spPr bwMode="auto">
          <a:xfrm>
            <a:off x="301625" y="328613"/>
            <a:ext cx="10893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vypracuj odpovědi na otázky a proveď kontrolu kliknutím na černý obdélník.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0238" y="585788"/>
            <a:ext cx="10823575" cy="67405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Lyžař A působí větším tlakem na sníh a proto se zabořuje.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/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Na sníh působí stejné tlakové síly.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/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Lyžař A působí větším tlakem na sníh, protože plocha podrážek lyžařských bot je</a:t>
            </a:r>
          </a:p>
          <a:p>
            <a:pPr>
              <a:defRPr/>
            </a:pPr>
            <a:r>
              <a:rPr lang="cs-CZ" sz="2400" dirty="0"/>
              <a:t>      malá.</a:t>
            </a:r>
          </a:p>
          <a:p>
            <a:pPr>
              <a:defRPr/>
            </a:pPr>
            <a:endParaRPr lang="cs-CZ" sz="2400" dirty="0"/>
          </a:p>
          <a:p>
            <a:pPr marL="457200" indent="-457200">
              <a:buFontTx/>
              <a:buAutoNum type="arabicPeriod" startAt="4"/>
              <a:defRPr/>
            </a:pPr>
            <a:r>
              <a:rPr lang="cs-CZ" sz="2400" dirty="0"/>
              <a:t>Tlak je fyzikální veličina, značí se </a:t>
            </a:r>
            <a:r>
              <a:rPr lang="cs-CZ" sz="2400" i="1" dirty="0"/>
              <a:t>p </a:t>
            </a:r>
            <a:r>
              <a:rPr lang="cs-CZ" sz="2400" dirty="0"/>
              <a:t>a rovná se podílu tlakové síly </a:t>
            </a:r>
            <a:r>
              <a:rPr lang="cs-CZ" sz="2400" i="1" dirty="0"/>
              <a:t>F</a:t>
            </a:r>
            <a:r>
              <a:rPr lang="cs-CZ" sz="2400" dirty="0"/>
              <a:t> a obsahu plochy</a:t>
            </a:r>
          </a:p>
          <a:p>
            <a:pPr>
              <a:defRPr/>
            </a:pPr>
            <a:r>
              <a:rPr lang="cs-CZ" sz="2400" dirty="0"/>
              <a:t>       </a:t>
            </a:r>
            <a:r>
              <a:rPr lang="cs-CZ" sz="2400" i="1" dirty="0"/>
              <a:t>S</a:t>
            </a:r>
            <a:r>
              <a:rPr lang="cs-CZ" sz="2400" dirty="0"/>
              <a:t>, na kterou síla působí kolmo.</a:t>
            </a:r>
          </a:p>
          <a:p>
            <a:pPr>
              <a:defRPr/>
            </a:pPr>
            <a:endParaRPr lang="cs-CZ" sz="2400" dirty="0"/>
          </a:p>
          <a:p>
            <a:pPr marL="457200" indent="-457200">
              <a:buFontTx/>
              <a:buAutoNum type="arabicPeriod" startAt="5"/>
              <a:defRPr/>
            </a:pPr>
            <a:r>
              <a:rPr lang="cs-CZ" sz="2400" dirty="0"/>
              <a:t>Tlak se vypočítá : </a:t>
            </a:r>
            <a:r>
              <a:rPr lang="cs-CZ" sz="2400" i="1" dirty="0"/>
              <a:t>p = F : S </a:t>
            </a:r>
            <a:r>
              <a:rPr lang="cs-CZ" sz="2400" dirty="0" err="1"/>
              <a:t>s</a:t>
            </a:r>
            <a:r>
              <a:rPr lang="cs-CZ" sz="2400" dirty="0"/>
              <a:t> závisí na velikosti tlakové síly </a:t>
            </a:r>
            <a:r>
              <a:rPr lang="cs-CZ" sz="2400" i="1" dirty="0"/>
              <a:t>F</a:t>
            </a:r>
            <a:r>
              <a:rPr lang="cs-CZ" sz="2400" dirty="0"/>
              <a:t> a ploše </a:t>
            </a:r>
            <a:r>
              <a:rPr lang="cs-CZ" sz="2400" i="1" dirty="0"/>
              <a:t>S</a:t>
            </a:r>
          </a:p>
          <a:p>
            <a:pPr>
              <a:defRPr/>
            </a:pPr>
            <a:r>
              <a:rPr lang="cs-CZ" sz="2400" dirty="0"/>
              <a:t>       Základní jednotkou  je 1 Pa</a:t>
            </a:r>
          </a:p>
          <a:p>
            <a:pPr marL="457200" indent="-457200">
              <a:buFontTx/>
              <a:buAutoNum type="arabicPeriod" startAt="6"/>
              <a:defRPr/>
            </a:pPr>
            <a:r>
              <a:rPr lang="cs-CZ" sz="2400" dirty="0"/>
              <a:t>Větší jednotky než Pa jsou:  hektopascal  hPa = 100 Pa</a:t>
            </a:r>
          </a:p>
          <a:p>
            <a:pPr>
              <a:defRPr/>
            </a:pPr>
            <a:r>
              <a:rPr lang="cs-CZ" sz="2400" dirty="0"/>
              <a:t>                                                         </a:t>
            </a:r>
            <a:r>
              <a:rPr lang="cs-CZ" sz="2400" dirty="0" err="1"/>
              <a:t>kilopascal</a:t>
            </a:r>
            <a:r>
              <a:rPr lang="cs-CZ" sz="2400" dirty="0"/>
              <a:t>     </a:t>
            </a:r>
            <a:r>
              <a:rPr lang="cs-CZ" sz="2400" dirty="0" err="1"/>
              <a:t>kPa</a:t>
            </a:r>
            <a:r>
              <a:rPr lang="cs-CZ" sz="2400" dirty="0"/>
              <a:t> = 1 000 Pa</a:t>
            </a:r>
          </a:p>
          <a:p>
            <a:pPr>
              <a:defRPr/>
            </a:pPr>
            <a:r>
              <a:rPr lang="cs-CZ" sz="2400" dirty="0"/>
              <a:t>                                                         megapascal  M Pa = 1 000 000 Pa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/>
          </a:p>
          <a:p>
            <a:pPr marL="457200" indent="-457200">
              <a:buFontTx/>
              <a:buAutoNum type="arabicPeriod"/>
              <a:defRPr/>
            </a:pPr>
            <a:endParaRPr lang="cs-CZ" sz="2400" dirty="0"/>
          </a:p>
          <a:p>
            <a:pPr marL="457200" indent="-457200">
              <a:buFontTx/>
              <a:buAutoNum type="arabicPeriod"/>
              <a:defRPr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73038" y="466725"/>
            <a:ext cx="11541125" cy="60340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extovéPole 2"/>
          <p:cNvSpPr txBox="1">
            <a:spLocks noChangeArrowheads="1"/>
          </p:cNvSpPr>
          <p:nvPr/>
        </p:nvSpPr>
        <p:spPr bwMode="auto">
          <a:xfrm>
            <a:off x="477838" y="252413"/>
            <a:ext cx="60944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Které z dětí </a:t>
            </a:r>
            <a:r>
              <a:rPr lang="cs-CZ" altLang="cs-CZ" sz="2400" dirty="0" smtClean="0"/>
              <a:t>(chlapec </a:t>
            </a:r>
            <a:r>
              <a:rPr lang="cs-CZ" altLang="cs-CZ" sz="2400" dirty="0"/>
              <a:t>nebo dívka) si počínají správně při poskytování pomoci tonoucímu?</a:t>
            </a:r>
          </a:p>
        </p:txBody>
      </p:sp>
      <p:pic>
        <p:nvPicPr>
          <p:cNvPr id="64515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24438" y="1633538"/>
            <a:ext cx="6702425" cy="396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6263" y="2487613"/>
            <a:ext cx="11398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chlapec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782763" y="3757613"/>
            <a:ext cx="8382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dívka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extovéPole 5"/>
          <p:cNvSpPr txBox="1">
            <a:spLocks noChangeArrowheads="1"/>
          </p:cNvSpPr>
          <p:nvPr/>
        </p:nvSpPr>
        <p:spPr bwMode="auto">
          <a:xfrm>
            <a:off x="268288" y="1039813"/>
            <a:ext cx="119237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následujících obrázcích je znázorněno, že v některých případech se snažíme třecí sílu změnit.</a:t>
            </a:r>
          </a:p>
          <a:p>
            <a:r>
              <a:rPr lang="cs-CZ" altLang="cs-CZ" sz="2400"/>
              <a:t>U jednotlivých případů uveď, zda třecí sílu zvětšujeme či zmenšujeme.</a:t>
            </a:r>
          </a:p>
        </p:txBody>
      </p:sp>
      <p:pic>
        <p:nvPicPr>
          <p:cNvPr id="6553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0250" y="2892425"/>
            <a:ext cx="3763963" cy="250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louk 4"/>
          <p:cNvSpPr/>
          <p:nvPr/>
        </p:nvSpPr>
        <p:spPr>
          <a:xfrm rot="1021388">
            <a:off x="5705475" y="3592513"/>
            <a:ext cx="938213" cy="939800"/>
          </a:xfrm>
          <a:prstGeom prst="arc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 flipH="1">
            <a:off x="4540250" y="5522913"/>
            <a:ext cx="32797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Třecí sílu zmenšujeme.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 flipH="1">
            <a:off x="4540250" y="6096000"/>
            <a:ext cx="32797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Třecí sílu zvětšujeme.</a:t>
            </a:r>
          </a:p>
        </p:txBody>
      </p:sp>
      <p:pic>
        <p:nvPicPr>
          <p:cNvPr id="65543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51963" y="2692400"/>
            <a:ext cx="1968500" cy="270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 flipH="1">
            <a:off x="682625" y="5513388"/>
            <a:ext cx="32797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Třecí sílu zmenšujeme.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flipH="1">
            <a:off x="682625" y="6088063"/>
            <a:ext cx="32797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Třecí sílu zvětšujeme.</a:t>
            </a:r>
          </a:p>
        </p:txBody>
      </p:sp>
      <p:pic>
        <p:nvPicPr>
          <p:cNvPr id="65546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8000" y="2892425"/>
            <a:ext cx="3802063" cy="250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extovéPole 21"/>
          <p:cNvSpPr txBox="1">
            <a:spLocks noChangeArrowheads="1"/>
          </p:cNvSpPr>
          <p:nvPr/>
        </p:nvSpPr>
        <p:spPr bwMode="auto">
          <a:xfrm flipH="1">
            <a:off x="8589963" y="5465763"/>
            <a:ext cx="32797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Třecí sílu zmenšujeme.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 flipH="1">
            <a:off x="8589963" y="6097588"/>
            <a:ext cx="32797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Třecí sílu zvětšujeme.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 nodeType="clickPar">
                      <p:stCondLst>
                        <p:cond delay="0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extovéPole 2"/>
          <p:cNvSpPr txBox="1">
            <a:spLocks noChangeArrowheads="1"/>
          </p:cNvSpPr>
          <p:nvPr/>
        </p:nvSpPr>
        <p:spPr bwMode="auto">
          <a:xfrm>
            <a:off x="3541713" y="9858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http://www.clker.com/clipart-9753.html</a:t>
            </a:r>
          </a:p>
        </p:txBody>
      </p:sp>
      <p:sp>
        <p:nvSpPr>
          <p:cNvPr id="66563" name="TextovéPole 4"/>
          <p:cNvSpPr txBox="1">
            <a:spLocks noChangeArrowheads="1"/>
          </p:cNvSpPr>
          <p:nvPr/>
        </p:nvSpPr>
        <p:spPr bwMode="auto">
          <a:xfrm>
            <a:off x="3541713" y="13557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http://www.clker.com/clipart-23701.html</a:t>
            </a:r>
          </a:p>
        </p:txBody>
      </p:sp>
      <p:sp>
        <p:nvSpPr>
          <p:cNvPr id="66564" name="TextovéPole 6"/>
          <p:cNvSpPr txBox="1">
            <a:spLocks noChangeArrowheads="1"/>
          </p:cNvSpPr>
          <p:nvPr/>
        </p:nvSpPr>
        <p:spPr bwMode="auto">
          <a:xfrm>
            <a:off x="3541713" y="17240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http://www.clker.com/clipart-quarryman.html</a:t>
            </a:r>
          </a:p>
        </p:txBody>
      </p:sp>
      <p:sp>
        <p:nvSpPr>
          <p:cNvPr id="66565" name="TextovéPole 8"/>
          <p:cNvSpPr txBox="1">
            <a:spLocks noChangeArrowheads="1"/>
          </p:cNvSpPr>
          <p:nvPr/>
        </p:nvSpPr>
        <p:spPr bwMode="auto">
          <a:xfrm>
            <a:off x="3541713" y="20939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http://www.clker.com/clipart-335031.html</a:t>
            </a:r>
          </a:p>
        </p:txBody>
      </p:sp>
      <p:sp>
        <p:nvSpPr>
          <p:cNvPr id="66566" name="TextovéPole 7"/>
          <p:cNvSpPr txBox="1">
            <a:spLocks noChangeArrowheads="1"/>
          </p:cNvSpPr>
          <p:nvPr/>
        </p:nvSpPr>
        <p:spPr bwMode="auto">
          <a:xfrm>
            <a:off x="3541713" y="2463800"/>
            <a:ext cx="6097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http://www.clker.com/clipart-4181.html</a:t>
            </a:r>
          </a:p>
        </p:txBody>
      </p:sp>
      <p:sp>
        <p:nvSpPr>
          <p:cNvPr id="66567" name="TextovéPole 9"/>
          <p:cNvSpPr txBox="1">
            <a:spLocks noChangeArrowheads="1"/>
          </p:cNvSpPr>
          <p:nvPr/>
        </p:nvSpPr>
        <p:spPr bwMode="auto">
          <a:xfrm>
            <a:off x="3541713" y="28321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http://www.clker.com/clipart-yellow-candle.html</a:t>
            </a:r>
          </a:p>
        </p:txBody>
      </p:sp>
      <p:sp>
        <p:nvSpPr>
          <p:cNvPr id="66568" name="TextovéPole 10"/>
          <p:cNvSpPr txBox="1">
            <a:spLocks noChangeArrowheads="1"/>
          </p:cNvSpPr>
          <p:nvPr/>
        </p:nvSpPr>
        <p:spPr bwMode="auto">
          <a:xfrm>
            <a:off x="3538538" y="3194050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frolicsomepl. Pixabay.com: [online]. [cit. 2021-10-26]. Dostupný pod licencí Public Domain na WWW: &lt;https://pixabay.com/photos/blood-pressure-pressure-gauge-1006791/&gt;.</a:t>
            </a:r>
            <a:endParaRPr lang="cs-CZ" altLang="cs-CZ"/>
          </a:p>
        </p:txBody>
      </p:sp>
      <p:sp>
        <p:nvSpPr>
          <p:cNvPr id="66569" name="TextovéPole 12"/>
          <p:cNvSpPr txBox="1">
            <a:spLocks noChangeArrowheads="1"/>
          </p:cNvSpPr>
          <p:nvPr/>
        </p:nvSpPr>
        <p:spPr bwMode="auto">
          <a:xfrm>
            <a:off x="3535363" y="43942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http://www.clker.com/clipart-metro-train.html</a:t>
            </a:r>
          </a:p>
        </p:txBody>
      </p:sp>
      <p:sp>
        <p:nvSpPr>
          <p:cNvPr id="66570" name="TextovéPole 14"/>
          <p:cNvSpPr txBox="1">
            <a:spLocks noChangeArrowheads="1"/>
          </p:cNvSpPr>
          <p:nvPr/>
        </p:nvSpPr>
        <p:spPr bwMode="auto">
          <a:xfrm>
            <a:off x="3543300" y="47640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http://www.clker.com/clipart-9337.html</a:t>
            </a:r>
          </a:p>
        </p:txBody>
      </p:sp>
      <p:sp>
        <p:nvSpPr>
          <p:cNvPr id="66571" name="TextovéPole 16"/>
          <p:cNvSpPr txBox="1">
            <a:spLocks noChangeArrowheads="1"/>
          </p:cNvSpPr>
          <p:nvPr/>
        </p:nvSpPr>
        <p:spPr bwMode="auto">
          <a:xfrm>
            <a:off x="3535363" y="51069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http://www.clker.com/clipart-merry-go-round-1.html</a:t>
            </a:r>
          </a:p>
        </p:txBody>
      </p:sp>
      <p:sp>
        <p:nvSpPr>
          <p:cNvPr id="66572" name="TextovéPole 12"/>
          <p:cNvSpPr txBox="1">
            <a:spLocks noChangeArrowheads="1"/>
          </p:cNvSpPr>
          <p:nvPr/>
        </p:nvSpPr>
        <p:spPr bwMode="auto">
          <a:xfrm>
            <a:off x="3541713" y="55022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http://www.clker.com/clipart-26425.html</a:t>
            </a:r>
          </a:p>
        </p:txBody>
      </p:sp>
      <p:sp>
        <p:nvSpPr>
          <p:cNvPr id="66573" name="TextovéPole 2"/>
          <p:cNvSpPr txBox="1">
            <a:spLocks noChangeArrowheads="1"/>
          </p:cNvSpPr>
          <p:nvPr/>
        </p:nvSpPr>
        <p:spPr bwMode="auto">
          <a:xfrm>
            <a:off x="3541713" y="214313"/>
            <a:ext cx="6889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Zdroje obrázků:</a:t>
            </a:r>
          </a:p>
          <a:p>
            <a:r>
              <a:rPr lang="cs-CZ" altLang="cs-CZ"/>
              <a:t>[ cit 2021 – 11 – 01 ]. Dostupné pod licencí Public domain na WWW:</a:t>
            </a:r>
          </a:p>
        </p:txBody>
      </p:sp>
      <p:sp>
        <p:nvSpPr>
          <p:cNvPr id="66574" name="TextovéPole 1"/>
          <p:cNvSpPr txBox="1">
            <a:spLocks noChangeArrowheads="1"/>
          </p:cNvSpPr>
          <p:nvPr/>
        </p:nvSpPr>
        <p:spPr bwMode="auto">
          <a:xfrm>
            <a:off x="3398838" y="9604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75" name="TextovéPole 14"/>
          <p:cNvSpPr txBox="1">
            <a:spLocks noChangeArrowheads="1"/>
          </p:cNvSpPr>
          <p:nvPr/>
        </p:nvSpPr>
        <p:spPr bwMode="auto">
          <a:xfrm>
            <a:off x="3375025" y="136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76" name="TextovéPole 15"/>
          <p:cNvSpPr txBox="1">
            <a:spLocks noChangeArrowheads="1"/>
          </p:cNvSpPr>
          <p:nvPr/>
        </p:nvSpPr>
        <p:spPr bwMode="auto">
          <a:xfrm>
            <a:off x="3355975" y="17446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77" name="TextovéPole 16"/>
          <p:cNvSpPr txBox="1">
            <a:spLocks noChangeArrowheads="1"/>
          </p:cNvSpPr>
          <p:nvPr/>
        </p:nvSpPr>
        <p:spPr bwMode="auto">
          <a:xfrm>
            <a:off x="3375025" y="20923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78" name="TextovéPole 17"/>
          <p:cNvSpPr txBox="1">
            <a:spLocks noChangeArrowheads="1"/>
          </p:cNvSpPr>
          <p:nvPr/>
        </p:nvSpPr>
        <p:spPr bwMode="auto">
          <a:xfrm>
            <a:off x="3365500" y="24574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79" name="TextovéPole 18"/>
          <p:cNvSpPr txBox="1">
            <a:spLocks noChangeArrowheads="1"/>
          </p:cNvSpPr>
          <p:nvPr/>
        </p:nvSpPr>
        <p:spPr bwMode="auto">
          <a:xfrm>
            <a:off x="3398838" y="27924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80" name="TextovéPole 19"/>
          <p:cNvSpPr txBox="1">
            <a:spLocks noChangeArrowheads="1"/>
          </p:cNvSpPr>
          <p:nvPr/>
        </p:nvSpPr>
        <p:spPr bwMode="auto">
          <a:xfrm>
            <a:off x="3355975" y="43878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81" name="TextovéPole 20"/>
          <p:cNvSpPr txBox="1">
            <a:spLocks noChangeArrowheads="1"/>
          </p:cNvSpPr>
          <p:nvPr/>
        </p:nvSpPr>
        <p:spPr bwMode="auto">
          <a:xfrm>
            <a:off x="3365500" y="475138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82" name="TextovéPole 21"/>
          <p:cNvSpPr txBox="1">
            <a:spLocks noChangeArrowheads="1"/>
          </p:cNvSpPr>
          <p:nvPr/>
        </p:nvSpPr>
        <p:spPr bwMode="auto">
          <a:xfrm>
            <a:off x="3375025" y="511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83" name="TextovéPole 22"/>
          <p:cNvSpPr txBox="1">
            <a:spLocks noChangeArrowheads="1"/>
          </p:cNvSpPr>
          <p:nvPr/>
        </p:nvSpPr>
        <p:spPr bwMode="auto">
          <a:xfrm>
            <a:off x="3384550" y="55276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6584" name="TextovéPole 2"/>
          <p:cNvSpPr txBox="1">
            <a:spLocks noChangeArrowheads="1"/>
          </p:cNvSpPr>
          <p:nvPr/>
        </p:nvSpPr>
        <p:spPr bwMode="auto">
          <a:xfrm>
            <a:off x="7313613" y="9937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85" name="TextovéPole 24"/>
          <p:cNvSpPr txBox="1">
            <a:spLocks noChangeArrowheads="1"/>
          </p:cNvSpPr>
          <p:nvPr/>
        </p:nvSpPr>
        <p:spPr bwMode="auto">
          <a:xfrm>
            <a:off x="7488238" y="13779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86" name="TextovéPole 25"/>
          <p:cNvSpPr txBox="1">
            <a:spLocks noChangeArrowheads="1"/>
          </p:cNvSpPr>
          <p:nvPr/>
        </p:nvSpPr>
        <p:spPr bwMode="auto">
          <a:xfrm>
            <a:off x="7881938" y="17240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87" name="TextovéPole 26"/>
          <p:cNvSpPr txBox="1">
            <a:spLocks noChangeArrowheads="1"/>
          </p:cNvSpPr>
          <p:nvPr/>
        </p:nvSpPr>
        <p:spPr bwMode="auto">
          <a:xfrm>
            <a:off x="7577138" y="21082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88" name="TextovéPole 27"/>
          <p:cNvSpPr txBox="1">
            <a:spLocks noChangeArrowheads="1"/>
          </p:cNvSpPr>
          <p:nvPr/>
        </p:nvSpPr>
        <p:spPr bwMode="auto">
          <a:xfrm>
            <a:off x="7345363" y="24638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89" name="TextovéPole 28"/>
          <p:cNvSpPr txBox="1">
            <a:spLocks noChangeArrowheads="1"/>
          </p:cNvSpPr>
          <p:nvPr/>
        </p:nvSpPr>
        <p:spPr bwMode="auto">
          <a:xfrm>
            <a:off x="8128000" y="28257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90" name="TextovéPole 29"/>
          <p:cNvSpPr txBox="1">
            <a:spLocks noChangeArrowheads="1"/>
          </p:cNvSpPr>
          <p:nvPr/>
        </p:nvSpPr>
        <p:spPr bwMode="auto">
          <a:xfrm>
            <a:off x="7947025" y="44180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91" name="TextovéPole 30"/>
          <p:cNvSpPr txBox="1">
            <a:spLocks noChangeArrowheads="1"/>
          </p:cNvSpPr>
          <p:nvPr/>
        </p:nvSpPr>
        <p:spPr bwMode="auto">
          <a:xfrm>
            <a:off x="7399338" y="47498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92" name="TextovéPole 31"/>
          <p:cNvSpPr txBox="1">
            <a:spLocks noChangeArrowheads="1"/>
          </p:cNvSpPr>
          <p:nvPr/>
        </p:nvSpPr>
        <p:spPr bwMode="auto">
          <a:xfrm>
            <a:off x="8524875" y="50942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6593" name="TextovéPole 32"/>
          <p:cNvSpPr txBox="1">
            <a:spLocks noChangeArrowheads="1"/>
          </p:cNvSpPr>
          <p:nvPr/>
        </p:nvSpPr>
        <p:spPr bwMode="auto">
          <a:xfrm>
            <a:off x="7459663" y="54800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ovéPole 2"/>
          <p:cNvSpPr txBox="1">
            <a:spLocks noChangeArrowheads="1"/>
          </p:cNvSpPr>
          <p:nvPr/>
        </p:nvSpPr>
        <p:spPr bwMode="auto">
          <a:xfrm>
            <a:off x="3048000" y="149225"/>
            <a:ext cx="6096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congerdesign. Pixabay.com: [online]. [cit. 2021-10-27]. Dostupný pod licencí Public Domain na WWW: &lt;https://pixabay.com/photos/hands-diy-cordless-screwdriver-4054418/&gt;.</a:t>
            </a:r>
            <a:endParaRPr lang="cs-CZ" altLang="cs-CZ"/>
          </a:p>
        </p:txBody>
      </p:sp>
      <p:sp>
        <p:nvSpPr>
          <p:cNvPr id="67587" name="TextovéPole 4"/>
          <p:cNvSpPr txBox="1">
            <a:spLocks noChangeArrowheads="1"/>
          </p:cNvSpPr>
          <p:nvPr/>
        </p:nvSpPr>
        <p:spPr bwMode="auto">
          <a:xfrm>
            <a:off x="3048000" y="12319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http://www.clker.com/clipart-7517.html</a:t>
            </a:r>
          </a:p>
        </p:txBody>
      </p:sp>
      <p:sp>
        <p:nvSpPr>
          <p:cNvPr id="67588" name="TextovéPole 6"/>
          <p:cNvSpPr txBox="1">
            <a:spLocks noChangeArrowheads="1"/>
          </p:cNvSpPr>
          <p:nvPr/>
        </p:nvSpPr>
        <p:spPr bwMode="auto">
          <a:xfrm>
            <a:off x="3048000" y="151606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http://www.clker.com/clipart-lion-4.html</a:t>
            </a:r>
          </a:p>
        </p:txBody>
      </p:sp>
      <p:sp>
        <p:nvSpPr>
          <p:cNvPr id="67589" name="TextovéPole 8"/>
          <p:cNvSpPr txBox="1">
            <a:spLocks noChangeArrowheads="1"/>
          </p:cNvSpPr>
          <p:nvPr/>
        </p:nvSpPr>
        <p:spPr bwMode="auto">
          <a:xfrm>
            <a:off x="3048000" y="1885950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http://www.clker.com/clipart-7002.html</a:t>
            </a:r>
          </a:p>
        </p:txBody>
      </p:sp>
      <p:sp>
        <p:nvSpPr>
          <p:cNvPr id="67590" name="TextovéPole 10"/>
          <p:cNvSpPr txBox="1">
            <a:spLocks noChangeArrowheads="1"/>
          </p:cNvSpPr>
          <p:nvPr/>
        </p:nvSpPr>
        <p:spPr bwMode="auto">
          <a:xfrm>
            <a:off x="3074988" y="22479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http://www.clker.com/clipart-running-ostrich.html</a:t>
            </a:r>
          </a:p>
        </p:txBody>
      </p:sp>
      <p:sp>
        <p:nvSpPr>
          <p:cNvPr id="67591" name="TextovéPole 12"/>
          <p:cNvSpPr txBox="1">
            <a:spLocks noChangeArrowheads="1"/>
          </p:cNvSpPr>
          <p:nvPr/>
        </p:nvSpPr>
        <p:spPr bwMode="auto">
          <a:xfrm>
            <a:off x="3048000" y="26177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http://www.clker.com/clipart-175750.html</a:t>
            </a:r>
          </a:p>
        </p:txBody>
      </p:sp>
      <p:sp>
        <p:nvSpPr>
          <p:cNvPr id="67592" name="TextovéPole 14"/>
          <p:cNvSpPr txBox="1">
            <a:spLocks noChangeArrowheads="1"/>
          </p:cNvSpPr>
          <p:nvPr/>
        </p:nvSpPr>
        <p:spPr bwMode="auto">
          <a:xfrm>
            <a:off x="3048000" y="3798888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http://www.clker.com/clipart-11893.html</a:t>
            </a:r>
          </a:p>
        </p:txBody>
      </p:sp>
      <p:sp>
        <p:nvSpPr>
          <p:cNvPr id="67593" name="TextovéPole 16"/>
          <p:cNvSpPr txBox="1">
            <a:spLocks noChangeArrowheads="1"/>
          </p:cNvSpPr>
          <p:nvPr/>
        </p:nvSpPr>
        <p:spPr bwMode="auto">
          <a:xfrm>
            <a:off x="3048000" y="34290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http://www.clker.com/clipart-colored-elephant.html</a:t>
            </a:r>
          </a:p>
        </p:txBody>
      </p:sp>
      <p:sp>
        <p:nvSpPr>
          <p:cNvPr id="67594" name="TextovéPole 18"/>
          <p:cNvSpPr txBox="1">
            <a:spLocks noChangeArrowheads="1"/>
          </p:cNvSpPr>
          <p:nvPr/>
        </p:nvSpPr>
        <p:spPr bwMode="auto">
          <a:xfrm>
            <a:off x="3048000" y="3024188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http://www.clker.com/clipart-cheetahs.html</a:t>
            </a:r>
          </a:p>
        </p:txBody>
      </p:sp>
      <p:sp>
        <p:nvSpPr>
          <p:cNvPr id="67595" name="TextovéPole 11"/>
          <p:cNvSpPr txBox="1">
            <a:spLocks noChangeArrowheads="1"/>
          </p:cNvSpPr>
          <p:nvPr/>
        </p:nvSpPr>
        <p:spPr bwMode="auto">
          <a:xfrm>
            <a:off x="3048000" y="41671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http://www.clker.com/clipart-15304.html</a:t>
            </a:r>
          </a:p>
        </p:txBody>
      </p:sp>
      <p:sp>
        <p:nvSpPr>
          <p:cNvPr id="67596" name="TextovéPole 13"/>
          <p:cNvSpPr txBox="1">
            <a:spLocks noChangeArrowheads="1"/>
          </p:cNvSpPr>
          <p:nvPr/>
        </p:nvSpPr>
        <p:spPr bwMode="auto">
          <a:xfrm>
            <a:off x="3048000" y="45354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http://www.clker.com/clipart-black-skyline.html</a:t>
            </a:r>
          </a:p>
        </p:txBody>
      </p:sp>
      <p:sp>
        <p:nvSpPr>
          <p:cNvPr id="67597" name="TextovéPole 13"/>
          <p:cNvSpPr txBox="1">
            <a:spLocks noChangeArrowheads="1"/>
          </p:cNvSpPr>
          <p:nvPr/>
        </p:nvSpPr>
        <p:spPr bwMode="auto">
          <a:xfrm>
            <a:off x="3048000" y="4905375"/>
            <a:ext cx="60944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KOESTER, Larry. flickr.com: </a:t>
            </a:r>
            <a:r>
              <a:rPr lang="en-US" altLang="cs-CZ" i="1">
                <a:solidFill>
                  <a:srgbClr val="212529"/>
                </a:solidFill>
                <a:latin typeface="Roboto Condensed" pitchFamily="2" charset="0"/>
              </a:rPr>
              <a:t>Map_of_czech-republic</a:t>
            </a:r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 [online]. 2020-11-14 [cit. 2021-10-29]. Dostupný pod licencí </a:t>
            </a:r>
            <a:r>
              <a:rPr lang="en-US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&lt;https://www.flickr.com/photos/larrywkoester/50599088776/&gt;.</a:t>
            </a:r>
            <a:endParaRPr lang="cs-CZ" altLang="cs-CZ"/>
          </a:p>
        </p:txBody>
      </p:sp>
      <p:sp>
        <p:nvSpPr>
          <p:cNvPr id="67598" name="TextovéPole 15"/>
          <p:cNvSpPr txBox="1">
            <a:spLocks noChangeArrowheads="1"/>
          </p:cNvSpPr>
          <p:nvPr/>
        </p:nvSpPr>
        <p:spPr bwMode="auto">
          <a:xfrm>
            <a:off x="3048000" y="573722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http://www.clker.com/clipart-airplane-8.html</a:t>
            </a:r>
          </a:p>
        </p:txBody>
      </p:sp>
      <p:sp>
        <p:nvSpPr>
          <p:cNvPr id="67599" name="TextovéPole 1"/>
          <p:cNvSpPr txBox="1">
            <a:spLocks noChangeArrowheads="1"/>
          </p:cNvSpPr>
          <p:nvPr/>
        </p:nvSpPr>
        <p:spPr bwMode="auto">
          <a:xfrm>
            <a:off x="2830513" y="12144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0" name="TextovéPole 15"/>
          <p:cNvSpPr txBox="1">
            <a:spLocks noChangeArrowheads="1"/>
          </p:cNvSpPr>
          <p:nvPr/>
        </p:nvSpPr>
        <p:spPr bwMode="auto">
          <a:xfrm>
            <a:off x="2830513" y="14811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1" name="TextovéPole 16"/>
          <p:cNvSpPr txBox="1">
            <a:spLocks noChangeArrowheads="1"/>
          </p:cNvSpPr>
          <p:nvPr/>
        </p:nvSpPr>
        <p:spPr bwMode="auto">
          <a:xfrm>
            <a:off x="2846388" y="18843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2" name="TextovéPole 17"/>
          <p:cNvSpPr txBox="1">
            <a:spLocks noChangeArrowheads="1"/>
          </p:cNvSpPr>
          <p:nvPr/>
        </p:nvSpPr>
        <p:spPr bwMode="auto">
          <a:xfrm>
            <a:off x="2867025" y="22447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3" name="TextovéPole 18"/>
          <p:cNvSpPr txBox="1">
            <a:spLocks noChangeArrowheads="1"/>
          </p:cNvSpPr>
          <p:nvPr/>
        </p:nvSpPr>
        <p:spPr bwMode="auto">
          <a:xfrm>
            <a:off x="2892425" y="25971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4" name="TextovéPole 19"/>
          <p:cNvSpPr txBox="1">
            <a:spLocks noChangeArrowheads="1"/>
          </p:cNvSpPr>
          <p:nvPr/>
        </p:nvSpPr>
        <p:spPr bwMode="auto">
          <a:xfrm>
            <a:off x="2892425" y="30432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5" name="TextovéPole 20"/>
          <p:cNvSpPr txBox="1">
            <a:spLocks noChangeArrowheads="1"/>
          </p:cNvSpPr>
          <p:nvPr/>
        </p:nvSpPr>
        <p:spPr bwMode="auto">
          <a:xfrm>
            <a:off x="2892425" y="34163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6" name="TextovéPole 21"/>
          <p:cNvSpPr txBox="1">
            <a:spLocks noChangeArrowheads="1"/>
          </p:cNvSpPr>
          <p:nvPr/>
        </p:nvSpPr>
        <p:spPr bwMode="auto">
          <a:xfrm>
            <a:off x="2892425" y="37941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7" name="TextovéPole 22"/>
          <p:cNvSpPr txBox="1">
            <a:spLocks noChangeArrowheads="1"/>
          </p:cNvSpPr>
          <p:nvPr/>
        </p:nvSpPr>
        <p:spPr bwMode="auto">
          <a:xfrm>
            <a:off x="2895600" y="41671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8" name="TextovéPole 23"/>
          <p:cNvSpPr txBox="1">
            <a:spLocks noChangeArrowheads="1"/>
          </p:cNvSpPr>
          <p:nvPr/>
        </p:nvSpPr>
        <p:spPr bwMode="auto">
          <a:xfrm>
            <a:off x="2897188" y="453231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7609" name="TextovéPole 3"/>
          <p:cNvSpPr txBox="1">
            <a:spLocks noChangeArrowheads="1"/>
          </p:cNvSpPr>
          <p:nvPr/>
        </p:nvSpPr>
        <p:spPr bwMode="auto">
          <a:xfrm>
            <a:off x="6918325" y="12271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0" name="TextovéPole 26"/>
          <p:cNvSpPr txBox="1">
            <a:spLocks noChangeArrowheads="1"/>
          </p:cNvSpPr>
          <p:nvPr/>
        </p:nvSpPr>
        <p:spPr bwMode="auto">
          <a:xfrm>
            <a:off x="6934200" y="15192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1" name="TextovéPole 27"/>
          <p:cNvSpPr txBox="1">
            <a:spLocks noChangeArrowheads="1"/>
          </p:cNvSpPr>
          <p:nvPr/>
        </p:nvSpPr>
        <p:spPr bwMode="auto">
          <a:xfrm>
            <a:off x="6851650" y="18669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2" name="TextovéPole 28"/>
          <p:cNvSpPr txBox="1">
            <a:spLocks noChangeArrowheads="1"/>
          </p:cNvSpPr>
          <p:nvPr/>
        </p:nvSpPr>
        <p:spPr bwMode="auto">
          <a:xfrm>
            <a:off x="7848600" y="22161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3" name="TextovéPole 29"/>
          <p:cNvSpPr txBox="1">
            <a:spLocks noChangeArrowheads="1"/>
          </p:cNvSpPr>
          <p:nvPr/>
        </p:nvSpPr>
        <p:spPr bwMode="auto">
          <a:xfrm>
            <a:off x="7096125" y="25717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4" name="TextovéPole 30"/>
          <p:cNvSpPr txBox="1">
            <a:spLocks noChangeArrowheads="1"/>
          </p:cNvSpPr>
          <p:nvPr/>
        </p:nvSpPr>
        <p:spPr bwMode="auto">
          <a:xfrm>
            <a:off x="7245350" y="30162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5" name="TextovéPole 31"/>
          <p:cNvSpPr txBox="1">
            <a:spLocks noChangeArrowheads="1"/>
          </p:cNvSpPr>
          <p:nvPr/>
        </p:nvSpPr>
        <p:spPr bwMode="auto">
          <a:xfrm>
            <a:off x="7997825" y="34274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6" name="TextovéPole 32"/>
          <p:cNvSpPr txBox="1">
            <a:spLocks noChangeArrowheads="1"/>
          </p:cNvSpPr>
          <p:nvPr/>
        </p:nvSpPr>
        <p:spPr bwMode="auto">
          <a:xfrm>
            <a:off x="6965950" y="37830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7" name="TextovéPole 33"/>
          <p:cNvSpPr txBox="1">
            <a:spLocks noChangeArrowheads="1"/>
          </p:cNvSpPr>
          <p:nvPr/>
        </p:nvSpPr>
        <p:spPr bwMode="auto">
          <a:xfrm>
            <a:off x="6972300" y="41592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7618" name="TextovéPole 34"/>
          <p:cNvSpPr txBox="1">
            <a:spLocks noChangeArrowheads="1"/>
          </p:cNvSpPr>
          <p:nvPr/>
        </p:nvSpPr>
        <p:spPr bwMode="auto">
          <a:xfrm>
            <a:off x="7532688" y="45402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extovéPole 2"/>
          <p:cNvSpPr txBox="1">
            <a:spLocks noChangeArrowheads="1"/>
          </p:cNvSpPr>
          <p:nvPr/>
        </p:nvSpPr>
        <p:spPr bwMode="auto">
          <a:xfrm>
            <a:off x="3278188" y="2460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http://www.clker.com/clipart-9821.html</a:t>
            </a:r>
          </a:p>
        </p:txBody>
      </p:sp>
      <p:sp>
        <p:nvSpPr>
          <p:cNvPr id="68611" name="TextovéPole 4"/>
          <p:cNvSpPr txBox="1">
            <a:spLocks noChangeArrowheads="1"/>
          </p:cNvSpPr>
          <p:nvPr/>
        </p:nvSpPr>
        <p:spPr bwMode="auto">
          <a:xfrm>
            <a:off x="3278188" y="615950"/>
            <a:ext cx="60944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Juan.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1988 Monaco GP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2011-07-27 [cit. 2021-10-29]. Dostupný pod licencí </a:t>
            </a:r>
            <a:r>
              <a:rPr lang="cs-CZ" altLang="cs-CZ" u="sng">
                <a:solidFill>
                  <a:srgbClr val="0056B3"/>
                </a:solidFill>
                <a:latin typeface="Roboto Condensed" pitchFamily="2" charset="0"/>
                <a:hlinkClick r:id="rId2"/>
              </a:rPr>
              <a:t>CC-BY-SA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&lt;https://www.flickr.com/photos/formulamania/5980371020/&gt;</a:t>
            </a:r>
            <a:endParaRPr lang="cs-CZ" altLang="cs-CZ"/>
          </a:p>
        </p:txBody>
      </p:sp>
      <p:sp>
        <p:nvSpPr>
          <p:cNvPr id="68612" name="TextovéPole 6"/>
          <p:cNvSpPr txBox="1">
            <a:spLocks noChangeArrowheads="1"/>
          </p:cNvSpPr>
          <p:nvPr/>
        </p:nvSpPr>
        <p:spPr bwMode="auto">
          <a:xfrm>
            <a:off x="3357563" y="14605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http://www.clker.com/clipart-building-with-trees.html</a:t>
            </a:r>
          </a:p>
        </p:txBody>
      </p:sp>
      <p:sp>
        <p:nvSpPr>
          <p:cNvPr id="68613" name="TextovéPole 8"/>
          <p:cNvSpPr txBox="1">
            <a:spLocks noChangeArrowheads="1"/>
          </p:cNvSpPr>
          <p:nvPr/>
        </p:nvSpPr>
        <p:spPr bwMode="auto">
          <a:xfrm>
            <a:off x="3357563" y="18303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http://www.clker.com/clipart-isocity-blue-tower-ii.html</a:t>
            </a:r>
          </a:p>
        </p:txBody>
      </p:sp>
      <p:sp>
        <p:nvSpPr>
          <p:cNvPr id="68614" name="TextovéPole 10"/>
          <p:cNvSpPr txBox="1">
            <a:spLocks noChangeArrowheads="1"/>
          </p:cNvSpPr>
          <p:nvPr/>
        </p:nvSpPr>
        <p:spPr bwMode="auto">
          <a:xfrm>
            <a:off x="3357563" y="21224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http://www.clker.com/clipart-6467.html</a:t>
            </a:r>
          </a:p>
        </p:txBody>
      </p:sp>
      <p:sp>
        <p:nvSpPr>
          <p:cNvPr id="68615" name="TextovéPole 12"/>
          <p:cNvSpPr txBox="1">
            <a:spLocks noChangeArrowheads="1"/>
          </p:cNvSpPr>
          <p:nvPr/>
        </p:nvSpPr>
        <p:spPr bwMode="auto">
          <a:xfrm>
            <a:off x="3357563" y="24145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http://www.clker.com/clipart-11031.html</a:t>
            </a:r>
          </a:p>
        </p:txBody>
      </p:sp>
      <p:sp>
        <p:nvSpPr>
          <p:cNvPr id="68616" name="TextovéPole 14"/>
          <p:cNvSpPr txBox="1">
            <a:spLocks noChangeArrowheads="1"/>
          </p:cNvSpPr>
          <p:nvPr/>
        </p:nvSpPr>
        <p:spPr bwMode="auto">
          <a:xfrm>
            <a:off x="3357563" y="278447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http://www.clker.com/clipart-bike-ride.html</a:t>
            </a:r>
          </a:p>
        </p:txBody>
      </p:sp>
      <p:sp>
        <p:nvSpPr>
          <p:cNvPr id="68617" name="TextovéPole 16"/>
          <p:cNvSpPr txBox="1">
            <a:spLocks noChangeArrowheads="1"/>
          </p:cNvSpPr>
          <p:nvPr/>
        </p:nvSpPr>
        <p:spPr bwMode="auto">
          <a:xfrm>
            <a:off x="3357563" y="31226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http://www.clker.com/clipart-bike-rider-2.html</a:t>
            </a:r>
          </a:p>
        </p:txBody>
      </p:sp>
      <p:sp>
        <p:nvSpPr>
          <p:cNvPr id="68618" name="TextovéPole 18"/>
          <p:cNvSpPr txBox="1">
            <a:spLocks noChangeArrowheads="1"/>
          </p:cNvSpPr>
          <p:nvPr/>
        </p:nvSpPr>
        <p:spPr bwMode="auto">
          <a:xfrm>
            <a:off x="3357563" y="34925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http://www.clker.com/clipart-bmw-touring.html</a:t>
            </a:r>
          </a:p>
        </p:txBody>
      </p:sp>
      <p:sp>
        <p:nvSpPr>
          <p:cNvPr id="68619" name="TextovéPole 20"/>
          <p:cNvSpPr txBox="1">
            <a:spLocks noChangeArrowheads="1"/>
          </p:cNvSpPr>
          <p:nvPr/>
        </p:nvSpPr>
        <p:spPr bwMode="auto">
          <a:xfrm>
            <a:off x="3357563" y="38322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http://www.clker.com/clipart-18-wheeler.html</a:t>
            </a:r>
          </a:p>
        </p:txBody>
      </p:sp>
      <p:sp>
        <p:nvSpPr>
          <p:cNvPr id="68620" name="TextovéPole 12"/>
          <p:cNvSpPr txBox="1">
            <a:spLocks noChangeArrowheads="1"/>
          </p:cNvSpPr>
          <p:nvPr/>
        </p:nvSpPr>
        <p:spPr bwMode="auto">
          <a:xfrm>
            <a:off x="3357563" y="41703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http://www.clker.com/clipart-red-car-10.html</a:t>
            </a:r>
          </a:p>
        </p:txBody>
      </p:sp>
      <p:sp>
        <p:nvSpPr>
          <p:cNvPr id="68621" name="TextovéPole 14"/>
          <p:cNvSpPr txBox="1">
            <a:spLocks noChangeArrowheads="1"/>
          </p:cNvSpPr>
          <p:nvPr/>
        </p:nvSpPr>
        <p:spPr bwMode="auto">
          <a:xfrm>
            <a:off x="3357563" y="45085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http://www.clker.com/clipart-red-car-10.html</a:t>
            </a:r>
          </a:p>
        </p:txBody>
      </p:sp>
      <p:sp>
        <p:nvSpPr>
          <p:cNvPr id="68622" name="TextovéPole 14"/>
          <p:cNvSpPr txBox="1">
            <a:spLocks noChangeArrowheads="1"/>
          </p:cNvSpPr>
          <p:nvPr/>
        </p:nvSpPr>
        <p:spPr bwMode="auto">
          <a:xfrm>
            <a:off x="3278188" y="484346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http://www.clker.com/clipart-shamim.html</a:t>
            </a:r>
          </a:p>
        </p:txBody>
      </p:sp>
      <p:sp>
        <p:nvSpPr>
          <p:cNvPr id="68623" name="TextovéPole 17"/>
          <p:cNvSpPr txBox="1">
            <a:spLocks noChangeArrowheads="1"/>
          </p:cNvSpPr>
          <p:nvPr/>
        </p:nvSpPr>
        <p:spPr bwMode="auto">
          <a:xfrm>
            <a:off x="3278188" y="5135563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Pexels. Pixabay.com: [online]. [cit. 2021-10-30]. Dostupný pod licencí Public Domain na WWW: &lt;https://pixabay.com/photos/man-person-power-strength-strong-1282232/&gt;.</a:t>
            </a:r>
            <a:endParaRPr lang="cs-CZ" altLang="cs-CZ"/>
          </a:p>
        </p:txBody>
      </p:sp>
      <p:sp>
        <p:nvSpPr>
          <p:cNvPr id="68624" name="TextovéPole 1"/>
          <p:cNvSpPr txBox="1">
            <a:spLocks noChangeArrowheads="1"/>
          </p:cNvSpPr>
          <p:nvPr/>
        </p:nvSpPr>
        <p:spPr bwMode="auto">
          <a:xfrm>
            <a:off x="3092450" y="2762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25" name="TextovéPole 16"/>
          <p:cNvSpPr txBox="1">
            <a:spLocks noChangeArrowheads="1"/>
          </p:cNvSpPr>
          <p:nvPr/>
        </p:nvSpPr>
        <p:spPr bwMode="auto">
          <a:xfrm>
            <a:off x="3113088" y="18303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26" name="TextovéPole 17"/>
          <p:cNvSpPr txBox="1">
            <a:spLocks noChangeArrowheads="1"/>
          </p:cNvSpPr>
          <p:nvPr/>
        </p:nvSpPr>
        <p:spPr bwMode="auto">
          <a:xfrm>
            <a:off x="3092450" y="21066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27" name="TextovéPole 18"/>
          <p:cNvSpPr txBox="1">
            <a:spLocks noChangeArrowheads="1"/>
          </p:cNvSpPr>
          <p:nvPr/>
        </p:nvSpPr>
        <p:spPr bwMode="auto">
          <a:xfrm>
            <a:off x="3190875" y="24447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28" name="TextovéPole 19"/>
          <p:cNvSpPr txBox="1">
            <a:spLocks noChangeArrowheads="1"/>
          </p:cNvSpPr>
          <p:nvPr/>
        </p:nvSpPr>
        <p:spPr bwMode="auto">
          <a:xfrm>
            <a:off x="3113088" y="27574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29" name="TextovéPole 20"/>
          <p:cNvSpPr txBox="1">
            <a:spLocks noChangeArrowheads="1"/>
          </p:cNvSpPr>
          <p:nvPr/>
        </p:nvSpPr>
        <p:spPr bwMode="auto">
          <a:xfrm>
            <a:off x="3127375" y="31321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30" name="TextovéPole 21"/>
          <p:cNvSpPr txBox="1">
            <a:spLocks noChangeArrowheads="1"/>
          </p:cNvSpPr>
          <p:nvPr/>
        </p:nvSpPr>
        <p:spPr bwMode="auto">
          <a:xfrm>
            <a:off x="3071813" y="35179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31" name="TextovéPole 22"/>
          <p:cNvSpPr txBox="1">
            <a:spLocks noChangeArrowheads="1"/>
          </p:cNvSpPr>
          <p:nvPr/>
        </p:nvSpPr>
        <p:spPr bwMode="auto">
          <a:xfrm>
            <a:off x="3065463" y="38369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32" name="TextovéPole 23"/>
          <p:cNvSpPr txBox="1">
            <a:spLocks noChangeArrowheads="1"/>
          </p:cNvSpPr>
          <p:nvPr/>
        </p:nvSpPr>
        <p:spPr bwMode="auto">
          <a:xfrm>
            <a:off x="3057525" y="41513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33" name="TextovéPole 24"/>
          <p:cNvSpPr txBox="1">
            <a:spLocks noChangeArrowheads="1"/>
          </p:cNvSpPr>
          <p:nvPr/>
        </p:nvSpPr>
        <p:spPr bwMode="auto">
          <a:xfrm>
            <a:off x="3048000" y="44704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34" name="TextovéPole 25"/>
          <p:cNvSpPr txBox="1">
            <a:spLocks noChangeArrowheads="1"/>
          </p:cNvSpPr>
          <p:nvPr/>
        </p:nvSpPr>
        <p:spPr bwMode="auto">
          <a:xfrm>
            <a:off x="3057525" y="48783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35" name="TextovéPole 26"/>
          <p:cNvSpPr txBox="1">
            <a:spLocks noChangeArrowheads="1"/>
          </p:cNvSpPr>
          <p:nvPr/>
        </p:nvSpPr>
        <p:spPr bwMode="auto">
          <a:xfrm>
            <a:off x="3127375" y="146367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8636" name="TextovéPole 2"/>
          <p:cNvSpPr txBox="1">
            <a:spLocks noChangeArrowheads="1"/>
          </p:cNvSpPr>
          <p:nvPr/>
        </p:nvSpPr>
        <p:spPr bwMode="auto">
          <a:xfrm>
            <a:off x="7146925" y="2190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37" name="TextovéPole 28"/>
          <p:cNvSpPr txBox="1">
            <a:spLocks noChangeArrowheads="1"/>
          </p:cNvSpPr>
          <p:nvPr/>
        </p:nvSpPr>
        <p:spPr bwMode="auto">
          <a:xfrm>
            <a:off x="8613775" y="17827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38" name="TextovéPole 29"/>
          <p:cNvSpPr txBox="1">
            <a:spLocks noChangeArrowheads="1"/>
          </p:cNvSpPr>
          <p:nvPr/>
        </p:nvSpPr>
        <p:spPr bwMode="auto">
          <a:xfrm>
            <a:off x="7146925" y="21224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39" name="TextovéPole 30"/>
          <p:cNvSpPr txBox="1">
            <a:spLocks noChangeArrowheads="1"/>
          </p:cNvSpPr>
          <p:nvPr/>
        </p:nvSpPr>
        <p:spPr bwMode="auto">
          <a:xfrm>
            <a:off x="7224713" y="23987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0" name="TextovéPole 31"/>
          <p:cNvSpPr txBox="1">
            <a:spLocks noChangeArrowheads="1"/>
          </p:cNvSpPr>
          <p:nvPr/>
        </p:nvSpPr>
        <p:spPr bwMode="auto">
          <a:xfrm>
            <a:off x="7524750" y="28003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1" name="TextovéPole 32"/>
          <p:cNvSpPr txBox="1">
            <a:spLocks noChangeArrowheads="1"/>
          </p:cNvSpPr>
          <p:nvPr/>
        </p:nvSpPr>
        <p:spPr bwMode="auto">
          <a:xfrm>
            <a:off x="7807325" y="31273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2" name="TextovéPole 33"/>
          <p:cNvSpPr txBox="1">
            <a:spLocks noChangeArrowheads="1"/>
          </p:cNvSpPr>
          <p:nvPr/>
        </p:nvSpPr>
        <p:spPr bwMode="auto">
          <a:xfrm>
            <a:off x="7943850" y="34940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3" name="TextovéPole 34"/>
          <p:cNvSpPr txBox="1">
            <a:spLocks noChangeArrowheads="1"/>
          </p:cNvSpPr>
          <p:nvPr/>
        </p:nvSpPr>
        <p:spPr bwMode="auto">
          <a:xfrm>
            <a:off x="7691438" y="38433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4" name="TextovéPole 35"/>
          <p:cNvSpPr txBox="1">
            <a:spLocks noChangeArrowheads="1"/>
          </p:cNvSpPr>
          <p:nvPr/>
        </p:nvSpPr>
        <p:spPr bwMode="auto">
          <a:xfrm>
            <a:off x="7612063" y="41465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5" name="TextovéPole 36"/>
          <p:cNvSpPr txBox="1">
            <a:spLocks noChangeArrowheads="1"/>
          </p:cNvSpPr>
          <p:nvPr/>
        </p:nvSpPr>
        <p:spPr bwMode="auto">
          <a:xfrm>
            <a:off x="7710488" y="45227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6" name="TextovéPole 37"/>
          <p:cNvSpPr txBox="1">
            <a:spLocks noChangeArrowheads="1"/>
          </p:cNvSpPr>
          <p:nvPr/>
        </p:nvSpPr>
        <p:spPr bwMode="auto">
          <a:xfrm>
            <a:off x="7348538" y="48609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8647" name="TextovéPole 38"/>
          <p:cNvSpPr txBox="1">
            <a:spLocks noChangeArrowheads="1"/>
          </p:cNvSpPr>
          <p:nvPr/>
        </p:nvSpPr>
        <p:spPr bwMode="auto">
          <a:xfrm>
            <a:off x="8431213" y="14827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ovéPole 2"/>
          <p:cNvSpPr txBox="1">
            <a:spLocks noChangeArrowheads="1"/>
          </p:cNvSpPr>
          <p:nvPr/>
        </p:nvSpPr>
        <p:spPr bwMode="auto">
          <a:xfrm>
            <a:off x="3751263" y="2444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http://www.clker.com/clipart-24141.html</a:t>
            </a:r>
          </a:p>
        </p:txBody>
      </p:sp>
      <p:sp>
        <p:nvSpPr>
          <p:cNvPr id="69635" name="TextovéPole 4"/>
          <p:cNvSpPr txBox="1">
            <a:spLocks noChangeArrowheads="1"/>
          </p:cNvSpPr>
          <p:nvPr/>
        </p:nvSpPr>
        <p:spPr bwMode="auto">
          <a:xfrm>
            <a:off x="3751263" y="6143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http://www.clker.com/clipart-lovely-scenery.html</a:t>
            </a:r>
          </a:p>
        </p:txBody>
      </p:sp>
      <p:sp>
        <p:nvSpPr>
          <p:cNvPr id="69636" name="TextovéPole 6"/>
          <p:cNvSpPr txBox="1">
            <a:spLocks noChangeArrowheads="1"/>
          </p:cNvSpPr>
          <p:nvPr/>
        </p:nvSpPr>
        <p:spPr bwMode="auto">
          <a:xfrm>
            <a:off x="3751263" y="9842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http://www.clker.com/clipart-64118.html</a:t>
            </a:r>
          </a:p>
        </p:txBody>
      </p:sp>
      <p:sp>
        <p:nvSpPr>
          <p:cNvPr id="69637" name="TextovéPole 8"/>
          <p:cNvSpPr txBox="1">
            <a:spLocks noChangeArrowheads="1"/>
          </p:cNvSpPr>
          <p:nvPr/>
        </p:nvSpPr>
        <p:spPr bwMode="auto">
          <a:xfrm>
            <a:off x="3751263" y="13525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http://www.clker.com/clipart-kids-5.html</a:t>
            </a:r>
          </a:p>
        </p:txBody>
      </p:sp>
      <p:sp>
        <p:nvSpPr>
          <p:cNvPr id="69638" name="TextovéPole 6"/>
          <p:cNvSpPr txBox="1">
            <a:spLocks noChangeArrowheads="1"/>
          </p:cNvSpPr>
          <p:nvPr/>
        </p:nvSpPr>
        <p:spPr bwMode="auto">
          <a:xfrm>
            <a:off x="3751263" y="17208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http://www.clker.com/clipart-3109.html</a:t>
            </a:r>
          </a:p>
        </p:txBody>
      </p:sp>
      <p:sp>
        <p:nvSpPr>
          <p:cNvPr id="69639" name="TextovéPole 8"/>
          <p:cNvSpPr txBox="1">
            <a:spLocks noChangeArrowheads="1"/>
          </p:cNvSpPr>
          <p:nvPr/>
        </p:nvSpPr>
        <p:spPr bwMode="auto">
          <a:xfrm>
            <a:off x="3751263" y="209073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http://www.clker.com/clipart-kick-scooter.html</a:t>
            </a:r>
          </a:p>
        </p:txBody>
      </p:sp>
      <p:sp>
        <p:nvSpPr>
          <p:cNvPr id="69640" name="TextovéPole 10"/>
          <p:cNvSpPr txBox="1">
            <a:spLocks noChangeArrowheads="1"/>
          </p:cNvSpPr>
          <p:nvPr/>
        </p:nvSpPr>
        <p:spPr bwMode="auto">
          <a:xfrm>
            <a:off x="3751263" y="24574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http://www.clker.com/clipart-spiral-notebook-1.html</a:t>
            </a:r>
          </a:p>
        </p:txBody>
      </p:sp>
      <p:sp>
        <p:nvSpPr>
          <p:cNvPr id="69641" name="TextovéPole 12"/>
          <p:cNvSpPr txBox="1">
            <a:spLocks noChangeArrowheads="1"/>
          </p:cNvSpPr>
          <p:nvPr/>
        </p:nvSpPr>
        <p:spPr bwMode="auto">
          <a:xfrm>
            <a:off x="3751263" y="29003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http://www.clker.com/clipart-6890.html</a:t>
            </a:r>
          </a:p>
        </p:txBody>
      </p:sp>
      <p:sp>
        <p:nvSpPr>
          <p:cNvPr id="69642" name="TextovéPole 14"/>
          <p:cNvSpPr txBox="1">
            <a:spLocks noChangeArrowheads="1"/>
          </p:cNvSpPr>
          <p:nvPr/>
        </p:nvSpPr>
        <p:spPr bwMode="auto">
          <a:xfrm>
            <a:off x="3686175" y="3270250"/>
            <a:ext cx="60944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2021-10-31]. Dostupný pod licencí Public Domain na WWW: &lt;https://pixabay.com/vectors/ski-skis-snow-sport-2028185/&gt;.</a:t>
            </a:r>
            <a:endParaRPr lang="cs-CZ" altLang="cs-CZ"/>
          </a:p>
        </p:txBody>
      </p:sp>
      <p:sp>
        <p:nvSpPr>
          <p:cNvPr id="69643" name="TextovéPole 16"/>
          <p:cNvSpPr txBox="1">
            <a:spLocks noChangeArrowheads="1"/>
          </p:cNvSpPr>
          <p:nvPr/>
        </p:nvSpPr>
        <p:spPr bwMode="auto">
          <a:xfrm>
            <a:off x="3719513" y="416877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http://www.clker.com/clipart-mouse-1.html</a:t>
            </a:r>
          </a:p>
        </p:txBody>
      </p:sp>
      <p:sp>
        <p:nvSpPr>
          <p:cNvPr id="69644" name="TextovéPole 18"/>
          <p:cNvSpPr txBox="1">
            <a:spLocks noChangeArrowheads="1"/>
          </p:cNvSpPr>
          <p:nvPr/>
        </p:nvSpPr>
        <p:spPr bwMode="auto">
          <a:xfrm>
            <a:off x="3719513" y="44704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http://www.clker.com/clipart-26837.html</a:t>
            </a:r>
          </a:p>
        </p:txBody>
      </p:sp>
      <p:sp>
        <p:nvSpPr>
          <p:cNvPr id="69645" name="TextovéPole 20"/>
          <p:cNvSpPr txBox="1">
            <a:spLocks noChangeArrowheads="1"/>
          </p:cNvSpPr>
          <p:nvPr/>
        </p:nvSpPr>
        <p:spPr bwMode="auto">
          <a:xfrm>
            <a:off x="3719513" y="47815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http://www.clker.com/clipart-10551.html</a:t>
            </a:r>
          </a:p>
        </p:txBody>
      </p:sp>
      <p:sp>
        <p:nvSpPr>
          <p:cNvPr id="69646" name="TextovéPole 14"/>
          <p:cNvSpPr txBox="1">
            <a:spLocks noChangeArrowheads="1"/>
          </p:cNvSpPr>
          <p:nvPr/>
        </p:nvSpPr>
        <p:spPr bwMode="auto">
          <a:xfrm>
            <a:off x="3751263" y="5102225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GDJ. Pixabay.com: [online]. [cit. 2021-11-01]. Dostupný pod licencí Public Domain na WWW: &lt;https://pixabay.com/vectors/isaac-newton-portrait-vintage-3936704/&gt;.</a:t>
            </a:r>
            <a:endParaRPr lang="cs-CZ" altLang="cs-CZ"/>
          </a:p>
        </p:txBody>
      </p:sp>
      <p:sp>
        <p:nvSpPr>
          <p:cNvPr id="69647" name="TextovéPole 1"/>
          <p:cNvSpPr txBox="1">
            <a:spLocks noChangeArrowheads="1"/>
          </p:cNvSpPr>
          <p:nvPr/>
        </p:nvSpPr>
        <p:spPr bwMode="auto">
          <a:xfrm>
            <a:off x="3535363" y="2587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48" name="TextovéPole 15"/>
          <p:cNvSpPr txBox="1">
            <a:spLocks noChangeArrowheads="1"/>
          </p:cNvSpPr>
          <p:nvPr/>
        </p:nvSpPr>
        <p:spPr bwMode="auto">
          <a:xfrm>
            <a:off x="3481388" y="6254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49" name="TextovéPole 16"/>
          <p:cNvSpPr txBox="1">
            <a:spLocks noChangeArrowheads="1"/>
          </p:cNvSpPr>
          <p:nvPr/>
        </p:nvSpPr>
        <p:spPr bwMode="auto">
          <a:xfrm>
            <a:off x="3509963" y="9890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50" name="TextovéPole 17"/>
          <p:cNvSpPr txBox="1">
            <a:spLocks noChangeArrowheads="1"/>
          </p:cNvSpPr>
          <p:nvPr/>
        </p:nvSpPr>
        <p:spPr bwMode="auto">
          <a:xfrm>
            <a:off x="3509963" y="13652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51" name="TextovéPole 18"/>
          <p:cNvSpPr txBox="1">
            <a:spLocks noChangeArrowheads="1"/>
          </p:cNvSpPr>
          <p:nvPr/>
        </p:nvSpPr>
        <p:spPr bwMode="auto">
          <a:xfrm>
            <a:off x="3492500" y="17335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52" name="TextovéPole 19"/>
          <p:cNvSpPr txBox="1">
            <a:spLocks noChangeArrowheads="1"/>
          </p:cNvSpPr>
          <p:nvPr/>
        </p:nvSpPr>
        <p:spPr bwMode="auto">
          <a:xfrm>
            <a:off x="3509963" y="21224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53" name="TextovéPole 20"/>
          <p:cNvSpPr txBox="1">
            <a:spLocks noChangeArrowheads="1"/>
          </p:cNvSpPr>
          <p:nvPr/>
        </p:nvSpPr>
        <p:spPr bwMode="auto">
          <a:xfrm>
            <a:off x="3568700" y="24606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54" name="TextovéPole 21"/>
          <p:cNvSpPr txBox="1">
            <a:spLocks noChangeArrowheads="1"/>
          </p:cNvSpPr>
          <p:nvPr/>
        </p:nvSpPr>
        <p:spPr bwMode="auto">
          <a:xfrm>
            <a:off x="3535363" y="28892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69655" name="TextovéPole 2"/>
          <p:cNvSpPr txBox="1">
            <a:spLocks noChangeArrowheads="1"/>
          </p:cNvSpPr>
          <p:nvPr/>
        </p:nvSpPr>
        <p:spPr bwMode="auto">
          <a:xfrm>
            <a:off x="7672388" y="277813"/>
            <a:ext cx="177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9656" name="TextovéPole 23"/>
          <p:cNvSpPr txBox="1">
            <a:spLocks noChangeArrowheads="1"/>
          </p:cNvSpPr>
          <p:nvPr/>
        </p:nvSpPr>
        <p:spPr bwMode="auto">
          <a:xfrm>
            <a:off x="8410575" y="614363"/>
            <a:ext cx="177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9657" name="TextovéPole 24"/>
          <p:cNvSpPr txBox="1">
            <a:spLocks noChangeArrowheads="1"/>
          </p:cNvSpPr>
          <p:nvPr/>
        </p:nvSpPr>
        <p:spPr bwMode="auto">
          <a:xfrm>
            <a:off x="7740650" y="1025525"/>
            <a:ext cx="177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9658" name="TextovéPole 25"/>
          <p:cNvSpPr txBox="1">
            <a:spLocks noChangeArrowheads="1"/>
          </p:cNvSpPr>
          <p:nvPr/>
        </p:nvSpPr>
        <p:spPr bwMode="auto">
          <a:xfrm>
            <a:off x="7639050" y="1389063"/>
            <a:ext cx="177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9659" name="TextovéPole 26"/>
          <p:cNvSpPr txBox="1">
            <a:spLocks noChangeArrowheads="1"/>
          </p:cNvSpPr>
          <p:nvPr/>
        </p:nvSpPr>
        <p:spPr bwMode="auto">
          <a:xfrm>
            <a:off x="7537450" y="1743075"/>
            <a:ext cx="177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9660" name="TextovéPole 27"/>
          <p:cNvSpPr txBox="1">
            <a:spLocks noChangeArrowheads="1"/>
          </p:cNvSpPr>
          <p:nvPr/>
        </p:nvSpPr>
        <p:spPr bwMode="auto">
          <a:xfrm>
            <a:off x="8166100" y="2082800"/>
            <a:ext cx="177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9661" name="TextovéPole 28"/>
          <p:cNvSpPr txBox="1">
            <a:spLocks noChangeArrowheads="1"/>
          </p:cNvSpPr>
          <p:nvPr/>
        </p:nvSpPr>
        <p:spPr bwMode="auto">
          <a:xfrm>
            <a:off x="8753475" y="2451100"/>
            <a:ext cx="177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69662" name="TextovéPole 29"/>
          <p:cNvSpPr txBox="1">
            <a:spLocks noChangeArrowheads="1"/>
          </p:cNvSpPr>
          <p:nvPr/>
        </p:nvSpPr>
        <p:spPr bwMode="auto">
          <a:xfrm>
            <a:off x="7529513" y="2913063"/>
            <a:ext cx="177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ovéPole 2"/>
          <p:cNvSpPr txBox="1">
            <a:spLocks noChangeArrowheads="1"/>
          </p:cNvSpPr>
          <p:nvPr/>
        </p:nvSpPr>
        <p:spPr bwMode="auto">
          <a:xfrm>
            <a:off x="3048000" y="260350"/>
            <a:ext cx="6096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CATHRAE, Martin.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Mr. Plow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2005-01-08 [cit. 2021-11-01]. Dostupný pod licencí </a:t>
            </a:r>
            <a:r>
              <a:rPr lang="cs-CZ" altLang="cs-CZ" u="sng">
                <a:solidFill>
                  <a:srgbClr val="0056B3"/>
                </a:solidFill>
                <a:latin typeface="Roboto Condensed" pitchFamily="2" charset="0"/>
                <a:hlinkClick r:id="rId2"/>
              </a:rPr>
              <a:t>CC-BY-SA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&lt;https://www.flickr.com/photos/suckamc/3111510/&gt;.</a:t>
            </a:r>
            <a:endParaRPr lang="cs-CZ" altLang="cs-CZ"/>
          </a:p>
        </p:txBody>
      </p:sp>
      <p:sp>
        <p:nvSpPr>
          <p:cNvPr id="70659" name="TextovéPole 4"/>
          <p:cNvSpPr txBox="1">
            <a:spLocks noChangeArrowheads="1"/>
          </p:cNvSpPr>
          <p:nvPr/>
        </p:nvSpPr>
        <p:spPr bwMode="auto">
          <a:xfrm>
            <a:off x="3048000" y="1111250"/>
            <a:ext cx="6096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Capri23auto. Pixabay.com: [online]. [cit. 2021-11-01]. Dostupný pod licencí Public Domain na WWW: &lt;https://pixabay.com/photos/milling-cutter-machine-6085290/&gt;</a:t>
            </a:r>
            <a:endParaRPr lang="cs-CZ" altLang="cs-CZ"/>
          </a:p>
        </p:txBody>
      </p:sp>
      <p:sp>
        <p:nvSpPr>
          <p:cNvPr id="70660" name="TextovéPole 6"/>
          <p:cNvSpPr txBox="1">
            <a:spLocks noChangeArrowheads="1"/>
          </p:cNvSpPr>
          <p:nvPr/>
        </p:nvSpPr>
        <p:spPr bwMode="auto">
          <a:xfrm>
            <a:off x="3122613" y="1954213"/>
            <a:ext cx="6096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switerdu. Pixabay.com: [online]. [cit. 2021-11-01]. Dostupný pod licencí Public Domain na WWW: &lt;https://pixabay.com/photos/tire-tyre-wheel-driving-car-tires-4807271/&gt;.</a:t>
            </a:r>
            <a:endParaRPr lang="cs-CZ" altLang="cs-CZ"/>
          </a:p>
        </p:txBody>
      </p:sp>
      <p:sp>
        <p:nvSpPr>
          <p:cNvPr id="70661" name="TextovéPole 8"/>
          <p:cNvSpPr txBox="1">
            <a:spLocks noChangeArrowheads="1"/>
          </p:cNvSpPr>
          <p:nvPr/>
        </p:nvSpPr>
        <p:spPr bwMode="auto">
          <a:xfrm>
            <a:off x="3122613" y="3033713"/>
            <a:ext cx="60960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analogicus. Pixabay.com: [online]. [cit. 2021-11-01]. Dostupný pod licencí Public Domain na WWW: &lt;https://pixabay.com/photos/hike-rockclimbing-profile-4526688/&gt;.</a:t>
            </a:r>
            <a:endParaRPr lang="cs-CZ" altLang="cs-CZ"/>
          </a:p>
        </p:txBody>
      </p:sp>
      <p:sp>
        <p:nvSpPr>
          <p:cNvPr id="70662" name="TextovéPole 6"/>
          <p:cNvSpPr txBox="1">
            <a:spLocks noChangeArrowheads="1"/>
          </p:cNvSpPr>
          <p:nvPr/>
        </p:nvSpPr>
        <p:spPr bwMode="auto">
          <a:xfrm>
            <a:off x="3122613" y="41529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https://www.clker.com/clipart-3982.html</a:t>
            </a:r>
          </a:p>
        </p:txBody>
      </p:sp>
      <p:sp>
        <p:nvSpPr>
          <p:cNvPr id="70663" name="TextovéPole 2"/>
          <p:cNvSpPr txBox="1">
            <a:spLocks noChangeArrowheads="1"/>
          </p:cNvSpPr>
          <p:nvPr/>
        </p:nvSpPr>
        <p:spPr bwMode="auto">
          <a:xfrm>
            <a:off x="2897188" y="41529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70664" name="TextovéPole 3"/>
          <p:cNvSpPr txBox="1">
            <a:spLocks noChangeArrowheads="1"/>
          </p:cNvSpPr>
          <p:nvPr/>
        </p:nvSpPr>
        <p:spPr bwMode="auto">
          <a:xfrm>
            <a:off x="7092950" y="41465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2533</TotalTime>
  <Words>3837</Words>
  <Application>Microsoft Office PowerPoint</Application>
  <PresentationFormat>Vlastní</PresentationFormat>
  <Paragraphs>1234</Paragraphs>
  <Slides>68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68</vt:i4>
      </vt:variant>
    </vt:vector>
  </HeadingPairs>
  <TitlesOfParts>
    <vt:vector size="76" baseType="lpstr">
      <vt:lpstr>Calibri</vt:lpstr>
      <vt:lpstr>Arial</vt:lpstr>
      <vt:lpstr>Calibri Light</vt:lpstr>
      <vt:lpstr>Harlow Solid Italic</vt:lpstr>
      <vt:lpstr>Monotype Corsiva</vt:lpstr>
      <vt:lpstr>Arial Unicode MS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  <vt:lpstr>Snímek 65</vt:lpstr>
      <vt:lpstr>Snímek 66</vt:lpstr>
      <vt:lpstr>Snímek 67</vt:lpstr>
      <vt:lpstr>Snímek 68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214</cp:revision>
  <dcterms:created xsi:type="dcterms:W3CDTF">2021-10-26T03:31:51Z</dcterms:created>
  <dcterms:modified xsi:type="dcterms:W3CDTF">2021-11-02T12:52:55Z</dcterms:modified>
</cp:coreProperties>
</file>