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s/slide79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9.xml" ContentType="application/vnd.openxmlformats-officedocument.presentationml.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Layouts/slideLayout15.xml" ContentType="application/vnd.openxmlformats-officedocument.presentationml.slideLayout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Layouts/slideLayout22.xml" ContentType="application/vnd.openxmlformats-officedocument.presentationml.slideLayout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9" r:id="rId4"/>
    <p:sldId id="257" r:id="rId5"/>
    <p:sldId id="272" r:id="rId6"/>
    <p:sldId id="291" r:id="rId7"/>
    <p:sldId id="295" r:id="rId8"/>
    <p:sldId id="296" r:id="rId9"/>
    <p:sldId id="270" r:id="rId10"/>
    <p:sldId id="278" r:id="rId11"/>
    <p:sldId id="287" r:id="rId12"/>
    <p:sldId id="288" r:id="rId13"/>
    <p:sldId id="279" r:id="rId14"/>
    <p:sldId id="297" r:id="rId15"/>
    <p:sldId id="292" r:id="rId16"/>
    <p:sldId id="298" r:id="rId17"/>
    <p:sldId id="299" r:id="rId18"/>
    <p:sldId id="300" r:id="rId19"/>
    <p:sldId id="302" r:id="rId20"/>
    <p:sldId id="303" r:id="rId21"/>
    <p:sldId id="304" r:id="rId22"/>
    <p:sldId id="305" r:id="rId23"/>
    <p:sldId id="293" r:id="rId24"/>
    <p:sldId id="294" r:id="rId25"/>
    <p:sldId id="259" r:id="rId26"/>
    <p:sldId id="312" r:id="rId27"/>
    <p:sldId id="306" r:id="rId28"/>
    <p:sldId id="307" r:id="rId29"/>
    <p:sldId id="308" r:id="rId30"/>
    <p:sldId id="309" r:id="rId31"/>
    <p:sldId id="317" r:id="rId32"/>
    <p:sldId id="318" r:id="rId33"/>
    <p:sldId id="319" r:id="rId34"/>
    <p:sldId id="320" r:id="rId35"/>
    <p:sldId id="321" r:id="rId36"/>
    <p:sldId id="322" r:id="rId37"/>
    <p:sldId id="323" r:id="rId38"/>
    <p:sldId id="324" r:id="rId39"/>
    <p:sldId id="325" r:id="rId40"/>
    <p:sldId id="326" r:id="rId41"/>
    <p:sldId id="327" r:id="rId42"/>
    <p:sldId id="271" r:id="rId43"/>
    <p:sldId id="273" r:id="rId44"/>
    <p:sldId id="274" r:id="rId45"/>
    <p:sldId id="275" r:id="rId46"/>
    <p:sldId id="277" r:id="rId47"/>
    <p:sldId id="328" r:id="rId48"/>
    <p:sldId id="329" r:id="rId49"/>
    <p:sldId id="330" r:id="rId50"/>
    <p:sldId id="280" r:id="rId51"/>
    <p:sldId id="281" r:id="rId52"/>
    <p:sldId id="283" r:id="rId53"/>
    <p:sldId id="331" r:id="rId54"/>
    <p:sldId id="310" r:id="rId55"/>
    <p:sldId id="311" r:id="rId56"/>
    <p:sldId id="313" r:id="rId57"/>
    <p:sldId id="316" r:id="rId58"/>
    <p:sldId id="338" r:id="rId59"/>
    <p:sldId id="339" r:id="rId60"/>
    <p:sldId id="340" r:id="rId61"/>
    <p:sldId id="348" r:id="rId62"/>
    <p:sldId id="342" r:id="rId63"/>
    <p:sldId id="343" r:id="rId64"/>
    <p:sldId id="344" r:id="rId65"/>
    <p:sldId id="345" r:id="rId66"/>
    <p:sldId id="346" r:id="rId67"/>
    <p:sldId id="347" r:id="rId68"/>
    <p:sldId id="349" r:id="rId69"/>
    <p:sldId id="350" r:id="rId70"/>
    <p:sldId id="351" r:id="rId71"/>
    <p:sldId id="352" r:id="rId72"/>
    <p:sldId id="353" r:id="rId73"/>
    <p:sldId id="354" r:id="rId74"/>
    <p:sldId id="355" r:id="rId75"/>
    <p:sldId id="332" r:id="rId76"/>
    <p:sldId id="336" r:id="rId77"/>
    <p:sldId id="333" r:id="rId78"/>
    <p:sldId id="337" r:id="rId79"/>
    <p:sldId id="359" r:id="rId80"/>
    <p:sldId id="360" r:id="rId81"/>
    <p:sldId id="334" r:id="rId82"/>
    <p:sldId id="361" r:id="rId83"/>
    <p:sldId id="282" r:id="rId84"/>
    <p:sldId id="362" r:id="rId85"/>
    <p:sldId id="284" r:id="rId86"/>
    <p:sldId id="285" r:id="rId87"/>
    <p:sldId id="335" r:id="rId88"/>
    <p:sldId id="356" r:id="rId89"/>
    <p:sldId id="357" r:id="rId90"/>
    <p:sldId id="260" r:id="rId91"/>
    <p:sldId id="261" r:id="rId92"/>
    <p:sldId id="262" r:id="rId93"/>
    <p:sldId id="263" r:id="rId94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deněk Hanzelin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36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330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97" Type="http://schemas.openxmlformats.org/officeDocument/2006/relationships/viewProps" Target="viewProps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slide" Target="slides/slide9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slide" Target="slides/slide85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90" Type="http://schemas.openxmlformats.org/officeDocument/2006/relationships/slide" Target="slides/slide88.xml"/><Relationship Id="rId95" Type="http://schemas.openxmlformats.org/officeDocument/2006/relationships/commentAuthors" Target="commentAuthor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slide" Target="slides/slide91.xml"/><Relationship Id="rId98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slide" Target="slides/slide89.xml"/><Relationship Id="rId9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slide" Target="slides/slide92.xml"/><Relationship Id="rId9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4B3BD-E8FC-4E01-936A-9E0E05328BC2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35BE54-23F8-4561-B6BA-AC9146F5B3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3EE1B-6035-4149-B2BB-F1124E0FADBD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9CC00-4A99-4EA1-ACCE-4D8C393EFDB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59AF5-461F-4F3D-9CE0-894346BEEFE9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BEA9C6-6C01-4B5C-AEF0-C5116FB6F0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AE638-291C-48B2-855D-C475CD2FFD25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B1AB19-4E69-4A9A-8C84-FD2A4E662C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88E8B-024C-4DB8-9AC0-7BF4F7C35679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3EBE2-8715-4D7A-8229-3B87C1FAB17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3A62FF-F1C0-4725-BB47-7A1C4D52305E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D60595-1713-4666-A92D-A32A10D7EA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878B3-8757-4711-ACDC-88CE2AF3DD7F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EF25D5-B25D-4B0B-B755-680FAFF688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3EBCB-D913-4392-B023-CE22FB93BADF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7FA75D-27DC-40CE-BC4A-9C6347EA5C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0C3D2-14CD-42E0-9523-447C4FBC7ECD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D2AFB6-3AE3-432B-9CB8-8FC26578AE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43B11-55AC-4A3A-893A-83444079490E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7F59E8-2DC8-4ADE-8040-3A613D94ED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DD4C7-C9FE-4107-A817-55813967C661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12AAEA-3A60-41A3-86C1-6AB95958453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0C236-5363-445A-8FEA-229FFD1D79B5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EF8AED-1F4C-4392-B163-C06BA931A23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D5A70-2579-4E9F-ABF1-B8FBDF6A2DF1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FEB8E-2DFF-4E0A-96EA-28F5EE8771C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496CF-D92F-4B15-884A-13E3C139F1F8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3C552C-91D3-4D49-8E97-5AC47EDF397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FC00D-CCC5-49AC-A4AB-9A80093D5F1D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79772E-1993-40C7-88C5-5001BD28DB1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B6623-D4DB-4884-BF6F-850C6972CD64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4BCED0-CB57-4663-8CD2-B71E2607ADC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7F237-E09B-49FE-B0C8-8EF4EC209192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E73A2F-6622-45AD-BB56-E92C74112D2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33D2F-1CB2-4E44-A787-EB714B7FCC46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9E7544-07C8-4352-8E27-B3B115798C2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1E461-93AA-459C-AEE0-F1D4C127C7EC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839053-DF95-415C-86BF-D6638CEC5F7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2D88D-7386-4425-9FF2-8865E5BCBA78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3079E4-C772-41A1-9697-E8A5C5D6EDA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1CB2E-7089-444A-9DF8-5FF452EF23BF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60C941-D171-459C-8A38-187A9074771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8552-9259-439B-AF03-DFC694374474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5FF4C3-BDBE-43A1-A518-4ECBC6E1347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CA34F6-DAD0-4314-8656-000F41998461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079CD0E7-64C8-4D76-B51E-0C01E152BAA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BBFD7D-A9F5-4302-9C8B-86A416603628}" type="datetimeFigureOut">
              <a:rPr lang="cs-CZ"/>
              <a:pPr>
                <a:defRPr/>
              </a:pPr>
              <a:t>09.12.2021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37CD6998-D1E9-4CA9-A97C-2342EFCDA4D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1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5.jpeg"/><Relationship Id="rId4" Type="http://schemas.openxmlformats.org/officeDocument/2006/relationships/image" Target="../media/image64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8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0.pn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cz/" TargetMode="External"/><Relationship Id="rId2" Type="http://schemas.openxmlformats.org/officeDocument/2006/relationships/hyperlink" Target="http://creativecommons.org/licenses/by-sa/3.0/" TargetMode="External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4.0/deed.cs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mmons.wikimedia.org/wiki/File:Georg_Simon_Ohm3.jpg" TargetMode="Externa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hyperlink" Target="http://creativecommons.org/licenses/by-sa/4.0/deed.cs" TargetMode="External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4B183"/>
            </a:gs>
            <a:gs pos="77000">
              <a:srgbClr val="ABC0E4"/>
            </a:gs>
            <a:gs pos="100000">
              <a:srgbClr val="ABC0E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4921250" y="587375"/>
            <a:ext cx="36401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Hravá fyzika pro 8. ročník II</a:t>
            </a:r>
          </a:p>
        </p:txBody>
      </p:sp>
      <p:grpSp>
        <p:nvGrpSpPr>
          <p:cNvPr id="3075" name="Skupina 47"/>
          <p:cNvGrpSpPr>
            <a:grpSpLocks/>
          </p:cNvGrpSpPr>
          <p:nvPr/>
        </p:nvGrpSpPr>
        <p:grpSpPr bwMode="auto">
          <a:xfrm>
            <a:off x="2333625" y="357188"/>
            <a:ext cx="2814638" cy="3481387"/>
            <a:chOff x="1691147" y="575960"/>
            <a:chExt cx="2813955" cy="3480934"/>
          </a:xfrm>
        </p:grpSpPr>
        <p:sp>
          <p:nvSpPr>
            <p:cNvPr id="42" name="Lichoběžník 41"/>
            <p:cNvSpPr/>
            <p:nvPr/>
          </p:nvSpPr>
          <p:spPr>
            <a:xfrm>
              <a:off x="2030790" y="3210867"/>
              <a:ext cx="806254" cy="725393"/>
            </a:xfrm>
            <a:custGeom>
              <a:avLst/>
              <a:gdLst>
                <a:gd name="connsiteX0" fmla="*/ 0 w 806245"/>
                <a:gd name="connsiteY0" fmla="*/ 724501 h 724501"/>
                <a:gd name="connsiteX1" fmla="*/ 181125 w 806245"/>
                <a:gd name="connsiteY1" fmla="*/ 0 h 724501"/>
                <a:gd name="connsiteX2" fmla="*/ 625120 w 806245"/>
                <a:gd name="connsiteY2" fmla="*/ 0 h 724501"/>
                <a:gd name="connsiteX3" fmla="*/ 806245 w 806245"/>
                <a:gd name="connsiteY3" fmla="*/ 724501 h 724501"/>
                <a:gd name="connsiteX4" fmla="*/ 0 w 806245"/>
                <a:gd name="connsiteY4" fmla="*/ 724501 h 724501"/>
                <a:gd name="connsiteX0" fmla="*/ 0 w 806245"/>
                <a:gd name="connsiteY0" fmla="*/ 724501 h 724501"/>
                <a:gd name="connsiteX1" fmla="*/ 181125 w 806245"/>
                <a:gd name="connsiteY1" fmla="*/ 0 h 724501"/>
                <a:gd name="connsiteX2" fmla="*/ 625120 w 806245"/>
                <a:gd name="connsiteY2" fmla="*/ 0 h 724501"/>
                <a:gd name="connsiteX3" fmla="*/ 626773 w 806245"/>
                <a:gd name="connsiteY3" fmla="*/ 344129 h 724501"/>
                <a:gd name="connsiteX4" fmla="*/ 806245 w 806245"/>
                <a:gd name="connsiteY4" fmla="*/ 724501 h 724501"/>
                <a:gd name="connsiteX5" fmla="*/ 0 w 806245"/>
                <a:gd name="connsiteY5" fmla="*/ 724501 h 724501"/>
                <a:gd name="connsiteX0" fmla="*/ 0 w 806245"/>
                <a:gd name="connsiteY0" fmla="*/ 724501 h 724501"/>
                <a:gd name="connsiteX1" fmla="*/ 208901 w 806245"/>
                <a:gd name="connsiteY1" fmla="*/ 382077 h 724501"/>
                <a:gd name="connsiteX2" fmla="*/ 181125 w 806245"/>
                <a:gd name="connsiteY2" fmla="*/ 0 h 724501"/>
                <a:gd name="connsiteX3" fmla="*/ 625120 w 806245"/>
                <a:gd name="connsiteY3" fmla="*/ 0 h 724501"/>
                <a:gd name="connsiteX4" fmla="*/ 626773 w 806245"/>
                <a:gd name="connsiteY4" fmla="*/ 344129 h 724501"/>
                <a:gd name="connsiteX5" fmla="*/ 806245 w 806245"/>
                <a:gd name="connsiteY5" fmla="*/ 724501 h 724501"/>
                <a:gd name="connsiteX6" fmla="*/ 0 w 806245"/>
                <a:gd name="connsiteY6" fmla="*/ 724501 h 724501"/>
                <a:gd name="connsiteX0" fmla="*/ 0 w 806245"/>
                <a:gd name="connsiteY0" fmla="*/ 724501 h 724501"/>
                <a:gd name="connsiteX1" fmla="*/ 208901 w 806245"/>
                <a:gd name="connsiteY1" fmla="*/ 382077 h 724501"/>
                <a:gd name="connsiteX2" fmla="*/ 181125 w 806245"/>
                <a:gd name="connsiteY2" fmla="*/ 0 h 724501"/>
                <a:gd name="connsiteX3" fmla="*/ 625120 w 806245"/>
                <a:gd name="connsiteY3" fmla="*/ 0 h 724501"/>
                <a:gd name="connsiteX4" fmla="*/ 535859 w 806245"/>
                <a:gd name="connsiteY4" fmla="*/ 367538 h 724501"/>
                <a:gd name="connsiteX5" fmla="*/ 806245 w 806245"/>
                <a:gd name="connsiteY5" fmla="*/ 724501 h 724501"/>
                <a:gd name="connsiteX6" fmla="*/ 0 w 806245"/>
                <a:gd name="connsiteY6" fmla="*/ 724501 h 724501"/>
                <a:gd name="connsiteX0" fmla="*/ 0 w 806245"/>
                <a:gd name="connsiteY0" fmla="*/ 724501 h 724501"/>
                <a:gd name="connsiteX1" fmla="*/ 208901 w 806245"/>
                <a:gd name="connsiteY1" fmla="*/ 382077 h 724501"/>
                <a:gd name="connsiteX2" fmla="*/ 181125 w 806245"/>
                <a:gd name="connsiteY2" fmla="*/ 0 h 724501"/>
                <a:gd name="connsiteX3" fmla="*/ 625120 w 806245"/>
                <a:gd name="connsiteY3" fmla="*/ 0 h 724501"/>
                <a:gd name="connsiteX4" fmla="*/ 614517 w 806245"/>
                <a:gd name="connsiteY4" fmla="*/ 338041 h 724501"/>
                <a:gd name="connsiteX5" fmla="*/ 806245 w 806245"/>
                <a:gd name="connsiteY5" fmla="*/ 724501 h 724501"/>
                <a:gd name="connsiteX6" fmla="*/ 0 w 806245"/>
                <a:gd name="connsiteY6" fmla="*/ 724501 h 724501"/>
                <a:gd name="connsiteX0" fmla="*/ 0 w 806245"/>
                <a:gd name="connsiteY0" fmla="*/ 724501 h 724501"/>
                <a:gd name="connsiteX1" fmla="*/ 208901 w 806245"/>
                <a:gd name="connsiteY1" fmla="*/ 382077 h 724501"/>
                <a:gd name="connsiteX2" fmla="*/ 181125 w 806245"/>
                <a:gd name="connsiteY2" fmla="*/ 0 h 724501"/>
                <a:gd name="connsiteX3" fmla="*/ 625120 w 806245"/>
                <a:gd name="connsiteY3" fmla="*/ 0 h 724501"/>
                <a:gd name="connsiteX4" fmla="*/ 594853 w 806245"/>
                <a:gd name="connsiteY4" fmla="*/ 367538 h 724501"/>
                <a:gd name="connsiteX5" fmla="*/ 806245 w 806245"/>
                <a:gd name="connsiteY5" fmla="*/ 724501 h 724501"/>
                <a:gd name="connsiteX6" fmla="*/ 0 w 806245"/>
                <a:gd name="connsiteY6" fmla="*/ 724501 h 724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06245" h="724501">
                  <a:moveTo>
                    <a:pt x="0" y="724501"/>
                  </a:moveTo>
                  <a:cubicBezTo>
                    <a:pt x="27027" y="603805"/>
                    <a:pt x="181874" y="502773"/>
                    <a:pt x="208901" y="382077"/>
                  </a:cubicBezTo>
                  <a:lnTo>
                    <a:pt x="181125" y="0"/>
                  </a:lnTo>
                  <a:lnTo>
                    <a:pt x="625120" y="0"/>
                  </a:lnTo>
                  <a:cubicBezTo>
                    <a:pt x="642058" y="91768"/>
                    <a:pt x="577915" y="275770"/>
                    <a:pt x="594853" y="367538"/>
                  </a:cubicBezTo>
                  <a:lnTo>
                    <a:pt x="806245" y="724501"/>
                  </a:lnTo>
                  <a:lnTo>
                    <a:pt x="0" y="724501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1691147" y="1844207"/>
              <a:ext cx="1425229" cy="1385708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375194" y="1299766"/>
              <a:ext cx="58723" cy="492061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260922" y="1791827"/>
              <a:ext cx="266635" cy="46031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2375194" y="1837858"/>
              <a:ext cx="58723" cy="698409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433917" y="2455315"/>
              <a:ext cx="46027" cy="609521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2260922" y="3064836"/>
              <a:ext cx="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095" name="Skupina 33"/>
            <p:cNvGrpSpPr>
              <a:grpSpLocks/>
            </p:cNvGrpSpPr>
            <p:nvPr/>
          </p:nvGrpSpPr>
          <p:grpSpPr bwMode="auto">
            <a:xfrm>
              <a:off x="1779639" y="2582442"/>
              <a:ext cx="747252" cy="507973"/>
              <a:chOff x="4898890" y="3238117"/>
              <a:chExt cx="747252" cy="507973"/>
            </a:xfrm>
          </p:grpSpPr>
          <p:sp>
            <p:nvSpPr>
              <p:cNvPr id="13" name="Ohnutý pruh 12"/>
              <p:cNvSpPr/>
              <p:nvPr/>
            </p:nvSpPr>
            <p:spPr>
              <a:xfrm rot="12908025">
                <a:off x="4899277" y="3237974"/>
                <a:ext cx="747532" cy="460315"/>
              </a:xfrm>
              <a:prstGeom prst="blockArc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7" name="Přímá spojnice 16"/>
              <p:cNvCxnSpPr>
                <a:cxnSpLocks/>
              </p:cNvCxnSpPr>
              <p:nvPr/>
            </p:nvCxnSpPr>
            <p:spPr>
              <a:xfrm flipH="1">
                <a:off x="5273836" y="3628448"/>
                <a:ext cx="65072" cy="11746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>
                <a:cxnSpLocks/>
              </p:cNvCxnSpPr>
              <p:nvPr/>
            </p:nvCxnSpPr>
            <p:spPr>
              <a:xfrm flipH="1">
                <a:off x="4984981" y="3428449"/>
                <a:ext cx="61898" cy="3968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>
                <a:cxnSpLocks/>
              </p:cNvCxnSpPr>
              <p:nvPr/>
            </p:nvCxnSpPr>
            <p:spPr>
              <a:xfrm flipV="1">
                <a:off x="5053228" y="3468131"/>
                <a:ext cx="88878" cy="11111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>
                <a:cxnSpLocks/>
              </p:cNvCxnSpPr>
              <p:nvPr/>
            </p:nvCxnSpPr>
            <p:spPr>
              <a:xfrm flipH="1">
                <a:off x="5142106" y="3579242"/>
                <a:ext cx="69833" cy="10793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6" name="Přímá spojnice 35"/>
            <p:cNvCxnSpPr>
              <a:cxnSpLocks/>
            </p:cNvCxnSpPr>
            <p:nvPr/>
          </p:nvCxnSpPr>
          <p:spPr>
            <a:xfrm flipV="1">
              <a:off x="2057771" y="2187062"/>
              <a:ext cx="684046" cy="776187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bdélník 40"/>
            <p:cNvSpPr/>
            <p:nvPr/>
          </p:nvSpPr>
          <p:spPr>
            <a:xfrm>
              <a:off x="2152998" y="1225163"/>
              <a:ext cx="530096" cy="74603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022854" y="3936260"/>
              <a:ext cx="806254" cy="120634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3099" name="Skupina 46"/>
            <p:cNvGrpSpPr>
              <a:grpSpLocks/>
            </p:cNvGrpSpPr>
            <p:nvPr/>
          </p:nvGrpSpPr>
          <p:grpSpPr bwMode="auto">
            <a:xfrm rot="-1409237">
              <a:off x="2833619" y="575960"/>
              <a:ext cx="1671483" cy="369332"/>
              <a:chOff x="5201265" y="2936746"/>
              <a:chExt cx="1671483" cy="369332"/>
            </a:xfrm>
          </p:grpSpPr>
          <p:sp>
            <p:nvSpPr>
              <p:cNvPr id="45" name="Obdélník 44"/>
              <p:cNvSpPr/>
              <p:nvPr/>
            </p:nvSpPr>
            <p:spPr>
              <a:xfrm>
                <a:off x="5201405" y="3032013"/>
                <a:ext cx="1671232" cy="179364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01" name="TextovéPole 45"/>
              <p:cNvSpPr txBox="1">
                <a:spLocks noChangeArrowheads="1"/>
              </p:cNvSpPr>
              <p:nvPr/>
            </p:nvSpPr>
            <p:spPr bwMode="auto">
              <a:xfrm>
                <a:off x="5201265" y="2936746"/>
                <a:ext cx="30480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/>
                  <a:t>+</a:t>
                </a:r>
              </a:p>
            </p:txBody>
          </p:sp>
        </p:grpSp>
      </p:grpSp>
      <p:pic>
        <p:nvPicPr>
          <p:cNvPr id="3076" name="Picture 2" descr="Bulb Lamp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34475" y="344488"/>
            <a:ext cx="2124075" cy="235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4" descr="Batterie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413" y="4354513"/>
            <a:ext cx="2417762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501313" y="2455863"/>
            <a:ext cx="1514475" cy="2640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70975" y="5330825"/>
            <a:ext cx="2182813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70438" y="1449388"/>
            <a:ext cx="269240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29" descr="Audio Volume High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65450" y="5010150"/>
            <a:ext cx="1863725" cy="131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3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1938" y="106363"/>
            <a:ext cx="2112962" cy="105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3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910513" y="3468688"/>
            <a:ext cx="2495550" cy="208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Picture 3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83163" y="4500563"/>
            <a:ext cx="2640012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Picture 37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57188" y="966788"/>
            <a:ext cx="142875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6" name="Picture 39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55600" y="1912938"/>
            <a:ext cx="1420813" cy="106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7" name="Picture 4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17500" y="2982913"/>
            <a:ext cx="1500188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346075" y="133350"/>
            <a:ext cx="11317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zjišťujeme elektroskopem?   Elektroskopem zjišťujeme, zda má těleso elektrický náboj.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305300" y="133350"/>
            <a:ext cx="7386638" cy="4524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grpSp>
        <p:nvGrpSpPr>
          <p:cNvPr id="4100" name="Skupina 47"/>
          <p:cNvGrpSpPr>
            <a:grpSpLocks/>
          </p:cNvGrpSpPr>
          <p:nvPr/>
        </p:nvGrpSpPr>
        <p:grpSpPr bwMode="auto">
          <a:xfrm>
            <a:off x="7015163" y="1708150"/>
            <a:ext cx="3651250" cy="4549775"/>
            <a:chOff x="1691147" y="639375"/>
            <a:chExt cx="2521023" cy="3417519"/>
          </a:xfrm>
        </p:grpSpPr>
        <p:sp>
          <p:nvSpPr>
            <p:cNvPr id="5" name="Lichoběžník 41"/>
            <p:cNvSpPr/>
            <p:nvPr/>
          </p:nvSpPr>
          <p:spPr>
            <a:xfrm>
              <a:off x="2030937" y="3211458"/>
              <a:ext cx="805631" cy="725001"/>
            </a:xfrm>
            <a:custGeom>
              <a:avLst/>
              <a:gdLst>
                <a:gd name="connsiteX0" fmla="*/ 0 w 806245"/>
                <a:gd name="connsiteY0" fmla="*/ 724501 h 724501"/>
                <a:gd name="connsiteX1" fmla="*/ 181125 w 806245"/>
                <a:gd name="connsiteY1" fmla="*/ 0 h 724501"/>
                <a:gd name="connsiteX2" fmla="*/ 625120 w 806245"/>
                <a:gd name="connsiteY2" fmla="*/ 0 h 724501"/>
                <a:gd name="connsiteX3" fmla="*/ 806245 w 806245"/>
                <a:gd name="connsiteY3" fmla="*/ 724501 h 724501"/>
                <a:gd name="connsiteX4" fmla="*/ 0 w 806245"/>
                <a:gd name="connsiteY4" fmla="*/ 724501 h 724501"/>
                <a:gd name="connsiteX0" fmla="*/ 0 w 806245"/>
                <a:gd name="connsiteY0" fmla="*/ 724501 h 724501"/>
                <a:gd name="connsiteX1" fmla="*/ 181125 w 806245"/>
                <a:gd name="connsiteY1" fmla="*/ 0 h 724501"/>
                <a:gd name="connsiteX2" fmla="*/ 625120 w 806245"/>
                <a:gd name="connsiteY2" fmla="*/ 0 h 724501"/>
                <a:gd name="connsiteX3" fmla="*/ 626773 w 806245"/>
                <a:gd name="connsiteY3" fmla="*/ 344129 h 724501"/>
                <a:gd name="connsiteX4" fmla="*/ 806245 w 806245"/>
                <a:gd name="connsiteY4" fmla="*/ 724501 h 724501"/>
                <a:gd name="connsiteX5" fmla="*/ 0 w 806245"/>
                <a:gd name="connsiteY5" fmla="*/ 724501 h 724501"/>
                <a:gd name="connsiteX0" fmla="*/ 0 w 806245"/>
                <a:gd name="connsiteY0" fmla="*/ 724501 h 724501"/>
                <a:gd name="connsiteX1" fmla="*/ 208901 w 806245"/>
                <a:gd name="connsiteY1" fmla="*/ 382077 h 724501"/>
                <a:gd name="connsiteX2" fmla="*/ 181125 w 806245"/>
                <a:gd name="connsiteY2" fmla="*/ 0 h 724501"/>
                <a:gd name="connsiteX3" fmla="*/ 625120 w 806245"/>
                <a:gd name="connsiteY3" fmla="*/ 0 h 724501"/>
                <a:gd name="connsiteX4" fmla="*/ 626773 w 806245"/>
                <a:gd name="connsiteY4" fmla="*/ 344129 h 724501"/>
                <a:gd name="connsiteX5" fmla="*/ 806245 w 806245"/>
                <a:gd name="connsiteY5" fmla="*/ 724501 h 724501"/>
                <a:gd name="connsiteX6" fmla="*/ 0 w 806245"/>
                <a:gd name="connsiteY6" fmla="*/ 724501 h 724501"/>
                <a:gd name="connsiteX0" fmla="*/ 0 w 806245"/>
                <a:gd name="connsiteY0" fmla="*/ 724501 h 724501"/>
                <a:gd name="connsiteX1" fmla="*/ 208901 w 806245"/>
                <a:gd name="connsiteY1" fmla="*/ 382077 h 724501"/>
                <a:gd name="connsiteX2" fmla="*/ 181125 w 806245"/>
                <a:gd name="connsiteY2" fmla="*/ 0 h 724501"/>
                <a:gd name="connsiteX3" fmla="*/ 625120 w 806245"/>
                <a:gd name="connsiteY3" fmla="*/ 0 h 724501"/>
                <a:gd name="connsiteX4" fmla="*/ 535859 w 806245"/>
                <a:gd name="connsiteY4" fmla="*/ 367538 h 724501"/>
                <a:gd name="connsiteX5" fmla="*/ 806245 w 806245"/>
                <a:gd name="connsiteY5" fmla="*/ 724501 h 724501"/>
                <a:gd name="connsiteX6" fmla="*/ 0 w 806245"/>
                <a:gd name="connsiteY6" fmla="*/ 724501 h 724501"/>
                <a:gd name="connsiteX0" fmla="*/ 0 w 806245"/>
                <a:gd name="connsiteY0" fmla="*/ 724501 h 724501"/>
                <a:gd name="connsiteX1" fmla="*/ 208901 w 806245"/>
                <a:gd name="connsiteY1" fmla="*/ 382077 h 724501"/>
                <a:gd name="connsiteX2" fmla="*/ 181125 w 806245"/>
                <a:gd name="connsiteY2" fmla="*/ 0 h 724501"/>
                <a:gd name="connsiteX3" fmla="*/ 625120 w 806245"/>
                <a:gd name="connsiteY3" fmla="*/ 0 h 724501"/>
                <a:gd name="connsiteX4" fmla="*/ 614517 w 806245"/>
                <a:gd name="connsiteY4" fmla="*/ 338041 h 724501"/>
                <a:gd name="connsiteX5" fmla="*/ 806245 w 806245"/>
                <a:gd name="connsiteY5" fmla="*/ 724501 h 724501"/>
                <a:gd name="connsiteX6" fmla="*/ 0 w 806245"/>
                <a:gd name="connsiteY6" fmla="*/ 724501 h 724501"/>
                <a:gd name="connsiteX0" fmla="*/ 0 w 806245"/>
                <a:gd name="connsiteY0" fmla="*/ 724501 h 724501"/>
                <a:gd name="connsiteX1" fmla="*/ 208901 w 806245"/>
                <a:gd name="connsiteY1" fmla="*/ 382077 h 724501"/>
                <a:gd name="connsiteX2" fmla="*/ 181125 w 806245"/>
                <a:gd name="connsiteY2" fmla="*/ 0 h 724501"/>
                <a:gd name="connsiteX3" fmla="*/ 625120 w 806245"/>
                <a:gd name="connsiteY3" fmla="*/ 0 h 724501"/>
                <a:gd name="connsiteX4" fmla="*/ 594853 w 806245"/>
                <a:gd name="connsiteY4" fmla="*/ 367538 h 724501"/>
                <a:gd name="connsiteX5" fmla="*/ 806245 w 806245"/>
                <a:gd name="connsiteY5" fmla="*/ 724501 h 724501"/>
                <a:gd name="connsiteX6" fmla="*/ 0 w 806245"/>
                <a:gd name="connsiteY6" fmla="*/ 724501 h 724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06245" h="724501">
                  <a:moveTo>
                    <a:pt x="0" y="724501"/>
                  </a:moveTo>
                  <a:cubicBezTo>
                    <a:pt x="27027" y="603805"/>
                    <a:pt x="181874" y="502773"/>
                    <a:pt x="208901" y="382077"/>
                  </a:cubicBezTo>
                  <a:lnTo>
                    <a:pt x="181125" y="0"/>
                  </a:lnTo>
                  <a:lnTo>
                    <a:pt x="625120" y="0"/>
                  </a:lnTo>
                  <a:cubicBezTo>
                    <a:pt x="642058" y="91768"/>
                    <a:pt x="577915" y="275770"/>
                    <a:pt x="594853" y="367538"/>
                  </a:cubicBezTo>
                  <a:lnTo>
                    <a:pt x="806245" y="724501"/>
                  </a:lnTo>
                  <a:lnTo>
                    <a:pt x="0" y="724501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1691147" y="1843734"/>
              <a:ext cx="1424926" cy="138561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375112" y="1299984"/>
              <a:ext cx="59189" cy="491283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261117" y="1791267"/>
              <a:ext cx="266351" cy="4650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2375112" y="1837773"/>
              <a:ext cx="59189" cy="698767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434301" y="2455454"/>
              <a:ext cx="46036" cy="609334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2261117" y="3064788"/>
              <a:ext cx="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128" name="Skupina 33"/>
            <p:cNvGrpSpPr>
              <a:grpSpLocks/>
            </p:cNvGrpSpPr>
            <p:nvPr/>
          </p:nvGrpSpPr>
          <p:grpSpPr bwMode="auto">
            <a:xfrm>
              <a:off x="1779639" y="2582442"/>
              <a:ext cx="747252" cy="507973"/>
              <a:chOff x="4898890" y="3238117"/>
              <a:chExt cx="747252" cy="507973"/>
            </a:xfrm>
          </p:grpSpPr>
          <p:sp>
            <p:nvSpPr>
              <p:cNvPr id="19" name="Ohnutý pruh 18"/>
              <p:cNvSpPr/>
              <p:nvPr/>
            </p:nvSpPr>
            <p:spPr>
              <a:xfrm rot="12908025">
                <a:off x="4899181" y="3237527"/>
                <a:ext cx="747538" cy="460280"/>
              </a:xfrm>
              <a:prstGeom prst="blockArc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0" name="Přímá spojnice 19"/>
              <p:cNvCxnSpPr>
                <a:cxnSpLocks/>
              </p:cNvCxnSpPr>
              <p:nvPr/>
            </p:nvCxnSpPr>
            <p:spPr>
              <a:xfrm flipH="1">
                <a:off x="5274046" y="3627453"/>
                <a:ext cx="64670" cy="11805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>
                <a:cxnSpLocks/>
              </p:cNvCxnSpPr>
              <p:nvPr/>
            </p:nvCxnSpPr>
            <p:spPr>
              <a:xfrm flipH="1">
                <a:off x="4984677" y="3428317"/>
                <a:ext cx="62478" cy="3935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>
                <a:cxnSpLocks/>
              </p:cNvCxnSpPr>
              <p:nvPr/>
            </p:nvCxnSpPr>
            <p:spPr>
              <a:xfrm flipV="1">
                <a:off x="5053731" y="3467667"/>
                <a:ext cx="88783" cy="11089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>
                <a:cxnSpLocks/>
              </p:cNvCxnSpPr>
              <p:nvPr/>
            </p:nvCxnSpPr>
            <p:spPr>
              <a:xfrm flipH="1">
                <a:off x="5142515" y="3578564"/>
                <a:ext cx="69054" cy="10851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3" name="Přímá spojnice 12"/>
            <p:cNvCxnSpPr>
              <a:cxnSpLocks/>
            </p:cNvCxnSpPr>
            <p:nvPr/>
          </p:nvCxnSpPr>
          <p:spPr>
            <a:xfrm flipV="1">
              <a:off x="2057243" y="2187156"/>
              <a:ext cx="685060" cy="7762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bdélník 13"/>
            <p:cNvSpPr/>
            <p:nvPr/>
          </p:nvSpPr>
          <p:spPr>
            <a:xfrm>
              <a:off x="2152603" y="1224861"/>
              <a:ext cx="530511" cy="75123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2023264" y="3936458"/>
              <a:ext cx="805632" cy="120436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4132" name="Skupina 46"/>
            <p:cNvGrpSpPr>
              <a:grpSpLocks/>
            </p:cNvGrpSpPr>
            <p:nvPr/>
          </p:nvGrpSpPr>
          <p:grpSpPr bwMode="auto">
            <a:xfrm rot="-1409237">
              <a:off x="2540938" y="639375"/>
              <a:ext cx="1671232" cy="277429"/>
              <a:chOff x="4925884" y="2882017"/>
              <a:chExt cx="1671232" cy="277429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4923186" y="2931489"/>
                <a:ext cx="1673740" cy="178865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34" name="TextovéPole 45"/>
              <p:cNvSpPr txBox="1">
                <a:spLocks noChangeArrowheads="1"/>
              </p:cNvSpPr>
              <p:nvPr/>
            </p:nvSpPr>
            <p:spPr bwMode="auto">
              <a:xfrm>
                <a:off x="4945181" y="2882017"/>
                <a:ext cx="304800" cy="27742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>
                    <a:solidFill>
                      <a:srgbClr val="FF0000"/>
                    </a:solidFill>
                  </a:rPr>
                  <a:t>+</a:t>
                </a:r>
              </a:p>
            </p:txBody>
          </p:sp>
        </p:grpSp>
      </p:grpSp>
      <p:sp>
        <p:nvSpPr>
          <p:cNvPr id="4101" name="TextovéPole 24"/>
          <p:cNvSpPr txBox="1">
            <a:spLocks noChangeArrowheads="1"/>
          </p:cNvSpPr>
          <p:nvPr/>
        </p:nvSpPr>
        <p:spPr bwMode="auto">
          <a:xfrm>
            <a:off x="136525" y="669925"/>
            <a:ext cx="96313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Vysvětli, proč se při dotyku desky elektroskopu </a:t>
            </a:r>
            <a:r>
              <a:rPr lang="cs-CZ" altLang="cs-CZ" sz="2400" dirty="0" err="1"/>
              <a:t>zelektrovanou</a:t>
            </a:r>
            <a:r>
              <a:rPr lang="cs-CZ" altLang="cs-CZ" sz="2400" dirty="0"/>
              <a:t> tyčkou vychýlí</a:t>
            </a:r>
          </a:p>
          <a:p>
            <a:r>
              <a:rPr lang="cs-CZ" altLang="cs-CZ" sz="2400" dirty="0"/>
              <a:t>otočná ručka elektroskopu?</a:t>
            </a:r>
          </a:p>
          <a:p>
            <a:r>
              <a:rPr lang="cs-CZ" altLang="cs-CZ" sz="2400" dirty="0"/>
              <a:t>Protože je odpuzována od souhlasně nabité nehybné kovové tyčky.</a:t>
            </a:r>
          </a:p>
        </p:txBody>
      </p:sp>
      <p:sp>
        <p:nvSpPr>
          <p:cNvPr id="4102" name="TextovéPole 25"/>
          <p:cNvSpPr txBox="1">
            <a:spLocks noChangeArrowheads="1"/>
          </p:cNvSpPr>
          <p:nvPr/>
        </p:nvSpPr>
        <p:spPr bwMode="auto">
          <a:xfrm>
            <a:off x="9336088" y="2500313"/>
            <a:ext cx="1427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kovová deska</a:t>
            </a:r>
          </a:p>
        </p:txBody>
      </p:sp>
      <p:cxnSp>
        <p:nvCxnSpPr>
          <p:cNvPr id="28" name="Přímá spojnice se šipkou 27"/>
          <p:cNvCxnSpPr>
            <a:stCxn id="4102" idx="1"/>
          </p:cNvCxnSpPr>
          <p:nvPr/>
        </p:nvCxnSpPr>
        <p:spPr>
          <a:xfrm flipH="1" flipV="1">
            <a:off x="8564563" y="2500313"/>
            <a:ext cx="771525" cy="18415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4" name="TextovéPole 28"/>
          <p:cNvSpPr txBox="1">
            <a:spLocks noChangeArrowheads="1"/>
          </p:cNvSpPr>
          <p:nvPr/>
        </p:nvSpPr>
        <p:spPr bwMode="auto">
          <a:xfrm>
            <a:off x="9567863" y="3122613"/>
            <a:ext cx="1935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prstenec z izolantu</a:t>
            </a:r>
          </a:p>
        </p:txBody>
      </p:sp>
      <p:cxnSp>
        <p:nvCxnSpPr>
          <p:cNvPr id="31" name="Přímá spojnice se šipkou 30"/>
          <p:cNvCxnSpPr>
            <a:stCxn id="4104" idx="1"/>
          </p:cNvCxnSpPr>
          <p:nvPr/>
        </p:nvCxnSpPr>
        <p:spPr>
          <a:xfrm flipH="1" flipV="1">
            <a:off x="8420100" y="3216275"/>
            <a:ext cx="1147763" cy="904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6" name="TextovéPole 31"/>
          <p:cNvSpPr txBox="1">
            <a:spLocks noChangeArrowheads="1"/>
          </p:cNvSpPr>
          <p:nvPr/>
        </p:nvSpPr>
        <p:spPr bwMode="auto">
          <a:xfrm>
            <a:off x="9683750" y="3830638"/>
            <a:ext cx="2241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nehybná kovová tyčka</a:t>
            </a:r>
          </a:p>
        </p:txBody>
      </p:sp>
      <p:cxnSp>
        <p:nvCxnSpPr>
          <p:cNvPr id="34" name="Přímá spojnice se šipkou 33"/>
          <p:cNvCxnSpPr>
            <a:stCxn id="4106" idx="1"/>
          </p:cNvCxnSpPr>
          <p:nvPr/>
        </p:nvCxnSpPr>
        <p:spPr>
          <a:xfrm flipH="1" flipV="1">
            <a:off x="8172450" y="3505200"/>
            <a:ext cx="1511300" cy="51117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8" name="TextovéPole 34"/>
          <p:cNvSpPr txBox="1">
            <a:spLocks noChangeArrowheads="1"/>
          </p:cNvSpPr>
          <p:nvPr/>
        </p:nvSpPr>
        <p:spPr bwMode="auto">
          <a:xfrm>
            <a:off x="9683750" y="4354513"/>
            <a:ext cx="2120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kovová otáčivá ručka</a:t>
            </a:r>
          </a:p>
        </p:txBody>
      </p:sp>
      <p:cxnSp>
        <p:nvCxnSpPr>
          <p:cNvPr id="37" name="Přímá spojnice se šipkou 36"/>
          <p:cNvCxnSpPr>
            <a:stCxn id="4108" idx="1"/>
          </p:cNvCxnSpPr>
          <p:nvPr/>
        </p:nvCxnSpPr>
        <p:spPr>
          <a:xfrm flipH="1" flipV="1">
            <a:off x="8383588" y="3951288"/>
            <a:ext cx="1300162" cy="58737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7102475" y="6170613"/>
            <a:ext cx="2139950" cy="34448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09550" y="1427163"/>
            <a:ext cx="8210550" cy="4429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4112" name="TextovéPole 39"/>
          <p:cNvSpPr txBox="1">
            <a:spLocks noChangeArrowheads="1"/>
          </p:cNvSpPr>
          <p:nvPr/>
        </p:nvSpPr>
        <p:spPr bwMode="auto">
          <a:xfrm>
            <a:off x="209550" y="1909763"/>
            <a:ext cx="6999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Urči správným kliknutím, jaký náboj má kovová deska: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603250" y="2408238"/>
            <a:ext cx="338138" cy="4619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1108075" y="2413000"/>
            <a:ext cx="279400" cy="46196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-</a:t>
            </a:r>
          </a:p>
        </p:txBody>
      </p:sp>
      <p:sp>
        <p:nvSpPr>
          <p:cNvPr id="4115" name="TextovéPole 42"/>
          <p:cNvSpPr txBox="1">
            <a:spLocks noChangeArrowheads="1"/>
          </p:cNvSpPr>
          <p:nvPr/>
        </p:nvSpPr>
        <p:spPr bwMode="auto">
          <a:xfrm>
            <a:off x="209550" y="2857500"/>
            <a:ext cx="71675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Urči správným kliknutím, jaký náboj má nehybná kovová</a:t>
            </a:r>
          </a:p>
          <a:p>
            <a:r>
              <a:rPr lang="cs-CZ" altLang="cs-CZ" sz="2400"/>
              <a:t>tyčka: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604838" y="3752850"/>
            <a:ext cx="338137" cy="4603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208088" y="3760788"/>
            <a:ext cx="277812" cy="4619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-</a:t>
            </a:r>
          </a:p>
        </p:txBody>
      </p:sp>
      <p:sp>
        <p:nvSpPr>
          <p:cNvPr id="4118" name="TextovéPole 45"/>
          <p:cNvSpPr txBox="1">
            <a:spLocks noChangeArrowheads="1"/>
          </p:cNvSpPr>
          <p:nvPr/>
        </p:nvSpPr>
        <p:spPr bwMode="auto">
          <a:xfrm>
            <a:off x="68263" y="4781550"/>
            <a:ext cx="69723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Urči správným kliknutím, jaký náboj má kovová otáčivá</a:t>
            </a:r>
          </a:p>
          <a:p>
            <a:r>
              <a:rPr lang="cs-CZ" altLang="cs-CZ" sz="2400"/>
              <a:t>tyčka:</a:t>
            </a:r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266700" y="5776913"/>
            <a:ext cx="338138" cy="4619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48" name="TextovéPole 47"/>
          <p:cNvSpPr txBox="1">
            <a:spLocks noChangeArrowheads="1"/>
          </p:cNvSpPr>
          <p:nvPr/>
        </p:nvSpPr>
        <p:spPr bwMode="auto">
          <a:xfrm>
            <a:off x="839788" y="5770563"/>
            <a:ext cx="279400" cy="4619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-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2.22222E-6 L 0.55391 -0.028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" y="-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2.96296E-6 L 0.62422 0.0986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2" y="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203 -0.03287 L 0.59453 -0.2229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" y="-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3" grpId="0" animBg="1"/>
      <p:bldP spid="39" grpId="0" animBg="1"/>
      <p:bldP spid="41" grpId="0" animBg="1"/>
      <p:bldP spid="42" grpId="0" animBg="1"/>
      <p:bldP spid="44" grpId="0" animBg="1"/>
      <p:bldP spid="45" grpId="0" animBg="1"/>
      <p:bldP spid="47" grpId="0" animBg="1"/>
      <p:bldP spid="4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and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3488" y="641350"/>
            <a:ext cx="3544887" cy="5929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ovéPole 1"/>
          <p:cNvSpPr txBox="1">
            <a:spLocks noChangeArrowheads="1"/>
          </p:cNvSpPr>
          <p:nvPr/>
        </p:nvSpPr>
        <p:spPr bwMode="auto">
          <a:xfrm>
            <a:off x="146050" y="100013"/>
            <a:ext cx="275748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Víš, že si sám můžeš </a:t>
            </a:r>
          </a:p>
          <a:p>
            <a:r>
              <a:rPr lang="cs-CZ" altLang="cs-CZ" sz="2400"/>
              <a:t>vyrobit elektroskop?</a:t>
            </a:r>
          </a:p>
          <a:p>
            <a:r>
              <a:rPr lang="cs-CZ" altLang="cs-CZ" sz="2400"/>
              <a:t>Stačí ti svíčka, hřebík</a:t>
            </a:r>
          </a:p>
          <a:p>
            <a:r>
              <a:rPr lang="cs-CZ" altLang="cs-CZ" sz="2400"/>
              <a:t> a proužek staniolu.</a:t>
            </a:r>
          </a:p>
        </p:txBody>
      </p:sp>
      <p:pic>
        <p:nvPicPr>
          <p:cNvPr id="5124" name="Picture 2" descr="Cand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895350" y="887413"/>
            <a:ext cx="3546475" cy="592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Volný tvar: obrazec 2"/>
          <p:cNvSpPr/>
          <p:nvPr/>
        </p:nvSpPr>
        <p:spPr>
          <a:xfrm>
            <a:off x="379413" y="1541463"/>
            <a:ext cx="996950" cy="1563687"/>
          </a:xfrm>
          <a:custGeom>
            <a:avLst/>
            <a:gdLst>
              <a:gd name="connsiteX0" fmla="*/ 73152 w 996696"/>
              <a:gd name="connsiteY0" fmla="*/ 25535 h 1564771"/>
              <a:gd name="connsiteX1" fmla="*/ 722376 w 996696"/>
              <a:gd name="connsiteY1" fmla="*/ 16391 h 1564771"/>
              <a:gd name="connsiteX2" fmla="*/ 749808 w 996696"/>
              <a:gd name="connsiteY2" fmla="*/ 43823 h 1564771"/>
              <a:gd name="connsiteX3" fmla="*/ 777240 w 996696"/>
              <a:gd name="connsiteY3" fmla="*/ 62111 h 1564771"/>
              <a:gd name="connsiteX4" fmla="*/ 822960 w 996696"/>
              <a:gd name="connsiteY4" fmla="*/ 144407 h 1564771"/>
              <a:gd name="connsiteX5" fmla="*/ 841248 w 996696"/>
              <a:gd name="connsiteY5" fmla="*/ 190127 h 1564771"/>
              <a:gd name="connsiteX6" fmla="*/ 868680 w 996696"/>
              <a:gd name="connsiteY6" fmla="*/ 235847 h 1564771"/>
              <a:gd name="connsiteX7" fmla="*/ 886968 w 996696"/>
              <a:gd name="connsiteY7" fmla="*/ 290711 h 1564771"/>
              <a:gd name="connsiteX8" fmla="*/ 914400 w 996696"/>
              <a:gd name="connsiteY8" fmla="*/ 345575 h 1564771"/>
              <a:gd name="connsiteX9" fmla="*/ 923544 w 996696"/>
              <a:gd name="connsiteY9" fmla="*/ 400439 h 1564771"/>
              <a:gd name="connsiteX10" fmla="*/ 941832 w 996696"/>
              <a:gd name="connsiteY10" fmla="*/ 583319 h 1564771"/>
              <a:gd name="connsiteX11" fmla="*/ 960120 w 996696"/>
              <a:gd name="connsiteY11" fmla="*/ 665615 h 1564771"/>
              <a:gd name="connsiteX12" fmla="*/ 978408 w 996696"/>
              <a:gd name="connsiteY12" fmla="*/ 1077095 h 1564771"/>
              <a:gd name="connsiteX13" fmla="*/ 987552 w 996696"/>
              <a:gd name="connsiteY13" fmla="*/ 1104527 h 1564771"/>
              <a:gd name="connsiteX14" fmla="*/ 996696 w 996696"/>
              <a:gd name="connsiteY14" fmla="*/ 1195967 h 1564771"/>
              <a:gd name="connsiteX15" fmla="*/ 978408 w 996696"/>
              <a:gd name="connsiteY15" fmla="*/ 1360559 h 1564771"/>
              <a:gd name="connsiteX16" fmla="*/ 914400 w 996696"/>
              <a:gd name="connsiteY16" fmla="*/ 1424567 h 1564771"/>
              <a:gd name="connsiteX17" fmla="*/ 877824 w 996696"/>
              <a:gd name="connsiteY17" fmla="*/ 1470287 h 1564771"/>
              <a:gd name="connsiteX18" fmla="*/ 722376 w 996696"/>
              <a:gd name="connsiteY18" fmla="*/ 1497719 h 1564771"/>
              <a:gd name="connsiteX19" fmla="*/ 374904 w 996696"/>
              <a:gd name="connsiteY19" fmla="*/ 1543439 h 1564771"/>
              <a:gd name="connsiteX20" fmla="*/ 237744 w 996696"/>
              <a:gd name="connsiteY20" fmla="*/ 1561727 h 1564771"/>
              <a:gd name="connsiteX21" fmla="*/ 128016 w 996696"/>
              <a:gd name="connsiteY21" fmla="*/ 1552583 h 1564771"/>
              <a:gd name="connsiteX22" fmla="*/ 64008 w 996696"/>
              <a:gd name="connsiteY22" fmla="*/ 1424567 h 1564771"/>
              <a:gd name="connsiteX23" fmla="*/ 45720 w 996696"/>
              <a:gd name="connsiteY23" fmla="*/ 1278263 h 1564771"/>
              <a:gd name="connsiteX24" fmla="*/ 36576 w 996696"/>
              <a:gd name="connsiteY24" fmla="*/ 1241687 h 1564771"/>
              <a:gd name="connsiteX25" fmla="*/ 27432 w 996696"/>
              <a:gd name="connsiteY25" fmla="*/ 1049663 h 1564771"/>
              <a:gd name="connsiteX26" fmla="*/ 18288 w 996696"/>
              <a:gd name="connsiteY26" fmla="*/ 1013087 h 1564771"/>
              <a:gd name="connsiteX27" fmla="*/ 0 w 996696"/>
              <a:gd name="connsiteY27" fmla="*/ 921647 h 1564771"/>
              <a:gd name="connsiteX28" fmla="*/ 27432 w 996696"/>
              <a:gd name="connsiteY28" fmla="*/ 308999 h 1564771"/>
              <a:gd name="connsiteX29" fmla="*/ 45720 w 996696"/>
              <a:gd name="connsiteY29" fmla="*/ 254135 h 1564771"/>
              <a:gd name="connsiteX30" fmla="*/ 73152 w 996696"/>
              <a:gd name="connsiteY30" fmla="*/ 80399 h 1564771"/>
              <a:gd name="connsiteX31" fmla="*/ 73152 w 996696"/>
              <a:gd name="connsiteY31" fmla="*/ 25535 h 1564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96696" h="1564771">
                <a:moveTo>
                  <a:pt x="73152" y="25535"/>
                </a:moveTo>
                <a:cubicBezTo>
                  <a:pt x="181356" y="14867"/>
                  <a:pt x="420047" y="-20478"/>
                  <a:pt x="722376" y="16391"/>
                </a:cubicBezTo>
                <a:cubicBezTo>
                  <a:pt x="735212" y="17956"/>
                  <a:pt x="739874" y="35544"/>
                  <a:pt x="749808" y="43823"/>
                </a:cubicBezTo>
                <a:cubicBezTo>
                  <a:pt x="758251" y="50858"/>
                  <a:pt x="768096" y="56015"/>
                  <a:pt x="777240" y="62111"/>
                </a:cubicBezTo>
                <a:cubicBezTo>
                  <a:pt x="798587" y="126152"/>
                  <a:pt x="769060" y="45590"/>
                  <a:pt x="822960" y="144407"/>
                </a:cubicBezTo>
                <a:cubicBezTo>
                  <a:pt x="830820" y="158817"/>
                  <a:pt x="833907" y="175446"/>
                  <a:pt x="841248" y="190127"/>
                </a:cubicBezTo>
                <a:cubicBezTo>
                  <a:pt x="849196" y="206023"/>
                  <a:pt x="861326" y="219667"/>
                  <a:pt x="868680" y="235847"/>
                </a:cubicBezTo>
                <a:cubicBezTo>
                  <a:pt x="876657" y="253396"/>
                  <a:pt x="879554" y="272917"/>
                  <a:pt x="886968" y="290711"/>
                </a:cubicBezTo>
                <a:cubicBezTo>
                  <a:pt x="894832" y="309585"/>
                  <a:pt x="905256" y="327287"/>
                  <a:pt x="914400" y="345575"/>
                </a:cubicBezTo>
                <a:cubicBezTo>
                  <a:pt x="917448" y="363863"/>
                  <a:pt x="921419" y="382021"/>
                  <a:pt x="923544" y="400439"/>
                </a:cubicBezTo>
                <a:cubicBezTo>
                  <a:pt x="930566" y="461299"/>
                  <a:pt x="928542" y="523514"/>
                  <a:pt x="941832" y="583319"/>
                </a:cubicBezTo>
                <a:lnTo>
                  <a:pt x="960120" y="665615"/>
                </a:lnTo>
                <a:cubicBezTo>
                  <a:pt x="966216" y="802775"/>
                  <a:pt x="969844" y="940067"/>
                  <a:pt x="978408" y="1077095"/>
                </a:cubicBezTo>
                <a:cubicBezTo>
                  <a:pt x="979009" y="1086715"/>
                  <a:pt x="986086" y="1095000"/>
                  <a:pt x="987552" y="1104527"/>
                </a:cubicBezTo>
                <a:cubicBezTo>
                  <a:pt x="992210" y="1134803"/>
                  <a:pt x="993648" y="1165487"/>
                  <a:pt x="996696" y="1195967"/>
                </a:cubicBezTo>
                <a:cubicBezTo>
                  <a:pt x="990600" y="1250831"/>
                  <a:pt x="997106" y="1308620"/>
                  <a:pt x="978408" y="1360559"/>
                </a:cubicBezTo>
                <a:cubicBezTo>
                  <a:pt x="968188" y="1388949"/>
                  <a:pt x="934789" y="1402324"/>
                  <a:pt x="914400" y="1424567"/>
                </a:cubicBezTo>
                <a:cubicBezTo>
                  <a:pt x="901212" y="1438954"/>
                  <a:pt x="891624" y="1456487"/>
                  <a:pt x="877824" y="1470287"/>
                </a:cubicBezTo>
                <a:cubicBezTo>
                  <a:pt x="837422" y="1510689"/>
                  <a:pt x="773278" y="1494083"/>
                  <a:pt x="722376" y="1497719"/>
                </a:cubicBezTo>
                <a:cubicBezTo>
                  <a:pt x="553522" y="1539932"/>
                  <a:pt x="698180" y="1507519"/>
                  <a:pt x="374904" y="1543439"/>
                </a:cubicBezTo>
                <a:cubicBezTo>
                  <a:pt x="329062" y="1548533"/>
                  <a:pt x="283464" y="1555631"/>
                  <a:pt x="237744" y="1561727"/>
                </a:cubicBezTo>
                <a:cubicBezTo>
                  <a:pt x="201168" y="1558679"/>
                  <a:pt x="156823" y="1575326"/>
                  <a:pt x="128016" y="1552583"/>
                </a:cubicBezTo>
                <a:cubicBezTo>
                  <a:pt x="90570" y="1523021"/>
                  <a:pt x="64008" y="1424567"/>
                  <a:pt x="64008" y="1424567"/>
                </a:cubicBezTo>
                <a:cubicBezTo>
                  <a:pt x="57912" y="1375799"/>
                  <a:pt x="53011" y="1326867"/>
                  <a:pt x="45720" y="1278263"/>
                </a:cubicBezTo>
                <a:cubicBezTo>
                  <a:pt x="43856" y="1265835"/>
                  <a:pt x="37578" y="1254214"/>
                  <a:pt x="36576" y="1241687"/>
                </a:cubicBezTo>
                <a:cubicBezTo>
                  <a:pt x="31466" y="1177811"/>
                  <a:pt x="32542" y="1113539"/>
                  <a:pt x="27432" y="1049663"/>
                </a:cubicBezTo>
                <a:cubicBezTo>
                  <a:pt x="26430" y="1037136"/>
                  <a:pt x="20921" y="1025375"/>
                  <a:pt x="18288" y="1013087"/>
                </a:cubicBezTo>
                <a:cubicBezTo>
                  <a:pt x="11775" y="982693"/>
                  <a:pt x="6096" y="952127"/>
                  <a:pt x="0" y="921647"/>
                </a:cubicBezTo>
                <a:cubicBezTo>
                  <a:pt x="9144" y="717431"/>
                  <a:pt x="13463" y="512942"/>
                  <a:pt x="27432" y="308999"/>
                </a:cubicBezTo>
                <a:cubicBezTo>
                  <a:pt x="28749" y="289767"/>
                  <a:pt x="42370" y="273119"/>
                  <a:pt x="45720" y="254135"/>
                </a:cubicBezTo>
                <a:cubicBezTo>
                  <a:pt x="54423" y="204819"/>
                  <a:pt x="48727" y="129249"/>
                  <a:pt x="73152" y="80399"/>
                </a:cubicBezTo>
                <a:cubicBezTo>
                  <a:pt x="105656" y="15391"/>
                  <a:pt x="-35052" y="36203"/>
                  <a:pt x="73152" y="2553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26" name="Picture 4" descr="Nai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87538" y="2171700"/>
            <a:ext cx="911225" cy="30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888237" y="2990088"/>
            <a:ext cx="553211" cy="2980944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effectLst>
            <a:glow rad="101600">
              <a:schemeClr val="bg1">
                <a:lumMod val="75000"/>
                <a:alpha val="31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30" name="Picture 2" descr="Cand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43150" y="719138"/>
            <a:ext cx="3546475" cy="592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olný tvar: obrazec 4"/>
          <p:cNvSpPr/>
          <p:nvPr/>
        </p:nvSpPr>
        <p:spPr>
          <a:xfrm>
            <a:off x="3717925" y="1647825"/>
            <a:ext cx="879475" cy="1276350"/>
          </a:xfrm>
          <a:custGeom>
            <a:avLst/>
            <a:gdLst>
              <a:gd name="connsiteX0" fmla="*/ 480886 w 878959"/>
              <a:gd name="connsiteY0" fmla="*/ 0 h 1275348"/>
              <a:gd name="connsiteX1" fmla="*/ 601202 w 878959"/>
              <a:gd name="connsiteY1" fmla="*/ 144379 h 1275348"/>
              <a:gd name="connsiteX2" fmla="*/ 637297 w 878959"/>
              <a:gd name="connsiteY2" fmla="*/ 216569 h 1275348"/>
              <a:gd name="connsiteX3" fmla="*/ 685423 w 878959"/>
              <a:gd name="connsiteY3" fmla="*/ 300790 h 1275348"/>
              <a:gd name="connsiteX4" fmla="*/ 733549 w 878959"/>
              <a:gd name="connsiteY4" fmla="*/ 421106 h 1275348"/>
              <a:gd name="connsiteX5" fmla="*/ 769644 w 878959"/>
              <a:gd name="connsiteY5" fmla="*/ 493295 h 1275348"/>
              <a:gd name="connsiteX6" fmla="*/ 781676 w 878959"/>
              <a:gd name="connsiteY6" fmla="*/ 529390 h 1275348"/>
              <a:gd name="connsiteX7" fmla="*/ 805739 w 878959"/>
              <a:gd name="connsiteY7" fmla="*/ 577516 h 1275348"/>
              <a:gd name="connsiteX8" fmla="*/ 817770 w 878959"/>
              <a:gd name="connsiteY8" fmla="*/ 625642 h 1275348"/>
              <a:gd name="connsiteX9" fmla="*/ 853865 w 878959"/>
              <a:gd name="connsiteY9" fmla="*/ 733927 h 1275348"/>
              <a:gd name="connsiteX10" fmla="*/ 865897 w 878959"/>
              <a:gd name="connsiteY10" fmla="*/ 794085 h 1275348"/>
              <a:gd name="connsiteX11" fmla="*/ 781676 w 878959"/>
              <a:gd name="connsiteY11" fmla="*/ 1143000 h 1275348"/>
              <a:gd name="connsiteX12" fmla="*/ 709486 w 878959"/>
              <a:gd name="connsiteY12" fmla="*/ 1155032 h 1275348"/>
              <a:gd name="connsiteX13" fmla="*/ 577139 w 878959"/>
              <a:gd name="connsiteY13" fmla="*/ 1215190 h 1275348"/>
              <a:gd name="connsiteX14" fmla="*/ 240254 w 878959"/>
              <a:gd name="connsiteY14" fmla="*/ 1275348 h 1275348"/>
              <a:gd name="connsiteX15" fmla="*/ 83844 w 878959"/>
              <a:gd name="connsiteY15" fmla="*/ 1251285 h 1275348"/>
              <a:gd name="connsiteX16" fmla="*/ 35718 w 878959"/>
              <a:gd name="connsiteY16" fmla="*/ 1227221 h 1275348"/>
              <a:gd name="connsiteX17" fmla="*/ 23686 w 878959"/>
              <a:gd name="connsiteY17" fmla="*/ 1010653 h 1275348"/>
              <a:gd name="connsiteX18" fmla="*/ 47749 w 878959"/>
              <a:gd name="connsiteY18" fmla="*/ 926432 h 1275348"/>
              <a:gd name="connsiteX19" fmla="*/ 95876 w 878959"/>
              <a:gd name="connsiteY19" fmla="*/ 782053 h 1275348"/>
              <a:gd name="connsiteX20" fmla="*/ 156033 w 878959"/>
              <a:gd name="connsiteY20" fmla="*/ 709863 h 1275348"/>
              <a:gd name="connsiteX21" fmla="*/ 180097 w 878959"/>
              <a:gd name="connsiteY21" fmla="*/ 649706 h 1275348"/>
              <a:gd name="connsiteX22" fmla="*/ 192128 w 878959"/>
              <a:gd name="connsiteY22" fmla="*/ 613611 h 1275348"/>
              <a:gd name="connsiteX23" fmla="*/ 252286 w 878959"/>
              <a:gd name="connsiteY23" fmla="*/ 457200 h 1275348"/>
              <a:gd name="connsiteX24" fmla="*/ 300412 w 878959"/>
              <a:gd name="connsiteY24" fmla="*/ 336885 h 1275348"/>
              <a:gd name="connsiteX25" fmla="*/ 324476 w 878959"/>
              <a:gd name="connsiteY25" fmla="*/ 276727 h 1275348"/>
              <a:gd name="connsiteX26" fmla="*/ 396665 w 878959"/>
              <a:gd name="connsiteY26" fmla="*/ 156411 h 1275348"/>
              <a:gd name="connsiteX27" fmla="*/ 420728 w 878959"/>
              <a:gd name="connsiteY27" fmla="*/ 108285 h 1275348"/>
              <a:gd name="connsiteX28" fmla="*/ 444791 w 878959"/>
              <a:gd name="connsiteY28" fmla="*/ 84221 h 127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78959" h="1275348">
                <a:moveTo>
                  <a:pt x="480886" y="0"/>
                </a:moveTo>
                <a:cubicBezTo>
                  <a:pt x="575553" y="121716"/>
                  <a:pt x="532773" y="75951"/>
                  <a:pt x="601202" y="144379"/>
                </a:cubicBezTo>
                <a:cubicBezTo>
                  <a:pt x="613234" y="168442"/>
                  <a:pt x="624542" y="192881"/>
                  <a:pt x="637297" y="216569"/>
                </a:cubicBezTo>
                <a:cubicBezTo>
                  <a:pt x="652626" y="245038"/>
                  <a:pt x="671655" y="271534"/>
                  <a:pt x="685423" y="300790"/>
                </a:cubicBezTo>
                <a:cubicBezTo>
                  <a:pt x="703815" y="339873"/>
                  <a:pt x="714232" y="382472"/>
                  <a:pt x="733549" y="421106"/>
                </a:cubicBezTo>
                <a:cubicBezTo>
                  <a:pt x="745581" y="445169"/>
                  <a:pt x="758717" y="468710"/>
                  <a:pt x="769644" y="493295"/>
                </a:cubicBezTo>
                <a:cubicBezTo>
                  <a:pt x="774795" y="504884"/>
                  <a:pt x="776680" y="517733"/>
                  <a:pt x="781676" y="529390"/>
                </a:cubicBezTo>
                <a:cubicBezTo>
                  <a:pt x="788741" y="545875"/>
                  <a:pt x="797718" y="561474"/>
                  <a:pt x="805739" y="577516"/>
                </a:cubicBezTo>
                <a:cubicBezTo>
                  <a:pt x="809749" y="593558"/>
                  <a:pt x="812907" y="609838"/>
                  <a:pt x="817770" y="625642"/>
                </a:cubicBezTo>
                <a:cubicBezTo>
                  <a:pt x="828959" y="662007"/>
                  <a:pt x="846403" y="696618"/>
                  <a:pt x="853865" y="733927"/>
                </a:cubicBezTo>
                <a:lnTo>
                  <a:pt x="865897" y="794085"/>
                </a:lnTo>
                <a:cubicBezTo>
                  <a:pt x="841611" y="1134076"/>
                  <a:pt x="952003" y="1112032"/>
                  <a:pt x="781676" y="1143000"/>
                </a:cubicBezTo>
                <a:cubicBezTo>
                  <a:pt x="757674" y="1147364"/>
                  <a:pt x="733549" y="1151021"/>
                  <a:pt x="709486" y="1155032"/>
                </a:cubicBezTo>
                <a:cubicBezTo>
                  <a:pt x="692376" y="1163587"/>
                  <a:pt x="615272" y="1207809"/>
                  <a:pt x="577139" y="1215190"/>
                </a:cubicBezTo>
                <a:cubicBezTo>
                  <a:pt x="465146" y="1236866"/>
                  <a:pt x="240254" y="1275348"/>
                  <a:pt x="240254" y="1275348"/>
                </a:cubicBezTo>
                <a:cubicBezTo>
                  <a:pt x="202267" y="1271127"/>
                  <a:pt x="127712" y="1267736"/>
                  <a:pt x="83844" y="1251285"/>
                </a:cubicBezTo>
                <a:cubicBezTo>
                  <a:pt x="67050" y="1244987"/>
                  <a:pt x="51760" y="1235242"/>
                  <a:pt x="35718" y="1227221"/>
                </a:cubicBezTo>
                <a:cubicBezTo>
                  <a:pt x="-19086" y="1145019"/>
                  <a:pt x="-585" y="1188640"/>
                  <a:pt x="23686" y="1010653"/>
                </a:cubicBezTo>
                <a:cubicBezTo>
                  <a:pt x="27631" y="981724"/>
                  <a:pt x="38957" y="954274"/>
                  <a:pt x="47749" y="926432"/>
                </a:cubicBezTo>
                <a:cubicBezTo>
                  <a:pt x="63025" y="878057"/>
                  <a:pt x="63400" y="821025"/>
                  <a:pt x="95876" y="782053"/>
                </a:cubicBezTo>
                <a:lnTo>
                  <a:pt x="156033" y="709863"/>
                </a:lnTo>
                <a:cubicBezTo>
                  <a:pt x="164054" y="689811"/>
                  <a:pt x="172514" y="669928"/>
                  <a:pt x="180097" y="649706"/>
                </a:cubicBezTo>
                <a:cubicBezTo>
                  <a:pt x="184550" y="637831"/>
                  <a:pt x="187675" y="625486"/>
                  <a:pt x="192128" y="613611"/>
                </a:cubicBezTo>
                <a:cubicBezTo>
                  <a:pt x="211742" y="561307"/>
                  <a:pt x="231931" y="509220"/>
                  <a:pt x="252286" y="457200"/>
                </a:cubicBezTo>
                <a:cubicBezTo>
                  <a:pt x="268026" y="416976"/>
                  <a:pt x="284370" y="376990"/>
                  <a:pt x="300412" y="336885"/>
                </a:cubicBezTo>
                <a:cubicBezTo>
                  <a:pt x="308433" y="316832"/>
                  <a:pt x="313364" y="295247"/>
                  <a:pt x="324476" y="276727"/>
                </a:cubicBezTo>
                <a:cubicBezTo>
                  <a:pt x="348539" y="236622"/>
                  <a:pt x="375749" y="198244"/>
                  <a:pt x="396665" y="156411"/>
                </a:cubicBezTo>
                <a:cubicBezTo>
                  <a:pt x="404686" y="140369"/>
                  <a:pt x="410779" y="123208"/>
                  <a:pt x="420728" y="108285"/>
                </a:cubicBezTo>
                <a:cubicBezTo>
                  <a:pt x="427020" y="98846"/>
                  <a:pt x="444791" y="84221"/>
                  <a:pt x="444791" y="84221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32" name="Picture 4" descr="Nai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261907">
            <a:off x="4133850" y="4329113"/>
            <a:ext cx="909638" cy="30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 rot="364980">
            <a:off x="4424294" y="4404586"/>
            <a:ext cx="329584" cy="1270862"/>
          </a:xfrm>
          <a:custGeom>
            <a:avLst/>
            <a:gdLst>
              <a:gd name="connsiteX0" fmla="*/ 0 w 329584"/>
              <a:gd name="connsiteY0" fmla="*/ 0 h 1270862"/>
              <a:gd name="connsiteX1" fmla="*/ 329584 w 329584"/>
              <a:gd name="connsiteY1" fmla="*/ 0 h 1270862"/>
              <a:gd name="connsiteX2" fmla="*/ 329584 w 329584"/>
              <a:gd name="connsiteY2" fmla="*/ 1270862 h 1270862"/>
              <a:gd name="connsiteX3" fmla="*/ 0 w 329584"/>
              <a:gd name="connsiteY3" fmla="*/ 1270862 h 1270862"/>
              <a:gd name="connsiteX4" fmla="*/ 0 w 329584"/>
              <a:gd name="connsiteY4" fmla="*/ 0 h 1270862"/>
              <a:gd name="connsiteX0" fmla="*/ 3126 w 329584"/>
              <a:gd name="connsiteY0" fmla="*/ 29331 h 1270862"/>
              <a:gd name="connsiteX1" fmla="*/ 329584 w 329584"/>
              <a:gd name="connsiteY1" fmla="*/ 0 h 1270862"/>
              <a:gd name="connsiteX2" fmla="*/ 329584 w 329584"/>
              <a:gd name="connsiteY2" fmla="*/ 1270862 h 1270862"/>
              <a:gd name="connsiteX3" fmla="*/ 0 w 329584"/>
              <a:gd name="connsiteY3" fmla="*/ 1270862 h 1270862"/>
              <a:gd name="connsiteX4" fmla="*/ 3126 w 329584"/>
              <a:gd name="connsiteY4" fmla="*/ 29331 h 1270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584" h="1270862">
                <a:moveTo>
                  <a:pt x="3126" y="29331"/>
                </a:moveTo>
                <a:lnTo>
                  <a:pt x="329584" y="0"/>
                </a:lnTo>
                <a:lnTo>
                  <a:pt x="329584" y="1270862"/>
                </a:lnTo>
                <a:lnTo>
                  <a:pt x="0" y="1270862"/>
                </a:lnTo>
                <a:lnTo>
                  <a:pt x="3126" y="29331"/>
                </a:lnTo>
                <a:close/>
              </a:path>
            </a:pathLst>
          </a:custGeom>
          <a:blipFill>
            <a:blip r:embed="rId4" cstate="print"/>
            <a:tile tx="0" ty="0" sx="100000" sy="100000" flip="none" algn="tl"/>
          </a:blipFill>
          <a:effectLst>
            <a:glow rad="101600">
              <a:schemeClr val="bg1">
                <a:lumMod val="75000"/>
                <a:alpha val="31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 rot="20963432">
            <a:off x="4618393" y="4385052"/>
            <a:ext cx="330195" cy="1270862"/>
          </a:xfrm>
          <a:custGeom>
            <a:avLst/>
            <a:gdLst>
              <a:gd name="connsiteX0" fmla="*/ 0 w 329584"/>
              <a:gd name="connsiteY0" fmla="*/ 0 h 1270862"/>
              <a:gd name="connsiteX1" fmla="*/ 329584 w 329584"/>
              <a:gd name="connsiteY1" fmla="*/ 0 h 1270862"/>
              <a:gd name="connsiteX2" fmla="*/ 329584 w 329584"/>
              <a:gd name="connsiteY2" fmla="*/ 1270862 h 1270862"/>
              <a:gd name="connsiteX3" fmla="*/ 0 w 329584"/>
              <a:gd name="connsiteY3" fmla="*/ 1270862 h 1270862"/>
              <a:gd name="connsiteX4" fmla="*/ 0 w 329584"/>
              <a:gd name="connsiteY4" fmla="*/ 0 h 1270862"/>
              <a:gd name="connsiteX0" fmla="*/ 0 w 329584"/>
              <a:gd name="connsiteY0" fmla="*/ 0 h 1270862"/>
              <a:gd name="connsiteX1" fmla="*/ 286722 w 329584"/>
              <a:gd name="connsiteY1" fmla="*/ 122013 h 1270862"/>
              <a:gd name="connsiteX2" fmla="*/ 329584 w 329584"/>
              <a:gd name="connsiteY2" fmla="*/ 1270862 h 1270862"/>
              <a:gd name="connsiteX3" fmla="*/ 0 w 329584"/>
              <a:gd name="connsiteY3" fmla="*/ 1270862 h 1270862"/>
              <a:gd name="connsiteX4" fmla="*/ 0 w 329584"/>
              <a:gd name="connsiteY4" fmla="*/ 0 h 1270862"/>
              <a:gd name="connsiteX0" fmla="*/ 0 w 330195"/>
              <a:gd name="connsiteY0" fmla="*/ 0 h 1270862"/>
              <a:gd name="connsiteX1" fmla="*/ 330195 w 330195"/>
              <a:gd name="connsiteY1" fmla="*/ 50130 h 1270862"/>
              <a:gd name="connsiteX2" fmla="*/ 329584 w 330195"/>
              <a:gd name="connsiteY2" fmla="*/ 1270862 h 1270862"/>
              <a:gd name="connsiteX3" fmla="*/ 0 w 330195"/>
              <a:gd name="connsiteY3" fmla="*/ 1270862 h 1270862"/>
              <a:gd name="connsiteX4" fmla="*/ 0 w 330195"/>
              <a:gd name="connsiteY4" fmla="*/ 0 h 1270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195" h="1270862">
                <a:moveTo>
                  <a:pt x="0" y="0"/>
                </a:moveTo>
                <a:lnTo>
                  <a:pt x="330195" y="50130"/>
                </a:lnTo>
                <a:cubicBezTo>
                  <a:pt x="329991" y="457041"/>
                  <a:pt x="329788" y="863951"/>
                  <a:pt x="329584" y="1270862"/>
                </a:cubicBezTo>
                <a:lnTo>
                  <a:pt x="0" y="1270862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print"/>
            <a:tile tx="0" ty="0" sx="100000" sy="100000" flip="none" algn="tl"/>
          </a:blipFill>
          <a:effectLst>
            <a:glow rad="101600">
              <a:schemeClr val="bg1">
                <a:lumMod val="75000"/>
                <a:alpha val="31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olný tvar: obrazec 11"/>
          <p:cNvSpPr/>
          <p:nvPr/>
        </p:nvSpPr>
        <p:spPr>
          <a:xfrm>
            <a:off x="7646988" y="1533525"/>
            <a:ext cx="877887" cy="1274763"/>
          </a:xfrm>
          <a:custGeom>
            <a:avLst/>
            <a:gdLst>
              <a:gd name="connsiteX0" fmla="*/ 480886 w 878959"/>
              <a:gd name="connsiteY0" fmla="*/ 0 h 1275348"/>
              <a:gd name="connsiteX1" fmla="*/ 601202 w 878959"/>
              <a:gd name="connsiteY1" fmla="*/ 144379 h 1275348"/>
              <a:gd name="connsiteX2" fmla="*/ 637297 w 878959"/>
              <a:gd name="connsiteY2" fmla="*/ 216569 h 1275348"/>
              <a:gd name="connsiteX3" fmla="*/ 685423 w 878959"/>
              <a:gd name="connsiteY3" fmla="*/ 300790 h 1275348"/>
              <a:gd name="connsiteX4" fmla="*/ 733549 w 878959"/>
              <a:gd name="connsiteY4" fmla="*/ 421106 h 1275348"/>
              <a:gd name="connsiteX5" fmla="*/ 769644 w 878959"/>
              <a:gd name="connsiteY5" fmla="*/ 493295 h 1275348"/>
              <a:gd name="connsiteX6" fmla="*/ 781676 w 878959"/>
              <a:gd name="connsiteY6" fmla="*/ 529390 h 1275348"/>
              <a:gd name="connsiteX7" fmla="*/ 805739 w 878959"/>
              <a:gd name="connsiteY7" fmla="*/ 577516 h 1275348"/>
              <a:gd name="connsiteX8" fmla="*/ 817770 w 878959"/>
              <a:gd name="connsiteY8" fmla="*/ 625642 h 1275348"/>
              <a:gd name="connsiteX9" fmla="*/ 853865 w 878959"/>
              <a:gd name="connsiteY9" fmla="*/ 733927 h 1275348"/>
              <a:gd name="connsiteX10" fmla="*/ 865897 w 878959"/>
              <a:gd name="connsiteY10" fmla="*/ 794085 h 1275348"/>
              <a:gd name="connsiteX11" fmla="*/ 781676 w 878959"/>
              <a:gd name="connsiteY11" fmla="*/ 1143000 h 1275348"/>
              <a:gd name="connsiteX12" fmla="*/ 709486 w 878959"/>
              <a:gd name="connsiteY12" fmla="*/ 1155032 h 1275348"/>
              <a:gd name="connsiteX13" fmla="*/ 577139 w 878959"/>
              <a:gd name="connsiteY13" fmla="*/ 1215190 h 1275348"/>
              <a:gd name="connsiteX14" fmla="*/ 240254 w 878959"/>
              <a:gd name="connsiteY14" fmla="*/ 1275348 h 1275348"/>
              <a:gd name="connsiteX15" fmla="*/ 83844 w 878959"/>
              <a:gd name="connsiteY15" fmla="*/ 1251285 h 1275348"/>
              <a:gd name="connsiteX16" fmla="*/ 35718 w 878959"/>
              <a:gd name="connsiteY16" fmla="*/ 1227221 h 1275348"/>
              <a:gd name="connsiteX17" fmla="*/ 23686 w 878959"/>
              <a:gd name="connsiteY17" fmla="*/ 1010653 h 1275348"/>
              <a:gd name="connsiteX18" fmla="*/ 47749 w 878959"/>
              <a:gd name="connsiteY18" fmla="*/ 926432 h 1275348"/>
              <a:gd name="connsiteX19" fmla="*/ 95876 w 878959"/>
              <a:gd name="connsiteY19" fmla="*/ 782053 h 1275348"/>
              <a:gd name="connsiteX20" fmla="*/ 156033 w 878959"/>
              <a:gd name="connsiteY20" fmla="*/ 709863 h 1275348"/>
              <a:gd name="connsiteX21" fmla="*/ 180097 w 878959"/>
              <a:gd name="connsiteY21" fmla="*/ 649706 h 1275348"/>
              <a:gd name="connsiteX22" fmla="*/ 192128 w 878959"/>
              <a:gd name="connsiteY22" fmla="*/ 613611 h 1275348"/>
              <a:gd name="connsiteX23" fmla="*/ 252286 w 878959"/>
              <a:gd name="connsiteY23" fmla="*/ 457200 h 1275348"/>
              <a:gd name="connsiteX24" fmla="*/ 300412 w 878959"/>
              <a:gd name="connsiteY24" fmla="*/ 336885 h 1275348"/>
              <a:gd name="connsiteX25" fmla="*/ 324476 w 878959"/>
              <a:gd name="connsiteY25" fmla="*/ 276727 h 1275348"/>
              <a:gd name="connsiteX26" fmla="*/ 396665 w 878959"/>
              <a:gd name="connsiteY26" fmla="*/ 156411 h 1275348"/>
              <a:gd name="connsiteX27" fmla="*/ 420728 w 878959"/>
              <a:gd name="connsiteY27" fmla="*/ 108285 h 1275348"/>
              <a:gd name="connsiteX28" fmla="*/ 444791 w 878959"/>
              <a:gd name="connsiteY28" fmla="*/ 84221 h 127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78959" h="1275348">
                <a:moveTo>
                  <a:pt x="480886" y="0"/>
                </a:moveTo>
                <a:cubicBezTo>
                  <a:pt x="575553" y="121716"/>
                  <a:pt x="532773" y="75951"/>
                  <a:pt x="601202" y="144379"/>
                </a:cubicBezTo>
                <a:cubicBezTo>
                  <a:pt x="613234" y="168442"/>
                  <a:pt x="624542" y="192881"/>
                  <a:pt x="637297" y="216569"/>
                </a:cubicBezTo>
                <a:cubicBezTo>
                  <a:pt x="652626" y="245038"/>
                  <a:pt x="671655" y="271534"/>
                  <a:pt x="685423" y="300790"/>
                </a:cubicBezTo>
                <a:cubicBezTo>
                  <a:pt x="703815" y="339873"/>
                  <a:pt x="714232" y="382472"/>
                  <a:pt x="733549" y="421106"/>
                </a:cubicBezTo>
                <a:cubicBezTo>
                  <a:pt x="745581" y="445169"/>
                  <a:pt x="758717" y="468710"/>
                  <a:pt x="769644" y="493295"/>
                </a:cubicBezTo>
                <a:cubicBezTo>
                  <a:pt x="774795" y="504884"/>
                  <a:pt x="776680" y="517733"/>
                  <a:pt x="781676" y="529390"/>
                </a:cubicBezTo>
                <a:cubicBezTo>
                  <a:pt x="788741" y="545875"/>
                  <a:pt x="797718" y="561474"/>
                  <a:pt x="805739" y="577516"/>
                </a:cubicBezTo>
                <a:cubicBezTo>
                  <a:pt x="809749" y="593558"/>
                  <a:pt x="812907" y="609838"/>
                  <a:pt x="817770" y="625642"/>
                </a:cubicBezTo>
                <a:cubicBezTo>
                  <a:pt x="828959" y="662007"/>
                  <a:pt x="846403" y="696618"/>
                  <a:pt x="853865" y="733927"/>
                </a:cubicBezTo>
                <a:lnTo>
                  <a:pt x="865897" y="794085"/>
                </a:lnTo>
                <a:cubicBezTo>
                  <a:pt x="841611" y="1134076"/>
                  <a:pt x="952003" y="1112032"/>
                  <a:pt x="781676" y="1143000"/>
                </a:cubicBezTo>
                <a:cubicBezTo>
                  <a:pt x="757674" y="1147364"/>
                  <a:pt x="733549" y="1151021"/>
                  <a:pt x="709486" y="1155032"/>
                </a:cubicBezTo>
                <a:cubicBezTo>
                  <a:pt x="692376" y="1163587"/>
                  <a:pt x="615272" y="1207809"/>
                  <a:pt x="577139" y="1215190"/>
                </a:cubicBezTo>
                <a:cubicBezTo>
                  <a:pt x="465146" y="1236866"/>
                  <a:pt x="240254" y="1275348"/>
                  <a:pt x="240254" y="1275348"/>
                </a:cubicBezTo>
                <a:cubicBezTo>
                  <a:pt x="202267" y="1271127"/>
                  <a:pt x="127712" y="1267736"/>
                  <a:pt x="83844" y="1251285"/>
                </a:cubicBezTo>
                <a:cubicBezTo>
                  <a:pt x="67050" y="1244987"/>
                  <a:pt x="51760" y="1235242"/>
                  <a:pt x="35718" y="1227221"/>
                </a:cubicBezTo>
                <a:cubicBezTo>
                  <a:pt x="-19086" y="1145019"/>
                  <a:pt x="-585" y="1188640"/>
                  <a:pt x="23686" y="1010653"/>
                </a:cubicBezTo>
                <a:cubicBezTo>
                  <a:pt x="27631" y="981724"/>
                  <a:pt x="38957" y="954274"/>
                  <a:pt x="47749" y="926432"/>
                </a:cubicBezTo>
                <a:cubicBezTo>
                  <a:pt x="63025" y="878057"/>
                  <a:pt x="63400" y="821025"/>
                  <a:pt x="95876" y="782053"/>
                </a:cubicBezTo>
                <a:lnTo>
                  <a:pt x="156033" y="709863"/>
                </a:lnTo>
                <a:cubicBezTo>
                  <a:pt x="164054" y="689811"/>
                  <a:pt x="172514" y="669928"/>
                  <a:pt x="180097" y="649706"/>
                </a:cubicBezTo>
                <a:cubicBezTo>
                  <a:pt x="184550" y="637831"/>
                  <a:pt x="187675" y="625486"/>
                  <a:pt x="192128" y="613611"/>
                </a:cubicBezTo>
                <a:cubicBezTo>
                  <a:pt x="211742" y="561307"/>
                  <a:pt x="231931" y="509220"/>
                  <a:pt x="252286" y="457200"/>
                </a:cubicBezTo>
                <a:cubicBezTo>
                  <a:pt x="268026" y="416976"/>
                  <a:pt x="284370" y="376990"/>
                  <a:pt x="300412" y="336885"/>
                </a:cubicBezTo>
                <a:cubicBezTo>
                  <a:pt x="308433" y="316832"/>
                  <a:pt x="313364" y="295247"/>
                  <a:pt x="324476" y="276727"/>
                </a:cubicBezTo>
                <a:cubicBezTo>
                  <a:pt x="348539" y="236622"/>
                  <a:pt x="375749" y="198244"/>
                  <a:pt x="396665" y="156411"/>
                </a:cubicBezTo>
                <a:cubicBezTo>
                  <a:pt x="404686" y="140369"/>
                  <a:pt x="410779" y="123208"/>
                  <a:pt x="420728" y="108285"/>
                </a:cubicBezTo>
                <a:cubicBezTo>
                  <a:pt x="427020" y="98846"/>
                  <a:pt x="444791" y="84221"/>
                  <a:pt x="444791" y="84221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40" name="Picture 4" descr="Nai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261907">
            <a:off x="8012113" y="4314825"/>
            <a:ext cx="909637" cy="30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 rot="1510158">
            <a:off x="8148211" y="4299399"/>
            <a:ext cx="329584" cy="1270862"/>
          </a:xfrm>
          <a:custGeom>
            <a:avLst/>
            <a:gdLst>
              <a:gd name="connsiteX0" fmla="*/ 0 w 329584"/>
              <a:gd name="connsiteY0" fmla="*/ 0 h 1270862"/>
              <a:gd name="connsiteX1" fmla="*/ 329584 w 329584"/>
              <a:gd name="connsiteY1" fmla="*/ 0 h 1270862"/>
              <a:gd name="connsiteX2" fmla="*/ 329584 w 329584"/>
              <a:gd name="connsiteY2" fmla="*/ 1270862 h 1270862"/>
              <a:gd name="connsiteX3" fmla="*/ 0 w 329584"/>
              <a:gd name="connsiteY3" fmla="*/ 1270862 h 1270862"/>
              <a:gd name="connsiteX4" fmla="*/ 0 w 329584"/>
              <a:gd name="connsiteY4" fmla="*/ 0 h 1270862"/>
              <a:gd name="connsiteX0" fmla="*/ 22411 w 329584"/>
              <a:gd name="connsiteY0" fmla="*/ 163288 h 1270862"/>
              <a:gd name="connsiteX1" fmla="*/ 329584 w 329584"/>
              <a:gd name="connsiteY1" fmla="*/ 0 h 1270862"/>
              <a:gd name="connsiteX2" fmla="*/ 329584 w 329584"/>
              <a:gd name="connsiteY2" fmla="*/ 1270862 h 1270862"/>
              <a:gd name="connsiteX3" fmla="*/ 0 w 329584"/>
              <a:gd name="connsiteY3" fmla="*/ 1270862 h 1270862"/>
              <a:gd name="connsiteX4" fmla="*/ 22411 w 329584"/>
              <a:gd name="connsiteY4" fmla="*/ 163288 h 1270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584" h="1270862">
                <a:moveTo>
                  <a:pt x="22411" y="163288"/>
                </a:moveTo>
                <a:lnTo>
                  <a:pt x="329584" y="0"/>
                </a:lnTo>
                <a:lnTo>
                  <a:pt x="329584" y="1270862"/>
                </a:lnTo>
                <a:lnTo>
                  <a:pt x="0" y="1270862"/>
                </a:lnTo>
                <a:lnTo>
                  <a:pt x="22411" y="163288"/>
                </a:lnTo>
                <a:close/>
              </a:path>
            </a:pathLst>
          </a:custGeom>
          <a:blipFill>
            <a:blip r:embed="rId4" cstate="print"/>
            <a:tile tx="0" ty="0" sx="100000" sy="100000" flip="none" algn="tl"/>
          </a:blipFill>
          <a:effectLst>
            <a:glow rad="101600">
              <a:schemeClr val="bg1">
                <a:lumMod val="75000"/>
                <a:alpha val="31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9420188">
            <a:off x="8754673" y="4215445"/>
            <a:ext cx="343550" cy="1270862"/>
          </a:xfrm>
          <a:custGeom>
            <a:avLst/>
            <a:gdLst>
              <a:gd name="connsiteX0" fmla="*/ 0 w 329584"/>
              <a:gd name="connsiteY0" fmla="*/ 0 h 1270862"/>
              <a:gd name="connsiteX1" fmla="*/ 329584 w 329584"/>
              <a:gd name="connsiteY1" fmla="*/ 0 h 1270862"/>
              <a:gd name="connsiteX2" fmla="*/ 329584 w 329584"/>
              <a:gd name="connsiteY2" fmla="*/ 1270862 h 1270862"/>
              <a:gd name="connsiteX3" fmla="*/ 0 w 329584"/>
              <a:gd name="connsiteY3" fmla="*/ 1270862 h 1270862"/>
              <a:gd name="connsiteX4" fmla="*/ 0 w 329584"/>
              <a:gd name="connsiteY4" fmla="*/ 0 h 1270862"/>
              <a:gd name="connsiteX0" fmla="*/ 0 w 343550"/>
              <a:gd name="connsiteY0" fmla="*/ 0 h 1270862"/>
              <a:gd name="connsiteX1" fmla="*/ 343550 w 343550"/>
              <a:gd name="connsiteY1" fmla="*/ 229954 h 1270862"/>
              <a:gd name="connsiteX2" fmla="*/ 329584 w 343550"/>
              <a:gd name="connsiteY2" fmla="*/ 1270862 h 1270862"/>
              <a:gd name="connsiteX3" fmla="*/ 0 w 343550"/>
              <a:gd name="connsiteY3" fmla="*/ 1270862 h 1270862"/>
              <a:gd name="connsiteX4" fmla="*/ 0 w 343550"/>
              <a:gd name="connsiteY4" fmla="*/ 0 h 1270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3550" h="1270862">
                <a:moveTo>
                  <a:pt x="0" y="0"/>
                </a:moveTo>
                <a:lnTo>
                  <a:pt x="343550" y="229954"/>
                </a:lnTo>
                <a:lnTo>
                  <a:pt x="329584" y="1270862"/>
                </a:lnTo>
                <a:lnTo>
                  <a:pt x="0" y="1270862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print"/>
            <a:tile tx="0" ty="0" sx="100000" sy="100000" flip="none" algn="tl"/>
          </a:blipFill>
          <a:effectLst>
            <a:glow rad="101600">
              <a:schemeClr val="bg1">
                <a:lumMod val="75000"/>
                <a:alpha val="31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5147" name="Skupina 16"/>
          <p:cNvGrpSpPr>
            <a:grpSpLocks/>
          </p:cNvGrpSpPr>
          <p:nvPr/>
        </p:nvGrpSpPr>
        <p:grpSpPr bwMode="auto">
          <a:xfrm>
            <a:off x="8216900" y="2938463"/>
            <a:ext cx="2897188" cy="1108075"/>
            <a:chOff x="7990926" y="408095"/>
            <a:chExt cx="2896710" cy="1109535"/>
          </a:xfrm>
        </p:grpSpPr>
        <p:pic>
          <p:nvPicPr>
            <p:cNvPr id="5153" name="Picture 6" descr="Cartoon Hand Card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19159520" flipH="1">
              <a:off x="9492577" y="408095"/>
              <a:ext cx="1395059" cy="8473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bdélník 5"/>
            <p:cNvSpPr/>
            <p:nvPr/>
          </p:nvSpPr>
          <p:spPr>
            <a:xfrm rot="19914831">
              <a:off x="7990926" y="1126590"/>
              <a:ext cx="2158644" cy="391040"/>
            </a:xfrm>
            <a:custGeom>
              <a:avLst/>
              <a:gdLst>
                <a:gd name="connsiteX0" fmla="*/ 0 w 2231923"/>
                <a:gd name="connsiteY0" fmla="*/ 0 h 387142"/>
                <a:gd name="connsiteX1" fmla="*/ 2231923 w 2231923"/>
                <a:gd name="connsiteY1" fmla="*/ 0 h 387142"/>
                <a:gd name="connsiteX2" fmla="*/ 2231923 w 2231923"/>
                <a:gd name="connsiteY2" fmla="*/ 387142 h 387142"/>
                <a:gd name="connsiteX3" fmla="*/ 0 w 2231923"/>
                <a:gd name="connsiteY3" fmla="*/ 387142 h 387142"/>
                <a:gd name="connsiteX4" fmla="*/ 0 w 2231923"/>
                <a:gd name="connsiteY4" fmla="*/ 0 h 387142"/>
                <a:gd name="connsiteX0" fmla="*/ 0 w 2231923"/>
                <a:gd name="connsiteY0" fmla="*/ 0 h 387142"/>
                <a:gd name="connsiteX1" fmla="*/ 2231923 w 2231923"/>
                <a:gd name="connsiteY1" fmla="*/ 0 h 387142"/>
                <a:gd name="connsiteX2" fmla="*/ 2124111 w 2231923"/>
                <a:gd name="connsiteY2" fmla="*/ 365674 h 387142"/>
                <a:gd name="connsiteX3" fmla="*/ 0 w 2231923"/>
                <a:gd name="connsiteY3" fmla="*/ 387142 h 387142"/>
                <a:gd name="connsiteX4" fmla="*/ 0 w 2231923"/>
                <a:gd name="connsiteY4" fmla="*/ 0 h 387142"/>
                <a:gd name="connsiteX0" fmla="*/ 0 w 2158989"/>
                <a:gd name="connsiteY0" fmla="*/ 0 h 387142"/>
                <a:gd name="connsiteX1" fmla="*/ 2158989 w 2158989"/>
                <a:gd name="connsiteY1" fmla="*/ 24034 h 387142"/>
                <a:gd name="connsiteX2" fmla="*/ 2124111 w 2158989"/>
                <a:gd name="connsiteY2" fmla="*/ 365674 h 387142"/>
                <a:gd name="connsiteX3" fmla="*/ 0 w 2158989"/>
                <a:gd name="connsiteY3" fmla="*/ 387142 h 387142"/>
                <a:gd name="connsiteX4" fmla="*/ 0 w 2158989"/>
                <a:gd name="connsiteY4" fmla="*/ 0 h 387142"/>
                <a:gd name="connsiteX0" fmla="*/ 0 w 2158989"/>
                <a:gd name="connsiteY0" fmla="*/ 0 h 387142"/>
                <a:gd name="connsiteX1" fmla="*/ 2158989 w 2158989"/>
                <a:gd name="connsiteY1" fmla="*/ 24034 h 387142"/>
                <a:gd name="connsiteX2" fmla="*/ 2054671 w 2158989"/>
                <a:gd name="connsiteY2" fmla="*/ 255527 h 387142"/>
                <a:gd name="connsiteX3" fmla="*/ 2124111 w 2158989"/>
                <a:gd name="connsiteY3" fmla="*/ 365674 h 387142"/>
                <a:gd name="connsiteX4" fmla="*/ 0 w 2158989"/>
                <a:gd name="connsiteY4" fmla="*/ 387142 h 387142"/>
                <a:gd name="connsiteX5" fmla="*/ 0 w 2158989"/>
                <a:gd name="connsiteY5" fmla="*/ 0 h 387142"/>
                <a:gd name="connsiteX0" fmla="*/ 0 w 2158989"/>
                <a:gd name="connsiteY0" fmla="*/ 0 h 391114"/>
                <a:gd name="connsiteX1" fmla="*/ 2158989 w 2158989"/>
                <a:gd name="connsiteY1" fmla="*/ 24034 h 391114"/>
                <a:gd name="connsiteX2" fmla="*/ 2054671 w 2158989"/>
                <a:gd name="connsiteY2" fmla="*/ 255527 h 391114"/>
                <a:gd name="connsiteX3" fmla="*/ 2088247 w 2158989"/>
                <a:gd name="connsiteY3" fmla="*/ 391114 h 391114"/>
                <a:gd name="connsiteX4" fmla="*/ 0 w 2158989"/>
                <a:gd name="connsiteY4" fmla="*/ 387142 h 391114"/>
                <a:gd name="connsiteX5" fmla="*/ 0 w 2158989"/>
                <a:gd name="connsiteY5" fmla="*/ 0 h 39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8989" h="391114">
                  <a:moveTo>
                    <a:pt x="0" y="0"/>
                  </a:moveTo>
                  <a:lnTo>
                    <a:pt x="2158989" y="24034"/>
                  </a:lnTo>
                  <a:cubicBezTo>
                    <a:pt x="2152172" y="97542"/>
                    <a:pt x="2061488" y="182019"/>
                    <a:pt x="2054671" y="255527"/>
                  </a:cubicBezTo>
                  <a:lnTo>
                    <a:pt x="2088247" y="391114"/>
                  </a:lnTo>
                  <a:lnTo>
                    <a:pt x="0" y="3871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 rot="20294250">
              <a:off x="9914659" y="648123"/>
              <a:ext cx="168247" cy="206647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148" name="TextovéPole 17"/>
          <p:cNvSpPr txBox="1">
            <a:spLocks noChangeArrowheads="1"/>
          </p:cNvSpPr>
          <p:nvPr/>
        </p:nvSpPr>
        <p:spPr bwMode="auto">
          <a:xfrm>
            <a:off x="7723188" y="4227513"/>
            <a:ext cx="4413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9600">
                <a:solidFill>
                  <a:srgbClr val="00B0F0"/>
                </a:solidFill>
              </a:rPr>
              <a:t>-</a:t>
            </a:r>
          </a:p>
        </p:txBody>
      </p:sp>
      <p:sp>
        <p:nvSpPr>
          <p:cNvPr id="5149" name="TextovéPole 21"/>
          <p:cNvSpPr txBox="1">
            <a:spLocks noChangeArrowheads="1"/>
          </p:cNvSpPr>
          <p:nvPr/>
        </p:nvSpPr>
        <p:spPr bwMode="auto">
          <a:xfrm>
            <a:off x="9036050" y="4010025"/>
            <a:ext cx="4413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9600">
                <a:solidFill>
                  <a:srgbClr val="00B0F0"/>
                </a:solidFill>
              </a:rPr>
              <a:t>-</a:t>
            </a:r>
          </a:p>
        </p:txBody>
      </p:sp>
      <p:sp>
        <p:nvSpPr>
          <p:cNvPr id="5150" name="TextovéPole 22"/>
          <p:cNvSpPr txBox="1">
            <a:spLocks noChangeArrowheads="1"/>
          </p:cNvSpPr>
          <p:nvPr/>
        </p:nvSpPr>
        <p:spPr bwMode="auto">
          <a:xfrm>
            <a:off x="8323263" y="3340100"/>
            <a:ext cx="4413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9600">
                <a:solidFill>
                  <a:srgbClr val="00B0F0"/>
                </a:solidFill>
              </a:rPr>
              <a:t>-</a:t>
            </a:r>
          </a:p>
        </p:txBody>
      </p:sp>
      <p:sp>
        <p:nvSpPr>
          <p:cNvPr id="5151" name="TextovéPole 18"/>
          <p:cNvSpPr txBox="1">
            <a:spLocks noChangeArrowheads="1"/>
          </p:cNvSpPr>
          <p:nvPr/>
        </p:nvSpPr>
        <p:spPr bwMode="auto">
          <a:xfrm>
            <a:off x="10225088" y="4467225"/>
            <a:ext cx="939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pravítko</a:t>
            </a:r>
          </a:p>
        </p:txBody>
      </p:sp>
      <p:cxnSp>
        <p:nvCxnSpPr>
          <p:cNvPr id="21" name="Přímá spojnice se šipkou 20"/>
          <p:cNvCxnSpPr>
            <a:stCxn id="5151" idx="1"/>
          </p:cNvCxnSpPr>
          <p:nvPr/>
        </p:nvCxnSpPr>
        <p:spPr>
          <a:xfrm flipH="1" flipV="1">
            <a:off x="9610725" y="4010025"/>
            <a:ext cx="614363" cy="64135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2"/>
          <p:cNvSpPr txBox="1">
            <a:spLocks noChangeArrowheads="1"/>
          </p:cNvSpPr>
          <p:nvPr/>
        </p:nvSpPr>
        <p:spPr bwMode="auto">
          <a:xfrm>
            <a:off x="879475" y="1019175"/>
            <a:ext cx="91916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Víš, že si můžeš sám doma vyrobit článek? Budeš k tomu potřebovat</a:t>
            </a:r>
          </a:p>
          <a:p>
            <a:pPr eaLnBrk="1" hangingPunct="1"/>
            <a:r>
              <a:rPr lang="cs-CZ" altLang="cs-CZ" sz="2400"/>
              <a:t>citron, měděný a pozinkovaný hřebík, žárovičku nebo digitální voltmetr. </a:t>
            </a:r>
          </a:p>
        </p:txBody>
      </p:sp>
      <p:grpSp>
        <p:nvGrpSpPr>
          <p:cNvPr id="6147" name="Skupina 15"/>
          <p:cNvGrpSpPr>
            <a:grpSpLocks/>
          </p:cNvGrpSpPr>
          <p:nvPr/>
        </p:nvGrpSpPr>
        <p:grpSpPr bwMode="auto">
          <a:xfrm>
            <a:off x="7178675" y="3903663"/>
            <a:ext cx="2690813" cy="2527300"/>
            <a:chOff x="1240214" y="3904387"/>
            <a:chExt cx="2689733" cy="2526600"/>
          </a:xfrm>
        </p:grpSpPr>
        <p:pic>
          <p:nvPicPr>
            <p:cNvPr id="6177" name="Obrázek 1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4033358">
              <a:off x="1384146" y="3885186"/>
              <a:ext cx="2401869" cy="26897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6178" name="Skupina 17"/>
            <p:cNvGrpSpPr>
              <a:grpSpLocks/>
            </p:cNvGrpSpPr>
            <p:nvPr/>
          </p:nvGrpSpPr>
          <p:grpSpPr bwMode="auto">
            <a:xfrm>
              <a:off x="1623557" y="3904387"/>
              <a:ext cx="328612" cy="1007405"/>
              <a:chOff x="-1164431" y="2594699"/>
              <a:chExt cx="328612" cy="1007405"/>
            </a:xfrm>
          </p:grpSpPr>
          <p:cxnSp>
            <p:nvCxnSpPr>
              <p:cNvPr id="22" name="Přímá spojnice 21"/>
              <p:cNvCxnSpPr/>
              <p:nvPr/>
            </p:nvCxnSpPr>
            <p:spPr>
              <a:xfrm>
                <a:off x="-998720" y="2686749"/>
                <a:ext cx="0" cy="915733"/>
              </a:xfrm>
              <a:prstGeom prst="line">
                <a:avLst/>
              </a:prstGeom>
              <a:ln w="76200"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Ovál 22"/>
              <p:cNvSpPr/>
              <p:nvPr/>
            </p:nvSpPr>
            <p:spPr>
              <a:xfrm>
                <a:off x="-1163753" y="2594699"/>
                <a:ext cx="328481" cy="18251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3188495" y="3904387"/>
              <a:ext cx="328612" cy="1007405"/>
              <a:chOff x="-1164431" y="2594699"/>
              <a:chExt cx="328612" cy="1007405"/>
            </a:xfrm>
            <a:solidFill>
              <a:srgbClr val="FF9933"/>
            </a:solidFill>
          </p:grpSpPr>
          <p:cxnSp>
            <p:nvCxnSpPr>
              <p:cNvPr id="20" name="Přímá spojnice 19"/>
              <p:cNvCxnSpPr/>
              <p:nvPr/>
            </p:nvCxnSpPr>
            <p:spPr>
              <a:xfrm>
                <a:off x="-1000125" y="2686050"/>
                <a:ext cx="0" cy="916054"/>
              </a:xfrm>
              <a:prstGeom prst="line">
                <a:avLst/>
              </a:prstGeom>
              <a:grpFill/>
              <a:ln w="76200">
                <a:solidFill>
                  <a:srgbClr val="FF99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Ovál 20"/>
              <p:cNvSpPr/>
              <p:nvPr/>
            </p:nvSpPr>
            <p:spPr>
              <a:xfrm>
                <a:off x="-1164431" y="2594699"/>
                <a:ext cx="328612" cy="182702"/>
              </a:xfrm>
              <a:prstGeom prst="ellipse">
                <a:avLst/>
              </a:prstGeom>
              <a:solidFill>
                <a:srgbClr val="FF9933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6148" name="Skupina 3"/>
          <p:cNvGrpSpPr>
            <a:grpSpLocks/>
          </p:cNvGrpSpPr>
          <p:nvPr/>
        </p:nvGrpSpPr>
        <p:grpSpPr bwMode="auto">
          <a:xfrm>
            <a:off x="1239838" y="1979613"/>
            <a:ext cx="3886200" cy="4451350"/>
            <a:chOff x="1239838" y="1979613"/>
            <a:chExt cx="3886200" cy="4451350"/>
          </a:xfrm>
        </p:grpSpPr>
        <p:grpSp>
          <p:nvGrpSpPr>
            <p:cNvPr id="6167" name="Skupina 14"/>
            <p:cNvGrpSpPr>
              <a:grpSpLocks/>
            </p:cNvGrpSpPr>
            <p:nvPr/>
          </p:nvGrpSpPr>
          <p:grpSpPr bwMode="auto">
            <a:xfrm>
              <a:off x="1239838" y="3903663"/>
              <a:ext cx="2690812" cy="2527300"/>
              <a:chOff x="1240214" y="3904387"/>
              <a:chExt cx="2689733" cy="2526600"/>
            </a:xfrm>
          </p:grpSpPr>
          <p:pic>
            <p:nvPicPr>
              <p:cNvPr id="6172" name="Obrázek 4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 rot="-4033358">
                <a:off x="1384146" y="3885186"/>
                <a:ext cx="2401869" cy="26897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6173" name="Skupina 8"/>
              <p:cNvGrpSpPr>
                <a:grpSpLocks/>
              </p:cNvGrpSpPr>
              <p:nvPr/>
            </p:nvGrpSpPr>
            <p:grpSpPr bwMode="auto">
              <a:xfrm>
                <a:off x="1623557" y="3904387"/>
                <a:ext cx="328612" cy="1007405"/>
                <a:chOff x="-1164431" y="2594699"/>
                <a:chExt cx="328612" cy="1007405"/>
              </a:xfrm>
            </p:grpSpPr>
            <p:cxnSp>
              <p:nvCxnSpPr>
                <p:cNvPr id="7" name="Přímá spojnice 6"/>
                <p:cNvCxnSpPr/>
                <p:nvPr/>
              </p:nvCxnSpPr>
              <p:spPr>
                <a:xfrm>
                  <a:off x="-998720" y="2686749"/>
                  <a:ext cx="0" cy="915733"/>
                </a:xfrm>
                <a:prstGeom prst="line">
                  <a:avLst/>
                </a:prstGeom>
                <a:ln w="76200"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" name="Ovál 7"/>
                <p:cNvSpPr/>
                <p:nvPr/>
              </p:nvSpPr>
              <p:spPr>
                <a:xfrm>
                  <a:off x="-1163753" y="2594699"/>
                  <a:ext cx="328480" cy="182511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  <p:grpSp>
            <p:nvGrpSpPr>
              <p:cNvPr id="10" name="Skupina 9"/>
              <p:cNvGrpSpPr/>
              <p:nvPr/>
            </p:nvGrpSpPr>
            <p:grpSpPr>
              <a:xfrm>
                <a:off x="3188495" y="3904387"/>
                <a:ext cx="328612" cy="1007405"/>
                <a:chOff x="-1164431" y="2594699"/>
                <a:chExt cx="328612" cy="1007405"/>
              </a:xfrm>
              <a:solidFill>
                <a:srgbClr val="FF9933"/>
              </a:solidFill>
            </p:grpSpPr>
            <p:cxnSp>
              <p:nvCxnSpPr>
                <p:cNvPr id="11" name="Přímá spojnice 10"/>
                <p:cNvCxnSpPr/>
                <p:nvPr/>
              </p:nvCxnSpPr>
              <p:spPr>
                <a:xfrm>
                  <a:off x="-1000125" y="2686050"/>
                  <a:ext cx="0" cy="916054"/>
                </a:xfrm>
                <a:prstGeom prst="line">
                  <a:avLst/>
                </a:prstGeom>
                <a:grpFill/>
                <a:ln w="76200">
                  <a:solidFill>
                    <a:srgbClr val="FF9933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2" name="Ovál 11"/>
                <p:cNvSpPr/>
                <p:nvPr/>
              </p:nvSpPr>
              <p:spPr>
                <a:xfrm>
                  <a:off x="-1164431" y="2594699"/>
                  <a:ext cx="328612" cy="182702"/>
                </a:xfrm>
                <a:prstGeom prst="ellipse">
                  <a:avLst/>
                </a:prstGeom>
                <a:solidFill>
                  <a:srgbClr val="FF9933"/>
                </a:solidFill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24" name="Volný tvar: obrazec 23"/>
            <p:cNvSpPr/>
            <p:nvPr/>
          </p:nvSpPr>
          <p:spPr>
            <a:xfrm>
              <a:off x="1779588" y="2928938"/>
              <a:ext cx="2649537" cy="1042987"/>
            </a:xfrm>
            <a:custGeom>
              <a:avLst/>
              <a:gdLst>
                <a:gd name="connsiteX0" fmla="*/ 2649017 w 2649017"/>
                <a:gd name="connsiteY0" fmla="*/ 0 h 1042987"/>
                <a:gd name="connsiteX1" fmla="*/ 2549005 w 2649017"/>
                <a:gd name="connsiteY1" fmla="*/ 14287 h 1042987"/>
                <a:gd name="connsiteX2" fmla="*/ 2463280 w 2649017"/>
                <a:gd name="connsiteY2" fmla="*/ 42862 h 1042987"/>
                <a:gd name="connsiteX3" fmla="*/ 1991792 w 2649017"/>
                <a:gd name="connsiteY3" fmla="*/ 57150 h 1042987"/>
                <a:gd name="connsiteX4" fmla="*/ 1963217 w 2649017"/>
                <a:gd name="connsiteY4" fmla="*/ 114300 h 1042987"/>
                <a:gd name="connsiteX5" fmla="*/ 1877492 w 2649017"/>
                <a:gd name="connsiteY5" fmla="*/ 171450 h 1042987"/>
                <a:gd name="connsiteX6" fmla="*/ 1834630 w 2649017"/>
                <a:gd name="connsiteY6" fmla="*/ 200025 h 1042987"/>
                <a:gd name="connsiteX7" fmla="*/ 1777480 w 2649017"/>
                <a:gd name="connsiteY7" fmla="*/ 214312 h 1042987"/>
                <a:gd name="connsiteX8" fmla="*/ 1691755 w 2649017"/>
                <a:gd name="connsiteY8" fmla="*/ 242887 h 1042987"/>
                <a:gd name="connsiteX9" fmla="*/ 1648892 w 2649017"/>
                <a:gd name="connsiteY9" fmla="*/ 257175 h 1042987"/>
                <a:gd name="connsiteX10" fmla="*/ 1548880 w 2649017"/>
                <a:gd name="connsiteY10" fmla="*/ 242887 h 1042987"/>
                <a:gd name="connsiteX11" fmla="*/ 1506017 w 2649017"/>
                <a:gd name="connsiteY11" fmla="*/ 214312 h 1042987"/>
                <a:gd name="connsiteX12" fmla="*/ 1305992 w 2649017"/>
                <a:gd name="connsiteY12" fmla="*/ 228600 h 1042987"/>
                <a:gd name="connsiteX13" fmla="*/ 1205980 w 2649017"/>
                <a:gd name="connsiteY13" fmla="*/ 271462 h 1042987"/>
                <a:gd name="connsiteX14" fmla="*/ 1120255 w 2649017"/>
                <a:gd name="connsiteY14" fmla="*/ 285750 h 1042987"/>
                <a:gd name="connsiteX15" fmla="*/ 1077392 w 2649017"/>
                <a:gd name="connsiteY15" fmla="*/ 314325 h 1042987"/>
                <a:gd name="connsiteX16" fmla="*/ 934517 w 2649017"/>
                <a:gd name="connsiteY16" fmla="*/ 357187 h 1042987"/>
                <a:gd name="connsiteX17" fmla="*/ 805930 w 2649017"/>
                <a:gd name="connsiteY17" fmla="*/ 342900 h 1042987"/>
                <a:gd name="connsiteX18" fmla="*/ 734492 w 2649017"/>
                <a:gd name="connsiteY18" fmla="*/ 357187 h 1042987"/>
                <a:gd name="connsiteX19" fmla="*/ 434455 w 2649017"/>
                <a:gd name="connsiteY19" fmla="*/ 371475 h 1042987"/>
                <a:gd name="connsiteX20" fmla="*/ 377305 w 2649017"/>
                <a:gd name="connsiteY20" fmla="*/ 385762 h 1042987"/>
                <a:gd name="connsiteX21" fmla="*/ 334442 w 2649017"/>
                <a:gd name="connsiteY21" fmla="*/ 400050 h 1042987"/>
                <a:gd name="connsiteX22" fmla="*/ 191567 w 2649017"/>
                <a:gd name="connsiteY22" fmla="*/ 414337 h 1042987"/>
                <a:gd name="connsiteX23" fmla="*/ 148705 w 2649017"/>
                <a:gd name="connsiteY23" fmla="*/ 442912 h 1042987"/>
                <a:gd name="connsiteX24" fmla="*/ 48692 w 2649017"/>
                <a:gd name="connsiteY24" fmla="*/ 500062 h 1042987"/>
                <a:gd name="connsiteX25" fmla="*/ 5830 w 2649017"/>
                <a:gd name="connsiteY25" fmla="*/ 542925 h 1042987"/>
                <a:gd name="connsiteX26" fmla="*/ 5830 w 2649017"/>
                <a:gd name="connsiteY26" fmla="*/ 1042987 h 1042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49017" h="1042987">
                  <a:moveTo>
                    <a:pt x="2649017" y="0"/>
                  </a:moveTo>
                  <a:cubicBezTo>
                    <a:pt x="2615680" y="4762"/>
                    <a:pt x="2581818" y="6715"/>
                    <a:pt x="2549005" y="14287"/>
                  </a:cubicBezTo>
                  <a:cubicBezTo>
                    <a:pt x="2519656" y="21060"/>
                    <a:pt x="2493312" y="40552"/>
                    <a:pt x="2463280" y="42862"/>
                  </a:cubicBezTo>
                  <a:cubicBezTo>
                    <a:pt x="2306508" y="54921"/>
                    <a:pt x="2148955" y="52387"/>
                    <a:pt x="1991792" y="57150"/>
                  </a:cubicBezTo>
                  <a:cubicBezTo>
                    <a:pt x="1982267" y="76200"/>
                    <a:pt x="1978277" y="99240"/>
                    <a:pt x="1963217" y="114300"/>
                  </a:cubicBezTo>
                  <a:cubicBezTo>
                    <a:pt x="1938933" y="138584"/>
                    <a:pt x="1906067" y="152400"/>
                    <a:pt x="1877492" y="171450"/>
                  </a:cubicBezTo>
                  <a:cubicBezTo>
                    <a:pt x="1863205" y="180975"/>
                    <a:pt x="1851289" y="195860"/>
                    <a:pt x="1834630" y="200025"/>
                  </a:cubicBezTo>
                  <a:cubicBezTo>
                    <a:pt x="1815580" y="204787"/>
                    <a:pt x="1796288" y="208670"/>
                    <a:pt x="1777480" y="214312"/>
                  </a:cubicBezTo>
                  <a:cubicBezTo>
                    <a:pt x="1748630" y="222967"/>
                    <a:pt x="1720330" y="233362"/>
                    <a:pt x="1691755" y="242887"/>
                  </a:cubicBezTo>
                  <a:lnTo>
                    <a:pt x="1648892" y="257175"/>
                  </a:lnTo>
                  <a:cubicBezTo>
                    <a:pt x="1615555" y="252412"/>
                    <a:pt x="1581136" y="252564"/>
                    <a:pt x="1548880" y="242887"/>
                  </a:cubicBezTo>
                  <a:cubicBezTo>
                    <a:pt x="1532433" y="237953"/>
                    <a:pt x="1523159" y="215320"/>
                    <a:pt x="1506017" y="214312"/>
                  </a:cubicBezTo>
                  <a:cubicBezTo>
                    <a:pt x="1439287" y="210387"/>
                    <a:pt x="1372667" y="223837"/>
                    <a:pt x="1305992" y="228600"/>
                  </a:cubicBezTo>
                  <a:cubicBezTo>
                    <a:pt x="1271046" y="246073"/>
                    <a:pt x="1243822" y="263053"/>
                    <a:pt x="1205980" y="271462"/>
                  </a:cubicBezTo>
                  <a:cubicBezTo>
                    <a:pt x="1177701" y="277746"/>
                    <a:pt x="1148830" y="280987"/>
                    <a:pt x="1120255" y="285750"/>
                  </a:cubicBezTo>
                  <a:cubicBezTo>
                    <a:pt x="1105967" y="295275"/>
                    <a:pt x="1093084" y="307351"/>
                    <a:pt x="1077392" y="314325"/>
                  </a:cubicBezTo>
                  <a:cubicBezTo>
                    <a:pt x="1032666" y="334203"/>
                    <a:pt x="982016" y="345313"/>
                    <a:pt x="934517" y="357187"/>
                  </a:cubicBezTo>
                  <a:cubicBezTo>
                    <a:pt x="891655" y="352425"/>
                    <a:pt x="849056" y="342900"/>
                    <a:pt x="805930" y="342900"/>
                  </a:cubicBezTo>
                  <a:cubicBezTo>
                    <a:pt x="781646" y="342900"/>
                    <a:pt x="758705" y="355324"/>
                    <a:pt x="734492" y="357187"/>
                  </a:cubicBezTo>
                  <a:cubicBezTo>
                    <a:pt x="634661" y="364866"/>
                    <a:pt x="534467" y="366712"/>
                    <a:pt x="434455" y="371475"/>
                  </a:cubicBezTo>
                  <a:cubicBezTo>
                    <a:pt x="415405" y="376237"/>
                    <a:pt x="396186" y="380368"/>
                    <a:pt x="377305" y="385762"/>
                  </a:cubicBezTo>
                  <a:cubicBezTo>
                    <a:pt x="362824" y="389899"/>
                    <a:pt x="349327" y="397760"/>
                    <a:pt x="334442" y="400050"/>
                  </a:cubicBezTo>
                  <a:cubicBezTo>
                    <a:pt x="287136" y="407328"/>
                    <a:pt x="239192" y="409575"/>
                    <a:pt x="191567" y="414337"/>
                  </a:cubicBezTo>
                  <a:cubicBezTo>
                    <a:pt x="177280" y="423862"/>
                    <a:pt x="163614" y="434393"/>
                    <a:pt x="148705" y="442912"/>
                  </a:cubicBezTo>
                  <a:cubicBezTo>
                    <a:pt x="104244" y="468319"/>
                    <a:pt x="86664" y="468419"/>
                    <a:pt x="48692" y="500062"/>
                  </a:cubicBezTo>
                  <a:cubicBezTo>
                    <a:pt x="33170" y="512997"/>
                    <a:pt x="7420" y="522782"/>
                    <a:pt x="5830" y="542925"/>
                  </a:cubicBezTo>
                  <a:cubicBezTo>
                    <a:pt x="-7289" y="709095"/>
                    <a:pt x="5830" y="876300"/>
                    <a:pt x="5830" y="1042987"/>
                  </a:cubicBezTo>
                </a:path>
              </a:pathLst>
            </a:cu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Volný tvar: obrazec 24"/>
            <p:cNvSpPr/>
            <p:nvPr/>
          </p:nvSpPr>
          <p:spPr>
            <a:xfrm>
              <a:off x="3357563" y="3228975"/>
              <a:ext cx="1236662" cy="757238"/>
            </a:xfrm>
            <a:custGeom>
              <a:avLst/>
              <a:gdLst>
                <a:gd name="connsiteX0" fmla="*/ 1214593 w 1236292"/>
                <a:gd name="connsiteY0" fmla="*/ 0 h 757238"/>
                <a:gd name="connsiteX1" fmla="*/ 1214593 w 1236292"/>
                <a:gd name="connsiteY1" fmla="*/ 285750 h 757238"/>
                <a:gd name="connsiteX2" fmla="*/ 1171731 w 1236292"/>
                <a:gd name="connsiteY2" fmla="*/ 300038 h 757238"/>
                <a:gd name="connsiteX3" fmla="*/ 1057431 w 1236292"/>
                <a:gd name="connsiteY3" fmla="*/ 328613 h 757238"/>
                <a:gd name="connsiteX4" fmla="*/ 657381 w 1236292"/>
                <a:gd name="connsiteY4" fmla="*/ 357188 h 757238"/>
                <a:gd name="connsiteX5" fmla="*/ 600231 w 1236292"/>
                <a:gd name="connsiteY5" fmla="*/ 371475 h 757238"/>
                <a:gd name="connsiteX6" fmla="*/ 500218 w 1236292"/>
                <a:gd name="connsiteY6" fmla="*/ 457200 h 757238"/>
                <a:gd name="connsiteX7" fmla="*/ 485931 w 1236292"/>
                <a:gd name="connsiteY7" fmla="*/ 528638 h 757238"/>
                <a:gd name="connsiteX8" fmla="*/ 271618 w 1236292"/>
                <a:gd name="connsiteY8" fmla="*/ 614363 h 757238"/>
                <a:gd name="connsiteX9" fmla="*/ 14443 w 1236292"/>
                <a:gd name="connsiteY9" fmla="*/ 600075 h 757238"/>
                <a:gd name="connsiteX10" fmla="*/ 156 w 1236292"/>
                <a:gd name="connsiteY10" fmla="*/ 757238 h 757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36292" h="757238">
                  <a:moveTo>
                    <a:pt x="1214593" y="0"/>
                  </a:moveTo>
                  <a:cubicBezTo>
                    <a:pt x="1236330" y="108681"/>
                    <a:pt x="1249933" y="144389"/>
                    <a:pt x="1214593" y="285750"/>
                  </a:cubicBezTo>
                  <a:cubicBezTo>
                    <a:pt x="1210940" y="300361"/>
                    <a:pt x="1186261" y="296075"/>
                    <a:pt x="1171731" y="300038"/>
                  </a:cubicBezTo>
                  <a:cubicBezTo>
                    <a:pt x="1133842" y="310371"/>
                    <a:pt x="1095941" y="320911"/>
                    <a:pt x="1057431" y="328613"/>
                  </a:cubicBezTo>
                  <a:cubicBezTo>
                    <a:pt x="878481" y="364401"/>
                    <a:pt x="1010254" y="341845"/>
                    <a:pt x="657381" y="357188"/>
                  </a:cubicBezTo>
                  <a:cubicBezTo>
                    <a:pt x="638331" y="361950"/>
                    <a:pt x="618280" y="363740"/>
                    <a:pt x="600231" y="371475"/>
                  </a:cubicBezTo>
                  <a:cubicBezTo>
                    <a:pt x="562151" y="387795"/>
                    <a:pt x="526837" y="430581"/>
                    <a:pt x="500218" y="457200"/>
                  </a:cubicBezTo>
                  <a:cubicBezTo>
                    <a:pt x="495456" y="481013"/>
                    <a:pt x="489923" y="504684"/>
                    <a:pt x="485931" y="528638"/>
                  </a:cubicBezTo>
                  <a:cubicBezTo>
                    <a:pt x="458280" y="694544"/>
                    <a:pt x="512993" y="631603"/>
                    <a:pt x="271618" y="614363"/>
                  </a:cubicBezTo>
                  <a:cubicBezTo>
                    <a:pt x="186195" y="571652"/>
                    <a:pt x="136803" y="534816"/>
                    <a:pt x="14443" y="600075"/>
                  </a:cubicBezTo>
                  <a:cubicBezTo>
                    <a:pt x="-2538" y="609132"/>
                    <a:pt x="156" y="728532"/>
                    <a:pt x="156" y="757238"/>
                  </a:cubicBezTo>
                </a:path>
              </a:pathLst>
            </a:cu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6170" name="Obrázek 26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300538" y="2225675"/>
              <a:ext cx="585787" cy="1027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71" name="Obrázek 13" descr="Obsah obrázku objekt&#10;&#10;Popis se vygeneroval automaticky.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060825" y="1979613"/>
              <a:ext cx="1065213" cy="1492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6149" name="Skupina 1"/>
          <p:cNvGrpSpPr>
            <a:grpSpLocks/>
          </p:cNvGrpSpPr>
          <p:nvPr/>
        </p:nvGrpSpPr>
        <p:grpSpPr bwMode="auto">
          <a:xfrm>
            <a:off x="10015538" y="2009775"/>
            <a:ext cx="1778000" cy="2220913"/>
            <a:chOff x="10015538" y="2009775"/>
            <a:chExt cx="1778000" cy="2220913"/>
          </a:xfrm>
        </p:grpSpPr>
        <p:sp>
          <p:nvSpPr>
            <p:cNvPr id="28" name="Obdélník 27"/>
            <p:cNvSpPr/>
            <p:nvPr/>
          </p:nvSpPr>
          <p:spPr>
            <a:xfrm>
              <a:off x="10015538" y="2009775"/>
              <a:ext cx="1778000" cy="222091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10228263" y="2170113"/>
              <a:ext cx="1431925" cy="105886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10261600" y="3794125"/>
              <a:ext cx="263525" cy="26987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11355388" y="3800475"/>
              <a:ext cx="263525" cy="26987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5" name="Přímá spojnice 34"/>
            <p:cNvCxnSpPr>
              <a:cxnSpLocks/>
            </p:cNvCxnSpPr>
            <p:nvPr/>
          </p:nvCxnSpPr>
          <p:spPr>
            <a:xfrm flipH="1">
              <a:off x="11410950" y="2719388"/>
              <a:ext cx="71438" cy="22225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cxnSpLocks/>
            </p:cNvCxnSpPr>
            <p:nvPr/>
          </p:nvCxnSpPr>
          <p:spPr>
            <a:xfrm>
              <a:off x="10936288" y="2628900"/>
              <a:ext cx="0" cy="22383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cxnSpLocks/>
            </p:cNvCxnSpPr>
            <p:nvPr/>
          </p:nvCxnSpPr>
          <p:spPr>
            <a:xfrm>
              <a:off x="10645775" y="2667000"/>
              <a:ext cx="42863" cy="27463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cxnSpLocks/>
            </p:cNvCxnSpPr>
            <p:nvPr/>
          </p:nvCxnSpPr>
          <p:spPr>
            <a:xfrm>
              <a:off x="10363200" y="2774950"/>
              <a:ext cx="96838" cy="26193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cxnSpLocks/>
            </p:cNvCxnSpPr>
            <p:nvPr/>
          </p:nvCxnSpPr>
          <p:spPr>
            <a:xfrm flipH="1">
              <a:off x="11163300" y="2667000"/>
              <a:ext cx="66675" cy="22383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Vývojový diagram: zpoždění 31"/>
            <p:cNvSpPr/>
            <p:nvPr/>
          </p:nvSpPr>
          <p:spPr>
            <a:xfrm rot="16200000">
              <a:off x="10714037" y="2319338"/>
              <a:ext cx="461963" cy="1347788"/>
            </a:xfrm>
            <a:prstGeom prst="flowChartDelay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6162" name="TextovéPole 48"/>
            <p:cNvSpPr txBox="1">
              <a:spLocks noChangeArrowheads="1"/>
            </p:cNvSpPr>
            <p:nvPr/>
          </p:nvSpPr>
          <p:spPr bwMode="auto">
            <a:xfrm rot="810959">
              <a:off x="11387138" y="2430463"/>
              <a:ext cx="288925" cy="3381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600"/>
                <a:t>2</a:t>
              </a:r>
            </a:p>
          </p:txBody>
        </p:sp>
        <p:sp>
          <p:nvSpPr>
            <p:cNvPr id="6163" name="TextovéPole 49"/>
            <p:cNvSpPr txBox="1">
              <a:spLocks noChangeArrowheads="1"/>
            </p:cNvSpPr>
            <p:nvPr/>
          </p:nvSpPr>
          <p:spPr bwMode="auto">
            <a:xfrm>
              <a:off x="10782300" y="2327275"/>
              <a:ext cx="288925" cy="339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600"/>
                <a:t>1</a:t>
              </a:r>
            </a:p>
          </p:txBody>
        </p:sp>
        <p:sp>
          <p:nvSpPr>
            <p:cNvPr id="6164" name="TextovéPole 50"/>
            <p:cNvSpPr txBox="1">
              <a:spLocks noChangeArrowheads="1"/>
            </p:cNvSpPr>
            <p:nvPr/>
          </p:nvSpPr>
          <p:spPr bwMode="auto">
            <a:xfrm rot="-558300">
              <a:off x="10207625" y="2459038"/>
              <a:ext cx="288925" cy="3381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600"/>
                <a:t>0</a:t>
              </a:r>
            </a:p>
          </p:txBody>
        </p:sp>
        <p:cxnSp>
          <p:nvCxnSpPr>
            <p:cNvPr id="55" name="Přímá spojnice se šipkou 54"/>
            <p:cNvCxnSpPr>
              <a:cxnSpLocks/>
            </p:cNvCxnSpPr>
            <p:nvPr/>
          </p:nvCxnSpPr>
          <p:spPr>
            <a:xfrm flipV="1">
              <a:off x="10944225" y="2711450"/>
              <a:ext cx="0" cy="541338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66" name="TextovéPole 3"/>
            <p:cNvSpPr txBox="1">
              <a:spLocks noChangeArrowheads="1"/>
            </p:cNvSpPr>
            <p:nvPr/>
          </p:nvSpPr>
          <p:spPr bwMode="auto">
            <a:xfrm>
              <a:off x="10698163" y="3408363"/>
              <a:ext cx="477837" cy="708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V</a:t>
              </a:r>
            </a:p>
          </p:txBody>
        </p:sp>
      </p:grpSp>
      <p:sp>
        <p:nvSpPr>
          <p:cNvPr id="59" name="Volný tvar: obrazec 58"/>
          <p:cNvSpPr/>
          <p:nvPr/>
        </p:nvSpPr>
        <p:spPr>
          <a:xfrm>
            <a:off x="9271000" y="3729038"/>
            <a:ext cx="2187575" cy="915987"/>
          </a:xfrm>
          <a:custGeom>
            <a:avLst/>
            <a:gdLst>
              <a:gd name="connsiteX0" fmla="*/ 2187645 w 2187645"/>
              <a:gd name="connsiteY0" fmla="*/ 300037 h 915248"/>
              <a:gd name="connsiteX1" fmla="*/ 2116208 w 2187645"/>
              <a:gd name="connsiteY1" fmla="*/ 485775 h 915248"/>
              <a:gd name="connsiteX2" fmla="*/ 2073345 w 2187645"/>
              <a:gd name="connsiteY2" fmla="*/ 542925 h 915248"/>
              <a:gd name="connsiteX3" fmla="*/ 2030483 w 2187645"/>
              <a:gd name="connsiteY3" fmla="*/ 628650 h 915248"/>
              <a:gd name="connsiteX4" fmla="*/ 2001908 w 2187645"/>
              <a:gd name="connsiteY4" fmla="*/ 685800 h 915248"/>
              <a:gd name="connsiteX5" fmla="*/ 1959045 w 2187645"/>
              <a:gd name="connsiteY5" fmla="*/ 728662 h 915248"/>
              <a:gd name="connsiteX6" fmla="*/ 1887608 w 2187645"/>
              <a:gd name="connsiteY6" fmla="*/ 814387 h 915248"/>
              <a:gd name="connsiteX7" fmla="*/ 1801883 w 2187645"/>
              <a:gd name="connsiteY7" fmla="*/ 871537 h 915248"/>
              <a:gd name="connsiteX8" fmla="*/ 1501845 w 2187645"/>
              <a:gd name="connsiteY8" fmla="*/ 900112 h 915248"/>
              <a:gd name="connsiteX9" fmla="*/ 1430408 w 2187645"/>
              <a:gd name="connsiteY9" fmla="*/ 914400 h 915248"/>
              <a:gd name="connsiteX10" fmla="*/ 1144658 w 2187645"/>
              <a:gd name="connsiteY10" fmla="*/ 885825 h 915248"/>
              <a:gd name="connsiteX11" fmla="*/ 1044645 w 2187645"/>
              <a:gd name="connsiteY11" fmla="*/ 842962 h 915248"/>
              <a:gd name="connsiteX12" fmla="*/ 1001783 w 2187645"/>
              <a:gd name="connsiteY12" fmla="*/ 814387 h 915248"/>
              <a:gd name="connsiteX13" fmla="*/ 944633 w 2187645"/>
              <a:gd name="connsiteY13" fmla="*/ 800100 h 915248"/>
              <a:gd name="connsiteX14" fmla="*/ 858908 w 2187645"/>
              <a:gd name="connsiteY14" fmla="*/ 771525 h 915248"/>
              <a:gd name="connsiteX15" fmla="*/ 730320 w 2187645"/>
              <a:gd name="connsiteY15" fmla="*/ 728662 h 915248"/>
              <a:gd name="connsiteX16" fmla="*/ 687458 w 2187645"/>
              <a:gd name="connsiteY16" fmla="*/ 714375 h 915248"/>
              <a:gd name="connsiteX17" fmla="*/ 630308 w 2187645"/>
              <a:gd name="connsiteY17" fmla="*/ 671512 h 915248"/>
              <a:gd name="connsiteX18" fmla="*/ 544583 w 2187645"/>
              <a:gd name="connsiteY18" fmla="*/ 642937 h 915248"/>
              <a:gd name="connsiteX19" fmla="*/ 516008 w 2187645"/>
              <a:gd name="connsiteY19" fmla="*/ 485775 h 915248"/>
              <a:gd name="connsiteX20" fmla="*/ 487433 w 2187645"/>
              <a:gd name="connsiteY20" fmla="*/ 400050 h 915248"/>
              <a:gd name="connsiteX21" fmla="*/ 473145 w 2187645"/>
              <a:gd name="connsiteY21" fmla="*/ 357187 h 915248"/>
              <a:gd name="connsiteX22" fmla="*/ 444570 w 2187645"/>
              <a:gd name="connsiteY22" fmla="*/ 314325 h 915248"/>
              <a:gd name="connsiteX23" fmla="*/ 373133 w 2187645"/>
              <a:gd name="connsiteY23" fmla="*/ 200025 h 915248"/>
              <a:gd name="connsiteX24" fmla="*/ 330270 w 2187645"/>
              <a:gd name="connsiteY24" fmla="*/ 114300 h 915248"/>
              <a:gd name="connsiteX25" fmla="*/ 287408 w 2187645"/>
              <a:gd name="connsiteY25" fmla="*/ 85725 h 915248"/>
              <a:gd name="connsiteX26" fmla="*/ 201683 w 2187645"/>
              <a:gd name="connsiteY26" fmla="*/ 14287 h 915248"/>
              <a:gd name="connsiteX27" fmla="*/ 144533 w 2187645"/>
              <a:gd name="connsiteY27" fmla="*/ 0 h 915248"/>
              <a:gd name="connsiteX28" fmla="*/ 73095 w 2187645"/>
              <a:gd name="connsiteY28" fmla="*/ 14287 h 915248"/>
              <a:gd name="connsiteX29" fmla="*/ 15945 w 2187645"/>
              <a:gd name="connsiteY29" fmla="*/ 42862 h 915248"/>
              <a:gd name="connsiteX30" fmla="*/ 1658 w 2187645"/>
              <a:gd name="connsiteY30" fmla="*/ 85725 h 915248"/>
              <a:gd name="connsiteX31" fmla="*/ 1658 w 2187645"/>
              <a:gd name="connsiteY31" fmla="*/ 242887 h 915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187645" h="915248">
                <a:moveTo>
                  <a:pt x="2187645" y="300037"/>
                </a:moveTo>
                <a:cubicBezTo>
                  <a:pt x="2167613" y="360134"/>
                  <a:pt x="2151051" y="430026"/>
                  <a:pt x="2116208" y="485775"/>
                </a:cubicBezTo>
                <a:cubicBezTo>
                  <a:pt x="2103587" y="505968"/>
                  <a:pt x="2087633" y="523875"/>
                  <a:pt x="2073345" y="542925"/>
                </a:cubicBezTo>
                <a:cubicBezTo>
                  <a:pt x="2047151" y="621509"/>
                  <a:pt x="2074797" y="551100"/>
                  <a:pt x="2030483" y="628650"/>
                </a:cubicBezTo>
                <a:cubicBezTo>
                  <a:pt x="2019916" y="647142"/>
                  <a:pt x="2014288" y="668469"/>
                  <a:pt x="2001908" y="685800"/>
                </a:cubicBezTo>
                <a:cubicBezTo>
                  <a:pt x="1990164" y="702242"/>
                  <a:pt x="1971980" y="713140"/>
                  <a:pt x="1959045" y="728662"/>
                </a:cubicBezTo>
                <a:cubicBezTo>
                  <a:pt x="1915596" y="780801"/>
                  <a:pt x="1946926" y="768251"/>
                  <a:pt x="1887608" y="814387"/>
                </a:cubicBezTo>
                <a:cubicBezTo>
                  <a:pt x="1860499" y="835471"/>
                  <a:pt x="1835559" y="864802"/>
                  <a:pt x="1801883" y="871537"/>
                </a:cubicBezTo>
                <a:cubicBezTo>
                  <a:pt x="1655579" y="900799"/>
                  <a:pt x="1754682" y="884310"/>
                  <a:pt x="1501845" y="900112"/>
                </a:cubicBezTo>
                <a:cubicBezTo>
                  <a:pt x="1478033" y="904875"/>
                  <a:pt x="1454692" y="914400"/>
                  <a:pt x="1430408" y="914400"/>
                </a:cubicBezTo>
                <a:cubicBezTo>
                  <a:pt x="1218004" y="914400"/>
                  <a:pt x="1256009" y="922941"/>
                  <a:pt x="1144658" y="885825"/>
                </a:cubicBezTo>
                <a:cubicBezTo>
                  <a:pt x="1037046" y="814084"/>
                  <a:pt x="1173813" y="898321"/>
                  <a:pt x="1044645" y="842962"/>
                </a:cubicBezTo>
                <a:cubicBezTo>
                  <a:pt x="1028862" y="836198"/>
                  <a:pt x="1017566" y="821151"/>
                  <a:pt x="1001783" y="814387"/>
                </a:cubicBezTo>
                <a:cubicBezTo>
                  <a:pt x="983734" y="806652"/>
                  <a:pt x="963441" y="805742"/>
                  <a:pt x="944633" y="800100"/>
                </a:cubicBezTo>
                <a:cubicBezTo>
                  <a:pt x="915783" y="791445"/>
                  <a:pt x="887483" y="781050"/>
                  <a:pt x="858908" y="771525"/>
                </a:cubicBezTo>
                <a:lnTo>
                  <a:pt x="730320" y="728662"/>
                </a:lnTo>
                <a:lnTo>
                  <a:pt x="687458" y="714375"/>
                </a:lnTo>
                <a:cubicBezTo>
                  <a:pt x="668408" y="700087"/>
                  <a:pt x="651607" y="682161"/>
                  <a:pt x="630308" y="671512"/>
                </a:cubicBezTo>
                <a:cubicBezTo>
                  <a:pt x="603367" y="658042"/>
                  <a:pt x="544583" y="642937"/>
                  <a:pt x="544583" y="642937"/>
                </a:cubicBezTo>
                <a:cubicBezTo>
                  <a:pt x="505480" y="525634"/>
                  <a:pt x="564471" y="711939"/>
                  <a:pt x="516008" y="485775"/>
                </a:cubicBezTo>
                <a:cubicBezTo>
                  <a:pt x="509697" y="456323"/>
                  <a:pt x="496958" y="428625"/>
                  <a:pt x="487433" y="400050"/>
                </a:cubicBezTo>
                <a:cubicBezTo>
                  <a:pt x="482670" y="385762"/>
                  <a:pt x="481499" y="369718"/>
                  <a:pt x="473145" y="357187"/>
                </a:cubicBezTo>
                <a:lnTo>
                  <a:pt x="444570" y="314325"/>
                </a:lnTo>
                <a:cubicBezTo>
                  <a:pt x="410565" y="212310"/>
                  <a:pt x="441057" y="245308"/>
                  <a:pt x="373133" y="200025"/>
                </a:cubicBezTo>
                <a:cubicBezTo>
                  <a:pt x="361512" y="165164"/>
                  <a:pt x="357967" y="141997"/>
                  <a:pt x="330270" y="114300"/>
                </a:cubicBezTo>
                <a:cubicBezTo>
                  <a:pt x="318128" y="102158"/>
                  <a:pt x="300599" y="96718"/>
                  <a:pt x="287408" y="85725"/>
                </a:cubicBezTo>
                <a:cubicBezTo>
                  <a:pt x="251062" y="55436"/>
                  <a:pt x="245500" y="33066"/>
                  <a:pt x="201683" y="14287"/>
                </a:cubicBezTo>
                <a:cubicBezTo>
                  <a:pt x="183634" y="6552"/>
                  <a:pt x="163583" y="4762"/>
                  <a:pt x="144533" y="0"/>
                </a:cubicBezTo>
                <a:cubicBezTo>
                  <a:pt x="120720" y="4762"/>
                  <a:pt x="96133" y="6608"/>
                  <a:pt x="73095" y="14287"/>
                </a:cubicBezTo>
                <a:cubicBezTo>
                  <a:pt x="52889" y="21022"/>
                  <a:pt x="31005" y="27802"/>
                  <a:pt x="15945" y="42862"/>
                </a:cubicBezTo>
                <a:cubicBezTo>
                  <a:pt x="5296" y="53511"/>
                  <a:pt x="2731" y="70703"/>
                  <a:pt x="1658" y="85725"/>
                </a:cubicBezTo>
                <a:cubicBezTo>
                  <a:pt x="-2074" y="137979"/>
                  <a:pt x="1658" y="190500"/>
                  <a:pt x="1658" y="242887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Volný tvar: obrazec 57"/>
          <p:cNvSpPr/>
          <p:nvPr/>
        </p:nvSpPr>
        <p:spPr>
          <a:xfrm>
            <a:off x="7586663" y="2900363"/>
            <a:ext cx="2828925" cy="1000125"/>
          </a:xfrm>
          <a:custGeom>
            <a:avLst/>
            <a:gdLst>
              <a:gd name="connsiteX0" fmla="*/ 2828925 w 2828925"/>
              <a:gd name="connsiteY0" fmla="*/ 985837 h 1000125"/>
              <a:gd name="connsiteX1" fmla="*/ 2757487 w 2828925"/>
              <a:gd name="connsiteY1" fmla="*/ 971550 h 1000125"/>
              <a:gd name="connsiteX2" fmla="*/ 2714625 w 2828925"/>
              <a:gd name="connsiteY2" fmla="*/ 942975 h 1000125"/>
              <a:gd name="connsiteX3" fmla="*/ 2614612 w 2828925"/>
              <a:gd name="connsiteY3" fmla="*/ 928687 h 1000125"/>
              <a:gd name="connsiteX4" fmla="*/ 2486025 w 2828925"/>
              <a:gd name="connsiteY4" fmla="*/ 814387 h 1000125"/>
              <a:gd name="connsiteX5" fmla="*/ 2457450 w 2828925"/>
              <a:gd name="connsiteY5" fmla="*/ 757237 h 1000125"/>
              <a:gd name="connsiteX6" fmla="*/ 2371725 w 2828925"/>
              <a:gd name="connsiteY6" fmla="*/ 642937 h 1000125"/>
              <a:gd name="connsiteX7" fmla="*/ 2314575 w 2828925"/>
              <a:gd name="connsiteY7" fmla="*/ 542925 h 1000125"/>
              <a:gd name="connsiteX8" fmla="*/ 2185987 w 2828925"/>
              <a:gd name="connsiteY8" fmla="*/ 471487 h 1000125"/>
              <a:gd name="connsiteX9" fmla="*/ 2100262 w 2828925"/>
              <a:gd name="connsiteY9" fmla="*/ 400050 h 1000125"/>
              <a:gd name="connsiteX10" fmla="*/ 2043112 w 2828925"/>
              <a:gd name="connsiteY10" fmla="*/ 314325 h 1000125"/>
              <a:gd name="connsiteX11" fmla="*/ 2000250 w 2828925"/>
              <a:gd name="connsiteY11" fmla="*/ 285750 h 1000125"/>
              <a:gd name="connsiteX12" fmla="*/ 1871662 w 2828925"/>
              <a:gd name="connsiteY12" fmla="*/ 157162 h 1000125"/>
              <a:gd name="connsiteX13" fmla="*/ 1743075 w 2828925"/>
              <a:gd name="connsiteY13" fmla="*/ 100012 h 1000125"/>
              <a:gd name="connsiteX14" fmla="*/ 1657350 w 2828925"/>
              <a:gd name="connsiteY14" fmla="*/ 71437 h 1000125"/>
              <a:gd name="connsiteX15" fmla="*/ 1614487 w 2828925"/>
              <a:gd name="connsiteY15" fmla="*/ 57150 h 1000125"/>
              <a:gd name="connsiteX16" fmla="*/ 1300162 w 2828925"/>
              <a:gd name="connsiteY16" fmla="*/ 28575 h 1000125"/>
              <a:gd name="connsiteX17" fmla="*/ 1243012 w 2828925"/>
              <a:gd name="connsiteY17" fmla="*/ 14287 h 1000125"/>
              <a:gd name="connsiteX18" fmla="*/ 1200150 w 2828925"/>
              <a:gd name="connsiteY18" fmla="*/ 0 h 1000125"/>
              <a:gd name="connsiteX19" fmla="*/ 1128712 w 2828925"/>
              <a:gd name="connsiteY19" fmla="*/ 14287 h 1000125"/>
              <a:gd name="connsiteX20" fmla="*/ 642937 w 2828925"/>
              <a:gd name="connsiteY20" fmla="*/ 42862 h 1000125"/>
              <a:gd name="connsiteX21" fmla="*/ 614362 w 2828925"/>
              <a:gd name="connsiteY21" fmla="*/ 85725 h 1000125"/>
              <a:gd name="connsiteX22" fmla="*/ 585787 w 2828925"/>
              <a:gd name="connsiteY22" fmla="*/ 171450 h 1000125"/>
              <a:gd name="connsiteX23" fmla="*/ 571500 w 2828925"/>
              <a:gd name="connsiteY23" fmla="*/ 285750 h 1000125"/>
              <a:gd name="connsiteX24" fmla="*/ 528637 w 2828925"/>
              <a:gd name="connsiteY24" fmla="*/ 314325 h 1000125"/>
              <a:gd name="connsiteX25" fmla="*/ 371475 w 2828925"/>
              <a:gd name="connsiteY25" fmla="*/ 342900 h 1000125"/>
              <a:gd name="connsiteX26" fmla="*/ 242887 w 2828925"/>
              <a:gd name="connsiteY26" fmla="*/ 385762 h 1000125"/>
              <a:gd name="connsiteX27" fmla="*/ 200025 w 2828925"/>
              <a:gd name="connsiteY27" fmla="*/ 414337 h 1000125"/>
              <a:gd name="connsiteX28" fmla="*/ 114300 w 2828925"/>
              <a:gd name="connsiteY28" fmla="*/ 457200 h 1000125"/>
              <a:gd name="connsiteX29" fmla="*/ 71437 w 2828925"/>
              <a:gd name="connsiteY29" fmla="*/ 500062 h 1000125"/>
              <a:gd name="connsiteX30" fmla="*/ 14287 w 2828925"/>
              <a:gd name="connsiteY30" fmla="*/ 585787 h 1000125"/>
              <a:gd name="connsiteX31" fmla="*/ 0 w 2828925"/>
              <a:gd name="connsiteY31" fmla="*/ 628650 h 1000125"/>
              <a:gd name="connsiteX32" fmla="*/ 42862 w 2828925"/>
              <a:gd name="connsiteY32" fmla="*/ 871537 h 1000125"/>
              <a:gd name="connsiteX33" fmla="*/ 57150 w 2828925"/>
              <a:gd name="connsiteY33" fmla="*/ 914400 h 1000125"/>
              <a:gd name="connsiteX34" fmla="*/ 100012 w 2828925"/>
              <a:gd name="connsiteY34" fmla="*/ 1000125 h 1000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828925" h="1000125">
                <a:moveTo>
                  <a:pt x="2828925" y="985837"/>
                </a:moveTo>
                <a:cubicBezTo>
                  <a:pt x="2805112" y="981075"/>
                  <a:pt x="2780225" y="980077"/>
                  <a:pt x="2757487" y="971550"/>
                </a:cubicBezTo>
                <a:cubicBezTo>
                  <a:pt x="2741409" y="965521"/>
                  <a:pt x="2731072" y="947909"/>
                  <a:pt x="2714625" y="942975"/>
                </a:cubicBezTo>
                <a:cubicBezTo>
                  <a:pt x="2682369" y="933298"/>
                  <a:pt x="2647950" y="933450"/>
                  <a:pt x="2614612" y="928687"/>
                </a:cubicBezTo>
                <a:cubicBezTo>
                  <a:pt x="2569315" y="898489"/>
                  <a:pt x="2510491" y="863320"/>
                  <a:pt x="2486025" y="814387"/>
                </a:cubicBezTo>
                <a:cubicBezTo>
                  <a:pt x="2476500" y="795337"/>
                  <a:pt x="2469264" y="774958"/>
                  <a:pt x="2457450" y="757237"/>
                </a:cubicBezTo>
                <a:cubicBezTo>
                  <a:pt x="2431032" y="717611"/>
                  <a:pt x="2393024" y="685534"/>
                  <a:pt x="2371725" y="642937"/>
                </a:cubicBezTo>
                <a:cubicBezTo>
                  <a:pt x="2363302" y="626091"/>
                  <a:pt x="2332526" y="558632"/>
                  <a:pt x="2314575" y="542925"/>
                </a:cubicBezTo>
                <a:cubicBezTo>
                  <a:pt x="2254110" y="490018"/>
                  <a:pt x="2244858" y="491111"/>
                  <a:pt x="2185987" y="471487"/>
                </a:cubicBezTo>
                <a:cubicBezTo>
                  <a:pt x="2087138" y="323215"/>
                  <a:pt x="2245281" y="545069"/>
                  <a:pt x="2100262" y="400050"/>
                </a:cubicBezTo>
                <a:cubicBezTo>
                  <a:pt x="2075978" y="375766"/>
                  <a:pt x="2071687" y="333375"/>
                  <a:pt x="2043112" y="314325"/>
                </a:cubicBezTo>
                <a:cubicBezTo>
                  <a:pt x="2028825" y="304800"/>
                  <a:pt x="2012908" y="297353"/>
                  <a:pt x="2000250" y="285750"/>
                </a:cubicBezTo>
                <a:cubicBezTo>
                  <a:pt x="1955566" y="244790"/>
                  <a:pt x="1922098" y="190787"/>
                  <a:pt x="1871662" y="157162"/>
                </a:cubicBezTo>
                <a:cubicBezTo>
                  <a:pt x="1803739" y="111880"/>
                  <a:pt x="1845089" y="134016"/>
                  <a:pt x="1743075" y="100012"/>
                </a:cubicBezTo>
                <a:lnTo>
                  <a:pt x="1657350" y="71437"/>
                </a:lnTo>
                <a:cubicBezTo>
                  <a:pt x="1643062" y="66674"/>
                  <a:pt x="1629343" y="59626"/>
                  <a:pt x="1614487" y="57150"/>
                </a:cubicBezTo>
                <a:cubicBezTo>
                  <a:pt x="1453452" y="30310"/>
                  <a:pt x="1557675" y="44669"/>
                  <a:pt x="1300162" y="28575"/>
                </a:cubicBezTo>
                <a:cubicBezTo>
                  <a:pt x="1281112" y="23812"/>
                  <a:pt x="1261893" y="19682"/>
                  <a:pt x="1243012" y="14287"/>
                </a:cubicBezTo>
                <a:cubicBezTo>
                  <a:pt x="1228531" y="10150"/>
                  <a:pt x="1215210" y="0"/>
                  <a:pt x="1200150" y="0"/>
                </a:cubicBezTo>
                <a:cubicBezTo>
                  <a:pt x="1175866" y="0"/>
                  <a:pt x="1152876" y="11871"/>
                  <a:pt x="1128712" y="14287"/>
                </a:cubicBezTo>
                <a:cubicBezTo>
                  <a:pt x="1038399" y="23318"/>
                  <a:pt x="714535" y="39094"/>
                  <a:pt x="642937" y="42862"/>
                </a:cubicBezTo>
                <a:cubicBezTo>
                  <a:pt x="633412" y="57150"/>
                  <a:pt x="621336" y="70033"/>
                  <a:pt x="614362" y="85725"/>
                </a:cubicBezTo>
                <a:cubicBezTo>
                  <a:pt x="602129" y="113250"/>
                  <a:pt x="585787" y="171450"/>
                  <a:pt x="585787" y="171450"/>
                </a:cubicBezTo>
                <a:cubicBezTo>
                  <a:pt x="581025" y="209550"/>
                  <a:pt x="585760" y="250100"/>
                  <a:pt x="571500" y="285750"/>
                </a:cubicBezTo>
                <a:cubicBezTo>
                  <a:pt x="565123" y="301693"/>
                  <a:pt x="543996" y="306646"/>
                  <a:pt x="528637" y="314325"/>
                </a:cubicBezTo>
                <a:cubicBezTo>
                  <a:pt x="484589" y="336349"/>
                  <a:pt x="410871" y="337975"/>
                  <a:pt x="371475" y="342900"/>
                </a:cubicBezTo>
                <a:cubicBezTo>
                  <a:pt x="179245" y="439015"/>
                  <a:pt x="464461" y="302673"/>
                  <a:pt x="242887" y="385762"/>
                </a:cubicBezTo>
                <a:cubicBezTo>
                  <a:pt x="226809" y="391791"/>
                  <a:pt x="215383" y="406658"/>
                  <a:pt x="200025" y="414337"/>
                </a:cubicBezTo>
                <a:cubicBezTo>
                  <a:pt x="135586" y="446557"/>
                  <a:pt x="175720" y="406017"/>
                  <a:pt x="114300" y="457200"/>
                </a:cubicBezTo>
                <a:cubicBezTo>
                  <a:pt x="98778" y="470135"/>
                  <a:pt x="83842" y="484113"/>
                  <a:pt x="71437" y="500062"/>
                </a:cubicBezTo>
                <a:cubicBezTo>
                  <a:pt x="50352" y="527171"/>
                  <a:pt x="14287" y="585787"/>
                  <a:pt x="14287" y="585787"/>
                </a:cubicBezTo>
                <a:cubicBezTo>
                  <a:pt x="9525" y="600075"/>
                  <a:pt x="0" y="613590"/>
                  <a:pt x="0" y="628650"/>
                </a:cubicBezTo>
                <a:cubicBezTo>
                  <a:pt x="0" y="764766"/>
                  <a:pt x="7395" y="765135"/>
                  <a:pt x="42862" y="871537"/>
                </a:cubicBezTo>
                <a:cubicBezTo>
                  <a:pt x="47625" y="885825"/>
                  <a:pt x="46501" y="903751"/>
                  <a:pt x="57150" y="914400"/>
                </a:cubicBezTo>
                <a:cubicBezTo>
                  <a:pt x="110115" y="967365"/>
                  <a:pt x="100012" y="937057"/>
                  <a:pt x="100012" y="1000125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357188" y="347663"/>
            <a:ext cx="93551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Víš, kdo na počátku 19. století zhotovil zdroj trvalého elektrického napětí?</a:t>
            </a:r>
          </a:p>
          <a:p>
            <a:r>
              <a:rPr lang="cs-CZ" altLang="cs-CZ" sz="2400"/>
              <a:t>Byl to italský fyzik Alessandro Volta.</a:t>
            </a:r>
          </a:p>
          <a:p>
            <a:endParaRPr lang="cs-CZ" altLang="cs-CZ" sz="2400"/>
          </a:p>
        </p:txBody>
      </p:sp>
      <p:pic>
        <p:nvPicPr>
          <p:cNvPr id="7171" name="Obrázek 2" descr="Obsah obrázku muž, osoba, zeď, interiér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66313" y="188913"/>
            <a:ext cx="19050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57188" y="765175"/>
            <a:ext cx="4452937" cy="4016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93288" y="188913"/>
            <a:ext cx="1978025" cy="24050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78250" y="4079875"/>
            <a:ext cx="5786438" cy="2514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92291" y="4905363"/>
            <a:ext cx="5786437" cy="168878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1188" y="3533775"/>
            <a:ext cx="300037" cy="27432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466138" y="3533775"/>
            <a:ext cx="300037" cy="27432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80" name="TextovéPole 15"/>
          <p:cNvSpPr txBox="1">
            <a:spLocks noChangeArrowheads="1"/>
          </p:cNvSpPr>
          <p:nvPr/>
        </p:nvSpPr>
        <p:spPr bwMode="auto">
          <a:xfrm>
            <a:off x="9578975" y="4838700"/>
            <a:ext cx="1793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Skleněná nádoba</a:t>
            </a:r>
          </a:p>
        </p:txBody>
      </p:sp>
      <p:sp>
        <p:nvSpPr>
          <p:cNvPr id="12" name="TextovéPole 16"/>
          <p:cNvSpPr txBox="1">
            <a:spLocks noChangeArrowheads="1"/>
          </p:cNvSpPr>
          <p:nvPr/>
        </p:nvSpPr>
        <p:spPr bwMode="auto">
          <a:xfrm>
            <a:off x="550863" y="2381250"/>
            <a:ext cx="236061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Zředěná kyselina sírová</a:t>
            </a:r>
          </a:p>
        </p:txBody>
      </p:sp>
      <p:sp>
        <p:nvSpPr>
          <p:cNvPr id="14" name="TextovéPole 19"/>
          <p:cNvSpPr txBox="1">
            <a:spLocks noChangeArrowheads="1"/>
          </p:cNvSpPr>
          <p:nvPr/>
        </p:nvSpPr>
        <p:spPr bwMode="auto">
          <a:xfrm>
            <a:off x="138113" y="1844675"/>
            <a:ext cx="1485900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Zinková deska</a:t>
            </a:r>
          </a:p>
        </p:txBody>
      </p:sp>
      <p:cxnSp>
        <p:nvCxnSpPr>
          <p:cNvPr id="15" name="Přímá spojnice se šipkou 14"/>
          <p:cNvCxnSpPr>
            <a:cxnSpLocks/>
          </p:cNvCxnSpPr>
          <p:nvPr/>
        </p:nvCxnSpPr>
        <p:spPr>
          <a:xfrm>
            <a:off x="3119438" y="3868738"/>
            <a:ext cx="1406525" cy="13668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2"/>
          <p:cNvSpPr txBox="1">
            <a:spLocks noChangeArrowheads="1"/>
          </p:cNvSpPr>
          <p:nvPr/>
        </p:nvSpPr>
        <p:spPr bwMode="auto">
          <a:xfrm>
            <a:off x="1766888" y="1887538"/>
            <a:ext cx="1557337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Měděná deska</a:t>
            </a:r>
          </a:p>
        </p:txBody>
      </p:sp>
      <p:sp>
        <p:nvSpPr>
          <p:cNvPr id="18" name="Znak plus 17"/>
          <p:cNvSpPr/>
          <p:nvPr/>
        </p:nvSpPr>
        <p:spPr>
          <a:xfrm>
            <a:off x="8302625" y="2435225"/>
            <a:ext cx="628650" cy="62865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Znak minus 18"/>
          <p:cNvSpPr/>
          <p:nvPr/>
        </p:nvSpPr>
        <p:spPr>
          <a:xfrm>
            <a:off x="4268788" y="2390775"/>
            <a:ext cx="585787" cy="69373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0" name="Přímá spojnice 19"/>
          <p:cNvCxnSpPr>
            <a:cxnSpLocks/>
          </p:cNvCxnSpPr>
          <p:nvPr/>
        </p:nvCxnSpPr>
        <p:spPr>
          <a:xfrm>
            <a:off x="3863975" y="2262188"/>
            <a:ext cx="5340350" cy="127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446838" y="1851025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V</a:t>
            </a:r>
          </a:p>
        </p:txBody>
      </p:sp>
      <p:cxnSp>
        <p:nvCxnSpPr>
          <p:cNvPr id="22" name="Přímá spojnice 21"/>
          <p:cNvCxnSpPr>
            <a:cxnSpLocks/>
          </p:cNvCxnSpPr>
          <p:nvPr/>
        </p:nvCxnSpPr>
        <p:spPr>
          <a:xfrm>
            <a:off x="8582025" y="3148013"/>
            <a:ext cx="0" cy="3857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4527550" y="3148013"/>
            <a:ext cx="0" cy="3857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13188" y="3173413"/>
            <a:ext cx="6143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589963" y="3179763"/>
            <a:ext cx="6143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3913188" y="2268538"/>
            <a:ext cx="0" cy="9048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9191625" y="2257425"/>
            <a:ext cx="0" cy="9223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5" name="TextovéPole 44"/>
          <p:cNvSpPr txBox="1">
            <a:spLocks noChangeArrowheads="1"/>
          </p:cNvSpPr>
          <p:nvPr/>
        </p:nvSpPr>
        <p:spPr bwMode="auto">
          <a:xfrm>
            <a:off x="10277475" y="4165600"/>
            <a:ext cx="1076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Elektroda</a:t>
            </a:r>
          </a:p>
        </p:txBody>
      </p:sp>
      <p:sp>
        <p:nvSpPr>
          <p:cNvPr id="7196" name="TextovéPole 45"/>
          <p:cNvSpPr txBox="1">
            <a:spLocks noChangeArrowheads="1"/>
          </p:cNvSpPr>
          <p:nvPr/>
        </p:nvSpPr>
        <p:spPr bwMode="auto">
          <a:xfrm>
            <a:off x="2138363" y="3981450"/>
            <a:ext cx="1076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Elektroda</a:t>
            </a:r>
          </a:p>
        </p:txBody>
      </p:sp>
      <p:sp>
        <p:nvSpPr>
          <p:cNvPr id="7197" name="TextovéPole 46"/>
          <p:cNvSpPr txBox="1">
            <a:spLocks noChangeArrowheads="1"/>
          </p:cNvSpPr>
          <p:nvPr/>
        </p:nvSpPr>
        <p:spPr bwMode="auto">
          <a:xfrm>
            <a:off x="600075" y="5934075"/>
            <a:ext cx="1079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Elektrolyt</a:t>
            </a:r>
          </a:p>
        </p:txBody>
      </p:sp>
      <p:sp>
        <p:nvSpPr>
          <p:cNvPr id="7198" name="TextovéPole 31"/>
          <p:cNvSpPr txBox="1">
            <a:spLocks noChangeArrowheads="1"/>
          </p:cNvSpPr>
          <p:nvPr/>
        </p:nvSpPr>
        <p:spPr bwMode="auto">
          <a:xfrm>
            <a:off x="285750" y="1136650"/>
            <a:ext cx="7227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Po objevení </a:t>
            </a:r>
            <a:r>
              <a:rPr lang="cs-CZ" altLang="cs-CZ" sz="2400" dirty="0" smtClean="0"/>
              <a:t>šipky </a:t>
            </a:r>
            <a:r>
              <a:rPr lang="cs-CZ" altLang="cs-CZ" sz="2400" dirty="0"/>
              <a:t>označ kliknutím elektrody a elektrolyt.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3.33333E-6 L 0.17916 0.2442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" y="1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2" grpId="0" animBg="1"/>
      <p:bldP spid="14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2"/>
          <p:cNvSpPr txBox="1">
            <a:spLocks noChangeArrowheads="1"/>
          </p:cNvSpPr>
          <p:nvPr/>
        </p:nvSpPr>
        <p:spPr bwMode="auto">
          <a:xfrm>
            <a:off x="357188" y="347663"/>
            <a:ext cx="1841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</p:txBody>
      </p:sp>
      <p:sp>
        <p:nvSpPr>
          <p:cNvPr id="7" name="Obdélník 6"/>
          <p:cNvSpPr/>
          <p:nvPr/>
        </p:nvSpPr>
        <p:spPr>
          <a:xfrm>
            <a:off x="3778250" y="4079875"/>
            <a:ext cx="5786438" cy="2514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92291" y="4905363"/>
            <a:ext cx="5786437" cy="168878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1188" y="3533775"/>
            <a:ext cx="300037" cy="27432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466138" y="3533775"/>
            <a:ext cx="300037" cy="27432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01" name="TextovéPole 15"/>
          <p:cNvSpPr txBox="1">
            <a:spLocks noChangeArrowheads="1"/>
          </p:cNvSpPr>
          <p:nvPr/>
        </p:nvSpPr>
        <p:spPr bwMode="auto">
          <a:xfrm>
            <a:off x="9578975" y="4838700"/>
            <a:ext cx="1793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Skleněná nádoba</a:t>
            </a:r>
          </a:p>
        </p:txBody>
      </p:sp>
      <p:sp>
        <p:nvSpPr>
          <p:cNvPr id="12" name="TextovéPole 16"/>
          <p:cNvSpPr txBox="1">
            <a:spLocks noChangeArrowheads="1"/>
          </p:cNvSpPr>
          <p:nvPr/>
        </p:nvSpPr>
        <p:spPr bwMode="auto">
          <a:xfrm>
            <a:off x="550863" y="2381250"/>
            <a:ext cx="236061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Zředěná kyselina sírová</a:t>
            </a:r>
          </a:p>
        </p:txBody>
      </p:sp>
      <p:sp>
        <p:nvSpPr>
          <p:cNvPr id="8203" name="TextovéPole 19"/>
          <p:cNvSpPr txBox="1">
            <a:spLocks noChangeArrowheads="1"/>
          </p:cNvSpPr>
          <p:nvPr/>
        </p:nvSpPr>
        <p:spPr bwMode="auto">
          <a:xfrm>
            <a:off x="2138363" y="3443288"/>
            <a:ext cx="1485900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Zinková deska</a:t>
            </a:r>
          </a:p>
        </p:txBody>
      </p:sp>
      <p:cxnSp>
        <p:nvCxnSpPr>
          <p:cNvPr id="15" name="Přímá spojnice se šipkou 14"/>
          <p:cNvCxnSpPr>
            <a:cxnSpLocks/>
          </p:cNvCxnSpPr>
          <p:nvPr/>
        </p:nvCxnSpPr>
        <p:spPr>
          <a:xfrm>
            <a:off x="3119438" y="3868738"/>
            <a:ext cx="1406525" cy="13668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2"/>
          <p:cNvSpPr txBox="1">
            <a:spLocks noChangeArrowheads="1"/>
          </p:cNvSpPr>
          <p:nvPr/>
        </p:nvSpPr>
        <p:spPr bwMode="auto">
          <a:xfrm>
            <a:off x="1766888" y="1887538"/>
            <a:ext cx="1557337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Měděná deska</a:t>
            </a:r>
          </a:p>
        </p:txBody>
      </p:sp>
      <p:cxnSp>
        <p:nvCxnSpPr>
          <p:cNvPr id="17" name="Přímá spojnice se šipkou 16"/>
          <p:cNvCxnSpPr>
            <a:cxnSpLocks/>
          </p:cNvCxnSpPr>
          <p:nvPr/>
        </p:nvCxnSpPr>
        <p:spPr>
          <a:xfrm flipH="1">
            <a:off x="8594725" y="4002088"/>
            <a:ext cx="1966913" cy="130016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nak plus 17"/>
          <p:cNvSpPr/>
          <p:nvPr/>
        </p:nvSpPr>
        <p:spPr>
          <a:xfrm>
            <a:off x="8302625" y="2435225"/>
            <a:ext cx="628650" cy="62865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Znak minus 18"/>
          <p:cNvSpPr/>
          <p:nvPr/>
        </p:nvSpPr>
        <p:spPr>
          <a:xfrm>
            <a:off x="4268788" y="2390775"/>
            <a:ext cx="585787" cy="69373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0" name="Přímá spojnice 19"/>
          <p:cNvCxnSpPr>
            <a:cxnSpLocks/>
          </p:cNvCxnSpPr>
          <p:nvPr/>
        </p:nvCxnSpPr>
        <p:spPr>
          <a:xfrm>
            <a:off x="3863975" y="2262188"/>
            <a:ext cx="5340350" cy="127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446838" y="1851025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V</a:t>
            </a:r>
          </a:p>
        </p:txBody>
      </p:sp>
      <p:cxnSp>
        <p:nvCxnSpPr>
          <p:cNvPr id="22" name="Přímá spojnice 21"/>
          <p:cNvCxnSpPr>
            <a:cxnSpLocks/>
          </p:cNvCxnSpPr>
          <p:nvPr/>
        </p:nvCxnSpPr>
        <p:spPr>
          <a:xfrm>
            <a:off x="8582025" y="3148013"/>
            <a:ext cx="0" cy="3857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4527550" y="3148013"/>
            <a:ext cx="0" cy="3857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13188" y="3173413"/>
            <a:ext cx="6143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589963" y="3179763"/>
            <a:ext cx="6143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3913188" y="2268538"/>
            <a:ext cx="0" cy="9048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9191625" y="2257425"/>
            <a:ext cx="0" cy="9223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7" name="TextovéPole 44"/>
          <p:cNvSpPr txBox="1">
            <a:spLocks noChangeArrowheads="1"/>
          </p:cNvSpPr>
          <p:nvPr/>
        </p:nvSpPr>
        <p:spPr bwMode="auto">
          <a:xfrm>
            <a:off x="10277475" y="4165600"/>
            <a:ext cx="1076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Elektroda</a:t>
            </a:r>
          </a:p>
        </p:txBody>
      </p:sp>
      <p:sp>
        <p:nvSpPr>
          <p:cNvPr id="8218" name="TextovéPole 45"/>
          <p:cNvSpPr txBox="1">
            <a:spLocks noChangeArrowheads="1"/>
          </p:cNvSpPr>
          <p:nvPr/>
        </p:nvSpPr>
        <p:spPr bwMode="auto">
          <a:xfrm>
            <a:off x="2138363" y="3981450"/>
            <a:ext cx="1076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Elektroda</a:t>
            </a:r>
          </a:p>
        </p:txBody>
      </p:sp>
      <p:sp>
        <p:nvSpPr>
          <p:cNvPr id="8219" name="TextovéPole 46"/>
          <p:cNvSpPr txBox="1">
            <a:spLocks noChangeArrowheads="1"/>
          </p:cNvSpPr>
          <p:nvPr/>
        </p:nvSpPr>
        <p:spPr bwMode="auto">
          <a:xfrm>
            <a:off x="600075" y="5934075"/>
            <a:ext cx="1079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Elektrolyt</a:t>
            </a:r>
          </a:p>
        </p:txBody>
      </p:sp>
      <p:sp>
        <p:nvSpPr>
          <p:cNvPr id="8220" name="TextovéPole 31"/>
          <p:cNvSpPr txBox="1">
            <a:spLocks noChangeArrowheads="1"/>
          </p:cNvSpPr>
          <p:nvPr/>
        </p:nvSpPr>
        <p:spPr bwMode="auto">
          <a:xfrm>
            <a:off x="285750" y="1136650"/>
            <a:ext cx="7227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Po objevení </a:t>
            </a:r>
            <a:r>
              <a:rPr lang="cs-CZ" altLang="cs-CZ" sz="2400" dirty="0" smtClean="0"/>
              <a:t>šipky </a:t>
            </a:r>
            <a:r>
              <a:rPr lang="cs-CZ" altLang="cs-CZ" sz="2400" dirty="0"/>
              <a:t>označ kliknutím elektrody a elektrolyt.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3.33333E-6 L 0.65756 0.2590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" y="1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"/>
          <p:cNvSpPr txBox="1">
            <a:spLocks noChangeArrowheads="1"/>
          </p:cNvSpPr>
          <p:nvPr/>
        </p:nvSpPr>
        <p:spPr bwMode="auto">
          <a:xfrm>
            <a:off x="357188" y="347663"/>
            <a:ext cx="1841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</p:txBody>
      </p:sp>
      <p:sp>
        <p:nvSpPr>
          <p:cNvPr id="7" name="Obdélník 6"/>
          <p:cNvSpPr/>
          <p:nvPr/>
        </p:nvSpPr>
        <p:spPr>
          <a:xfrm>
            <a:off x="3778250" y="4079875"/>
            <a:ext cx="5786438" cy="2514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92291" y="4905363"/>
            <a:ext cx="5786437" cy="168878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1188" y="3533775"/>
            <a:ext cx="300037" cy="27432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466138" y="3533775"/>
            <a:ext cx="300037" cy="27432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5" name="TextovéPole 15"/>
          <p:cNvSpPr txBox="1">
            <a:spLocks noChangeArrowheads="1"/>
          </p:cNvSpPr>
          <p:nvPr/>
        </p:nvSpPr>
        <p:spPr bwMode="auto">
          <a:xfrm>
            <a:off x="9578975" y="4838700"/>
            <a:ext cx="1793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Skleněná nádoba</a:t>
            </a:r>
          </a:p>
        </p:txBody>
      </p:sp>
      <p:sp>
        <p:nvSpPr>
          <p:cNvPr id="12" name="TextovéPole 16"/>
          <p:cNvSpPr txBox="1">
            <a:spLocks noChangeArrowheads="1"/>
          </p:cNvSpPr>
          <p:nvPr/>
        </p:nvSpPr>
        <p:spPr bwMode="auto">
          <a:xfrm>
            <a:off x="550863" y="2381250"/>
            <a:ext cx="236061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Zředěná kyselina sírová</a:t>
            </a:r>
          </a:p>
        </p:txBody>
      </p:sp>
      <p:cxnSp>
        <p:nvCxnSpPr>
          <p:cNvPr id="13" name="Přímá spojnice se šipkou 12"/>
          <p:cNvCxnSpPr>
            <a:cxnSpLocks/>
          </p:cNvCxnSpPr>
          <p:nvPr/>
        </p:nvCxnSpPr>
        <p:spPr>
          <a:xfrm>
            <a:off x="2652713" y="5942013"/>
            <a:ext cx="1616075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8" name="TextovéPole 19"/>
          <p:cNvSpPr txBox="1">
            <a:spLocks noChangeArrowheads="1"/>
          </p:cNvSpPr>
          <p:nvPr/>
        </p:nvSpPr>
        <p:spPr bwMode="auto">
          <a:xfrm>
            <a:off x="2138363" y="3443288"/>
            <a:ext cx="1485900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Zinková deska</a:t>
            </a:r>
          </a:p>
        </p:txBody>
      </p:sp>
      <p:cxnSp>
        <p:nvCxnSpPr>
          <p:cNvPr id="15" name="Přímá spojnice se šipkou 14"/>
          <p:cNvCxnSpPr>
            <a:cxnSpLocks/>
          </p:cNvCxnSpPr>
          <p:nvPr/>
        </p:nvCxnSpPr>
        <p:spPr>
          <a:xfrm>
            <a:off x="3119438" y="3868738"/>
            <a:ext cx="1406525" cy="13668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0" name="TextovéPole 22"/>
          <p:cNvSpPr txBox="1">
            <a:spLocks noChangeArrowheads="1"/>
          </p:cNvSpPr>
          <p:nvPr/>
        </p:nvSpPr>
        <p:spPr bwMode="auto">
          <a:xfrm>
            <a:off x="9886950" y="3611563"/>
            <a:ext cx="1557338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Měděná deska</a:t>
            </a:r>
          </a:p>
        </p:txBody>
      </p:sp>
      <p:cxnSp>
        <p:nvCxnSpPr>
          <p:cNvPr id="17" name="Přímá spojnice se šipkou 16"/>
          <p:cNvCxnSpPr>
            <a:cxnSpLocks/>
          </p:cNvCxnSpPr>
          <p:nvPr/>
        </p:nvCxnSpPr>
        <p:spPr>
          <a:xfrm flipH="1">
            <a:off x="8594725" y="4002088"/>
            <a:ext cx="1966913" cy="130016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nak plus 17"/>
          <p:cNvSpPr/>
          <p:nvPr/>
        </p:nvSpPr>
        <p:spPr>
          <a:xfrm>
            <a:off x="8302625" y="2435225"/>
            <a:ext cx="628650" cy="62865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Znak minus 18"/>
          <p:cNvSpPr/>
          <p:nvPr/>
        </p:nvSpPr>
        <p:spPr>
          <a:xfrm>
            <a:off x="4268788" y="2390775"/>
            <a:ext cx="585787" cy="69373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0" name="Přímá spojnice 19"/>
          <p:cNvCxnSpPr>
            <a:cxnSpLocks/>
          </p:cNvCxnSpPr>
          <p:nvPr/>
        </p:nvCxnSpPr>
        <p:spPr>
          <a:xfrm>
            <a:off x="3863975" y="2262188"/>
            <a:ext cx="5340350" cy="127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446838" y="1851025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V</a:t>
            </a:r>
          </a:p>
        </p:txBody>
      </p:sp>
      <p:cxnSp>
        <p:nvCxnSpPr>
          <p:cNvPr id="22" name="Přímá spojnice 21"/>
          <p:cNvCxnSpPr>
            <a:cxnSpLocks/>
          </p:cNvCxnSpPr>
          <p:nvPr/>
        </p:nvCxnSpPr>
        <p:spPr>
          <a:xfrm>
            <a:off x="8582025" y="3148013"/>
            <a:ext cx="0" cy="3857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4527550" y="3148013"/>
            <a:ext cx="0" cy="3857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13188" y="3173413"/>
            <a:ext cx="6143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589963" y="3179763"/>
            <a:ext cx="6143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3913188" y="2268538"/>
            <a:ext cx="0" cy="9048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9191625" y="2257425"/>
            <a:ext cx="0" cy="9223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42" name="TextovéPole 44"/>
          <p:cNvSpPr txBox="1">
            <a:spLocks noChangeArrowheads="1"/>
          </p:cNvSpPr>
          <p:nvPr/>
        </p:nvSpPr>
        <p:spPr bwMode="auto">
          <a:xfrm>
            <a:off x="10277475" y="4165600"/>
            <a:ext cx="1076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Elektroda</a:t>
            </a:r>
          </a:p>
        </p:txBody>
      </p:sp>
      <p:sp>
        <p:nvSpPr>
          <p:cNvPr id="9243" name="TextovéPole 45"/>
          <p:cNvSpPr txBox="1">
            <a:spLocks noChangeArrowheads="1"/>
          </p:cNvSpPr>
          <p:nvPr/>
        </p:nvSpPr>
        <p:spPr bwMode="auto">
          <a:xfrm>
            <a:off x="2138363" y="3981450"/>
            <a:ext cx="1076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Elektroda</a:t>
            </a:r>
          </a:p>
        </p:txBody>
      </p:sp>
      <p:sp>
        <p:nvSpPr>
          <p:cNvPr id="9244" name="TextovéPole 46"/>
          <p:cNvSpPr txBox="1">
            <a:spLocks noChangeArrowheads="1"/>
          </p:cNvSpPr>
          <p:nvPr/>
        </p:nvSpPr>
        <p:spPr bwMode="auto">
          <a:xfrm>
            <a:off x="600075" y="5934075"/>
            <a:ext cx="1079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Elektrolyt</a:t>
            </a:r>
          </a:p>
        </p:txBody>
      </p:sp>
      <p:sp>
        <p:nvSpPr>
          <p:cNvPr id="9245" name="TextovéPole 31"/>
          <p:cNvSpPr txBox="1">
            <a:spLocks noChangeArrowheads="1"/>
          </p:cNvSpPr>
          <p:nvPr/>
        </p:nvSpPr>
        <p:spPr bwMode="auto">
          <a:xfrm>
            <a:off x="285750" y="1136650"/>
            <a:ext cx="7227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Po objevení </a:t>
            </a:r>
            <a:r>
              <a:rPr lang="cs-CZ" altLang="cs-CZ" sz="2400" dirty="0" smtClean="0"/>
              <a:t>šipky </a:t>
            </a:r>
            <a:r>
              <a:rPr lang="cs-CZ" altLang="cs-CZ" sz="2400" dirty="0"/>
              <a:t>označ kliknutím elektrody a elektrolyt.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4.07407E-6 L 0.01211 0.4601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044700" y="1371600"/>
            <a:ext cx="695325" cy="3000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Obdélník: se zakulacenými rohy 1"/>
          <p:cNvSpPr/>
          <p:nvPr/>
        </p:nvSpPr>
        <p:spPr>
          <a:xfrm>
            <a:off x="1714500" y="1685925"/>
            <a:ext cx="1357313" cy="3643313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885950" y="1885950"/>
            <a:ext cx="971550" cy="3286125"/>
          </a:xfrm>
          <a:prstGeom prst="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0245" name="Skupina 5"/>
          <p:cNvGrpSpPr>
            <a:grpSpLocks/>
          </p:cNvGrpSpPr>
          <p:nvPr/>
        </p:nvGrpSpPr>
        <p:grpSpPr bwMode="auto">
          <a:xfrm>
            <a:off x="1963738" y="2014538"/>
            <a:ext cx="857250" cy="3014662"/>
            <a:chOff x="5743575" y="2171700"/>
            <a:chExt cx="857250" cy="3157537"/>
          </a:xfrm>
        </p:grpSpPr>
        <p:sp>
          <p:nvSpPr>
            <p:cNvPr id="4" name="Obdélník 3"/>
            <p:cNvSpPr/>
            <p:nvPr/>
          </p:nvSpPr>
          <p:spPr>
            <a:xfrm>
              <a:off x="5786437" y="2470993"/>
              <a:ext cx="771525" cy="2858244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Rovnoramenný trojúhelník 4"/>
            <p:cNvSpPr/>
            <p:nvPr/>
          </p:nvSpPr>
          <p:spPr>
            <a:xfrm rot="10800000">
              <a:off x="5743575" y="2171700"/>
              <a:ext cx="857250" cy="600248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2006600" y="1685925"/>
            <a:ext cx="771525" cy="4603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57425" y="1528763"/>
            <a:ext cx="271463" cy="31861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Znak plus 10"/>
          <p:cNvSpPr/>
          <p:nvPr/>
        </p:nvSpPr>
        <p:spPr>
          <a:xfrm>
            <a:off x="2085975" y="709613"/>
            <a:ext cx="614363" cy="555625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Znak minus 11"/>
          <p:cNvSpPr/>
          <p:nvPr/>
        </p:nvSpPr>
        <p:spPr>
          <a:xfrm>
            <a:off x="2106613" y="5286375"/>
            <a:ext cx="671512" cy="55562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36550" y="6075363"/>
            <a:ext cx="4070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Nejčastěji užívaný suchý článek</a:t>
            </a:r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2740025" y="792163"/>
            <a:ext cx="3468688" cy="730250"/>
            <a:chOff x="2740815" y="791702"/>
            <a:chExt cx="3467346" cy="729918"/>
          </a:xfrm>
        </p:grpSpPr>
        <p:sp>
          <p:nvSpPr>
            <p:cNvPr id="10273" name="TextovéPole 13"/>
            <p:cNvSpPr txBox="1">
              <a:spLocks noChangeArrowheads="1"/>
            </p:cNvSpPr>
            <p:nvPr/>
          </p:nvSpPr>
          <p:spPr bwMode="auto">
            <a:xfrm>
              <a:off x="4157663" y="791702"/>
              <a:ext cx="2050498" cy="461665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kovová čepička</a:t>
              </a:r>
            </a:p>
          </p:txBody>
        </p:sp>
        <p:cxnSp>
          <p:nvCxnSpPr>
            <p:cNvPr id="16" name="Přímá spojnice se šipkou 15"/>
            <p:cNvCxnSpPr>
              <a:endCxn id="10" idx="3"/>
            </p:cNvCxnSpPr>
            <p:nvPr/>
          </p:nvCxnSpPr>
          <p:spPr>
            <a:xfrm flipH="1">
              <a:off x="2740815" y="1253454"/>
              <a:ext cx="1417090" cy="268166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2778125" y="1552575"/>
            <a:ext cx="4451350" cy="461963"/>
            <a:chOff x="2778918" y="1552874"/>
            <a:chExt cx="4450420" cy="461665"/>
          </a:xfrm>
        </p:grpSpPr>
        <p:sp>
          <p:nvSpPr>
            <p:cNvPr id="10271" name="TextovéPole 17"/>
            <p:cNvSpPr txBox="1">
              <a:spLocks noChangeArrowheads="1"/>
            </p:cNvSpPr>
            <p:nvPr/>
          </p:nvSpPr>
          <p:spPr bwMode="auto">
            <a:xfrm>
              <a:off x="4157663" y="1552874"/>
              <a:ext cx="3071675" cy="461665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zalévací látka z izolantu</a:t>
              </a:r>
            </a:p>
          </p:txBody>
        </p:sp>
        <p:cxnSp>
          <p:nvCxnSpPr>
            <p:cNvPr id="20" name="Přímá spojnice se šipkou 19"/>
            <p:cNvCxnSpPr>
              <a:cxnSpLocks/>
              <a:endCxn id="7" idx="3"/>
            </p:cNvCxnSpPr>
            <p:nvPr/>
          </p:nvCxnSpPr>
          <p:spPr>
            <a:xfrm flipH="1">
              <a:off x="2778918" y="1671860"/>
              <a:ext cx="1379250" cy="36488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2443163" y="2352675"/>
            <a:ext cx="3719512" cy="461963"/>
            <a:chOff x="2443161" y="2353076"/>
            <a:chExt cx="3719281" cy="461665"/>
          </a:xfrm>
        </p:grpSpPr>
        <p:sp>
          <p:nvSpPr>
            <p:cNvPr id="10269" name="TextovéPole 22"/>
            <p:cNvSpPr txBox="1">
              <a:spLocks noChangeArrowheads="1"/>
            </p:cNvSpPr>
            <p:nvPr/>
          </p:nvSpPr>
          <p:spPr bwMode="auto">
            <a:xfrm flipH="1">
              <a:off x="4157663" y="2353076"/>
              <a:ext cx="2004779" cy="461665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cs-CZ" altLang="cs-CZ" sz="2400"/>
                <a:t>uhlíková tyčka</a:t>
              </a:r>
            </a:p>
          </p:txBody>
        </p:sp>
        <p:cxnSp>
          <p:nvCxnSpPr>
            <p:cNvPr id="25" name="Přímá spojnice se šipkou 24"/>
            <p:cNvCxnSpPr>
              <a:stCxn id="10269" idx="3"/>
            </p:cNvCxnSpPr>
            <p:nvPr/>
          </p:nvCxnSpPr>
          <p:spPr>
            <a:xfrm flipH="1">
              <a:off x="2443161" y="2584701"/>
              <a:ext cx="1714394" cy="3173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2700338" y="3249613"/>
            <a:ext cx="4240212" cy="830262"/>
            <a:chOff x="2700333" y="3249601"/>
            <a:chExt cx="4239951" cy="830997"/>
          </a:xfrm>
        </p:grpSpPr>
        <p:sp>
          <p:nvSpPr>
            <p:cNvPr id="10267" name="TextovéPole 26"/>
            <p:cNvSpPr txBox="1">
              <a:spLocks noChangeArrowheads="1"/>
            </p:cNvSpPr>
            <p:nvPr/>
          </p:nvSpPr>
          <p:spPr bwMode="auto">
            <a:xfrm>
              <a:off x="4157663" y="3249601"/>
              <a:ext cx="2782621" cy="83099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oxid manganičitý</a:t>
              </a:r>
            </a:p>
            <a:p>
              <a:pPr eaLnBrk="1" hangingPunct="1"/>
              <a:r>
                <a:rPr lang="cs-CZ" altLang="cs-CZ" sz="2400"/>
                <a:t>s práškovým uhlíkem</a:t>
              </a:r>
            </a:p>
          </p:txBody>
        </p:sp>
        <p:cxnSp>
          <p:nvCxnSpPr>
            <p:cNvPr id="29" name="Přímá spojnice se šipkou 28"/>
            <p:cNvCxnSpPr>
              <a:stCxn id="10267" idx="1"/>
            </p:cNvCxnSpPr>
            <p:nvPr/>
          </p:nvCxnSpPr>
          <p:spPr>
            <a:xfrm flipH="1" flipV="1">
              <a:off x="2700333" y="3664305"/>
              <a:ext cx="1457235" cy="1589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Skupina 33"/>
          <p:cNvGrpSpPr>
            <a:grpSpLocks/>
          </p:cNvGrpSpPr>
          <p:nvPr/>
        </p:nvGrpSpPr>
        <p:grpSpPr bwMode="auto">
          <a:xfrm>
            <a:off x="2820988" y="4432300"/>
            <a:ext cx="2800350" cy="461963"/>
            <a:chOff x="2821778" y="4431816"/>
            <a:chExt cx="2799533" cy="461665"/>
          </a:xfrm>
        </p:grpSpPr>
        <p:sp>
          <p:nvSpPr>
            <p:cNvPr id="10265" name="TextovéPole 30"/>
            <p:cNvSpPr txBox="1">
              <a:spLocks noChangeArrowheads="1"/>
            </p:cNvSpPr>
            <p:nvPr/>
          </p:nvSpPr>
          <p:spPr bwMode="auto">
            <a:xfrm>
              <a:off x="4157663" y="4431816"/>
              <a:ext cx="1463648" cy="461665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cs-CZ" altLang="cs-CZ" sz="2400"/>
                <a:t>Salmiak</a:t>
              </a:r>
            </a:p>
          </p:txBody>
        </p:sp>
        <p:cxnSp>
          <p:nvCxnSpPr>
            <p:cNvPr id="33" name="Přímá spojnice se šipkou 32"/>
            <p:cNvCxnSpPr>
              <a:stCxn id="10265" idx="1"/>
            </p:cNvCxnSpPr>
            <p:nvPr/>
          </p:nvCxnSpPr>
          <p:spPr>
            <a:xfrm flipH="1">
              <a:off x="2821778" y="4663441"/>
              <a:ext cx="1336285" cy="19038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>
            <a:grpSpLocks/>
          </p:cNvGrpSpPr>
          <p:nvPr/>
        </p:nvGrpSpPr>
        <p:grpSpPr bwMode="auto">
          <a:xfrm>
            <a:off x="3071813" y="5172075"/>
            <a:ext cx="3208337" cy="619125"/>
            <a:chOff x="3071812" y="5172076"/>
            <a:chExt cx="3208355" cy="618826"/>
          </a:xfrm>
        </p:grpSpPr>
        <p:sp>
          <p:nvSpPr>
            <p:cNvPr id="10263" name="TextovéPole 34"/>
            <p:cNvSpPr txBox="1">
              <a:spLocks noChangeArrowheads="1"/>
            </p:cNvSpPr>
            <p:nvPr/>
          </p:nvSpPr>
          <p:spPr bwMode="auto">
            <a:xfrm>
              <a:off x="4157663" y="5329237"/>
              <a:ext cx="2122504" cy="461665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zinková nádoba</a:t>
              </a:r>
            </a:p>
          </p:txBody>
        </p:sp>
        <p:cxnSp>
          <p:nvCxnSpPr>
            <p:cNvPr id="37" name="Přímá spojnice se šipkou 36"/>
            <p:cNvCxnSpPr>
              <a:stCxn id="10263" idx="1"/>
            </p:cNvCxnSpPr>
            <p:nvPr/>
          </p:nvCxnSpPr>
          <p:spPr>
            <a:xfrm flipH="1" flipV="1">
              <a:off x="3071812" y="5172076"/>
              <a:ext cx="1085856" cy="38875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57" name="TextovéPole 38"/>
          <p:cNvSpPr txBox="1">
            <a:spLocks noChangeArrowheads="1"/>
          </p:cNvSpPr>
          <p:nvPr/>
        </p:nvSpPr>
        <p:spPr bwMode="auto">
          <a:xfrm>
            <a:off x="723900" y="2967038"/>
            <a:ext cx="8842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1,5 V</a:t>
            </a:r>
          </a:p>
        </p:txBody>
      </p:sp>
      <p:pic>
        <p:nvPicPr>
          <p:cNvPr id="40" name="Obrázek 39" descr="Obsah obrázku elektronika, interiér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96225" y="1430338"/>
            <a:ext cx="3109913" cy="252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9" name="TextovéPole 40"/>
          <p:cNvSpPr txBox="1">
            <a:spLocks noChangeArrowheads="1"/>
          </p:cNvSpPr>
          <p:nvPr/>
        </p:nvSpPr>
        <p:spPr bwMode="auto">
          <a:xfrm>
            <a:off x="7624763" y="923925"/>
            <a:ext cx="2860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Olověný akumulátor :</a:t>
            </a:r>
          </a:p>
        </p:txBody>
      </p:sp>
      <p:sp>
        <p:nvSpPr>
          <p:cNvPr id="10260" name="TextovéPole 41"/>
          <p:cNvSpPr txBox="1">
            <a:spLocks noChangeArrowheads="1"/>
          </p:cNvSpPr>
          <p:nvPr/>
        </p:nvSpPr>
        <p:spPr bwMode="auto">
          <a:xfrm>
            <a:off x="7700963" y="3829050"/>
            <a:ext cx="40894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Má obě elektrody z olova,</a:t>
            </a:r>
          </a:p>
          <a:p>
            <a:pPr eaLnBrk="1" hangingPunct="1"/>
            <a:r>
              <a:rPr lang="cs-CZ" altLang="cs-CZ" sz="2400"/>
              <a:t>elektrolytem je roztok kyseliny</a:t>
            </a:r>
          </a:p>
          <a:p>
            <a:pPr eaLnBrk="1" hangingPunct="1"/>
            <a:r>
              <a:rPr lang="cs-CZ" altLang="cs-CZ" sz="2400"/>
              <a:t>sírové.</a:t>
            </a:r>
          </a:p>
          <a:p>
            <a:pPr eaLnBrk="1" hangingPunct="1"/>
            <a:r>
              <a:rPr lang="cs-CZ" altLang="cs-CZ" sz="2400"/>
              <a:t>Olověný akumulátor je zdrojem</a:t>
            </a:r>
          </a:p>
          <a:p>
            <a:pPr eaLnBrk="1" hangingPunct="1"/>
            <a:r>
              <a:rPr lang="cs-CZ" altLang="cs-CZ" sz="2400"/>
              <a:t>napětí v automobilech.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772525" y="217488"/>
            <a:ext cx="1357313" cy="319087"/>
          </a:xfrm>
          <a:prstGeom prst="rect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klikni</a:t>
            </a:r>
          </a:p>
        </p:txBody>
      </p:sp>
      <p:sp>
        <p:nvSpPr>
          <p:cNvPr id="10262" name="TextovéPole 5"/>
          <p:cNvSpPr txBox="1">
            <a:spLocks noChangeArrowheads="1"/>
          </p:cNvSpPr>
          <p:nvPr/>
        </p:nvSpPr>
        <p:spPr bwMode="auto">
          <a:xfrm>
            <a:off x="328613" y="146050"/>
            <a:ext cx="831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se ti otevřou základní části suchého elektrického článku.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2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7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81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1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2310963">
            <a:off x="219075" y="1882775"/>
            <a:ext cx="3021013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462145">
            <a:off x="2000250" y="1992313"/>
            <a:ext cx="3022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2310963">
            <a:off x="3887788" y="2170113"/>
            <a:ext cx="3022600" cy="317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328613" y="314325"/>
            <a:ext cx="1132681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Napětí jednoho článku je 1,5 V. Některé spotřebiče potřebují vyšší napětí, a proto je nutné</a:t>
            </a:r>
          </a:p>
          <a:p>
            <a:pPr eaLnBrk="1" hangingPunct="1"/>
            <a:r>
              <a:rPr lang="cs-CZ" altLang="cs-CZ" sz="2400"/>
              <a:t>články spojit.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681788" y="4260850"/>
            <a:ext cx="1778000" cy="22209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9425" y="4476750"/>
            <a:ext cx="1430338" cy="10588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1272" name="Skupina 32"/>
          <p:cNvGrpSpPr>
            <a:grpSpLocks/>
          </p:cNvGrpSpPr>
          <p:nvPr/>
        </p:nvGrpSpPr>
        <p:grpSpPr bwMode="auto">
          <a:xfrm>
            <a:off x="6829425" y="4421188"/>
            <a:ext cx="1430338" cy="1058862"/>
            <a:chOff x="9284491" y="1870165"/>
            <a:chExt cx="1430693" cy="1058350"/>
          </a:xfrm>
        </p:grpSpPr>
        <p:sp>
          <p:nvSpPr>
            <p:cNvPr id="21" name="Obdélník 20"/>
            <p:cNvSpPr/>
            <p:nvPr/>
          </p:nvSpPr>
          <p:spPr>
            <a:xfrm>
              <a:off x="9284491" y="1870165"/>
              <a:ext cx="1430693" cy="105835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1308" name="Obrázek 2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617938" y="2169038"/>
              <a:ext cx="369199" cy="5274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309" name="Obrázek 26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0229796" y="2175695"/>
              <a:ext cx="369198" cy="5279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" name="Ovál 30"/>
            <p:cNvSpPr/>
            <p:nvPr/>
          </p:nvSpPr>
          <p:spPr>
            <a:xfrm>
              <a:off x="10072086" y="2623862"/>
              <a:ext cx="44461" cy="4442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34" name="Skupina 33"/>
          <p:cNvGrpSpPr>
            <a:grpSpLocks/>
          </p:cNvGrpSpPr>
          <p:nvPr/>
        </p:nvGrpSpPr>
        <p:grpSpPr bwMode="auto">
          <a:xfrm>
            <a:off x="6816725" y="4421188"/>
            <a:ext cx="1430338" cy="1114425"/>
            <a:chOff x="6999280" y="1865614"/>
            <a:chExt cx="1430693" cy="1058350"/>
          </a:xfrm>
        </p:grpSpPr>
        <p:sp>
          <p:nvSpPr>
            <p:cNvPr id="19" name="Obdélník 18"/>
            <p:cNvSpPr/>
            <p:nvPr/>
          </p:nvSpPr>
          <p:spPr>
            <a:xfrm>
              <a:off x="6999280" y="1865614"/>
              <a:ext cx="1430693" cy="105835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1305" name="Obrázek 28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90150" y="2180029"/>
              <a:ext cx="342006" cy="4890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2" name="Ovál 31"/>
            <p:cNvSpPr/>
            <p:nvPr/>
          </p:nvSpPr>
          <p:spPr>
            <a:xfrm>
              <a:off x="8109218" y="2577211"/>
              <a:ext cx="44461" cy="4673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1274" name="TextovéPole 34"/>
          <p:cNvSpPr txBox="1">
            <a:spLocks noChangeArrowheads="1"/>
          </p:cNvSpPr>
          <p:nvPr/>
        </p:nvSpPr>
        <p:spPr bwMode="auto">
          <a:xfrm>
            <a:off x="7354888" y="5599113"/>
            <a:ext cx="4762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V</a:t>
            </a:r>
          </a:p>
        </p:txBody>
      </p:sp>
      <p:sp>
        <p:nvSpPr>
          <p:cNvPr id="36" name="Ovál 35"/>
          <p:cNvSpPr/>
          <p:nvPr/>
        </p:nvSpPr>
        <p:spPr>
          <a:xfrm>
            <a:off x="7975600" y="5894388"/>
            <a:ext cx="357188" cy="38417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897688" y="5864225"/>
            <a:ext cx="355600" cy="3825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Volný tvar: obrazec 43"/>
          <p:cNvSpPr/>
          <p:nvPr/>
        </p:nvSpPr>
        <p:spPr>
          <a:xfrm>
            <a:off x="1485900" y="5014913"/>
            <a:ext cx="2100263" cy="557212"/>
          </a:xfrm>
          <a:custGeom>
            <a:avLst/>
            <a:gdLst>
              <a:gd name="connsiteX0" fmla="*/ 0 w 2100635"/>
              <a:gd name="connsiteY0" fmla="*/ 42862 h 557212"/>
              <a:gd name="connsiteX1" fmla="*/ 114300 w 2100635"/>
              <a:gd name="connsiteY1" fmla="*/ 200025 h 557212"/>
              <a:gd name="connsiteX2" fmla="*/ 142875 w 2100635"/>
              <a:gd name="connsiteY2" fmla="*/ 285750 h 557212"/>
              <a:gd name="connsiteX3" fmla="*/ 157163 w 2100635"/>
              <a:gd name="connsiteY3" fmla="*/ 414337 h 557212"/>
              <a:gd name="connsiteX4" fmla="*/ 171450 w 2100635"/>
              <a:gd name="connsiteY4" fmla="*/ 457200 h 557212"/>
              <a:gd name="connsiteX5" fmla="*/ 328613 w 2100635"/>
              <a:gd name="connsiteY5" fmla="*/ 514350 h 557212"/>
              <a:gd name="connsiteX6" fmla="*/ 814388 w 2100635"/>
              <a:gd name="connsiteY6" fmla="*/ 542925 h 557212"/>
              <a:gd name="connsiteX7" fmla="*/ 1843088 w 2100635"/>
              <a:gd name="connsiteY7" fmla="*/ 557212 h 557212"/>
              <a:gd name="connsiteX8" fmla="*/ 1928813 w 2100635"/>
              <a:gd name="connsiteY8" fmla="*/ 542925 h 557212"/>
              <a:gd name="connsiteX9" fmla="*/ 1971675 w 2100635"/>
              <a:gd name="connsiteY9" fmla="*/ 528637 h 557212"/>
              <a:gd name="connsiteX10" fmla="*/ 2028825 w 2100635"/>
              <a:gd name="connsiteY10" fmla="*/ 442912 h 557212"/>
              <a:gd name="connsiteX11" fmla="*/ 2100263 w 2100635"/>
              <a:gd name="connsiteY11" fmla="*/ 357187 h 557212"/>
              <a:gd name="connsiteX12" fmla="*/ 2085975 w 2100635"/>
              <a:gd name="connsiteY12" fmla="*/ 242887 h 557212"/>
              <a:gd name="connsiteX13" fmla="*/ 2100263 w 2100635"/>
              <a:gd name="connsiteY13" fmla="*/ 42862 h 557212"/>
              <a:gd name="connsiteX14" fmla="*/ 2100263 w 2100635"/>
              <a:gd name="connsiteY14" fmla="*/ 0 h 557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00635" h="557212">
                <a:moveTo>
                  <a:pt x="0" y="42862"/>
                </a:moveTo>
                <a:cubicBezTo>
                  <a:pt x="22232" y="70652"/>
                  <a:pt x="103720" y="168284"/>
                  <a:pt x="114300" y="200025"/>
                </a:cubicBezTo>
                <a:lnTo>
                  <a:pt x="142875" y="285750"/>
                </a:lnTo>
                <a:cubicBezTo>
                  <a:pt x="147638" y="328612"/>
                  <a:pt x="150073" y="371798"/>
                  <a:pt x="157163" y="414337"/>
                </a:cubicBezTo>
                <a:cubicBezTo>
                  <a:pt x="159639" y="429193"/>
                  <a:pt x="162042" y="445440"/>
                  <a:pt x="171450" y="457200"/>
                </a:cubicBezTo>
                <a:cubicBezTo>
                  <a:pt x="202469" y="495974"/>
                  <a:pt x="299476" y="508106"/>
                  <a:pt x="328613" y="514350"/>
                </a:cubicBezTo>
                <a:cubicBezTo>
                  <a:pt x="485149" y="547893"/>
                  <a:pt x="665480" y="539947"/>
                  <a:pt x="814388" y="542925"/>
                </a:cubicBezTo>
                <a:lnTo>
                  <a:pt x="1843088" y="557212"/>
                </a:lnTo>
                <a:cubicBezTo>
                  <a:pt x="1871663" y="552450"/>
                  <a:pt x="1900534" y="549209"/>
                  <a:pt x="1928813" y="542925"/>
                </a:cubicBezTo>
                <a:cubicBezTo>
                  <a:pt x="1943515" y="539658"/>
                  <a:pt x="1961026" y="539286"/>
                  <a:pt x="1971675" y="528637"/>
                </a:cubicBezTo>
                <a:cubicBezTo>
                  <a:pt x="1995959" y="504353"/>
                  <a:pt x="2009775" y="471487"/>
                  <a:pt x="2028825" y="442912"/>
                </a:cubicBezTo>
                <a:cubicBezTo>
                  <a:pt x="2068607" y="383239"/>
                  <a:pt x="2045259" y="412191"/>
                  <a:pt x="2100263" y="357187"/>
                </a:cubicBezTo>
                <a:cubicBezTo>
                  <a:pt x="2095500" y="319087"/>
                  <a:pt x="2085975" y="281284"/>
                  <a:pt x="2085975" y="242887"/>
                </a:cubicBezTo>
                <a:cubicBezTo>
                  <a:pt x="2085975" y="176042"/>
                  <a:pt x="2096338" y="109592"/>
                  <a:pt x="2100263" y="42862"/>
                </a:cubicBezTo>
                <a:cubicBezTo>
                  <a:pt x="2101102" y="28599"/>
                  <a:pt x="2100263" y="14287"/>
                  <a:pt x="2100263" y="0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olný tvar: obrazec 44"/>
          <p:cNvSpPr/>
          <p:nvPr/>
        </p:nvSpPr>
        <p:spPr>
          <a:xfrm>
            <a:off x="3543300" y="1601788"/>
            <a:ext cx="1816100" cy="741362"/>
          </a:xfrm>
          <a:custGeom>
            <a:avLst/>
            <a:gdLst>
              <a:gd name="connsiteX0" fmla="*/ 0 w 1815411"/>
              <a:gd name="connsiteY0" fmla="*/ 399201 h 742101"/>
              <a:gd name="connsiteX1" fmla="*/ 28575 w 1815411"/>
              <a:gd name="connsiteY1" fmla="*/ 270614 h 742101"/>
              <a:gd name="connsiteX2" fmla="*/ 57150 w 1815411"/>
              <a:gd name="connsiteY2" fmla="*/ 227751 h 742101"/>
              <a:gd name="connsiteX3" fmla="*/ 85725 w 1815411"/>
              <a:gd name="connsiteY3" fmla="*/ 156314 h 742101"/>
              <a:gd name="connsiteX4" fmla="*/ 100013 w 1815411"/>
              <a:gd name="connsiteY4" fmla="*/ 113451 h 742101"/>
              <a:gd name="connsiteX5" fmla="*/ 114300 w 1815411"/>
              <a:gd name="connsiteY5" fmla="*/ 56301 h 742101"/>
              <a:gd name="connsiteX6" fmla="*/ 214313 w 1815411"/>
              <a:gd name="connsiteY6" fmla="*/ 42014 h 742101"/>
              <a:gd name="connsiteX7" fmla="*/ 671513 w 1815411"/>
              <a:gd name="connsiteY7" fmla="*/ 27726 h 742101"/>
              <a:gd name="connsiteX8" fmla="*/ 1314450 w 1815411"/>
              <a:gd name="connsiteY8" fmla="*/ 27726 h 742101"/>
              <a:gd name="connsiteX9" fmla="*/ 1428750 w 1815411"/>
              <a:gd name="connsiteY9" fmla="*/ 56301 h 742101"/>
              <a:gd name="connsiteX10" fmla="*/ 1485900 w 1815411"/>
              <a:gd name="connsiteY10" fmla="*/ 84876 h 742101"/>
              <a:gd name="connsiteX11" fmla="*/ 1671638 w 1815411"/>
              <a:gd name="connsiteY11" fmla="*/ 99164 h 742101"/>
              <a:gd name="connsiteX12" fmla="*/ 1728788 w 1815411"/>
              <a:gd name="connsiteY12" fmla="*/ 184889 h 742101"/>
              <a:gd name="connsiteX13" fmla="*/ 1771650 w 1815411"/>
              <a:gd name="connsiteY13" fmla="*/ 527789 h 742101"/>
              <a:gd name="connsiteX14" fmla="*/ 1785938 w 1815411"/>
              <a:gd name="connsiteY14" fmla="*/ 599226 h 742101"/>
              <a:gd name="connsiteX15" fmla="*/ 1814513 w 1815411"/>
              <a:gd name="connsiteY15" fmla="*/ 699239 h 742101"/>
              <a:gd name="connsiteX16" fmla="*/ 1814513 w 1815411"/>
              <a:gd name="connsiteY16" fmla="*/ 742101 h 742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15411" h="742101">
                <a:moveTo>
                  <a:pt x="0" y="399201"/>
                </a:moveTo>
                <a:cubicBezTo>
                  <a:pt x="2542" y="386493"/>
                  <a:pt x="21011" y="288264"/>
                  <a:pt x="28575" y="270614"/>
                </a:cubicBezTo>
                <a:cubicBezTo>
                  <a:pt x="35339" y="254831"/>
                  <a:pt x="49471" y="243110"/>
                  <a:pt x="57150" y="227751"/>
                </a:cubicBezTo>
                <a:cubicBezTo>
                  <a:pt x="68620" y="204812"/>
                  <a:pt x="76720" y="180328"/>
                  <a:pt x="85725" y="156314"/>
                </a:cubicBezTo>
                <a:cubicBezTo>
                  <a:pt x="91013" y="142212"/>
                  <a:pt x="95876" y="127932"/>
                  <a:pt x="100013" y="113451"/>
                </a:cubicBezTo>
                <a:cubicBezTo>
                  <a:pt x="105407" y="94570"/>
                  <a:pt x="97648" y="66708"/>
                  <a:pt x="114300" y="56301"/>
                </a:cubicBezTo>
                <a:cubicBezTo>
                  <a:pt x="142857" y="38453"/>
                  <a:pt x="180681" y="43739"/>
                  <a:pt x="214313" y="42014"/>
                </a:cubicBezTo>
                <a:cubicBezTo>
                  <a:pt x="366587" y="34205"/>
                  <a:pt x="519113" y="32489"/>
                  <a:pt x="671513" y="27726"/>
                </a:cubicBezTo>
                <a:cubicBezTo>
                  <a:pt x="925366" y="-14581"/>
                  <a:pt x="825399" y="-3490"/>
                  <a:pt x="1314450" y="27726"/>
                </a:cubicBezTo>
                <a:cubicBezTo>
                  <a:pt x="1353643" y="30228"/>
                  <a:pt x="1428750" y="56301"/>
                  <a:pt x="1428750" y="56301"/>
                </a:cubicBezTo>
                <a:cubicBezTo>
                  <a:pt x="1447800" y="65826"/>
                  <a:pt x="1464926" y="81175"/>
                  <a:pt x="1485900" y="84876"/>
                </a:cubicBezTo>
                <a:cubicBezTo>
                  <a:pt x="1547051" y="95667"/>
                  <a:pt x="1614220" y="75521"/>
                  <a:pt x="1671638" y="99164"/>
                </a:cubicBezTo>
                <a:cubicBezTo>
                  <a:pt x="1703394" y="112240"/>
                  <a:pt x="1728788" y="184889"/>
                  <a:pt x="1728788" y="184889"/>
                </a:cubicBezTo>
                <a:cubicBezTo>
                  <a:pt x="1788795" y="364910"/>
                  <a:pt x="1743488" y="203927"/>
                  <a:pt x="1771650" y="527789"/>
                </a:cubicBezTo>
                <a:cubicBezTo>
                  <a:pt x="1773754" y="551982"/>
                  <a:pt x="1780048" y="575667"/>
                  <a:pt x="1785938" y="599226"/>
                </a:cubicBezTo>
                <a:cubicBezTo>
                  <a:pt x="1799505" y="653496"/>
                  <a:pt x="1805606" y="636895"/>
                  <a:pt x="1814513" y="699239"/>
                </a:cubicBezTo>
                <a:cubicBezTo>
                  <a:pt x="1816534" y="713383"/>
                  <a:pt x="1814513" y="727814"/>
                  <a:pt x="1814513" y="742101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Volný tvar: obrazec 45"/>
          <p:cNvSpPr/>
          <p:nvPr/>
        </p:nvSpPr>
        <p:spPr>
          <a:xfrm>
            <a:off x="211138" y="1512888"/>
            <a:ext cx="8001000" cy="5186362"/>
          </a:xfrm>
          <a:custGeom>
            <a:avLst/>
            <a:gdLst>
              <a:gd name="connsiteX0" fmla="*/ 1406770 w 8001008"/>
              <a:gd name="connsiteY0" fmla="*/ 562708 h 5187461"/>
              <a:gd name="connsiteX1" fmla="*/ 1441939 w 8001008"/>
              <a:gd name="connsiteY1" fmla="*/ 474785 h 5187461"/>
              <a:gd name="connsiteX2" fmla="*/ 1424354 w 8001008"/>
              <a:gd name="connsiteY2" fmla="*/ 316523 h 5187461"/>
              <a:gd name="connsiteX3" fmla="*/ 1406770 w 8001008"/>
              <a:gd name="connsiteY3" fmla="*/ 105508 h 5187461"/>
              <a:gd name="connsiteX4" fmla="*/ 1389185 w 8001008"/>
              <a:gd name="connsiteY4" fmla="*/ 52754 h 5187461"/>
              <a:gd name="connsiteX5" fmla="*/ 1125416 w 8001008"/>
              <a:gd name="connsiteY5" fmla="*/ 0 h 5187461"/>
              <a:gd name="connsiteX6" fmla="*/ 984739 w 8001008"/>
              <a:gd name="connsiteY6" fmla="*/ 17585 h 5187461"/>
              <a:gd name="connsiteX7" fmla="*/ 844062 w 8001008"/>
              <a:gd name="connsiteY7" fmla="*/ 52754 h 5187461"/>
              <a:gd name="connsiteX8" fmla="*/ 562708 w 8001008"/>
              <a:gd name="connsiteY8" fmla="*/ 70338 h 5187461"/>
              <a:gd name="connsiteX9" fmla="*/ 457200 w 8001008"/>
              <a:gd name="connsiteY9" fmla="*/ 105508 h 5187461"/>
              <a:gd name="connsiteX10" fmla="*/ 439616 w 8001008"/>
              <a:gd name="connsiteY10" fmla="*/ 158261 h 5187461"/>
              <a:gd name="connsiteX11" fmla="*/ 351693 w 8001008"/>
              <a:gd name="connsiteY11" fmla="*/ 228600 h 5187461"/>
              <a:gd name="connsiteX12" fmla="*/ 298939 w 8001008"/>
              <a:gd name="connsiteY12" fmla="*/ 281354 h 5187461"/>
              <a:gd name="connsiteX13" fmla="*/ 263770 w 8001008"/>
              <a:gd name="connsiteY13" fmla="*/ 386861 h 5187461"/>
              <a:gd name="connsiteX14" fmla="*/ 228600 w 8001008"/>
              <a:gd name="connsiteY14" fmla="*/ 457200 h 5187461"/>
              <a:gd name="connsiteX15" fmla="*/ 175847 w 8001008"/>
              <a:gd name="connsiteY15" fmla="*/ 633046 h 5187461"/>
              <a:gd name="connsiteX16" fmla="*/ 140677 w 8001008"/>
              <a:gd name="connsiteY16" fmla="*/ 756138 h 5187461"/>
              <a:gd name="connsiteX17" fmla="*/ 105508 w 8001008"/>
              <a:gd name="connsiteY17" fmla="*/ 1002323 h 5187461"/>
              <a:gd name="connsiteX18" fmla="*/ 70339 w 8001008"/>
              <a:gd name="connsiteY18" fmla="*/ 1090246 h 5187461"/>
              <a:gd name="connsiteX19" fmla="*/ 35170 w 8001008"/>
              <a:gd name="connsiteY19" fmla="*/ 1230923 h 5187461"/>
              <a:gd name="connsiteX20" fmla="*/ 0 w 8001008"/>
              <a:gd name="connsiteY20" fmla="*/ 1406769 h 5187461"/>
              <a:gd name="connsiteX21" fmla="*/ 17585 w 8001008"/>
              <a:gd name="connsiteY21" fmla="*/ 2532185 h 5187461"/>
              <a:gd name="connsiteX22" fmla="*/ 35170 w 8001008"/>
              <a:gd name="connsiteY22" fmla="*/ 2620108 h 5187461"/>
              <a:gd name="connsiteX23" fmla="*/ 52754 w 8001008"/>
              <a:gd name="connsiteY23" fmla="*/ 2795954 h 5187461"/>
              <a:gd name="connsiteX24" fmla="*/ 87923 w 8001008"/>
              <a:gd name="connsiteY24" fmla="*/ 3481754 h 5187461"/>
              <a:gd name="connsiteX25" fmla="*/ 105508 w 8001008"/>
              <a:gd name="connsiteY25" fmla="*/ 3534508 h 5187461"/>
              <a:gd name="connsiteX26" fmla="*/ 140677 w 8001008"/>
              <a:gd name="connsiteY26" fmla="*/ 3657600 h 5187461"/>
              <a:gd name="connsiteX27" fmla="*/ 175847 w 8001008"/>
              <a:gd name="connsiteY27" fmla="*/ 3692769 h 5187461"/>
              <a:gd name="connsiteX28" fmla="*/ 193431 w 8001008"/>
              <a:gd name="connsiteY28" fmla="*/ 3745523 h 5187461"/>
              <a:gd name="connsiteX29" fmla="*/ 228600 w 8001008"/>
              <a:gd name="connsiteY29" fmla="*/ 4044461 h 5187461"/>
              <a:gd name="connsiteX30" fmla="*/ 263770 w 8001008"/>
              <a:gd name="connsiteY30" fmla="*/ 4114800 h 5187461"/>
              <a:gd name="connsiteX31" fmla="*/ 281354 w 8001008"/>
              <a:gd name="connsiteY31" fmla="*/ 4167554 h 5187461"/>
              <a:gd name="connsiteX32" fmla="*/ 351693 w 8001008"/>
              <a:gd name="connsiteY32" fmla="*/ 4273061 h 5187461"/>
              <a:gd name="connsiteX33" fmla="*/ 404447 w 8001008"/>
              <a:gd name="connsiteY33" fmla="*/ 4360985 h 5187461"/>
              <a:gd name="connsiteX34" fmla="*/ 439616 w 8001008"/>
              <a:gd name="connsiteY34" fmla="*/ 4413738 h 5187461"/>
              <a:gd name="connsiteX35" fmla="*/ 527539 w 8001008"/>
              <a:gd name="connsiteY35" fmla="*/ 4484077 h 5187461"/>
              <a:gd name="connsiteX36" fmla="*/ 562708 w 8001008"/>
              <a:gd name="connsiteY36" fmla="*/ 4536831 h 5187461"/>
              <a:gd name="connsiteX37" fmla="*/ 615462 w 8001008"/>
              <a:gd name="connsiteY37" fmla="*/ 4572000 h 5187461"/>
              <a:gd name="connsiteX38" fmla="*/ 633047 w 8001008"/>
              <a:gd name="connsiteY38" fmla="*/ 4624754 h 5187461"/>
              <a:gd name="connsiteX39" fmla="*/ 738554 w 8001008"/>
              <a:gd name="connsiteY39" fmla="*/ 4695092 h 5187461"/>
              <a:gd name="connsiteX40" fmla="*/ 791308 w 8001008"/>
              <a:gd name="connsiteY40" fmla="*/ 4730261 h 5187461"/>
              <a:gd name="connsiteX41" fmla="*/ 844062 w 8001008"/>
              <a:gd name="connsiteY41" fmla="*/ 4747846 h 5187461"/>
              <a:gd name="connsiteX42" fmla="*/ 896816 w 8001008"/>
              <a:gd name="connsiteY42" fmla="*/ 4783015 h 5187461"/>
              <a:gd name="connsiteX43" fmla="*/ 1019908 w 8001008"/>
              <a:gd name="connsiteY43" fmla="*/ 4800600 h 5187461"/>
              <a:gd name="connsiteX44" fmla="*/ 1125416 w 8001008"/>
              <a:gd name="connsiteY44" fmla="*/ 4818185 h 5187461"/>
              <a:gd name="connsiteX45" fmla="*/ 1406770 w 8001008"/>
              <a:gd name="connsiteY45" fmla="*/ 4906108 h 5187461"/>
              <a:gd name="connsiteX46" fmla="*/ 1565031 w 8001008"/>
              <a:gd name="connsiteY46" fmla="*/ 4958861 h 5187461"/>
              <a:gd name="connsiteX47" fmla="*/ 2039816 w 8001008"/>
              <a:gd name="connsiteY47" fmla="*/ 4923692 h 5187461"/>
              <a:gd name="connsiteX48" fmla="*/ 2145323 w 8001008"/>
              <a:gd name="connsiteY48" fmla="*/ 4888523 h 5187461"/>
              <a:gd name="connsiteX49" fmla="*/ 2338754 w 8001008"/>
              <a:gd name="connsiteY49" fmla="*/ 4906108 h 5187461"/>
              <a:gd name="connsiteX50" fmla="*/ 2532185 w 8001008"/>
              <a:gd name="connsiteY50" fmla="*/ 4941277 h 5187461"/>
              <a:gd name="connsiteX51" fmla="*/ 2602523 w 8001008"/>
              <a:gd name="connsiteY51" fmla="*/ 4976446 h 5187461"/>
              <a:gd name="connsiteX52" fmla="*/ 2778370 w 8001008"/>
              <a:gd name="connsiteY52" fmla="*/ 5011615 h 5187461"/>
              <a:gd name="connsiteX53" fmla="*/ 3393831 w 8001008"/>
              <a:gd name="connsiteY53" fmla="*/ 5011615 h 5187461"/>
              <a:gd name="connsiteX54" fmla="*/ 3552093 w 8001008"/>
              <a:gd name="connsiteY54" fmla="*/ 5046785 h 5187461"/>
              <a:gd name="connsiteX55" fmla="*/ 3886200 w 8001008"/>
              <a:gd name="connsiteY55" fmla="*/ 5064369 h 5187461"/>
              <a:gd name="connsiteX56" fmla="*/ 3956539 w 8001008"/>
              <a:gd name="connsiteY56" fmla="*/ 5081954 h 5187461"/>
              <a:gd name="connsiteX57" fmla="*/ 4009293 w 8001008"/>
              <a:gd name="connsiteY57" fmla="*/ 5099538 h 5187461"/>
              <a:gd name="connsiteX58" fmla="*/ 4343400 w 8001008"/>
              <a:gd name="connsiteY58" fmla="*/ 5134708 h 5187461"/>
              <a:gd name="connsiteX59" fmla="*/ 4536831 w 8001008"/>
              <a:gd name="connsiteY59" fmla="*/ 5117123 h 5187461"/>
              <a:gd name="connsiteX60" fmla="*/ 4589585 w 8001008"/>
              <a:gd name="connsiteY60" fmla="*/ 5099538 h 5187461"/>
              <a:gd name="connsiteX61" fmla="*/ 4941277 w 8001008"/>
              <a:gd name="connsiteY61" fmla="*/ 5117123 h 5187461"/>
              <a:gd name="connsiteX62" fmla="*/ 5257800 w 8001008"/>
              <a:gd name="connsiteY62" fmla="*/ 5152292 h 5187461"/>
              <a:gd name="connsiteX63" fmla="*/ 5539154 w 8001008"/>
              <a:gd name="connsiteY63" fmla="*/ 5099538 h 5187461"/>
              <a:gd name="connsiteX64" fmla="*/ 6559062 w 8001008"/>
              <a:gd name="connsiteY64" fmla="*/ 5134708 h 5187461"/>
              <a:gd name="connsiteX65" fmla="*/ 6664570 w 8001008"/>
              <a:gd name="connsiteY65" fmla="*/ 5152292 h 5187461"/>
              <a:gd name="connsiteX66" fmla="*/ 6717323 w 8001008"/>
              <a:gd name="connsiteY66" fmla="*/ 5169877 h 5187461"/>
              <a:gd name="connsiteX67" fmla="*/ 7666893 w 8001008"/>
              <a:gd name="connsiteY67" fmla="*/ 5152292 h 5187461"/>
              <a:gd name="connsiteX68" fmla="*/ 7719647 w 8001008"/>
              <a:gd name="connsiteY68" fmla="*/ 5134708 h 5187461"/>
              <a:gd name="connsiteX69" fmla="*/ 7895493 w 8001008"/>
              <a:gd name="connsiteY69" fmla="*/ 5187461 h 5187461"/>
              <a:gd name="connsiteX70" fmla="*/ 7983416 w 8001008"/>
              <a:gd name="connsiteY70" fmla="*/ 4853354 h 5187461"/>
              <a:gd name="connsiteX71" fmla="*/ 8001000 w 8001008"/>
              <a:gd name="connsiteY71" fmla="*/ 4730261 h 51874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8001008" h="5187461">
                <a:moveTo>
                  <a:pt x="1406770" y="562708"/>
                </a:moveTo>
                <a:cubicBezTo>
                  <a:pt x="1418493" y="533400"/>
                  <a:pt x="1439690" y="506270"/>
                  <a:pt x="1441939" y="474785"/>
                </a:cubicBezTo>
                <a:cubicBezTo>
                  <a:pt x="1445721" y="421841"/>
                  <a:pt x="1429386" y="369363"/>
                  <a:pt x="1424354" y="316523"/>
                </a:cubicBezTo>
                <a:cubicBezTo>
                  <a:pt x="1417662" y="246259"/>
                  <a:pt x="1416098" y="175471"/>
                  <a:pt x="1406770" y="105508"/>
                </a:cubicBezTo>
                <a:cubicBezTo>
                  <a:pt x="1404320" y="87135"/>
                  <a:pt x="1404268" y="63528"/>
                  <a:pt x="1389185" y="52754"/>
                </a:cubicBezTo>
                <a:cubicBezTo>
                  <a:pt x="1331763" y="11738"/>
                  <a:pt x="1179578" y="6018"/>
                  <a:pt x="1125416" y="0"/>
                </a:cubicBezTo>
                <a:cubicBezTo>
                  <a:pt x="1078524" y="5862"/>
                  <a:pt x="1031187" y="8876"/>
                  <a:pt x="984739" y="17585"/>
                </a:cubicBezTo>
                <a:cubicBezTo>
                  <a:pt x="937231" y="26493"/>
                  <a:pt x="892024" y="46759"/>
                  <a:pt x="844062" y="52754"/>
                </a:cubicBezTo>
                <a:cubicBezTo>
                  <a:pt x="750820" y="64409"/>
                  <a:pt x="656493" y="64477"/>
                  <a:pt x="562708" y="70338"/>
                </a:cubicBezTo>
                <a:cubicBezTo>
                  <a:pt x="527539" y="82061"/>
                  <a:pt x="468923" y="70339"/>
                  <a:pt x="457200" y="105508"/>
                </a:cubicBezTo>
                <a:cubicBezTo>
                  <a:pt x="451339" y="123092"/>
                  <a:pt x="449152" y="142367"/>
                  <a:pt x="439616" y="158261"/>
                </a:cubicBezTo>
                <a:cubicBezTo>
                  <a:pt x="419151" y="192370"/>
                  <a:pt x="380448" y="204637"/>
                  <a:pt x="351693" y="228600"/>
                </a:cubicBezTo>
                <a:cubicBezTo>
                  <a:pt x="332588" y="244520"/>
                  <a:pt x="316524" y="263769"/>
                  <a:pt x="298939" y="281354"/>
                </a:cubicBezTo>
                <a:cubicBezTo>
                  <a:pt x="287216" y="316523"/>
                  <a:pt x="280349" y="353703"/>
                  <a:pt x="263770" y="386861"/>
                </a:cubicBezTo>
                <a:cubicBezTo>
                  <a:pt x="252047" y="410307"/>
                  <a:pt x="238336" y="432861"/>
                  <a:pt x="228600" y="457200"/>
                </a:cubicBezTo>
                <a:cubicBezTo>
                  <a:pt x="192486" y="547485"/>
                  <a:pt x="198056" y="551614"/>
                  <a:pt x="175847" y="633046"/>
                </a:cubicBezTo>
                <a:cubicBezTo>
                  <a:pt x="164619" y="674215"/>
                  <a:pt x="152400" y="715107"/>
                  <a:pt x="140677" y="756138"/>
                </a:cubicBezTo>
                <a:cubicBezTo>
                  <a:pt x="134413" y="812515"/>
                  <a:pt x="125270" y="936450"/>
                  <a:pt x="105508" y="1002323"/>
                </a:cubicBezTo>
                <a:cubicBezTo>
                  <a:pt x="96438" y="1032557"/>
                  <a:pt x="79622" y="1060077"/>
                  <a:pt x="70339" y="1090246"/>
                </a:cubicBezTo>
                <a:cubicBezTo>
                  <a:pt x="56124" y="1136444"/>
                  <a:pt x="46893" y="1184031"/>
                  <a:pt x="35170" y="1230923"/>
                </a:cubicBezTo>
                <a:cubicBezTo>
                  <a:pt x="8936" y="1335858"/>
                  <a:pt x="21560" y="1277411"/>
                  <a:pt x="0" y="1406769"/>
                </a:cubicBezTo>
                <a:cubicBezTo>
                  <a:pt x="5862" y="1781908"/>
                  <a:pt x="6714" y="2157158"/>
                  <a:pt x="17585" y="2532185"/>
                </a:cubicBezTo>
                <a:cubicBezTo>
                  <a:pt x="18451" y="2562061"/>
                  <a:pt x="31220" y="2590482"/>
                  <a:pt x="35170" y="2620108"/>
                </a:cubicBezTo>
                <a:cubicBezTo>
                  <a:pt x="42955" y="2678499"/>
                  <a:pt x="46893" y="2737339"/>
                  <a:pt x="52754" y="2795954"/>
                </a:cubicBezTo>
                <a:cubicBezTo>
                  <a:pt x="56724" y="2919022"/>
                  <a:pt x="51725" y="3282664"/>
                  <a:pt x="87923" y="3481754"/>
                </a:cubicBezTo>
                <a:cubicBezTo>
                  <a:pt x="91239" y="3499991"/>
                  <a:pt x="100416" y="3516685"/>
                  <a:pt x="105508" y="3534508"/>
                </a:cubicBezTo>
                <a:cubicBezTo>
                  <a:pt x="109687" y="3549134"/>
                  <a:pt x="129181" y="3638440"/>
                  <a:pt x="140677" y="3657600"/>
                </a:cubicBezTo>
                <a:cubicBezTo>
                  <a:pt x="149207" y="3671816"/>
                  <a:pt x="164124" y="3681046"/>
                  <a:pt x="175847" y="3692769"/>
                </a:cubicBezTo>
                <a:cubicBezTo>
                  <a:pt x="181708" y="3710354"/>
                  <a:pt x="191265" y="3727114"/>
                  <a:pt x="193431" y="3745523"/>
                </a:cubicBezTo>
                <a:cubicBezTo>
                  <a:pt x="208274" y="3871690"/>
                  <a:pt x="185915" y="3944864"/>
                  <a:pt x="228600" y="4044461"/>
                </a:cubicBezTo>
                <a:cubicBezTo>
                  <a:pt x="238926" y="4068555"/>
                  <a:pt x="253444" y="4090706"/>
                  <a:pt x="263770" y="4114800"/>
                </a:cubicBezTo>
                <a:cubicBezTo>
                  <a:pt x="271072" y="4131837"/>
                  <a:pt x="272352" y="4151351"/>
                  <a:pt x="281354" y="4167554"/>
                </a:cubicBezTo>
                <a:cubicBezTo>
                  <a:pt x="301881" y="4204503"/>
                  <a:pt x="351693" y="4273061"/>
                  <a:pt x="351693" y="4273061"/>
                </a:cubicBezTo>
                <a:cubicBezTo>
                  <a:pt x="382229" y="4364673"/>
                  <a:pt x="349274" y="4292020"/>
                  <a:pt x="404447" y="4360985"/>
                </a:cubicBezTo>
                <a:cubicBezTo>
                  <a:pt x="417649" y="4377488"/>
                  <a:pt x="426414" y="4397235"/>
                  <a:pt x="439616" y="4413738"/>
                </a:cubicBezTo>
                <a:cubicBezTo>
                  <a:pt x="468254" y="4449536"/>
                  <a:pt x="488365" y="4457961"/>
                  <a:pt x="527539" y="4484077"/>
                </a:cubicBezTo>
                <a:cubicBezTo>
                  <a:pt x="539262" y="4501662"/>
                  <a:pt x="547764" y="4521887"/>
                  <a:pt x="562708" y="4536831"/>
                </a:cubicBezTo>
                <a:cubicBezTo>
                  <a:pt x="577652" y="4551775"/>
                  <a:pt x="602260" y="4555497"/>
                  <a:pt x="615462" y="4572000"/>
                </a:cubicBezTo>
                <a:cubicBezTo>
                  <a:pt x="627041" y="4586474"/>
                  <a:pt x="619940" y="4611647"/>
                  <a:pt x="633047" y="4624754"/>
                </a:cubicBezTo>
                <a:cubicBezTo>
                  <a:pt x="662935" y="4654642"/>
                  <a:pt x="703385" y="4671646"/>
                  <a:pt x="738554" y="4695092"/>
                </a:cubicBezTo>
                <a:cubicBezTo>
                  <a:pt x="756139" y="4706815"/>
                  <a:pt x="771258" y="4723578"/>
                  <a:pt x="791308" y="4730261"/>
                </a:cubicBezTo>
                <a:cubicBezTo>
                  <a:pt x="808893" y="4736123"/>
                  <a:pt x="827483" y="4739556"/>
                  <a:pt x="844062" y="4747846"/>
                </a:cubicBezTo>
                <a:cubicBezTo>
                  <a:pt x="862965" y="4757297"/>
                  <a:pt x="876573" y="4776942"/>
                  <a:pt x="896816" y="4783015"/>
                </a:cubicBezTo>
                <a:cubicBezTo>
                  <a:pt x="936515" y="4794925"/>
                  <a:pt x="978943" y="4794298"/>
                  <a:pt x="1019908" y="4800600"/>
                </a:cubicBezTo>
                <a:cubicBezTo>
                  <a:pt x="1055148" y="4806022"/>
                  <a:pt x="1090247" y="4812323"/>
                  <a:pt x="1125416" y="4818185"/>
                </a:cubicBezTo>
                <a:cubicBezTo>
                  <a:pt x="1279937" y="4921199"/>
                  <a:pt x="1188865" y="4884317"/>
                  <a:pt x="1406770" y="4906108"/>
                </a:cubicBezTo>
                <a:cubicBezTo>
                  <a:pt x="1459524" y="4923692"/>
                  <a:pt x="1509700" y="4964394"/>
                  <a:pt x="1565031" y="4958861"/>
                </a:cubicBezTo>
                <a:cubicBezTo>
                  <a:pt x="1840200" y="4931345"/>
                  <a:pt x="1682071" y="4944736"/>
                  <a:pt x="2039816" y="4923692"/>
                </a:cubicBezTo>
                <a:cubicBezTo>
                  <a:pt x="2074985" y="4911969"/>
                  <a:pt x="2108404" y="4885167"/>
                  <a:pt x="2145323" y="4888523"/>
                </a:cubicBezTo>
                <a:cubicBezTo>
                  <a:pt x="2209800" y="4894385"/>
                  <a:pt x="2274455" y="4898543"/>
                  <a:pt x="2338754" y="4906108"/>
                </a:cubicBezTo>
                <a:cubicBezTo>
                  <a:pt x="2393407" y="4912538"/>
                  <a:pt x="2476644" y="4930169"/>
                  <a:pt x="2532185" y="4941277"/>
                </a:cubicBezTo>
                <a:cubicBezTo>
                  <a:pt x="2555631" y="4953000"/>
                  <a:pt x="2577318" y="4969245"/>
                  <a:pt x="2602523" y="4976446"/>
                </a:cubicBezTo>
                <a:cubicBezTo>
                  <a:pt x="2660000" y="4992868"/>
                  <a:pt x="2778370" y="5011615"/>
                  <a:pt x="2778370" y="5011615"/>
                </a:cubicBezTo>
                <a:cubicBezTo>
                  <a:pt x="3015129" y="4952427"/>
                  <a:pt x="2899425" y="4974534"/>
                  <a:pt x="3393831" y="5011615"/>
                </a:cubicBezTo>
                <a:cubicBezTo>
                  <a:pt x="3447721" y="5015657"/>
                  <a:pt x="3498360" y="5041028"/>
                  <a:pt x="3552093" y="5046785"/>
                </a:cubicBezTo>
                <a:cubicBezTo>
                  <a:pt x="3662981" y="5058666"/>
                  <a:pt x="3774831" y="5058508"/>
                  <a:pt x="3886200" y="5064369"/>
                </a:cubicBezTo>
                <a:cubicBezTo>
                  <a:pt x="3909646" y="5070231"/>
                  <a:pt x="3933301" y="5075315"/>
                  <a:pt x="3956539" y="5081954"/>
                </a:cubicBezTo>
                <a:cubicBezTo>
                  <a:pt x="3974362" y="5087046"/>
                  <a:pt x="3991199" y="5095517"/>
                  <a:pt x="4009293" y="5099538"/>
                </a:cubicBezTo>
                <a:cubicBezTo>
                  <a:pt x="4121026" y="5124368"/>
                  <a:pt x="4227494" y="5125792"/>
                  <a:pt x="4343400" y="5134708"/>
                </a:cubicBezTo>
                <a:cubicBezTo>
                  <a:pt x="4407877" y="5128846"/>
                  <a:pt x="4472739" y="5126279"/>
                  <a:pt x="4536831" y="5117123"/>
                </a:cubicBezTo>
                <a:cubicBezTo>
                  <a:pt x="4555181" y="5114502"/>
                  <a:pt x="4571049" y="5099538"/>
                  <a:pt x="4589585" y="5099538"/>
                </a:cubicBezTo>
                <a:cubicBezTo>
                  <a:pt x="4706962" y="5099538"/>
                  <a:pt x="4824128" y="5109801"/>
                  <a:pt x="4941277" y="5117123"/>
                </a:cubicBezTo>
                <a:cubicBezTo>
                  <a:pt x="5138511" y="5129450"/>
                  <a:pt x="5107581" y="5127256"/>
                  <a:pt x="5257800" y="5152292"/>
                </a:cubicBezTo>
                <a:cubicBezTo>
                  <a:pt x="5351585" y="5134707"/>
                  <a:pt x="5443806" y="5103205"/>
                  <a:pt x="5539154" y="5099538"/>
                </a:cubicBezTo>
                <a:lnTo>
                  <a:pt x="6559062" y="5134708"/>
                </a:lnTo>
                <a:cubicBezTo>
                  <a:pt x="6594231" y="5140569"/>
                  <a:pt x="6629765" y="5144557"/>
                  <a:pt x="6664570" y="5152292"/>
                </a:cubicBezTo>
                <a:cubicBezTo>
                  <a:pt x="6682664" y="5156313"/>
                  <a:pt x="6698787" y="5169877"/>
                  <a:pt x="6717323" y="5169877"/>
                </a:cubicBezTo>
                <a:cubicBezTo>
                  <a:pt x="7033901" y="5169877"/>
                  <a:pt x="7350370" y="5158154"/>
                  <a:pt x="7666893" y="5152292"/>
                </a:cubicBezTo>
                <a:cubicBezTo>
                  <a:pt x="7684478" y="5146431"/>
                  <a:pt x="7701111" y="5134708"/>
                  <a:pt x="7719647" y="5134708"/>
                </a:cubicBezTo>
                <a:cubicBezTo>
                  <a:pt x="7832801" y="5134708"/>
                  <a:pt x="7823988" y="5139791"/>
                  <a:pt x="7895493" y="5187461"/>
                </a:cubicBezTo>
                <a:cubicBezTo>
                  <a:pt x="8057622" y="5106396"/>
                  <a:pt x="7954730" y="5183241"/>
                  <a:pt x="7983416" y="4853354"/>
                </a:cubicBezTo>
                <a:cubicBezTo>
                  <a:pt x="8001964" y="4640055"/>
                  <a:pt x="8001000" y="4800271"/>
                  <a:pt x="8001000" y="4730261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Volný tvar: obrazec 46"/>
          <p:cNvSpPr/>
          <p:nvPr/>
        </p:nvSpPr>
        <p:spPr>
          <a:xfrm>
            <a:off x="5240338" y="5399088"/>
            <a:ext cx="1722437" cy="755650"/>
          </a:xfrm>
          <a:custGeom>
            <a:avLst/>
            <a:gdLst>
              <a:gd name="connsiteX0" fmla="*/ 0 w 1723293"/>
              <a:gd name="connsiteY0" fmla="*/ 0 h 756913"/>
              <a:gd name="connsiteX1" fmla="*/ 35170 w 1723293"/>
              <a:gd name="connsiteY1" fmla="*/ 105508 h 756913"/>
              <a:gd name="connsiteX2" fmla="*/ 52754 w 1723293"/>
              <a:gd name="connsiteY2" fmla="*/ 386861 h 756913"/>
              <a:gd name="connsiteX3" fmla="*/ 105508 w 1723293"/>
              <a:gd name="connsiteY3" fmla="*/ 509954 h 756913"/>
              <a:gd name="connsiteX4" fmla="*/ 175847 w 1723293"/>
              <a:gd name="connsiteY4" fmla="*/ 597877 h 756913"/>
              <a:gd name="connsiteX5" fmla="*/ 228600 w 1723293"/>
              <a:gd name="connsiteY5" fmla="*/ 615461 h 756913"/>
              <a:gd name="connsiteX6" fmla="*/ 404447 w 1723293"/>
              <a:gd name="connsiteY6" fmla="*/ 668215 h 756913"/>
              <a:gd name="connsiteX7" fmla="*/ 527539 w 1723293"/>
              <a:gd name="connsiteY7" fmla="*/ 685800 h 756913"/>
              <a:gd name="connsiteX8" fmla="*/ 1266093 w 1723293"/>
              <a:gd name="connsiteY8" fmla="*/ 703385 h 756913"/>
              <a:gd name="connsiteX9" fmla="*/ 1318847 w 1723293"/>
              <a:gd name="connsiteY9" fmla="*/ 720969 h 756913"/>
              <a:gd name="connsiteX10" fmla="*/ 1389185 w 1723293"/>
              <a:gd name="connsiteY10" fmla="*/ 756138 h 756913"/>
              <a:gd name="connsiteX11" fmla="*/ 1617785 w 1723293"/>
              <a:gd name="connsiteY11" fmla="*/ 738554 h 756913"/>
              <a:gd name="connsiteX12" fmla="*/ 1723293 w 1723293"/>
              <a:gd name="connsiteY12" fmla="*/ 703385 h 756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23293" h="756913">
                <a:moveTo>
                  <a:pt x="0" y="0"/>
                </a:moveTo>
                <a:cubicBezTo>
                  <a:pt x="11723" y="35169"/>
                  <a:pt x="30161" y="68776"/>
                  <a:pt x="35170" y="105508"/>
                </a:cubicBezTo>
                <a:cubicBezTo>
                  <a:pt x="47866" y="198614"/>
                  <a:pt x="42917" y="293410"/>
                  <a:pt x="52754" y="386861"/>
                </a:cubicBezTo>
                <a:cubicBezTo>
                  <a:pt x="55936" y="417088"/>
                  <a:pt x="94142" y="490064"/>
                  <a:pt x="105508" y="509954"/>
                </a:cubicBezTo>
                <a:cubicBezTo>
                  <a:pt x="118010" y="531833"/>
                  <a:pt x="150728" y="582806"/>
                  <a:pt x="175847" y="597877"/>
                </a:cubicBezTo>
                <a:cubicBezTo>
                  <a:pt x="191741" y="607413"/>
                  <a:pt x="211016" y="609600"/>
                  <a:pt x="228600" y="615461"/>
                </a:cubicBezTo>
                <a:cubicBezTo>
                  <a:pt x="297716" y="684577"/>
                  <a:pt x="245807" y="647063"/>
                  <a:pt x="404447" y="668215"/>
                </a:cubicBezTo>
                <a:cubicBezTo>
                  <a:pt x="445531" y="673693"/>
                  <a:pt x="486126" y="684110"/>
                  <a:pt x="527539" y="685800"/>
                </a:cubicBezTo>
                <a:cubicBezTo>
                  <a:pt x="773589" y="695843"/>
                  <a:pt x="1019908" y="697523"/>
                  <a:pt x="1266093" y="703385"/>
                </a:cubicBezTo>
                <a:cubicBezTo>
                  <a:pt x="1283678" y="709246"/>
                  <a:pt x="1301810" y="713667"/>
                  <a:pt x="1318847" y="720969"/>
                </a:cubicBezTo>
                <a:cubicBezTo>
                  <a:pt x="1342941" y="731295"/>
                  <a:pt x="1363017" y="754599"/>
                  <a:pt x="1389185" y="756138"/>
                </a:cubicBezTo>
                <a:cubicBezTo>
                  <a:pt x="1465478" y="760626"/>
                  <a:pt x="1541585" y="744415"/>
                  <a:pt x="1617785" y="738554"/>
                </a:cubicBezTo>
                <a:lnTo>
                  <a:pt x="1723293" y="703385"/>
                </a:lnTo>
              </a:path>
            </a:pathLst>
          </a:cu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281" name="TextovéPole 47"/>
          <p:cNvSpPr txBox="1">
            <a:spLocks noChangeArrowheads="1"/>
          </p:cNvSpPr>
          <p:nvPr/>
        </p:nvSpPr>
        <p:spPr bwMode="auto">
          <a:xfrm>
            <a:off x="6913563" y="962025"/>
            <a:ext cx="36147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Schematická značka článku:</a:t>
            </a:r>
          </a:p>
        </p:txBody>
      </p:sp>
      <p:cxnSp>
        <p:nvCxnSpPr>
          <p:cNvPr id="50" name="Přímá spojnice 49"/>
          <p:cNvCxnSpPr/>
          <p:nvPr/>
        </p:nvCxnSpPr>
        <p:spPr>
          <a:xfrm>
            <a:off x="7834313" y="1433513"/>
            <a:ext cx="0" cy="8239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8051800" y="1649413"/>
            <a:ext cx="0" cy="3111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7413625" y="1804988"/>
            <a:ext cx="4206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8051800" y="1804988"/>
            <a:ext cx="3397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9113838" y="3098800"/>
            <a:ext cx="0" cy="82391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9331325" y="3314700"/>
            <a:ext cx="0" cy="3111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8693150" y="3470275"/>
            <a:ext cx="4206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9331325" y="3470275"/>
            <a:ext cx="3397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8393113" y="3098800"/>
            <a:ext cx="0" cy="82391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8610600" y="3313113"/>
            <a:ext cx="0" cy="312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7972425" y="3470275"/>
            <a:ext cx="4206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8610600" y="3470275"/>
            <a:ext cx="3397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7723188" y="3098800"/>
            <a:ext cx="0" cy="82391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7939088" y="3313113"/>
            <a:ext cx="0" cy="312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7302500" y="3470275"/>
            <a:ext cx="4206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7939088" y="3470275"/>
            <a:ext cx="34131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98" name="TextovéPole 68"/>
          <p:cNvSpPr txBox="1">
            <a:spLocks noChangeArrowheads="1"/>
          </p:cNvSpPr>
          <p:nvPr/>
        </p:nvSpPr>
        <p:spPr bwMode="auto">
          <a:xfrm>
            <a:off x="8459788" y="1571625"/>
            <a:ext cx="817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1,5 V</a:t>
            </a:r>
          </a:p>
        </p:txBody>
      </p:sp>
      <p:sp>
        <p:nvSpPr>
          <p:cNvPr id="11299" name="TextovéPole 69"/>
          <p:cNvSpPr txBox="1">
            <a:spLocks noChangeArrowheads="1"/>
          </p:cNvSpPr>
          <p:nvPr/>
        </p:nvSpPr>
        <p:spPr bwMode="auto">
          <a:xfrm>
            <a:off x="7302500" y="2884488"/>
            <a:ext cx="4143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600"/>
              <a:t>+</a:t>
            </a:r>
          </a:p>
        </p:txBody>
      </p:sp>
      <p:sp>
        <p:nvSpPr>
          <p:cNvPr id="11300" name="TextovéPole 70"/>
          <p:cNvSpPr txBox="1">
            <a:spLocks noChangeArrowheads="1"/>
          </p:cNvSpPr>
          <p:nvPr/>
        </p:nvSpPr>
        <p:spPr bwMode="auto">
          <a:xfrm>
            <a:off x="7354888" y="1681163"/>
            <a:ext cx="412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600"/>
              <a:t>+</a:t>
            </a:r>
          </a:p>
        </p:txBody>
      </p:sp>
      <p:sp>
        <p:nvSpPr>
          <p:cNvPr id="11301" name="TextovéPole 71"/>
          <p:cNvSpPr txBox="1">
            <a:spLocks noChangeArrowheads="1"/>
          </p:cNvSpPr>
          <p:nvPr/>
        </p:nvSpPr>
        <p:spPr bwMode="auto">
          <a:xfrm>
            <a:off x="9986963" y="3208338"/>
            <a:ext cx="815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4,5 V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2200275" y="800100"/>
            <a:ext cx="1700213" cy="42068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klikni</a:t>
            </a:r>
          </a:p>
        </p:txBody>
      </p:sp>
      <p:sp>
        <p:nvSpPr>
          <p:cNvPr id="11303" name="TextovéPole 47"/>
          <p:cNvSpPr txBox="1">
            <a:spLocks noChangeArrowheads="1"/>
          </p:cNvSpPr>
          <p:nvPr/>
        </p:nvSpPr>
        <p:spPr bwMode="auto">
          <a:xfrm>
            <a:off x="7013575" y="2460625"/>
            <a:ext cx="3700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Schematická značka baterie: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2"/>
          <p:cNvSpPr txBox="1">
            <a:spLocks noChangeArrowheads="1"/>
          </p:cNvSpPr>
          <p:nvPr/>
        </p:nvSpPr>
        <p:spPr bwMode="auto">
          <a:xfrm>
            <a:off x="242888" y="447675"/>
            <a:ext cx="115903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Existují také přístroje, které zobrazí hodnotu napětí číslicí na displeji přístroje. Tyto přístroje </a:t>
            </a:r>
          </a:p>
          <a:p>
            <a:pPr eaLnBrk="1" hangingPunct="1"/>
            <a:r>
              <a:rPr lang="cs-CZ" altLang="cs-CZ" sz="2400"/>
              <a:t>nazýváme digitální.</a:t>
            </a:r>
          </a:p>
        </p:txBody>
      </p:sp>
      <p:pic>
        <p:nvPicPr>
          <p:cNvPr id="12291" name="Obrázek 3" descr="Obsah obrázku obloha,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66863"/>
            <a:ext cx="4843463" cy="484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54600" y="1508125"/>
            <a:ext cx="5091113" cy="484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403225" y="193675"/>
            <a:ext cx="9952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Napiš do notesu postup pro nastavení digitálního nebo ručičkového voltmetru.</a:t>
            </a:r>
          </a:p>
          <a:p>
            <a:pPr eaLnBrk="1" hangingPunct="1"/>
            <a:r>
              <a:rPr lang="cs-CZ" altLang="cs-CZ" sz="2400"/>
              <a:t>Proveď kontrolu kliknutím na černý obdélník.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5" name="TextovéPole 4"/>
          <p:cNvSpPr txBox="1"/>
          <p:nvPr/>
        </p:nvSpPr>
        <p:spPr>
          <a:xfrm>
            <a:off x="889000" y="668338"/>
            <a:ext cx="6937375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arenR"/>
              <a:defRPr/>
            </a:pPr>
            <a:r>
              <a:rPr lang="cs-CZ" sz="2400" dirty="0">
                <a:latin typeface="+mn-lt"/>
              </a:rPr>
              <a:t>Nastavit měřicí přístroj na měření napětí, a to buď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stejnosměrného, nebo střídavého.</a:t>
            </a:r>
          </a:p>
        </p:txBody>
      </p:sp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889000" y="1841500"/>
            <a:ext cx="80264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2)   Nastavit vždy maximální rozsah.</a:t>
            </a:r>
          </a:p>
          <a:p>
            <a:pPr eaLnBrk="1" hangingPunct="1"/>
            <a:r>
              <a:rPr lang="cs-CZ" altLang="cs-CZ" sz="2400"/>
              <a:t>3)   Správně měřicí přístroj zapojit do elektrického obvodu</a:t>
            </a:r>
          </a:p>
        </p:txBody>
      </p:sp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401638" y="2921000"/>
            <a:ext cx="51387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Znáš schematickou značku </a:t>
            </a:r>
            <a:r>
              <a:rPr lang="cs-CZ" altLang="cs-CZ" sz="2400" dirty="0" smtClean="0"/>
              <a:t>voltmetru? </a:t>
            </a:r>
            <a:r>
              <a:rPr lang="cs-CZ" altLang="cs-CZ" sz="2400" dirty="0"/>
              <a:t>:</a:t>
            </a:r>
          </a:p>
          <a:p>
            <a:pPr eaLnBrk="1" hangingPunct="1"/>
            <a:endParaRPr lang="cs-CZ" altLang="cs-CZ" sz="2400" dirty="0">
              <a:solidFill>
                <a:srgbClr val="FF0000"/>
              </a:solidFill>
            </a:endParaRPr>
          </a:p>
        </p:txBody>
      </p:sp>
      <p:grpSp>
        <p:nvGrpSpPr>
          <p:cNvPr id="13318" name="Skupina 10"/>
          <p:cNvGrpSpPr>
            <a:grpSpLocks/>
          </p:cNvGrpSpPr>
          <p:nvPr/>
        </p:nvGrpSpPr>
        <p:grpSpPr bwMode="auto">
          <a:xfrm>
            <a:off x="9836150" y="2843213"/>
            <a:ext cx="1219200" cy="914400"/>
            <a:chOff x="5384800" y="3695700"/>
            <a:chExt cx="1219200" cy="914400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5384800" y="4152900"/>
              <a:ext cx="12192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5507038" y="3695700"/>
              <a:ext cx="914400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400" dirty="0">
                  <a:solidFill>
                    <a:schemeClr val="tx1"/>
                  </a:solidFill>
                </a:rPr>
                <a:t>V</a:t>
              </a:r>
            </a:p>
          </p:txBody>
        </p:sp>
      </p:grpSp>
      <p:sp>
        <p:nvSpPr>
          <p:cNvPr id="13319" name="TextovéPole 39"/>
          <p:cNvSpPr txBox="1">
            <a:spLocks noChangeArrowheads="1"/>
          </p:cNvSpPr>
          <p:nvPr/>
        </p:nvSpPr>
        <p:spPr bwMode="auto">
          <a:xfrm>
            <a:off x="323850" y="3349625"/>
            <a:ext cx="87312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Nakresli jednoduchý elektrický obvod s baterií, spínačem a žárovkou.</a:t>
            </a:r>
          </a:p>
          <a:p>
            <a:pPr eaLnBrk="1" hangingPunct="1"/>
            <a:r>
              <a:rPr lang="cs-CZ" altLang="cs-CZ" sz="2400"/>
              <a:t>Proveď kontrolu kliknutím na černý obdélník.</a:t>
            </a:r>
          </a:p>
        </p:txBody>
      </p:sp>
      <p:grpSp>
        <p:nvGrpSpPr>
          <p:cNvPr id="13320" name="Skupina 3"/>
          <p:cNvGrpSpPr>
            <a:grpSpLocks/>
          </p:cNvGrpSpPr>
          <p:nvPr/>
        </p:nvGrpSpPr>
        <p:grpSpPr bwMode="auto">
          <a:xfrm>
            <a:off x="403225" y="4402138"/>
            <a:ext cx="7254875" cy="1971675"/>
            <a:chOff x="633413" y="4076700"/>
            <a:chExt cx="7254875" cy="1971675"/>
          </a:xfrm>
        </p:grpSpPr>
        <p:sp>
          <p:nvSpPr>
            <p:cNvPr id="12" name="Vývojový diagram: sumační spojení 11"/>
            <p:cNvSpPr/>
            <p:nvPr/>
          </p:nvSpPr>
          <p:spPr>
            <a:xfrm>
              <a:off x="7275513" y="4984750"/>
              <a:ext cx="612775" cy="612775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Znak plus 12"/>
            <p:cNvSpPr/>
            <p:nvPr/>
          </p:nvSpPr>
          <p:spPr>
            <a:xfrm>
              <a:off x="931863" y="4487862"/>
              <a:ext cx="508000" cy="492125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Znak minus 13"/>
            <p:cNvSpPr/>
            <p:nvPr/>
          </p:nvSpPr>
          <p:spPr>
            <a:xfrm>
              <a:off x="944563" y="5316537"/>
              <a:ext cx="495300" cy="612775"/>
            </a:xfrm>
            <a:prstGeom prst="mathMin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2743201" y="4227512"/>
              <a:ext cx="177800" cy="2047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268663" y="4216400"/>
              <a:ext cx="177800" cy="20478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5" name="Přímá spojnice 24"/>
            <p:cNvCxnSpPr>
              <a:cxnSpLocks/>
            </p:cNvCxnSpPr>
            <p:nvPr/>
          </p:nvCxnSpPr>
          <p:spPr>
            <a:xfrm flipV="1">
              <a:off x="1719263" y="6016625"/>
              <a:ext cx="5862638" cy="31750"/>
            </a:xfrm>
            <a:prstGeom prst="line">
              <a:avLst/>
            </a:prstGeom>
            <a:ln w="571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cxnSpLocks/>
              <a:endCxn id="22" idx="2"/>
            </p:cNvCxnSpPr>
            <p:nvPr/>
          </p:nvCxnSpPr>
          <p:spPr>
            <a:xfrm>
              <a:off x="1797051" y="4329112"/>
              <a:ext cx="946150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23" idx="6"/>
            </p:cNvCxnSpPr>
            <p:nvPr/>
          </p:nvCxnSpPr>
          <p:spPr>
            <a:xfrm flipV="1">
              <a:off x="3446463" y="4319587"/>
              <a:ext cx="4135438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cxnSpLocks/>
              <a:endCxn id="12" idx="0"/>
            </p:cNvCxnSpPr>
            <p:nvPr/>
          </p:nvCxnSpPr>
          <p:spPr>
            <a:xfrm>
              <a:off x="7581901" y="4306887"/>
              <a:ext cx="0" cy="67786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1790701" y="4319587"/>
              <a:ext cx="6350" cy="23812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stCxn id="22" idx="6"/>
            </p:cNvCxnSpPr>
            <p:nvPr/>
          </p:nvCxnSpPr>
          <p:spPr>
            <a:xfrm flipV="1">
              <a:off x="2921001" y="4076700"/>
              <a:ext cx="436562" cy="25241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cxnSpLocks/>
            </p:cNvCxnSpPr>
            <p:nvPr/>
          </p:nvCxnSpPr>
          <p:spPr>
            <a:xfrm flipH="1" flipV="1">
              <a:off x="1770063" y="5768975"/>
              <a:ext cx="0" cy="247650"/>
            </a:xfrm>
            <a:prstGeom prst="line">
              <a:avLst/>
            </a:prstGeom>
            <a:ln w="571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336" name="Skupina 3"/>
            <p:cNvGrpSpPr>
              <a:grpSpLocks/>
            </p:cNvGrpSpPr>
            <p:nvPr/>
          </p:nvGrpSpPr>
          <p:grpSpPr bwMode="auto">
            <a:xfrm rot="5400000">
              <a:off x="721519" y="4479132"/>
              <a:ext cx="1184275" cy="1360487"/>
              <a:chOff x="7954530" y="6018619"/>
              <a:chExt cx="1582991" cy="1509441"/>
            </a:xfrm>
          </p:grpSpPr>
          <p:cxnSp>
            <p:nvCxnSpPr>
              <p:cNvPr id="26" name="Přímá spojnice 25"/>
              <p:cNvCxnSpPr/>
              <p:nvPr/>
            </p:nvCxnSpPr>
            <p:spPr>
              <a:xfrm>
                <a:off x="9164053" y="5997482"/>
                <a:ext cx="0" cy="54952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9310469" y="6141909"/>
                <a:ext cx="0" cy="20783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H="1">
                <a:off x="8883952" y="6245827"/>
                <a:ext cx="28010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>
                <a:off x="9310469" y="6245827"/>
                <a:ext cx="22705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8682366" y="5997482"/>
                <a:ext cx="0" cy="54952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8828781" y="6161284"/>
                <a:ext cx="0" cy="209595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8402265" y="6245827"/>
                <a:ext cx="28010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/>
              <p:nvPr/>
            </p:nvCxnSpPr>
            <p:spPr>
              <a:xfrm>
                <a:off x="8828782" y="6245828"/>
                <a:ext cx="227052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8234629" y="5997482"/>
                <a:ext cx="0" cy="54952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8381046" y="6161284"/>
                <a:ext cx="0" cy="209595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 flipH="1">
                <a:off x="7954529" y="6245827"/>
                <a:ext cx="28010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>
                <a:off x="8381046" y="6245827"/>
                <a:ext cx="227050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350" name="TextovéPole 45"/>
              <p:cNvSpPr txBox="1">
                <a:spLocks noChangeArrowheads="1"/>
              </p:cNvSpPr>
              <p:nvPr/>
            </p:nvSpPr>
            <p:spPr bwMode="auto">
              <a:xfrm rot="-5400000">
                <a:off x="8381168" y="7116103"/>
                <a:ext cx="453055" cy="3708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4,5 V</a:t>
                </a:r>
              </a:p>
            </p:txBody>
          </p:sp>
        </p:grpSp>
        <p:cxnSp>
          <p:nvCxnSpPr>
            <p:cNvPr id="24" name="Přímá spojnice 23"/>
            <p:cNvCxnSpPr>
              <a:cxnSpLocks/>
              <a:endCxn id="12" idx="4"/>
            </p:cNvCxnSpPr>
            <p:nvPr/>
          </p:nvCxnSpPr>
          <p:spPr>
            <a:xfrm flipV="1">
              <a:off x="7581901" y="5597525"/>
              <a:ext cx="0" cy="419100"/>
            </a:xfrm>
            <a:prstGeom prst="line">
              <a:avLst/>
            </a:prstGeom>
            <a:ln w="571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Obdélník 1"/>
          <p:cNvSpPr/>
          <p:nvPr/>
        </p:nvSpPr>
        <p:spPr>
          <a:xfrm>
            <a:off x="557213" y="1033463"/>
            <a:ext cx="8358187" cy="1758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9664700" y="2673350"/>
            <a:ext cx="1755775" cy="12303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850" y="4181475"/>
            <a:ext cx="8731250" cy="2482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nak plus 3"/>
          <p:cNvSpPr/>
          <p:nvPr/>
        </p:nvSpPr>
        <p:spPr>
          <a:xfrm>
            <a:off x="730250" y="1898650"/>
            <a:ext cx="508000" cy="493713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Znak minus 4"/>
          <p:cNvSpPr/>
          <p:nvPr/>
        </p:nvSpPr>
        <p:spPr>
          <a:xfrm>
            <a:off x="742950" y="2728913"/>
            <a:ext cx="495300" cy="612775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41588" y="1639888"/>
            <a:ext cx="177800" cy="2032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67050" y="1628775"/>
            <a:ext cx="177800" cy="2047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nice 7"/>
          <p:cNvCxnSpPr>
            <a:cxnSpLocks/>
          </p:cNvCxnSpPr>
          <p:nvPr/>
        </p:nvCxnSpPr>
        <p:spPr>
          <a:xfrm flipV="1">
            <a:off x="1544638" y="3429000"/>
            <a:ext cx="5835650" cy="1270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cxnSpLocks/>
            <a:endCxn id="6" idx="2"/>
          </p:cNvCxnSpPr>
          <p:nvPr/>
        </p:nvCxnSpPr>
        <p:spPr>
          <a:xfrm>
            <a:off x="1595438" y="1741488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7" idx="6"/>
          </p:cNvCxnSpPr>
          <p:nvPr/>
        </p:nvCxnSpPr>
        <p:spPr>
          <a:xfrm flipV="1">
            <a:off x="3244850" y="1730375"/>
            <a:ext cx="413543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cxnSpLocks/>
          </p:cNvCxnSpPr>
          <p:nvPr/>
        </p:nvCxnSpPr>
        <p:spPr>
          <a:xfrm>
            <a:off x="7380288" y="1712913"/>
            <a:ext cx="0" cy="6794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589088" y="1730375"/>
            <a:ext cx="6350" cy="2397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6" idx="6"/>
          </p:cNvCxnSpPr>
          <p:nvPr/>
        </p:nvCxnSpPr>
        <p:spPr>
          <a:xfrm flipV="1">
            <a:off x="2719388" y="1489075"/>
            <a:ext cx="436562" cy="2524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 flipH="1" flipV="1">
            <a:off x="1568450" y="3181350"/>
            <a:ext cx="0" cy="24765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349" name="Skupina 14"/>
          <p:cNvGrpSpPr>
            <a:grpSpLocks/>
          </p:cNvGrpSpPr>
          <p:nvPr/>
        </p:nvGrpSpPr>
        <p:grpSpPr bwMode="auto">
          <a:xfrm rot="5400000">
            <a:off x="519906" y="1891507"/>
            <a:ext cx="1184275" cy="1360488"/>
            <a:chOff x="7954530" y="6018619"/>
            <a:chExt cx="1582991" cy="1509441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9164053" y="5997483"/>
              <a:ext cx="0" cy="54952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9310468" y="6141909"/>
              <a:ext cx="0" cy="20783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H="1">
              <a:off x="8883953" y="6245828"/>
              <a:ext cx="2801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9310469" y="6245828"/>
              <a:ext cx="22705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8682365" y="5997483"/>
              <a:ext cx="0" cy="54952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8828782" y="6161285"/>
              <a:ext cx="0" cy="20959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8402265" y="6245828"/>
              <a:ext cx="2801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8828782" y="6245828"/>
              <a:ext cx="22705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8234630" y="5997483"/>
              <a:ext cx="0" cy="54952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8381045" y="6161285"/>
              <a:ext cx="0" cy="20959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flipH="1">
              <a:off x="7954529" y="6245828"/>
              <a:ext cx="2801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8381046" y="6245828"/>
              <a:ext cx="22705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94" name="TextovéPole 27"/>
            <p:cNvSpPr txBox="1">
              <a:spLocks noChangeArrowheads="1"/>
            </p:cNvSpPr>
            <p:nvPr/>
          </p:nvSpPr>
          <p:spPr bwMode="auto">
            <a:xfrm rot="-5400000">
              <a:off x="8381168" y="7116103"/>
              <a:ext cx="453055" cy="3708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4,5 V</a:t>
              </a:r>
            </a:p>
          </p:txBody>
        </p:sp>
      </p:grpSp>
      <p:cxnSp>
        <p:nvCxnSpPr>
          <p:cNvPr id="29" name="Přímá spojnice 28"/>
          <p:cNvCxnSpPr>
            <a:cxnSpLocks/>
          </p:cNvCxnSpPr>
          <p:nvPr/>
        </p:nvCxnSpPr>
        <p:spPr>
          <a:xfrm flipV="1">
            <a:off x="7380288" y="3009900"/>
            <a:ext cx="0" cy="41910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51" name="TextovéPole 29"/>
          <p:cNvSpPr txBox="1">
            <a:spLocks noChangeArrowheads="1"/>
          </p:cNvSpPr>
          <p:nvPr/>
        </p:nvSpPr>
        <p:spPr bwMode="auto">
          <a:xfrm>
            <a:off x="601663" y="785813"/>
            <a:ext cx="52101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Kliknutím na obdélníček zapneš vypínač.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811838" y="779463"/>
            <a:ext cx="1663700" cy="354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1.</a:t>
            </a:r>
          </a:p>
        </p:txBody>
      </p:sp>
      <p:sp>
        <p:nvSpPr>
          <p:cNvPr id="32" name="Vývojový diagram: sumační spojení 31"/>
          <p:cNvSpPr/>
          <p:nvPr/>
        </p:nvSpPr>
        <p:spPr>
          <a:xfrm>
            <a:off x="7073900" y="2365375"/>
            <a:ext cx="612775" cy="612775"/>
          </a:xfrm>
          <a:prstGeom prst="flowChartSummingJuncti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4" name="Přímá spojnice 33"/>
          <p:cNvCxnSpPr>
            <a:stCxn id="6" idx="6"/>
            <a:endCxn id="7" idx="0"/>
          </p:cNvCxnSpPr>
          <p:nvPr/>
        </p:nvCxnSpPr>
        <p:spPr>
          <a:xfrm flipV="1">
            <a:off x="2719388" y="1628775"/>
            <a:ext cx="436562" cy="1127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Vývojový diagram: sumační spojení 2"/>
          <p:cNvSpPr/>
          <p:nvPr/>
        </p:nvSpPr>
        <p:spPr>
          <a:xfrm>
            <a:off x="7073900" y="2392363"/>
            <a:ext cx="612775" cy="612775"/>
          </a:xfrm>
          <a:prstGeom prst="flowChartSummingJuncti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4" name="Skupina 53"/>
          <p:cNvGrpSpPr>
            <a:grpSpLocks/>
          </p:cNvGrpSpPr>
          <p:nvPr/>
        </p:nvGrpSpPr>
        <p:grpSpPr bwMode="auto">
          <a:xfrm>
            <a:off x="1604963" y="1982788"/>
            <a:ext cx="1751012" cy="1228725"/>
            <a:chOff x="1882556" y="4028869"/>
            <a:chExt cx="1751366" cy="1228593"/>
          </a:xfrm>
        </p:grpSpPr>
        <p:grpSp>
          <p:nvGrpSpPr>
            <p:cNvPr id="14375" name="Skupina 43"/>
            <p:cNvGrpSpPr>
              <a:grpSpLocks/>
            </p:cNvGrpSpPr>
            <p:nvPr/>
          </p:nvGrpSpPr>
          <p:grpSpPr bwMode="auto">
            <a:xfrm>
              <a:off x="2719522" y="4028869"/>
              <a:ext cx="914400" cy="1224368"/>
              <a:chOff x="2541722" y="4144850"/>
              <a:chExt cx="914400" cy="1224368"/>
            </a:xfrm>
          </p:grpSpPr>
          <p:grpSp>
            <p:nvGrpSpPr>
              <p:cNvPr id="14378" name="Skupina 34"/>
              <p:cNvGrpSpPr>
                <a:grpSpLocks/>
              </p:cNvGrpSpPr>
              <p:nvPr/>
            </p:nvGrpSpPr>
            <p:grpSpPr bwMode="auto">
              <a:xfrm>
                <a:off x="2541722" y="4144850"/>
                <a:ext cx="914400" cy="1224368"/>
                <a:chOff x="5507796" y="3468115"/>
                <a:chExt cx="914400" cy="1345106"/>
              </a:xfrm>
            </p:grpSpPr>
            <p:cxnSp>
              <p:nvCxnSpPr>
                <p:cNvPr id="36" name="Přímá spojnice 35"/>
                <p:cNvCxnSpPr>
                  <a:cxnSpLocks/>
                </p:cNvCxnSpPr>
                <p:nvPr/>
              </p:nvCxnSpPr>
              <p:spPr>
                <a:xfrm flipV="1">
                  <a:off x="5964903" y="3468115"/>
                  <a:ext cx="0" cy="1344515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Ovál 36"/>
                <p:cNvSpPr/>
                <p:nvPr/>
              </p:nvSpPr>
              <p:spPr>
                <a:xfrm>
                  <a:off x="5507611" y="3694817"/>
                  <a:ext cx="914585" cy="915526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400" dirty="0">
                      <a:solidFill>
                        <a:schemeClr val="tx1"/>
                      </a:solidFill>
                    </a:rPr>
                    <a:t>V</a:t>
                  </a:r>
                </a:p>
              </p:txBody>
            </p:sp>
          </p:grpSp>
          <p:sp>
            <p:nvSpPr>
              <p:cNvPr id="14379" name="TextovéPole 42"/>
              <p:cNvSpPr txBox="1">
                <a:spLocks noChangeArrowheads="1"/>
              </p:cNvSpPr>
              <p:nvPr/>
            </p:nvSpPr>
            <p:spPr bwMode="auto">
              <a:xfrm>
                <a:off x="3036394" y="4685720"/>
                <a:ext cx="340158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1</a:t>
                </a:r>
              </a:p>
            </p:txBody>
          </p:sp>
        </p:grpSp>
        <p:cxnSp>
          <p:nvCxnSpPr>
            <p:cNvPr id="51" name="Přímá spojnice 50"/>
            <p:cNvCxnSpPr/>
            <p:nvPr/>
          </p:nvCxnSpPr>
          <p:spPr>
            <a:xfrm>
              <a:off x="1882556" y="4028869"/>
              <a:ext cx="1273432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H="1">
              <a:off x="1882556" y="5257462"/>
              <a:ext cx="1313127" cy="0"/>
            </a:xfrm>
            <a:prstGeom prst="line">
              <a:avLst/>
            </a:prstGeom>
            <a:ln w="571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57" name="TextovéPole 54"/>
          <p:cNvSpPr txBox="1">
            <a:spLocks noChangeArrowheads="1"/>
          </p:cNvSpPr>
          <p:nvPr/>
        </p:nvSpPr>
        <p:spPr bwMode="auto">
          <a:xfrm>
            <a:off x="431800" y="4167188"/>
            <a:ext cx="5410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Voltmetr V1 měří napětí na baterii (4, 5 V)</a:t>
            </a:r>
          </a:p>
        </p:txBody>
      </p:sp>
      <p:grpSp>
        <p:nvGrpSpPr>
          <p:cNvPr id="65" name="Skupina 64"/>
          <p:cNvGrpSpPr>
            <a:grpSpLocks/>
          </p:cNvGrpSpPr>
          <p:nvPr/>
        </p:nvGrpSpPr>
        <p:grpSpPr bwMode="auto">
          <a:xfrm>
            <a:off x="7218363" y="1879600"/>
            <a:ext cx="2532062" cy="1484313"/>
            <a:chOff x="7256341" y="3876329"/>
            <a:chExt cx="2530964" cy="1484352"/>
          </a:xfrm>
        </p:grpSpPr>
        <p:grpSp>
          <p:nvGrpSpPr>
            <p:cNvPr id="14366" name="Skupina 44"/>
            <p:cNvGrpSpPr>
              <a:grpSpLocks/>
            </p:cNvGrpSpPr>
            <p:nvPr/>
          </p:nvGrpSpPr>
          <p:grpSpPr bwMode="auto">
            <a:xfrm>
              <a:off x="8872905" y="4018525"/>
              <a:ext cx="914400" cy="1224368"/>
              <a:chOff x="2541722" y="4144850"/>
              <a:chExt cx="914400" cy="1224368"/>
            </a:xfrm>
          </p:grpSpPr>
          <p:grpSp>
            <p:nvGrpSpPr>
              <p:cNvPr id="14371" name="Skupina 45"/>
              <p:cNvGrpSpPr>
                <a:grpSpLocks/>
              </p:cNvGrpSpPr>
              <p:nvPr/>
            </p:nvGrpSpPr>
            <p:grpSpPr bwMode="auto">
              <a:xfrm>
                <a:off x="2541722" y="4144850"/>
                <a:ext cx="914400" cy="1224368"/>
                <a:chOff x="5507796" y="3468115"/>
                <a:chExt cx="914400" cy="1345106"/>
              </a:xfrm>
            </p:grpSpPr>
            <p:cxnSp>
              <p:nvCxnSpPr>
                <p:cNvPr id="48" name="Přímá spojnice 47"/>
                <p:cNvCxnSpPr>
                  <a:cxnSpLocks/>
                </p:cNvCxnSpPr>
                <p:nvPr/>
              </p:nvCxnSpPr>
              <p:spPr>
                <a:xfrm flipV="1">
                  <a:off x="5965194" y="3468865"/>
                  <a:ext cx="0" cy="1344696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9" name="Ovál 48"/>
                <p:cNvSpPr/>
                <p:nvPr/>
              </p:nvSpPr>
              <p:spPr>
                <a:xfrm>
                  <a:off x="5508193" y="3695597"/>
                  <a:ext cx="914003" cy="915649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400" dirty="0">
                      <a:solidFill>
                        <a:schemeClr val="tx1"/>
                      </a:solidFill>
                    </a:rPr>
                    <a:t>V</a:t>
                  </a:r>
                </a:p>
              </p:txBody>
            </p:sp>
          </p:grpSp>
          <p:sp>
            <p:nvSpPr>
              <p:cNvPr id="14372" name="TextovéPole 46"/>
              <p:cNvSpPr txBox="1">
                <a:spLocks noChangeArrowheads="1"/>
              </p:cNvSpPr>
              <p:nvPr/>
            </p:nvSpPr>
            <p:spPr bwMode="auto">
              <a:xfrm>
                <a:off x="3036394" y="4685720"/>
                <a:ext cx="340158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2</a:t>
                </a:r>
              </a:p>
            </p:txBody>
          </p:sp>
        </p:grpSp>
        <p:cxnSp>
          <p:nvCxnSpPr>
            <p:cNvPr id="58" name="Přímá spojnice 57"/>
            <p:cNvCxnSpPr/>
            <p:nvPr/>
          </p:nvCxnSpPr>
          <p:spPr>
            <a:xfrm flipH="1">
              <a:off x="7454692" y="4019208"/>
              <a:ext cx="1912108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ál 58"/>
            <p:cNvSpPr/>
            <p:nvPr/>
          </p:nvSpPr>
          <p:spPr>
            <a:xfrm>
              <a:off x="7256341" y="3876329"/>
              <a:ext cx="218980" cy="23019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61" name="Přímá spojnice 60"/>
            <p:cNvCxnSpPr>
              <a:cxnSpLocks/>
            </p:cNvCxnSpPr>
            <p:nvPr/>
          </p:nvCxnSpPr>
          <p:spPr>
            <a:xfrm flipH="1">
              <a:off x="7380112" y="5240028"/>
              <a:ext cx="1950191" cy="6350"/>
            </a:xfrm>
            <a:prstGeom prst="line">
              <a:avLst/>
            </a:prstGeom>
            <a:ln w="571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ál 63"/>
            <p:cNvSpPr/>
            <p:nvPr/>
          </p:nvSpPr>
          <p:spPr>
            <a:xfrm>
              <a:off x="7313466" y="5117787"/>
              <a:ext cx="263411" cy="24289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4359" name="TextovéPole 65"/>
          <p:cNvSpPr txBox="1">
            <a:spLocks noChangeArrowheads="1"/>
          </p:cNvSpPr>
          <p:nvPr/>
        </p:nvSpPr>
        <p:spPr bwMode="auto">
          <a:xfrm>
            <a:off x="457200" y="5440363"/>
            <a:ext cx="6923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Voltmetr V2 měří napětí na žárovce (spotřebiči 4,5 V)</a:t>
            </a:r>
          </a:p>
        </p:txBody>
      </p:sp>
      <p:sp>
        <p:nvSpPr>
          <p:cNvPr id="2" name="Ovál 1"/>
          <p:cNvSpPr/>
          <p:nvPr/>
        </p:nvSpPr>
        <p:spPr>
          <a:xfrm>
            <a:off x="1492250" y="1857375"/>
            <a:ext cx="185738" cy="22225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1497013" y="3068638"/>
            <a:ext cx="185737" cy="2222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62" name="TextovéPole 14"/>
          <p:cNvSpPr txBox="1">
            <a:spLocks noChangeArrowheads="1"/>
          </p:cNvSpPr>
          <p:nvPr/>
        </p:nvSpPr>
        <p:spPr bwMode="auto">
          <a:xfrm>
            <a:off x="449263" y="3627438"/>
            <a:ext cx="3984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Jaké napětí měří voltmetr V1 ?</a:t>
            </a:r>
          </a:p>
        </p:txBody>
      </p:sp>
      <p:sp>
        <p:nvSpPr>
          <p:cNvPr id="14363" name="TextovéPole 56"/>
          <p:cNvSpPr txBox="1">
            <a:spLocks noChangeArrowheads="1"/>
          </p:cNvSpPr>
          <p:nvPr/>
        </p:nvSpPr>
        <p:spPr bwMode="auto">
          <a:xfrm>
            <a:off x="457200" y="4784725"/>
            <a:ext cx="39830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Jaké napětí měří voltmetr V2 ?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31800" y="4167188"/>
            <a:ext cx="6910388" cy="477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457200" y="5440363"/>
            <a:ext cx="6980238" cy="477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3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" grpId="0" animBg="1"/>
      <p:bldP spid="30" grpId="0" animBg="1"/>
      <p:bldP spid="3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3" descr="Obsah obrázku obloha,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59006">
            <a:off x="7743825" y="606425"/>
            <a:ext cx="5219700" cy="522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1"/>
          <p:cNvSpPr txBox="1">
            <a:spLocks noChangeArrowheads="1"/>
          </p:cNvSpPr>
          <p:nvPr/>
        </p:nvSpPr>
        <p:spPr bwMode="auto">
          <a:xfrm>
            <a:off x="173038" y="44450"/>
            <a:ext cx="87010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 notesu doplň tabulku pouze o hodnoty jednoho dílku na stupnici</a:t>
            </a:r>
          </a:p>
          <a:p>
            <a:pPr eaLnBrk="1" hangingPunct="1"/>
            <a:r>
              <a:rPr lang="cs-CZ" altLang="cs-CZ" sz="2400"/>
              <a:t>a naměřené hodnoty napětí. Proveď kontrolu kliknutím na černé </a:t>
            </a:r>
          </a:p>
          <a:p>
            <a:pPr eaLnBrk="1" hangingPunct="1"/>
            <a:r>
              <a:rPr lang="cs-CZ" altLang="cs-CZ" sz="2400"/>
              <a:t>obdélníky.</a:t>
            </a:r>
          </a:p>
        </p:txBody>
      </p:sp>
      <p:sp>
        <p:nvSpPr>
          <p:cNvPr id="15364" name="TextovéPole 2"/>
          <p:cNvSpPr txBox="1">
            <a:spLocks noChangeArrowheads="1"/>
          </p:cNvSpPr>
          <p:nvPr/>
        </p:nvSpPr>
        <p:spPr bwMode="auto">
          <a:xfrm>
            <a:off x="355600" y="1295400"/>
            <a:ext cx="1140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Nastavený       maximální počet      hodnota jednoho  výchylka     naměřená hodnota napětí</a:t>
            </a:r>
          </a:p>
        </p:txBody>
      </p:sp>
      <p:sp>
        <p:nvSpPr>
          <p:cNvPr id="15365" name="TextovéPole 3"/>
          <p:cNvSpPr txBox="1">
            <a:spLocks noChangeArrowheads="1"/>
          </p:cNvSpPr>
          <p:nvPr/>
        </p:nvSpPr>
        <p:spPr bwMode="auto">
          <a:xfrm>
            <a:off x="355600" y="1628775"/>
            <a:ext cx="1425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rozsah</a:t>
            </a:r>
          </a:p>
          <a:p>
            <a:pPr eaLnBrk="1" hangingPunct="1"/>
            <a:r>
              <a:rPr lang="cs-CZ" altLang="cs-CZ" sz="2400"/>
              <a:t>voltmetru</a:t>
            </a:r>
          </a:p>
        </p:txBody>
      </p:sp>
      <p:sp>
        <p:nvSpPr>
          <p:cNvPr id="15366" name="TextovéPole 5"/>
          <p:cNvSpPr txBox="1">
            <a:spLocks noChangeArrowheads="1"/>
          </p:cNvSpPr>
          <p:nvPr/>
        </p:nvSpPr>
        <p:spPr bwMode="auto">
          <a:xfrm>
            <a:off x="2125663" y="1644650"/>
            <a:ext cx="22113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dílků na stupnici</a:t>
            </a:r>
          </a:p>
        </p:txBody>
      </p:sp>
      <p:sp>
        <p:nvSpPr>
          <p:cNvPr id="15367" name="TextovéPole 6"/>
          <p:cNvSpPr txBox="1">
            <a:spLocks noChangeArrowheads="1"/>
          </p:cNvSpPr>
          <p:nvPr/>
        </p:nvSpPr>
        <p:spPr bwMode="auto">
          <a:xfrm>
            <a:off x="4552950" y="1677988"/>
            <a:ext cx="1912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dílku stupnice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355600" y="12954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55600" y="2460625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>
            <a:off x="355600" y="1295400"/>
            <a:ext cx="0" cy="33528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2125663" y="1325563"/>
            <a:ext cx="0" cy="33226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>
            <a:off x="8255000" y="1325563"/>
            <a:ext cx="0" cy="33226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cxnSpLocks/>
          </p:cNvCxnSpPr>
          <p:nvPr/>
        </p:nvCxnSpPr>
        <p:spPr>
          <a:xfrm>
            <a:off x="11861800" y="1325563"/>
            <a:ext cx="0" cy="33226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cxnSpLocks/>
          </p:cNvCxnSpPr>
          <p:nvPr/>
        </p:nvCxnSpPr>
        <p:spPr>
          <a:xfrm>
            <a:off x="4552950" y="1325563"/>
            <a:ext cx="0" cy="33226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5600" y="30099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42900" y="35687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42900" y="41021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55600" y="46482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9" name="TextovéPole 26"/>
          <p:cNvSpPr txBox="1">
            <a:spLocks noChangeArrowheads="1"/>
          </p:cNvSpPr>
          <p:nvPr/>
        </p:nvSpPr>
        <p:spPr bwMode="auto">
          <a:xfrm>
            <a:off x="698500" y="2513013"/>
            <a:ext cx="8937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600 V</a:t>
            </a:r>
          </a:p>
        </p:txBody>
      </p:sp>
      <p:sp>
        <p:nvSpPr>
          <p:cNvPr id="15380" name="TextovéPole 27"/>
          <p:cNvSpPr txBox="1">
            <a:spLocks noChangeArrowheads="1"/>
          </p:cNvSpPr>
          <p:nvPr/>
        </p:nvSpPr>
        <p:spPr bwMode="auto">
          <a:xfrm>
            <a:off x="2887663" y="2544763"/>
            <a:ext cx="725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 d</a:t>
            </a:r>
          </a:p>
        </p:txBody>
      </p:sp>
      <p:sp>
        <p:nvSpPr>
          <p:cNvPr id="15381" name="TextovéPole 28"/>
          <p:cNvSpPr txBox="1">
            <a:spLocks noChangeArrowheads="1"/>
          </p:cNvSpPr>
          <p:nvPr/>
        </p:nvSpPr>
        <p:spPr bwMode="auto">
          <a:xfrm>
            <a:off x="4800600" y="2513013"/>
            <a:ext cx="14176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 d = 20 V</a:t>
            </a:r>
          </a:p>
        </p:txBody>
      </p:sp>
      <p:cxnSp>
        <p:nvCxnSpPr>
          <p:cNvPr id="31" name="Přímá spojnice 30"/>
          <p:cNvCxnSpPr/>
          <p:nvPr/>
        </p:nvCxnSpPr>
        <p:spPr>
          <a:xfrm>
            <a:off x="6827838" y="1333500"/>
            <a:ext cx="0" cy="33464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83" name="TextovéPole 31"/>
          <p:cNvSpPr txBox="1">
            <a:spLocks noChangeArrowheads="1"/>
          </p:cNvSpPr>
          <p:nvPr/>
        </p:nvSpPr>
        <p:spPr bwMode="auto">
          <a:xfrm>
            <a:off x="7188200" y="2501900"/>
            <a:ext cx="727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22 d</a:t>
            </a:r>
          </a:p>
        </p:txBody>
      </p:sp>
      <p:sp>
        <p:nvSpPr>
          <p:cNvPr id="15384" name="TextovéPole 32"/>
          <p:cNvSpPr txBox="1">
            <a:spLocks noChangeArrowheads="1"/>
          </p:cNvSpPr>
          <p:nvPr/>
        </p:nvSpPr>
        <p:spPr bwMode="auto">
          <a:xfrm>
            <a:off x="8999538" y="2460625"/>
            <a:ext cx="8937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440 V</a:t>
            </a:r>
          </a:p>
        </p:txBody>
      </p:sp>
      <p:sp>
        <p:nvSpPr>
          <p:cNvPr id="15385" name="TextovéPole 33"/>
          <p:cNvSpPr txBox="1">
            <a:spLocks noChangeArrowheads="1"/>
          </p:cNvSpPr>
          <p:nvPr/>
        </p:nvSpPr>
        <p:spPr bwMode="auto">
          <a:xfrm>
            <a:off x="717550" y="3022600"/>
            <a:ext cx="893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300 V</a:t>
            </a:r>
          </a:p>
        </p:txBody>
      </p:sp>
      <p:sp>
        <p:nvSpPr>
          <p:cNvPr id="15386" name="TextovéPole 34"/>
          <p:cNvSpPr txBox="1">
            <a:spLocks noChangeArrowheads="1"/>
          </p:cNvSpPr>
          <p:nvPr/>
        </p:nvSpPr>
        <p:spPr bwMode="auto">
          <a:xfrm>
            <a:off x="2900363" y="3065463"/>
            <a:ext cx="727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 d</a:t>
            </a:r>
          </a:p>
        </p:txBody>
      </p:sp>
      <p:sp>
        <p:nvSpPr>
          <p:cNvPr id="15387" name="TextovéPole 35"/>
          <p:cNvSpPr txBox="1">
            <a:spLocks noChangeArrowheads="1"/>
          </p:cNvSpPr>
          <p:nvPr/>
        </p:nvSpPr>
        <p:spPr bwMode="auto">
          <a:xfrm>
            <a:off x="4800600" y="3046413"/>
            <a:ext cx="14176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 d = 10 V</a:t>
            </a:r>
          </a:p>
        </p:txBody>
      </p:sp>
      <p:sp>
        <p:nvSpPr>
          <p:cNvPr id="15388" name="TextovéPole 36"/>
          <p:cNvSpPr txBox="1">
            <a:spLocks noChangeArrowheads="1"/>
          </p:cNvSpPr>
          <p:nvPr/>
        </p:nvSpPr>
        <p:spPr bwMode="auto">
          <a:xfrm>
            <a:off x="7167563" y="3046413"/>
            <a:ext cx="7254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 d</a:t>
            </a:r>
          </a:p>
        </p:txBody>
      </p:sp>
      <p:sp>
        <p:nvSpPr>
          <p:cNvPr id="15389" name="TextovéPole 37"/>
          <p:cNvSpPr txBox="1">
            <a:spLocks noChangeArrowheads="1"/>
          </p:cNvSpPr>
          <p:nvPr/>
        </p:nvSpPr>
        <p:spPr bwMode="auto">
          <a:xfrm>
            <a:off x="9378950" y="3071813"/>
            <a:ext cx="9636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100  V</a:t>
            </a:r>
          </a:p>
        </p:txBody>
      </p:sp>
      <p:sp>
        <p:nvSpPr>
          <p:cNvPr id="15390" name="TextovéPole 38"/>
          <p:cNvSpPr txBox="1">
            <a:spLocks noChangeArrowheads="1"/>
          </p:cNvSpPr>
          <p:nvPr/>
        </p:nvSpPr>
        <p:spPr bwMode="auto">
          <a:xfrm>
            <a:off x="717550" y="3592513"/>
            <a:ext cx="8937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150 V</a:t>
            </a:r>
          </a:p>
        </p:txBody>
      </p:sp>
      <p:sp>
        <p:nvSpPr>
          <p:cNvPr id="15391" name="TextovéPole 39"/>
          <p:cNvSpPr txBox="1">
            <a:spLocks noChangeArrowheads="1"/>
          </p:cNvSpPr>
          <p:nvPr/>
        </p:nvSpPr>
        <p:spPr bwMode="auto">
          <a:xfrm>
            <a:off x="2908300" y="3598863"/>
            <a:ext cx="7254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 d</a:t>
            </a:r>
          </a:p>
        </p:txBody>
      </p:sp>
      <p:sp>
        <p:nvSpPr>
          <p:cNvPr id="15392" name="TextovéPole 40"/>
          <p:cNvSpPr txBox="1">
            <a:spLocks noChangeArrowheads="1"/>
          </p:cNvSpPr>
          <p:nvPr/>
        </p:nvSpPr>
        <p:spPr bwMode="auto">
          <a:xfrm>
            <a:off x="2900363" y="4167188"/>
            <a:ext cx="727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 d</a:t>
            </a:r>
          </a:p>
        </p:txBody>
      </p:sp>
      <p:sp>
        <p:nvSpPr>
          <p:cNvPr id="15393" name="TextovéPole 42"/>
          <p:cNvSpPr txBox="1">
            <a:spLocks noChangeArrowheads="1"/>
          </p:cNvSpPr>
          <p:nvPr/>
        </p:nvSpPr>
        <p:spPr bwMode="auto">
          <a:xfrm>
            <a:off x="4816475" y="3578225"/>
            <a:ext cx="1262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 d = 5 V</a:t>
            </a:r>
          </a:p>
        </p:txBody>
      </p:sp>
      <p:sp>
        <p:nvSpPr>
          <p:cNvPr id="15394" name="TextovéPole 43"/>
          <p:cNvSpPr txBox="1">
            <a:spLocks noChangeArrowheads="1"/>
          </p:cNvSpPr>
          <p:nvPr/>
        </p:nvSpPr>
        <p:spPr bwMode="auto">
          <a:xfrm>
            <a:off x="4821238" y="4175125"/>
            <a:ext cx="1262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 d = 2 V</a:t>
            </a:r>
          </a:p>
        </p:txBody>
      </p:sp>
      <p:sp>
        <p:nvSpPr>
          <p:cNvPr id="15395" name="TextovéPole 44"/>
          <p:cNvSpPr txBox="1">
            <a:spLocks noChangeArrowheads="1"/>
          </p:cNvSpPr>
          <p:nvPr/>
        </p:nvSpPr>
        <p:spPr bwMode="auto">
          <a:xfrm>
            <a:off x="7359650" y="3617913"/>
            <a:ext cx="571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 d</a:t>
            </a:r>
          </a:p>
        </p:txBody>
      </p:sp>
      <p:sp>
        <p:nvSpPr>
          <p:cNvPr id="15396" name="TextovéPole 45"/>
          <p:cNvSpPr txBox="1">
            <a:spLocks noChangeArrowheads="1"/>
          </p:cNvSpPr>
          <p:nvPr/>
        </p:nvSpPr>
        <p:spPr bwMode="auto">
          <a:xfrm>
            <a:off x="9301163" y="3559175"/>
            <a:ext cx="739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 V</a:t>
            </a:r>
          </a:p>
        </p:txBody>
      </p:sp>
      <p:sp>
        <p:nvSpPr>
          <p:cNvPr id="15397" name="TextovéPole 46"/>
          <p:cNvSpPr txBox="1">
            <a:spLocks noChangeArrowheads="1"/>
          </p:cNvSpPr>
          <p:nvPr/>
        </p:nvSpPr>
        <p:spPr bwMode="auto">
          <a:xfrm>
            <a:off x="817563" y="4168775"/>
            <a:ext cx="739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60 V</a:t>
            </a:r>
          </a:p>
        </p:txBody>
      </p:sp>
      <p:sp>
        <p:nvSpPr>
          <p:cNvPr id="15398" name="TextovéPole 47"/>
          <p:cNvSpPr txBox="1">
            <a:spLocks noChangeArrowheads="1"/>
          </p:cNvSpPr>
          <p:nvPr/>
        </p:nvSpPr>
        <p:spPr bwMode="auto">
          <a:xfrm>
            <a:off x="7135813" y="4151313"/>
            <a:ext cx="7254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18 d</a:t>
            </a:r>
          </a:p>
        </p:txBody>
      </p:sp>
      <p:sp>
        <p:nvSpPr>
          <p:cNvPr id="15399" name="TextovéPole 48"/>
          <p:cNvSpPr txBox="1">
            <a:spLocks noChangeArrowheads="1"/>
          </p:cNvSpPr>
          <p:nvPr/>
        </p:nvSpPr>
        <p:spPr bwMode="auto">
          <a:xfrm>
            <a:off x="9223375" y="4138613"/>
            <a:ext cx="739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36 V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4572000" y="4041775"/>
            <a:ext cx="2274888" cy="6096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565650" y="3556000"/>
            <a:ext cx="2274888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529138" y="3001963"/>
            <a:ext cx="2274887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573588" y="2463800"/>
            <a:ext cx="2274887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8255000" y="2443163"/>
            <a:ext cx="3613150" cy="5921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405" name="TextovéPole 1"/>
          <p:cNvSpPr txBox="1">
            <a:spLocks noChangeArrowheads="1"/>
          </p:cNvSpPr>
          <p:nvPr/>
        </p:nvSpPr>
        <p:spPr bwMode="auto">
          <a:xfrm flipH="1">
            <a:off x="9732963" y="2513013"/>
            <a:ext cx="1069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440 V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8261350" y="2433638"/>
            <a:ext cx="3621088" cy="62388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255000" y="3000375"/>
            <a:ext cx="3606800" cy="6048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8256588" y="2997200"/>
            <a:ext cx="3611562" cy="58261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43888" y="3584575"/>
            <a:ext cx="3592512" cy="49371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410" name="TextovéPole 4"/>
          <p:cNvSpPr txBox="1">
            <a:spLocks noChangeArrowheads="1"/>
          </p:cNvSpPr>
          <p:nvPr/>
        </p:nvSpPr>
        <p:spPr bwMode="auto">
          <a:xfrm flipH="1">
            <a:off x="9934575" y="3640138"/>
            <a:ext cx="739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25 V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8237538" y="3575050"/>
            <a:ext cx="3613150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67700" y="4103688"/>
            <a:ext cx="3581400" cy="5556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36 V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8234363" y="4103688"/>
            <a:ext cx="3627437" cy="60483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414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2575" y="4629150"/>
            <a:ext cx="3451225" cy="2116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3" grpId="0" animBg="1"/>
      <p:bldP spid="54" grpId="0" animBg="1"/>
      <p:bldP spid="50" grpId="0" animBg="1"/>
      <p:bldP spid="56" grpId="0" animBg="1"/>
      <p:bldP spid="55" grpId="0" animBg="1"/>
      <p:bldP spid="5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délník 71"/>
          <p:cNvSpPr/>
          <p:nvPr/>
        </p:nvSpPr>
        <p:spPr>
          <a:xfrm>
            <a:off x="7693025" y="266700"/>
            <a:ext cx="1825625" cy="14319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9" name="Přímá spojnice 38"/>
          <p:cNvCxnSpPr>
            <a:cxnSpLocks/>
          </p:cNvCxnSpPr>
          <p:nvPr/>
        </p:nvCxnSpPr>
        <p:spPr>
          <a:xfrm>
            <a:off x="9950450" y="4678363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886825" y="2209800"/>
            <a:ext cx="1420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9244013" y="2068513"/>
            <a:ext cx="706437" cy="2841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6390" name="Skupina 18"/>
          <p:cNvGrpSpPr>
            <a:grpSpLocks/>
          </p:cNvGrpSpPr>
          <p:nvPr/>
        </p:nvGrpSpPr>
        <p:grpSpPr bwMode="auto">
          <a:xfrm>
            <a:off x="7954963" y="400050"/>
            <a:ext cx="1379537" cy="1039813"/>
            <a:chOff x="7901126" y="0"/>
            <a:chExt cx="1379459" cy="104016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8105901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39244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434496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586887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745628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896432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7901126" y="674918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8239244" y="674918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8586887" y="674918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896432" y="674918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42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23" name="Tětiva 22"/>
          <p:cNvSpPr/>
          <p:nvPr/>
        </p:nvSpPr>
        <p:spPr>
          <a:xfrm rot="6746103">
            <a:off x="7072313" y="2628900"/>
            <a:ext cx="693738" cy="693737"/>
          </a:xfrm>
          <a:prstGeom prst="chor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235825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08888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880225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99363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96" name="Skupina 1"/>
          <p:cNvGrpSpPr>
            <a:grpSpLocks/>
          </p:cNvGrpSpPr>
          <p:nvPr/>
        </p:nvGrpSpPr>
        <p:grpSpPr bwMode="auto">
          <a:xfrm>
            <a:off x="9334500" y="3276600"/>
            <a:ext cx="1062038" cy="611188"/>
            <a:chOff x="9334500" y="3276600"/>
            <a:chExt cx="1062038" cy="611188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Vývojový diagram: sumační spojení 30"/>
            <p:cNvSpPr/>
            <p:nvPr/>
          </p:nvSpPr>
          <p:spPr>
            <a:xfrm>
              <a:off x="9596438" y="3276600"/>
              <a:ext cx="612775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35" name="Přímá spojnice 34"/>
          <p:cNvCxnSpPr/>
          <p:nvPr/>
        </p:nvCxnSpPr>
        <p:spPr>
          <a:xfrm>
            <a:off x="10280650" y="4514850"/>
            <a:ext cx="0" cy="328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0396538" y="4198938"/>
            <a:ext cx="0" cy="8350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10396538" y="4689475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00" name="TextovéPole 41"/>
          <p:cNvSpPr txBox="1">
            <a:spLocks noChangeArrowheads="1"/>
          </p:cNvSpPr>
          <p:nvPr/>
        </p:nvSpPr>
        <p:spPr bwMode="auto">
          <a:xfrm>
            <a:off x="10396538" y="40751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+</a:t>
            </a:r>
          </a:p>
        </p:txBody>
      </p:sp>
      <p:sp>
        <p:nvSpPr>
          <p:cNvPr id="45" name="Ovál 44"/>
          <p:cNvSpPr/>
          <p:nvPr/>
        </p:nvSpPr>
        <p:spPr>
          <a:xfrm>
            <a:off x="10048875" y="5956300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590213" y="5956300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>
            <a:off x="9769475" y="6011863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0726738" y="6022975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405" name="Skupina 55"/>
          <p:cNvGrpSpPr>
            <a:grpSpLocks/>
          </p:cNvGrpSpPr>
          <p:nvPr/>
        </p:nvGrpSpPr>
        <p:grpSpPr bwMode="auto">
          <a:xfrm>
            <a:off x="6948488" y="4689475"/>
            <a:ext cx="1192212" cy="263525"/>
            <a:chOff x="6949009" y="4688887"/>
            <a:chExt cx="1192249" cy="264853"/>
          </a:xfrm>
        </p:grpSpPr>
        <p:sp>
          <p:nvSpPr>
            <p:cNvPr id="43" name="Ovál 42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>
              <a:off x="6949009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872963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43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5" name="Přímá spojnice 54"/>
          <p:cNvCxnSpPr>
            <a:stCxn id="45" idx="0"/>
            <a:endCxn id="46" idx="0"/>
          </p:cNvCxnSpPr>
          <p:nvPr/>
        </p:nvCxnSpPr>
        <p:spPr>
          <a:xfrm>
            <a:off x="10112375" y="5956300"/>
            <a:ext cx="5397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407" name="Skupina 70"/>
          <p:cNvGrpSpPr>
            <a:grpSpLocks/>
          </p:cNvGrpSpPr>
          <p:nvPr/>
        </p:nvGrpSpPr>
        <p:grpSpPr bwMode="auto">
          <a:xfrm>
            <a:off x="10055225" y="942975"/>
            <a:ext cx="1100138" cy="365125"/>
            <a:chOff x="7225754" y="5603285"/>
            <a:chExt cx="1099267" cy="365469"/>
          </a:xfrm>
        </p:grpSpPr>
        <p:grpSp>
          <p:nvGrpSpPr>
            <p:cNvPr id="16417" name="Skupina 57"/>
            <p:cNvGrpSpPr>
              <a:grpSpLocks/>
            </p:cNvGrpSpPr>
            <p:nvPr/>
          </p:nvGrpSpPr>
          <p:grpSpPr bwMode="auto">
            <a:xfrm>
              <a:off x="7225754" y="5703901"/>
              <a:ext cx="1099267" cy="264853"/>
              <a:chOff x="6949009" y="4688887"/>
              <a:chExt cx="1099267" cy="264853"/>
            </a:xfrm>
          </p:grpSpPr>
          <p:sp>
            <p:nvSpPr>
              <p:cNvPr id="59" name="Ovál 58"/>
              <p:cNvSpPr/>
              <p:nvPr/>
            </p:nvSpPr>
            <p:spPr>
              <a:xfrm>
                <a:off x="7234533" y="4842510"/>
                <a:ext cx="125314" cy="11123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1" name="Přímá spojnice 60"/>
              <p:cNvCxnSpPr/>
              <p:nvPr/>
            </p:nvCxnSpPr>
            <p:spPr>
              <a:xfrm>
                <a:off x="6949009" y="4898126"/>
                <a:ext cx="2680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7780200" y="4907660"/>
                <a:ext cx="2680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>
                <a:stCxn id="59" idx="0"/>
              </p:cNvCxnSpPr>
              <p:nvPr/>
            </p:nvCxnSpPr>
            <p:spPr>
              <a:xfrm flipV="1">
                <a:off x="7297982" y="4688379"/>
                <a:ext cx="512357" cy="1541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5" name="Přímá spojnice 64"/>
            <p:cNvCxnSpPr>
              <a:cxnSpLocks/>
            </p:cNvCxnSpPr>
            <p:nvPr/>
          </p:nvCxnSpPr>
          <p:spPr>
            <a:xfrm flipH="1" flipV="1">
              <a:off x="7688937" y="5647777"/>
              <a:ext cx="53932" cy="158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>
              <a:cxnSpLocks/>
            </p:cNvCxnSpPr>
            <p:nvPr/>
          </p:nvCxnSpPr>
          <p:spPr>
            <a:xfrm flipH="1" flipV="1">
              <a:off x="7757146" y="5603285"/>
              <a:ext cx="53932" cy="158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V="1">
              <a:off x="7574727" y="5603285"/>
              <a:ext cx="298214" cy="794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408" name="TextovéPole 80"/>
          <p:cNvSpPr txBox="1">
            <a:spLocks noChangeArrowheads="1"/>
          </p:cNvSpPr>
          <p:nvPr/>
        </p:nvSpPr>
        <p:spPr bwMode="auto">
          <a:xfrm>
            <a:off x="293688" y="266700"/>
            <a:ext cx="4700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dobře schématické značky?</a:t>
            </a:r>
          </a:p>
          <a:p>
            <a:r>
              <a:rPr lang="cs-CZ" altLang="cs-CZ" sz="2400"/>
              <a:t>Urči kliknutím schématickou značku.</a:t>
            </a:r>
          </a:p>
        </p:txBody>
      </p:sp>
      <p:sp>
        <p:nvSpPr>
          <p:cNvPr id="83" name="TextovéPole 82"/>
          <p:cNvSpPr txBox="1">
            <a:spLocks noChangeArrowheads="1"/>
          </p:cNvSpPr>
          <p:nvPr/>
        </p:nvSpPr>
        <p:spPr bwMode="auto">
          <a:xfrm>
            <a:off x="533400" y="1509713"/>
            <a:ext cx="10747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baterie</a:t>
            </a:r>
          </a:p>
        </p:txBody>
      </p:sp>
      <p:sp>
        <p:nvSpPr>
          <p:cNvPr id="84" name="TextovéPole 83"/>
          <p:cNvSpPr txBox="1">
            <a:spLocks noChangeArrowheads="1"/>
          </p:cNvSpPr>
          <p:nvPr/>
        </p:nvSpPr>
        <p:spPr bwMode="auto">
          <a:xfrm>
            <a:off x="2297113" y="1739900"/>
            <a:ext cx="22621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článek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721100" y="2555875"/>
            <a:ext cx="10572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zvonek</a:t>
            </a: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533400" y="2744788"/>
            <a:ext cx="11160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rezistor</a:t>
            </a:r>
          </a:p>
        </p:txBody>
      </p:sp>
      <p:sp>
        <p:nvSpPr>
          <p:cNvPr id="87" name="TextovéPole 86"/>
          <p:cNvSpPr txBox="1">
            <a:spLocks noChangeArrowheads="1"/>
          </p:cNvSpPr>
          <p:nvPr/>
        </p:nvSpPr>
        <p:spPr bwMode="auto">
          <a:xfrm>
            <a:off x="1982788" y="3657600"/>
            <a:ext cx="21590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uzavřený spínač</a:t>
            </a:r>
          </a:p>
        </p:txBody>
      </p: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658813" y="4611688"/>
            <a:ext cx="11334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žárovka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3268663" y="5070475"/>
            <a:ext cx="2151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otevřený spínač</a:t>
            </a:r>
          </a:p>
        </p:txBody>
      </p:sp>
      <p:sp>
        <p:nvSpPr>
          <p:cNvPr id="90" name="TextovéPole 89"/>
          <p:cNvSpPr txBox="1">
            <a:spLocks noChangeArrowheads="1"/>
          </p:cNvSpPr>
          <p:nvPr/>
        </p:nvSpPr>
        <p:spPr bwMode="auto">
          <a:xfrm>
            <a:off x="809625" y="5781675"/>
            <a:ext cx="10985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tlačítko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7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Obdélník 78"/>
          <p:cNvSpPr/>
          <p:nvPr/>
        </p:nvSpPr>
        <p:spPr>
          <a:xfrm>
            <a:off x="9596438" y="5592763"/>
            <a:ext cx="1558925" cy="7747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9" name="Přímá spojnice 38"/>
          <p:cNvCxnSpPr>
            <a:cxnSpLocks/>
          </p:cNvCxnSpPr>
          <p:nvPr/>
        </p:nvCxnSpPr>
        <p:spPr>
          <a:xfrm>
            <a:off x="9950450" y="4678363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9334500" y="3581400"/>
            <a:ext cx="10620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886825" y="2209800"/>
            <a:ext cx="1420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9244013" y="2068513"/>
            <a:ext cx="706437" cy="2841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6746103">
            <a:off x="7072313" y="2628900"/>
            <a:ext cx="693738" cy="693737"/>
          </a:xfrm>
          <a:prstGeom prst="chor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235825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08888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880225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99363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Vývojový diagram: sumační spojení 30"/>
          <p:cNvSpPr/>
          <p:nvPr/>
        </p:nvSpPr>
        <p:spPr>
          <a:xfrm>
            <a:off x="9596438" y="3276600"/>
            <a:ext cx="612775" cy="61118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10280650" y="4514850"/>
            <a:ext cx="0" cy="328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0396538" y="4198938"/>
            <a:ext cx="0" cy="8350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10396538" y="4689475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4" name="TextovéPole 41"/>
          <p:cNvSpPr txBox="1">
            <a:spLocks noChangeArrowheads="1"/>
          </p:cNvSpPr>
          <p:nvPr/>
        </p:nvSpPr>
        <p:spPr bwMode="auto">
          <a:xfrm>
            <a:off x="10396538" y="40751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+</a:t>
            </a:r>
          </a:p>
        </p:txBody>
      </p:sp>
      <p:sp>
        <p:nvSpPr>
          <p:cNvPr id="45" name="Ovál 44"/>
          <p:cNvSpPr/>
          <p:nvPr/>
        </p:nvSpPr>
        <p:spPr>
          <a:xfrm>
            <a:off x="10048875" y="5956300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590213" y="5956300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>
            <a:off x="9769475" y="6011863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0726738" y="6022975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429" name="Skupina 55"/>
          <p:cNvGrpSpPr>
            <a:grpSpLocks/>
          </p:cNvGrpSpPr>
          <p:nvPr/>
        </p:nvGrpSpPr>
        <p:grpSpPr bwMode="auto">
          <a:xfrm>
            <a:off x="6948488" y="4689475"/>
            <a:ext cx="1192212" cy="263525"/>
            <a:chOff x="6949009" y="4688887"/>
            <a:chExt cx="1192249" cy="264853"/>
          </a:xfrm>
        </p:grpSpPr>
        <p:sp>
          <p:nvSpPr>
            <p:cNvPr id="43" name="Ovál 42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>
              <a:off x="6949009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872963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43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5" name="Přímá spojnice 54"/>
          <p:cNvCxnSpPr>
            <a:stCxn id="45" idx="0"/>
            <a:endCxn id="46" idx="0"/>
          </p:cNvCxnSpPr>
          <p:nvPr/>
        </p:nvCxnSpPr>
        <p:spPr>
          <a:xfrm>
            <a:off x="10112375" y="5956300"/>
            <a:ext cx="5397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431" name="Skupina 70"/>
          <p:cNvGrpSpPr>
            <a:grpSpLocks/>
          </p:cNvGrpSpPr>
          <p:nvPr/>
        </p:nvGrpSpPr>
        <p:grpSpPr bwMode="auto">
          <a:xfrm>
            <a:off x="10055225" y="942975"/>
            <a:ext cx="1100138" cy="365125"/>
            <a:chOff x="7225754" y="5603285"/>
            <a:chExt cx="1099267" cy="365469"/>
          </a:xfrm>
        </p:grpSpPr>
        <p:grpSp>
          <p:nvGrpSpPr>
            <p:cNvPr id="17440" name="Skupina 57"/>
            <p:cNvGrpSpPr>
              <a:grpSpLocks/>
            </p:cNvGrpSpPr>
            <p:nvPr/>
          </p:nvGrpSpPr>
          <p:grpSpPr bwMode="auto">
            <a:xfrm>
              <a:off x="7225754" y="5703901"/>
              <a:ext cx="1099267" cy="264853"/>
              <a:chOff x="6949009" y="4688887"/>
              <a:chExt cx="1099267" cy="264853"/>
            </a:xfrm>
          </p:grpSpPr>
          <p:sp>
            <p:nvSpPr>
              <p:cNvPr id="59" name="Ovál 58"/>
              <p:cNvSpPr/>
              <p:nvPr/>
            </p:nvSpPr>
            <p:spPr>
              <a:xfrm>
                <a:off x="7234533" y="4842510"/>
                <a:ext cx="125314" cy="11123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1" name="Přímá spojnice 60"/>
              <p:cNvCxnSpPr/>
              <p:nvPr/>
            </p:nvCxnSpPr>
            <p:spPr>
              <a:xfrm>
                <a:off x="6949009" y="4898126"/>
                <a:ext cx="2680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7780200" y="4907660"/>
                <a:ext cx="2680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>
                <a:stCxn id="59" idx="0"/>
              </p:cNvCxnSpPr>
              <p:nvPr/>
            </p:nvCxnSpPr>
            <p:spPr>
              <a:xfrm flipV="1">
                <a:off x="7297982" y="4688379"/>
                <a:ext cx="512357" cy="1541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5" name="Přímá spojnice 64"/>
            <p:cNvCxnSpPr>
              <a:cxnSpLocks/>
            </p:cNvCxnSpPr>
            <p:nvPr/>
          </p:nvCxnSpPr>
          <p:spPr>
            <a:xfrm flipH="1" flipV="1">
              <a:off x="7688937" y="5647777"/>
              <a:ext cx="53932" cy="158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>
              <a:cxnSpLocks/>
            </p:cNvCxnSpPr>
            <p:nvPr/>
          </p:nvCxnSpPr>
          <p:spPr>
            <a:xfrm flipH="1" flipV="1">
              <a:off x="7757146" y="5603285"/>
              <a:ext cx="53932" cy="158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V="1">
              <a:off x="7574727" y="5603285"/>
              <a:ext cx="298214" cy="794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432" name="TextovéPole 80"/>
          <p:cNvSpPr txBox="1">
            <a:spLocks noChangeArrowheads="1"/>
          </p:cNvSpPr>
          <p:nvPr/>
        </p:nvSpPr>
        <p:spPr bwMode="auto">
          <a:xfrm>
            <a:off x="293688" y="266700"/>
            <a:ext cx="4700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dobře schématické značky?</a:t>
            </a:r>
          </a:p>
          <a:p>
            <a:r>
              <a:rPr lang="cs-CZ" altLang="cs-CZ" sz="2400"/>
              <a:t>Urči kliknutím schématickou značku.</a:t>
            </a:r>
          </a:p>
        </p:txBody>
      </p:sp>
      <p:sp>
        <p:nvSpPr>
          <p:cNvPr id="84" name="TextovéPole 83"/>
          <p:cNvSpPr txBox="1">
            <a:spLocks noChangeArrowheads="1"/>
          </p:cNvSpPr>
          <p:nvPr/>
        </p:nvSpPr>
        <p:spPr bwMode="auto">
          <a:xfrm>
            <a:off x="2297113" y="1739900"/>
            <a:ext cx="22621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článek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721100" y="2555875"/>
            <a:ext cx="10572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zvonek</a:t>
            </a: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533400" y="2744788"/>
            <a:ext cx="11160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rezistor</a:t>
            </a:r>
          </a:p>
        </p:txBody>
      </p:sp>
      <p:sp>
        <p:nvSpPr>
          <p:cNvPr id="87" name="TextovéPole 86"/>
          <p:cNvSpPr txBox="1">
            <a:spLocks noChangeArrowheads="1"/>
          </p:cNvSpPr>
          <p:nvPr/>
        </p:nvSpPr>
        <p:spPr bwMode="auto">
          <a:xfrm>
            <a:off x="1982788" y="3657600"/>
            <a:ext cx="21590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uzavřený spínač</a:t>
            </a:r>
          </a:p>
        </p:txBody>
      </p: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658813" y="4611688"/>
            <a:ext cx="11334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žárovka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3268663" y="5070475"/>
            <a:ext cx="2151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otevřený spínač</a:t>
            </a:r>
          </a:p>
        </p:txBody>
      </p:sp>
      <p:sp>
        <p:nvSpPr>
          <p:cNvPr id="90" name="TextovéPole 89"/>
          <p:cNvSpPr txBox="1">
            <a:spLocks noChangeArrowheads="1"/>
          </p:cNvSpPr>
          <p:nvPr/>
        </p:nvSpPr>
        <p:spPr bwMode="auto">
          <a:xfrm>
            <a:off x="809625" y="5781675"/>
            <a:ext cx="10985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tlačítko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7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bdélník 75"/>
          <p:cNvSpPr/>
          <p:nvPr/>
        </p:nvSpPr>
        <p:spPr>
          <a:xfrm>
            <a:off x="9244013" y="3160713"/>
            <a:ext cx="1397000" cy="8032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9" name="Přímá spojnice 38"/>
          <p:cNvCxnSpPr>
            <a:cxnSpLocks/>
          </p:cNvCxnSpPr>
          <p:nvPr/>
        </p:nvCxnSpPr>
        <p:spPr>
          <a:xfrm>
            <a:off x="9950450" y="4678363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9334500" y="3581400"/>
            <a:ext cx="10620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886825" y="2209800"/>
            <a:ext cx="1420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9244013" y="2068513"/>
            <a:ext cx="706437" cy="2841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6746103">
            <a:off x="7072313" y="2628900"/>
            <a:ext cx="693738" cy="693737"/>
          </a:xfrm>
          <a:prstGeom prst="chor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235825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08888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880225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99363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Vývojový diagram: sumační spojení 30"/>
          <p:cNvSpPr/>
          <p:nvPr/>
        </p:nvSpPr>
        <p:spPr>
          <a:xfrm>
            <a:off x="9596438" y="3276600"/>
            <a:ext cx="612775" cy="61118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10280650" y="4514850"/>
            <a:ext cx="0" cy="328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0396538" y="4198938"/>
            <a:ext cx="0" cy="8350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10396538" y="4689475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8" name="TextovéPole 41"/>
          <p:cNvSpPr txBox="1">
            <a:spLocks noChangeArrowheads="1"/>
          </p:cNvSpPr>
          <p:nvPr/>
        </p:nvSpPr>
        <p:spPr bwMode="auto">
          <a:xfrm>
            <a:off x="10396538" y="40751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+</a:t>
            </a:r>
          </a:p>
        </p:txBody>
      </p:sp>
      <p:grpSp>
        <p:nvGrpSpPr>
          <p:cNvPr id="18449" name="Skupina 55"/>
          <p:cNvGrpSpPr>
            <a:grpSpLocks/>
          </p:cNvGrpSpPr>
          <p:nvPr/>
        </p:nvGrpSpPr>
        <p:grpSpPr bwMode="auto">
          <a:xfrm>
            <a:off x="6948488" y="4689475"/>
            <a:ext cx="1192212" cy="263525"/>
            <a:chOff x="6949009" y="4688887"/>
            <a:chExt cx="1192249" cy="264853"/>
          </a:xfrm>
        </p:grpSpPr>
        <p:sp>
          <p:nvSpPr>
            <p:cNvPr id="43" name="Ovál 42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>
              <a:off x="6949009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872963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43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450" name="Skupina 70"/>
          <p:cNvGrpSpPr>
            <a:grpSpLocks/>
          </p:cNvGrpSpPr>
          <p:nvPr/>
        </p:nvGrpSpPr>
        <p:grpSpPr bwMode="auto">
          <a:xfrm>
            <a:off x="10055225" y="942975"/>
            <a:ext cx="1100138" cy="365125"/>
            <a:chOff x="7225754" y="5603285"/>
            <a:chExt cx="1099267" cy="365469"/>
          </a:xfrm>
        </p:grpSpPr>
        <p:grpSp>
          <p:nvGrpSpPr>
            <p:cNvPr id="18458" name="Skupina 57"/>
            <p:cNvGrpSpPr>
              <a:grpSpLocks/>
            </p:cNvGrpSpPr>
            <p:nvPr/>
          </p:nvGrpSpPr>
          <p:grpSpPr bwMode="auto">
            <a:xfrm>
              <a:off x="7225754" y="5703901"/>
              <a:ext cx="1099267" cy="264853"/>
              <a:chOff x="6949009" y="4688887"/>
              <a:chExt cx="1099267" cy="264853"/>
            </a:xfrm>
          </p:grpSpPr>
          <p:sp>
            <p:nvSpPr>
              <p:cNvPr id="59" name="Ovál 58"/>
              <p:cNvSpPr/>
              <p:nvPr/>
            </p:nvSpPr>
            <p:spPr>
              <a:xfrm>
                <a:off x="7234533" y="4842510"/>
                <a:ext cx="125314" cy="11123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1" name="Přímá spojnice 60"/>
              <p:cNvCxnSpPr/>
              <p:nvPr/>
            </p:nvCxnSpPr>
            <p:spPr>
              <a:xfrm>
                <a:off x="6949009" y="4898126"/>
                <a:ext cx="2680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7780200" y="4907660"/>
                <a:ext cx="2680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>
                <a:stCxn id="59" idx="0"/>
              </p:cNvCxnSpPr>
              <p:nvPr/>
            </p:nvCxnSpPr>
            <p:spPr>
              <a:xfrm flipV="1">
                <a:off x="7297982" y="4688379"/>
                <a:ext cx="512357" cy="1541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5" name="Přímá spojnice 64"/>
            <p:cNvCxnSpPr>
              <a:cxnSpLocks/>
            </p:cNvCxnSpPr>
            <p:nvPr/>
          </p:nvCxnSpPr>
          <p:spPr>
            <a:xfrm flipH="1" flipV="1">
              <a:off x="7688937" y="5647777"/>
              <a:ext cx="53932" cy="158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>
              <a:cxnSpLocks/>
            </p:cNvCxnSpPr>
            <p:nvPr/>
          </p:nvCxnSpPr>
          <p:spPr>
            <a:xfrm flipH="1" flipV="1">
              <a:off x="7757146" y="5603285"/>
              <a:ext cx="53932" cy="158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V="1">
              <a:off x="7574727" y="5603285"/>
              <a:ext cx="298214" cy="794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51" name="TextovéPole 80"/>
          <p:cNvSpPr txBox="1">
            <a:spLocks noChangeArrowheads="1"/>
          </p:cNvSpPr>
          <p:nvPr/>
        </p:nvSpPr>
        <p:spPr bwMode="auto">
          <a:xfrm>
            <a:off x="293688" y="266700"/>
            <a:ext cx="4700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dobře schématické značky?</a:t>
            </a:r>
          </a:p>
          <a:p>
            <a:r>
              <a:rPr lang="cs-CZ" altLang="cs-CZ" sz="2400"/>
              <a:t>Urči kliknutím schématickou značku.</a:t>
            </a:r>
          </a:p>
        </p:txBody>
      </p:sp>
      <p:sp>
        <p:nvSpPr>
          <p:cNvPr id="84" name="TextovéPole 83"/>
          <p:cNvSpPr txBox="1">
            <a:spLocks noChangeArrowheads="1"/>
          </p:cNvSpPr>
          <p:nvPr/>
        </p:nvSpPr>
        <p:spPr bwMode="auto">
          <a:xfrm>
            <a:off x="2297113" y="1739900"/>
            <a:ext cx="22621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článek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721100" y="2555875"/>
            <a:ext cx="10572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zvonek</a:t>
            </a: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533400" y="2744788"/>
            <a:ext cx="11160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rezistor</a:t>
            </a:r>
          </a:p>
        </p:txBody>
      </p: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658813" y="4611688"/>
            <a:ext cx="11334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žárovka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3268663" y="5070475"/>
            <a:ext cx="2151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otevřený spínač</a:t>
            </a:r>
          </a:p>
        </p:txBody>
      </p:sp>
      <p:sp>
        <p:nvSpPr>
          <p:cNvPr id="90" name="TextovéPole 89"/>
          <p:cNvSpPr txBox="1">
            <a:spLocks noChangeArrowheads="1"/>
          </p:cNvSpPr>
          <p:nvPr/>
        </p:nvSpPr>
        <p:spPr bwMode="auto">
          <a:xfrm>
            <a:off x="809625" y="5781675"/>
            <a:ext cx="10985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tlačítko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7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Obdélník 72"/>
          <p:cNvSpPr/>
          <p:nvPr/>
        </p:nvSpPr>
        <p:spPr>
          <a:xfrm>
            <a:off x="9980613" y="692150"/>
            <a:ext cx="1249362" cy="9017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9" name="Přímá spojnice 38"/>
          <p:cNvCxnSpPr>
            <a:cxnSpLocks/>
          </p:cNvCxnSpPr>
          <p:nvPr/>
        </p:nvCxnSpPr>
        <p:spPr>
          <a:xfrm>
            <a:off x="9950450" y="4678363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886825" y="2209800"/>
            <a:ext cx="1420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9244013" y="2068513"/>
            <a:ext cx="706437" cy="2841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6746103">
            <a:off x="7072313" y="2628900"/>
            <a:ext cx="693738" cy="693737"/>
          </a:xfrm>
          <a:prstGeom prst="chor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235825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08888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880225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99363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0280650" y="4514850"/>
            <a:ext cx="0" cy="328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0396538" y="4198938"/>
            <a:ext cx="0" cy="8350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10396538" y="4689475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70" name="TextovéPole 41"/>
          <p:cNvSpPr txBox="1">
            <a:spLocks noChangeArrowheads="1"/>
          </p:cNvSpPr>
          <p:nvPr/>
        </p:nvSpPr>
        <p:spPr bwMode="auto">
          <a:xfrm>
            <a:off x="10396538" y="40751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+</a:t>
            </a:r>
          </a:p>
        </p:txBody>
      </p:sp>
      <p:grpSp>
        <p:nvGrpSpPr>
          <p:cNvPr id="19471" name="Skupina 55"/>
          <p:cNvGrpSpPr>
            <a:grpSpLocks/>
          </p:cNvGrpSpPr>
          <p:nvPr/>
        </p:nvGrpSpPr>
        <p:grpSpPr bwMode="auto">
          <a:xfrm>
            <a:off x="6948488" y="4689475"/>
            <a:ext cx="1192212" cy="263525"/>
            <a:chOff x="6949009" y="4688887"/>
            <a:chExt cx="1192249" cy="264853"/>
          </a:xfrm>
        </p:grpSpPr>
        <p:sp>
          <p:nvSpPr>
            <p:cNvPr id="43" name="Ovál 42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>
              <a:off x="6949009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872963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43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472" name="Skupina 70"/>
          <p:cNvGrpSpPr>
            <a:grpSpLocks/>
          </p:cNvGrpSpPr>
          <p:nvPr/>
        </p:nvGrpSpPr>
        <p:grpSpPr bwMode="auto">
          <a:xfrm>
            <a:off x="10055225" y="942975"/>
            <a:ext cx="1100138" cy="365125"/>
            <a:chOff x="7225754" y="5603285"/>
            <a:chExt cx="1099267" cy="365469"/>
          </a:xfrm>
        </p:grpSpPr>
        <p:grpSp>
          <p:nvGrpSpPr>
            <p:cNvPr id="19479" name="Skupina 57"/>
            <p:cNvGrpSpPr>
              <a:grpSpLocks/>
            </p:cNvGrpSpPr>
            <p:nvPr/>
          </p:nvGrpSpPr>
          <p:grpSpPr bwMode="auto">
            <a:xfrm>
              <a:off x="7225754" y="5703901"/>
              <a:ext cx="1099267" cy="264853"/>
              <a:chOff x="6949009" y="4688887"/>
              <a:chExt cx="1099267" cy="264853"/>
            </a:xfrm>
          </p:grpSpPr>
          <p:sp>
            <p:nvSpPr>
              <p:cNvPr id="59" name="Ovál 58"/>
              <p:cNvSpPr/>
              <p:nvPr/>
            </p:nvSpPr>
            <p:spPr>
              <a:xfrm>
                <a:off x="7234533" y="4842510"/>
                <a:ext cx="125314" cy="11123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1" name="Přímá spojnice 60"/>
              <p:cNvCxnSpPr/>
              <p:nvPr/>
            </p:nvCxnSpPr>
            <p:spPr>
              <a:xfrm>
                <a:off x="6949009" y="4898126"/>
                <a:ext cx="2680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7780200" y="4907660"/>
                <a:ext cx="26807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>
                <a:stCxn id="59" idx="0"/>
              </p:cNvCxnSpPr>
              <p:nvPr/>
            </p:nvCxnSpPr>
            <p:spPr>
              <a:xfrm flipV="1">
                <a:off x="7297982" y="4688379"/>
                <a:ext cx="512357" cy="1541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5" name="Přímá spojnice 64"/>
            <p:cNvCxnSpPr>
              <a:cxnSpLocks/>
            </p:cNvCxnSpPr>
            <p:nvPr/>
          </p:nvCxnSpPr>
          <p:spPr>
            <a:xfrm flipH="1" flipV="1">
              <a:off x="7688937" y="5647777"/>
              <a:ext cx="53932" cy="158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>
              <a:cxnSpLocks/>
            </p:cNvCxnSpPr>
            <p:nvPr/>
          </p:nvCxnSpPr>
          <p:spPr>
            <a:xfrm flipH="1" flipV="1">
              <a:off x="7757146" y="5603285"/>
              <a:ext cx="53932" cy="158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V="1">
              <a:off x="7574727" y="5603285"/>
              <a:ext cx="298214" cy="794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473" name="TextovéPole 80"/>
          <p:cNvSpPr txBox="1">
            <a:spLocks noChangeArrowheads="1"/>
          </p:cNvSpPr>
          <p:nvPr/>
        </p:nvSpPr>
        <p:spPr bwMode="auto">
          <a:xfrm>
            <a:off x="293688" y="266700"/>
            <a:ext cx="4700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dobře schématické značky?</a:t>
            </a:r>
          </a:p>
          <a:p>
            <a:r>
              <a:rPr lang="cs-CZ" altLang="cs-CZ" sz="2400"/>
              <a:t>Urči kliknutím schématickou značku.</a:t>
            </a:r>
          </a:p>
        </p:txBody>
      </p:sp>
      <p:sp>
        <p:nvSpPr>
          <p:cNvPr id="84" name="TextovéPole 83"/>
          <p:cNvSpPr txBox="1">
            <a:spLocks noChangeArrowheads="1"/>
          </p:cNvSpPr>
          <p:nvPr/>
        </p:nvSpPr>
        <p:spPr bwMode="auto">
          <a:xfrm>
            <a:off x="2297113" y="1739900"/>
            <a:ext cx="22621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článek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721100" y="2555875"/>
            <a:ext cx="10572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zvonek</a:t>
            </a: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533400" y="2744788"/>
            <a:ext cx="11160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rezistor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3268663" y="5070475"/>
            <a:ext cx="2151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otevřený spínač</a:t>
            </a:r>
          </a:p>
        </p:txBody>
      </p:sp>
      <p:sp>
        <p:nvSpPr>
          <p:cNvPr id="90" name="TextovéPole 89"/>
          <p:cNvSpPr txBox="1">
            <a:spLocks noChangeArrowheads="1"/>
          </p:cNvSpPr>
          <p:nvPr/>
        </p:nvSpPr>
        <p:spPr bwMode="auto">
          <a:xfrm>
            <a:off x="809625" y="5781675"/>
            <a:ext cx="10985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tlačítko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7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/>
          <p:cNvSpPr/>
          <p:nvPr/>
        </p:nvSpPr>
        <p:spPr>
          <a:xfrm>
            <a:off x="9769475" y="4071938"/>
            <a:ext cx="1225550" cy="11636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9" name="Přímá spojnice 38"/>
          <p:cNvCxnSpPr>
            <a:cxnSpLocks/>
          </p:cNvCxnSpPr>
          <p:nvPr/>
        </p:nvCxnSpPr>
        <p:spPr>
          <a:xfrm>
            <a:off x="9950450" y="4678363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886825" y="2209800"/>
            <a:ext cx="1420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9244013" y="2068513"/>
            <a:ext cx="706437" cy="2841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6746103">
            <a:off x="7072313" y="2628900"/>
            <a:ext cx="693738" cy="693737"/>
          </a:xfrm>
          <a:prstGeom prst="chor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235825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08888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880225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99363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0280650" y="4514850"/>
            <a:ext cx="0" cy="328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0396538" y="4198938"/>
            <a:ext cx="0" cy="8350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>
            <a:off x="10396538" y="4689475"/>
            <a:ext cx="33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4" name="TextovéPole 41"/>
          <p:cNvSpPr txBox="1">
            <a:spLocks noChangeArrowheads="1"/>
          </p:cNvSpPr>
          <p:nvPr/>
        </p:nvSpPr>
        <p:spPr bwMode="auto">
          <a:xfrm>
            <a:off x="10396538" y="40751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+</a:t>
            </a:r>
          </a:p>
        </p:txBody>
      </p:sp>
      <p:grpSp>
        <p:nvGrpSpPr>
          <p:cNvPr id="20495" name="Skupina 55"/>
          <p:cNvGrpSpPr>
            <a:grpSpLocks/>
          </p:cNvGrpSpPr>
          <p:nvPr/>
        </p:nvGrpSpPr>
        <p:grpSpPr bwMode="auto">
          <a:xfrm>
            <a:off x="6948488" y="4689475"/>
            <a:ext cx="1192212" cy="263525"/>
            <a:chOff x="6949009" y="4688887"/>
            <a:chExt cx="1192249" cy="264853"/>
          </a:xfrm>
        </p:grpSpPr>
        <p:sp>
          <p:nvSpPr>
            <p:cNvPr id="43" name="Ovál 42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>
              <a:off x="6949009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872963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43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496" name="TextovéPole 80"/>
          <p:cNvSpPr txBox="1">
            <a:spLocks noChangeArrowheads="1"/>
          </p:cNvSpPr>
          <p:nvPr/>
        </p:nvSpPr>
        <p:spPr bwMode="auto">
          <a:xfrm>
            <a:off x="293688" y="266700"/>
            <a:ext cx="4700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dobře schématické značky?</a:t>
            </a:r>
          </a:p>
          <a:p>
            <a:r>
              <a:rPr lang="cs-CZ" altLang="cs-CZ" sz="2400"/>
              <a:t>Urči kliknutím schématickou značku.</a:t>
            </a:r>
          </a:p>
        </p:txBody>
      </p:sp>
      <p:sp>
        <p:nvSpPr>
          <p:cNvPr id="84" name="TextovéPole 83"/>
          <p:cNvSpPr txBox="1">
            <a:spLocks noChangeArrowheads="1"/>
          </p:cNvSpPr>
          <p:nvPr/>
        </p:nvSpPr>
        <p:spPr bwMode="auto">
          <a:xfrm>
            <a:off x="2297113" y="1739900"/>
            <a:ext cx="22621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článek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721100" y="2555875"/>
            <a:ext cx="10572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zvonek</a:t>
            </a: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533400" y="2744788"/>
            <a:ext cx="11160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rezistor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3268663" y="5070475"/>
            <a:ext cx="2151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otevřený spínač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</p:childTnLst>
        </p:cTn>
      </p:par>
    </p:tnLst>
    <p:bldLst>
      <p:bldP spid="7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Obdélník 73"/>
          <p:cNvSpPr/>
          <p:nvPr/>
        </p:nvSpPr>
        <p:spPr>
          <a:xfrm>
            <a:off x="8799513" y="1838325"/>
            <a:ext cx="1666875" cy="6667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8886825" y="2209800"/>
            <a:ext cx="1420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9244013" y="2068513"/>
            <a:ext cx="706437" cy="28416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6746103">
            <a:off x="7072313" y="2628900"/>
            <a:ext cx="693738" cy="693737"/>
          </a:xfrm>
          <a:prstGeom prst="chor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235825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08888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880225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99363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514" name="Skupina 55"/>
          <p:cNvGrpSpPr>
            <a:grpSpLocks/>
          </p:cNvGrpSpPr>
          <p:nvPr/>
        </p:nvGrpSpPr>
        <p:grpSpPr bwMode="auto">
          <a:xfrm>
            <a:off x="6948488" y="4689475"/>
            <a:ext cx="1192212" cy="263525"/>
            <a:chOff x="6949009" y="4688887"/>
            <a:chExt cx="1192249" cy="264853"/>
          </a:xfrm>
        </p:grpSpPr>
        <p:sp>
          <p:nvSpPr>
            <p:cNvPr id="43" name="Ovál 42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>
              <a:off x="6949009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872963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43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515" name="TextovéPole 80"/>
          <p:cNvSpPr txBox="1">
            <a:spLocks noChangeArrowheads="1"/>
          </p:cNvSpPr>
          <p:nvPr/>
        </p:nvSpPr>
        <p:spPr bwMode="auto">
          <a:xfrm>
            <a:off x="293688" y="266700"/>
            <a:ext cx="4700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dobře schématické značky?</a:t>
            </a:r>
          </a:p>
          <a:p>
            <a:r>
              <a:rPr lang="cs-CZ" altLang="cs-CZ" sz="2400"/>
              <a:t>Urči kliknutím schématickou značku.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721100" y="2555875"/>
            <a:ext cx="10572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zvonek</a:t>
            </a: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533400" y="2744788"/>
            <a:ext cx="11160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rezistor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3268663" y="5070475"/>
            <a:ext cx="2151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otevřený spínač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</p:childTnLst>
        </p:cTn>
      </p:par>
    </p:tnLst>
    <p:bldLst>
      <p:bldP spid="7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Obdélník 76"/>
          <p:cNvSpPr/>
          <p:nvPr/>
        </p:nvSpPr>
        <p:spPr>
          <a:xfrm>
            <a:off x="6799263" y="4400550"/>
            <a:ext cx="1689100" cy="8350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6746103">
            <a:off x="7072313" y="2628900"/>
            <a:ext cx="693738" cy="693737"/>
          </a:xfrm>
          <a:prstGeom prst="chor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235825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08888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880225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99363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536" name="Skupina 55"/>
          <p:cNvGrpSpPr>
            <a:grpSpLocks/>
          </p:cNvGrpSpPr>
          <p:nvPr/>
        </p:nvGrpSpPr>
        <p:grpSpPr bwMode="auto">
          <a:xfrm>
            <a:off x="6948488" y="4689475"/>
            <a:ext cx="1192212" cy="263525"/>
            <a:chOff x="6949009" y="4688887"/>
            <a:chExt cx="1192249" cy="264853"/>
          </a:xfrm>
        </p:grpSpPr>
        <p:sp>
          <p:nvSpPr>
            <p:cNvPr id="43" name="Ovál 42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>
              <a:off x="6949009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872963" y="4897898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43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37" name="TextovéPole 80"/>
          <p:cNvSpPr txBox="1">
            <a:spLocks noChangeArrowheads="1"/>
          </p:cNvSpPr>
          <p:nvPr/>
        </p:nvSpPr>
        <p:spPr bwMode="auto">
          <a:xfrm>
            <a:off x="293688" y="266700"/>
            <a:ext cx="4700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dobře schématické značky?</a:t>
            </a:r>
          </a:p>
          <a:p>
            <a:r>
              <a:rPr lang="cs-CZ" altLang="cs-CZ" sz="2400"/>
              <a:t>Urči kliknutím schématickou značku.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721100" y="2555875"/>
            <a:ext cx="10572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zvonek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3268663" y="5070475"/>
            <a:ext cx="2151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otevřený spínač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</p:childTnLst>
        </p:cTn>
      </p:par>
    </p:tnLst>
    <p:bldLst>
      <p:bldP spid="7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Obdélník 74"/>
          <p:cNvSpPr/>
          <p:nvPr/>
        </p:nvSpPr>
        <p:spPr>
          <a:xfrm>
            <a:off x="6711950" y="2451100"/>
            <a:ext cx="1446213" cy="11303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6746103">
            <a:off x="7072313" y="2628900"/>
            <a:ext cx="693738" cy="693737"/>
          </a:xfrm>
          <a:prstGeom prst="chor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235825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08888" y="3089275"/>
            <a:ext cx="0" cy="1873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880225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99363" y="3276600"/>
            <a:ext cx="355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0" name="TextovéPole 80"/>
          <p:cNvSpPr txBox="1">
            <a:spLocks noChangeArrowheads="1"/>
          </p:cNvSpPr>
          <p:nvPr/>
        </p:nvSpPr>
        <p:spPr bwMode="auto">
          <a:xfrm>
            <a:off x="293688" y="266700"/>
            <a:ext cx="4700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dobře schématické značky?</a:t>
            </a:r>
          </a:p>
          <a:p>
            <a:r>
              <a:rPr lang="cs-CZ" altLang="cs-CZ" sz="2400"/>
              <a:t>Urči kliknutím schématickou značku.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721100" y="2555875"/>
            <a:ext cx="10572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zvonek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  <p:bldLst>
      <p:bldP spid="7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461963" y="44450"/>
            <a:ext cx="6704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Sestav el. obvod a jaké součástky budeš potřebovat?</a:t>
            </a: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461963" y="595313"/>
            <a:ext cx="102425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Budeš potřebovat zdroj elektrického napětí, spínač, žárovku a propojovací vodiče.</a:t>
            </a:r>
          </a:p>
        </p:txBody>
      </p:sp>
      <p:pic>
        <p:nvPicPr>
          <p:cNvPr id="24580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750" y="1506538"/>
            <a:ext cx="468630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581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8075" y="1146175"/>
            <a:ext cx="3425825" cy="257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58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5825" y="3694113"/>
            <a:ext cx="3427413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583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3238" y="3938588"/>
            <a:ext cx="3097212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98425" y="506413"/>
            <a:ext cx="11995150" cy="66309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Přímá spojnice 32"/>
          <p:cNvCxnSpPr/>
          <p:nvPr/>
        </p:nvCxnSpPr>
        <p:spPr>
          <a:xfrm>
            <a:off x="5549900" y="1930400"/>
            <a:ext cx="10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03" name="TextovéPole 1"/>
          <p:cNvSpPr txBox="1">
            <a:spLocks noChangeArrowheads="1"/>
          </p:cNvSpPr>
          <p:nvPr/>
        </p:nvSpPr>
        <p:spPr bwMode="auto">
          <a:xfrm>
            <a:off x="401638" y="328613"/>
            <a:ext cx="112347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schéma zapojení nerozvětveného elektrického obvodu se spínačem a </a:t>
            </a:r>
          </a:p>
          <a:p>
            <a:r>
              <a:rPr lang="cs-CZ" altLang="cs-CZ" sz="2400"/>
              <a:t>žárovkou. Proveď kontrolu kliknutím na černý obdélník.</a:t>
            </a:r>
          </a:p>
        </p:txBody>
      </p:sp>
      <p:grpSp>
        <p:nvGrpSpPr>
          <p:cNvPr id="25604" name="Skupina 18"/>
          <p:cNvGrpSpPr>
            <a:grpSpLocks/>
          </p:cNvGrpSpPr>
          <p:nvPr/>
        </p:nvGrpSpPr>
        <p:grpSpPr bwMode="auto">
          <a:xfrm>
            <a:off x="1344613" y="1258888"/>
            <a:ext cx="1379537" cy="1039812"/>
            <a:chOff x="7901126" y="0"/>
            <a:chExt cx="1379459" cy="1040167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810590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39244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434496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58688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745628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896432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901126" y="674917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239244" y="674917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586887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8896432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667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grpSp>
        <p:nvGrpSpPr>
          <p:cNvPr id="25605" name="Skupina 55"/>
          <p:cNvGrpSpPr>
            <a:grpSpLocks/>
          </p:cNvGrpSpPr>
          <p:nvPr/>
        </p:nvGrpSpPr>
        <p:grpSpPr bwMode="auto">
          <a:xfrm>
            <a:off x="3271838" y="1712913"/>
            <a:ext cx="1192212" cy="263525"/>
            <a:chOff x="6949009" y="4688887"/>
            <a:chExt cx="1192249" cy="264853"/>
          </a:xfrm>
        </p:grpSpPr>
        <p:sp>
          <p:nvSpPr>
            <p:cNvPr id="16" name="Ovál 15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6949009" y="4897897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872963" y="4897897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16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Vývojový diagram: sumační spojení 20"/>
          <p:cNvSpPr/>
          <p:nvPr/>
        </p:nvSpPr>
        <p:spPr>
          <a:xfrm>
            <a:off x="5713413" y="162083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3" name="Přímá spojnice 22"/>
          <p:cNvCxnSpPr>
            <a:cxnSpLocks/>
          </p:cNvCxnSpPr>
          <p:nvPr/>
        </p:nvCxnSpPr>
        <p:spPr>
          <a:xfrm>
            <a:off x="2508250" y="1925638"/>
            <a:ext cx="763588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4464050" y="1920875"/>
            <a:ext cx="10858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344613" y="1920875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344613" y="2597150"/>
            <a:ext cx="554990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cxnSpLocks/>
          </p:cNvCxnSpPr>
          <p:nvPr/>
        </p:nvCxnSpPr>
        <p:spPr>
          <a:xfrm>
            <a:off x="6565900" y="1920875"/>
            <a:ext cx="3492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894513" y="1930400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bdélník 44"/>
          <p:cNvSpPr/>
          <p:nvPr/>
        </p:nvSpPr>
        <p:spPr>
          <a:xfrm>
            <a:off x="292100" y="1177925"/>
            <a:ext cx="11933238" cy="16557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25614" name="TextovéPole 45"/>
          <p:cNvSpPr txBox="1">
            <a:spLocks noChangeArrowheads="1"/>
          </p:cNvSpPr>
          <p:nvPr/>
        </p:nvSpPr>
        <p:spPr bwMode="auto">
          <a:xfrm>
            <a:off x="401638" y="3163888"/>
            <a:ext cx="109188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schéma zapojení rozvětveného elektrického obvodu se spínačem a </a:t>
            </a:r>
          </a:p>
          <a:p>
            <a:r>
              <a:rPr lang="cs-CZ" altLang="cs-CZ" sz="2400"/>
              <a:t>dvěma žárovkami. Proveď kontrolu kliknutím na černý obdélník.</a:t>
            </a:r>
          </a:p>
        </p:txBody>
      </p:sp>
      <p:grpSp>
        <p:nvGrpSpPr>
          <p:cNvPr id="25615" name="Skupina 93"/>
          <p:cNvGrpSpPr>
            <a:grpSpLocks/>
          </p:cNvGrpSpPr>
          <p:nvPr/>
        </p:nvGrpSpPr>
        <p:grpSpPr bwMode="auto">
          <a:xfrm>
            <a:off x="927100" y="4252913"/>
            <a:ext cx="7261225" cy="2135187"/>
            <a:chOff x="926337" y="4253067"/>
            <a:chExt cx="7262115" cy="2134521"/>
          </a:xfrm>
        </p:grpSpPr>
        <p:grpSp>
          <p:nvGrpSpPr>
            <p:cNvPr id="25617" name="Skupina 18"/>
            <p:cNvGrpSpPr>
              <a:grpSpLocks/>
            </p:cNvGrpSpPr>
            <p:nvPr/>
          </p:nvGrpSpPr>
          <p:grpSpPr bwMode="auto">
            <a:xfrm rot="-5400000">
              <a:off x="756475" y="5177912"/>
              <a:ext cx="1379537" cy="1039813"/>
              <a:chOff x="7901126" y="0"/>
              <a:chExt cx="1379459" cy="1040167"/>
            </a:xfrm>
          </p:grpSpPr>
          <p:cxnSp>
            <p:nvCxnSpPr>
              <p:cNvPr id="48" name="Přímá spojnice 47"/>
              <p:cNvCxnSpPr/>
              <p:nvPr/>
            </p:nvCxnSpPr>
            <p:spPr>
              <a:xfrm>
                <a:off x="8091554" y="489177"/>
                <a:ext cx="0" cy="35576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>
                <a:off x="8224855" y="214413"/>
                <a:ext cx="0" cy="82588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>
                <a:off x="8420045" y="489177"/>
                <a:ext cx="0" cy="35576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>
                <a:off x="8572389" y="214413"/>
                <a:ext cx="0" cy="82588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8731081" y="489177"/>
                <a:ext cx="0" cy="35576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8881838" y="214413"/>
                <a:ext cx="0" cy="82588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7901124" y="675000"/>
                <a:ext cx="20471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8239137" y="675000"/>
                <a:ext cx="19519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8572389" y="675001"/>
                <a:ext cx="15869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8881838" y="675000"/>
                <a:ext cx="16821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651" name="TextovéPole 17"/>
              <p:cNvSpPr txBox="1">
                <a:spLocks noChangeArrowheads="1"/>
              </p:cNvSpPr>
              <p:nvPr/>
            </p:nvSpPr>
            <p:spPr bwMode="auto">
              <a:xfrm>
                <a:off x="8980503" y="0"/>
                <a:ext cx="300082" cy="369332"/>
              </a:xfrm>
              <a:prstGeom prst="rect">
                <a:avLst/>
              </a:prstGeom>
              <a:noFill/>
              <a:ln w="38100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/>
                  <a:t>+</a:t>
                </a:r>
              </a:p>
            </p:txBody>
          </p:sp>
        </p:grpSp>
        <p:grpSp>
          <p:nvGrpSpPr>
            <p:cNvPr id="25618" name="Skupina 55"/>
            <p:cNvGrpSpPr>
              <a:grpSpLocks/>
            </p:cNvGrpSpPr>
            <p:nvPr/>
          </p:nvGrpSpPr>
          <p:grpSpPr bwMode="auto">
            <a:xfrm>
              <a:off x="3138457" y="4338362"/>
              <a:ext cx="1192212" cy="263525"/>
              <a:chOff x="6949009" y="4688887"/>
              <a:chExt cx="1192249" cy="264853"/>
            </a:xfrm>
          </p:grpSpPr>
          <p:sp>
            <p:nvSpPr>
              <p:cNvPr id="60" name="Ovál 59"/>
              <p:cNvSpPr/>
              <p:nvPr/>
            </p:nvSpPr>
            <p:spPr>
              <a:xfrm>
                <a:off x="7234342" y="4842412"/>
                <a:ext cx="125431" cy="11165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7748771" y="4842412"/>
                <a:ext cx="123844" cy="11165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2" name="Přímá spojnice 61"/>
              <p:cNvCxnSpPr/>
              <p:nvPr/>
            </p:nvCxnSpPr>
            <p:spPr>
              <a:xfrm>
                <a:off x="6948548" y="4898237"/>
                <a:ext cx="26832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7872615" y="4898237"/>
                <a:ext cx="26832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>
                <a:stCxn id="60" idx="0"/>
              </p:cNvCxnSpPr>
              <p:nvPr/>
            </p:nvCxnSpPr>
            <p:spPr>
              <a:xfrm flipV="1">
                <a:off x="7296263" y="4689292"/>
                <a:ext cx="514429" cy="15312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619" name="Skupina 64"/>
            <p:cNvGrpSpPr>
              <a:grpSpLocks/>
            </p:cNvGrpSpPr>
            <p:nvPr/>
          </p:nvGrpSpPr>
          <p:grpSpPr bwMode="auto">
            <a:xfrm>
              <a:off x="6495829" y="4253067"/>
              <a:ext cx="1062038" cy="611188"/>
              <a:chOff x="9334500" y="3276600"/>
              <a:chExt cx="1062038" cy="611188"/>
            </a:xfrm>
          </p:grpSpPr>
          <p:cxnSp>
            <p:nvCxnSpPr>
              <p:cNvPr id="66" name="Přímá spojnice 65"/>
              <p:cNvCxnSpPr/>
              <p:nvPr/>
            </p:nvCxnSpPr>
            <p:spPr>
              <a:xfrm>
                <a:off x="9334641" y="3581305"/>
                <a:ext cx="106216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Vývojový diagram: sumační spojení 66"/>
              <p:cNvSpPr/>
              <p:nvPr/>
            </p:nvSpPr>
            <p:spPr>
              <a:xfrm>
                <a:off x="9596611" y="3276600"/>
                <a:ext cx="612850" cy="610996"/>
              </a:xfrm>
              <a:prstGeom prst="flowChartSummingJunction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25620" name="Skupina 67"/>
            <p:cNvGrpSpPr>
              <a:grpSpLocks/>
            </p:cNvGrpSpPr>
            <p:nvPr/>
          </p:nvGrpSpPr>
          <p:grpSpPr bwMode="auto">
            <a:xfrm>
              <a:off x="6514736" y="5332539"/>
              <a:ext cx="1062038" cy="611188"/>
              <a:chOff x="9334500" y="3276600"/>
              <a:chExt cx="1062038" cy="611188"/>
            </a:xfrm>
          </p:grpSpPr>
          <p:cxnSp>
            <p:nvCxnSpPr>
              <p:cNvPr id="69" name="Přímá spojnice 68"/>
              <p:cNvCxnSpPr/>
              <p:nvPr/>
            </p:nvCxnSpPr>
            <p:spPr>
              <a:xfrm>
                <a:off x="9334786" y="3580996"/>
                <a:ext cx="106216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Vývojový diagram: sumační spojení 69"/>
              <p:cNvSpPr/>
              <p:nvPr/>
            </p:nvSpPr>
            <p:spPr>
              <a:xfrm>
                <a:off x="9596756" y="3276291"/>
                <a:ext cx="612850" cy="610996"/>
              </a:xfrm>
              <a:prstGeom prst="flowChartSummingJunction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72" name="Přímá spojnice 71"/>
            <p:cNvCxnSpPr>
              <a:cxnSpLocks/>
            </p:cNvCxnSpPr>
            <p:nvPr/>
          </p:nvCxnSpPr>
          <p:spPr>
            <a:xfrm>
              <a:off x="4330354" y="4562532"/>
              <a:ext cx="2165615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6181606" y="4546662"/>
              <a:ext cx="0" cy="1107729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>
              <a:cxnSpLocks/>
            </p:cNvCxnSpPr>
            <p:nvPr/>
          </p:nvCxnSpPr>
          <p:spPr>
            <a:xfrm flipV="1">
              <a:off x="6181606" y="5654392"/>
              <a:ext cx="384222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 flipV="1">
              <a:off x="1593169" y="4546662"/>
              <a:ext cx="7939" cy="677652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V="1">
              <a:off x="1601108" y="4546662"/>
              <a:ext cx="1536888" cy="1111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>
              <a:off x="1548713" y="6387588"/>
              <a:ext cx="6561942" cy="0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 flipV="1">
              <a:off x="8093190" y="4546662"/>
              <a:ext cx="0" cy="1840926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>
              <a:off x="7558138" y="4546662"/>
              <a:ext cx="535053" cy="0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 flipV="1">
              <a:off x="7558138" y="5622652"/>
              <a:ext cx="542992" cy="14284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Ovál 90"/>
            <p:cNvSpPr/>
            <p:nvPr/>
          </p:nvSpPr>
          <p:spPr>
            <a:xfrm>
              <a:off x="8032858" y="5555997"/>
              <a:ext cx="155594" cy="142830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6105397" y="4486356"/>
              <a:ext cx="155594" cy="142830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93" name="Obdélník 92"/>
          <p:cNvSpPr/>
          <p:nvPr/>
        </p:nvSpPr>
        <p:spPr>
          <a:xfrm>
            <a:off x="306388" y="4016375"/>
            <a:ext cx="11750675" cy="26527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</p:childTnLst>
        </p:cTn>
      </p:par>
    </p:tnLst>
    <p:bldLst>
      <p:bldP spid="45" grpId="0" animBg="1"/>
      <p:bldP spid="9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0000" y="1576388"/>
            <a:ext cx="3987800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627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5725" y="1576388"/>
            <a:ext cx="3427413" cy="257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628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39963" y="3429000"/>
            <a:ext cx="3425825" cy="257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629" name="TextovéPole 4"/>
          <p:cNvSpPr txBox="1">
            <a:spLocks noChangeArrowheads="1"/>
          </p:cNvSpPr>
          <p:nvPr/>
        </p:nvSpPr>
        <p:spPr bwMode="auto">
          <a:xfrm flipH="1">
            <a:off x="374650" y="320675"/>
            <a:ext cx="11264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Zapoj jednoduchý, nerozvětvený elektrický obvod postupný kliknutím na jednotlivé </a:t>
            </a:r>
          </a:p>
          <a:p>
            <a:r>
              <a:rPr lang="cs-CZ" altLang="cs-CZ" sz="2400"/>
              <a:t>propojovací vodiče.</a:t>
            </a:r>
          </a:p>
        </p:txBody>
      </p:sp>
      <p:sp>
        <p:nvSpPr>
          <p:cNvPr id="6" name="Volný tvar: obrazec 5"/>
          <p:cNvSpPr/>
          <p:nvPr/>
        </p:nvSpPr>
        <p:spPr>
          <a:xfrm>
            <a:off x="658813" y="5678488"/>
            <a:ext cx="5695950" cy="1016000"/>
          </a:xfrm>
          <a:custGeom>
            <a:avLst/>
            <a:gdLst>
              <a:gd name="connsiteX0" fmla="*/ 0 w 5696791"/>
              <a:gd name="connsiteY0" fmla="*/ 9299 h 1015139"/>
              <a:gd name="connsiteX1" fmla="*/ 54864 w 5696791"/>
              <a:gd name="connsiteY1" fmla="*/ 155 h 1015139"/>
              <a:gd name="connsiteX2" fmla="*/ 237744 w 5696791"/>
              <a:gd name="connsiteY2" fmla="*/ 55019 h 1015139"/>
              <a:gd name="connsiteX3" fmla="*/ 521208 w 5696791"/>
              <a:gd name="connsiteY3" fmla="*/ 119027 h 1015139"/>
              <a:gd name="connsiteX4" fmla="*/ 594360 w 5696791"/>
              <a:gd name="connsiteY4" fmla="*/ 146459 h 1015139"/>
              <a:gd name="connsiteX5" fmla="*/ 731520 w 5696791"/>
              <a:gd name="connsiteY5" fmla="*/ 201323 h 1015139"/>
              <a:gd name="connsiteX6" fmla="*/ 795528 w 5696791"/>
              <a:gd name="connsiteY6" fmla="*/ 228755 h 1015139"/>
              <a:gd name="connsiteX7" fmla="*/ 914400 w 5696791"/>
              <a:gd name="connsiteY7" fmla="*/ 256187 h 1015139"/>
              <a:gd name="connsiteX8" fmla="*/ 1051560 w 5696791"/>
              <a:gd name="connsiteY8" fmla="*/ 320195 h 1015139"/>
              <a:gd name="connsiteX9" fmla="*/ 1216152 w 5696791"/>
              <a:gd name="connsiteY9" fmla="*/ 356771 h 1015139"/>
              <a:gd name="connsiteX10" fmla="*/ 1298448 w 5696791"/>
              <a:gd name="connsiteY10" fmla="*/ 375059 h 1015139"/>
              <a:gd name="connsiteX11" fmla="*/ 2286000 w 5696791"/>
              <a:gd name="connsiteY11" fmla="*/ 411635 h 1015139"/>
              <a:gd name="connsiteX12" fmla="*/ 2322576 w 5696791"/>
              <a:gd name="connsiteY12" fmla="*/ 429923 h 1015139"/>
              <a:gd name="connsiteX13" fmla="*/ 2359152 w 5696791"/>
              <a:gd name="connsiteY13" fmla="*/ 439067 h 1015139"/>
              <a:gd name="connsiteX14" fmla="*/ 2523744 w 5696791"/>
              <a:gd name="connsiteY14" fmla="*/ 484787 h 1015139"/>
              <a:gd name="connsiteX15" fmla="*/ 2679192 w 5696791"/>
              <a:gd name="connsiteY15" fmla="*/ 557939 h 1015139"/>
              <a:gd name="connsiteX16" fmla="*/ 3044952 w 5696791"/>
              <a:gd name="connsiteY16" fmla="*/ 640235 h 1015139"/>
              <a:gd name="connsiteX17" fmla="*/ 3493008 w 5696791"/>
              <a:gd name="connsiteY17" fmla="*/ 676811 h 1015139"/>
              <a:gd name="connsiteX18" fmla="*/ 3831336 w 5696791"/>
              <a:gd name="connsiteY18" fmla="*/ 759107 h 1015139"/>
              <a:gd name="connsiteX19" fmla="*/ 4023360 w 5696791"/>
              <a:gd name="connsiteY19" fmla="*/ 804827 h 1015139"/>
              <a:gd name="connsiteX20" fmla="*/ 4498848 w 5696791"/>
              <a:gd name="connsiteY20" fmla="*/ 859691 h 1015139"/>
              <a:gd name="connsiteX21" fmla="*/ 4864608 w 5696791"/>
              <a:gd name="connsiteY21" fmla="*/ 896267 h 1015139"/>
              <a:gd name="connsiteX22" fmla="*/ 5010912 w 5696791"/>
              <a:gd name="connsiteY22" fmla="*/ 905411 h 1015139"/>
              <a:gd name="connsiteX23" fmla="*/ 5212080 w 5696791"/>
              <a:gd name="connsiteY23" fmla="*/ 914555 h 1015139"/>
              <a:gd name="connsiteX24" fmla="*/ 5532120 w 5696791"/>
              <a:gd name="connsiteY24" fmla="*/ 960275 h 1015139"/>
              <a:gd name="connsiteX25" fmla="*/ 5696712 w 5696791"/>
              <a:gd name="connsiteY25" fmla="*/ 1015139 h 1015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696791" h="1015139">
                <a:moveTo>
                  <a:pt x="0" y="9299"/>
                </a:moveTo>
                <a:cubicBezTo>
                  <a:pt x="18288" y="6251"/>
                  <a:pt x="36371" y="-1166"/>
                  <a:pt x="54864" y="155"/>
                </a:cubicBezTo>
                <a:cubicBezTo>
                  <a:pt x="91747" y="2789"/>
                  <a:pt x="217180" y="48850"/>
                  <a:pt x="237744" y="55019"/>
                </a:cubicBezTo>
                <a:cubicBezTo>
                  <a:pt x="410065" y="106715"/>
                  <a:pt x="367811" y="95428"/>
                  <a:pt x="521208" y="119027"/>
                </a:cubicBezTo>
                <a:cubicBezTo>
                  <a:pt x="580495" y="158551"/>
                  <a:pt x="511102" y="117319"/>
                  <a:pt x="594360" y="146459"/>
                </a:cubicBezTo>
                <a:cubicBezTo>
                  <a:pt x="640837" y="162726"/>
                  <a:pt x="685944" y="182678"/>
                  <a:pt x="731520" y="201323"/>
                </a:cubicBezTo>
                <a:cubicBezTo>
                  <a:pt x="753005" y="210112"/>
                  <a:pt x="772910" y="223535"/>
                  <a:pt x="795528" y="228755"/>
                </a:cubicBezTo>
                <a:lnTo>
                  <a:pt x="914400" y="256187"/>
                </a:lnTo>
                <a:cubicBezTo>
                  <a:pt x="960120" y="277523"/>
                  <a:pt x="1004247" y="302672"/>
                  <a:pt x="1051560" y="320195"/>
                </a:cubicBezTo>
                <a:cubicBezTo>
                  <a:pt x="1125666" y="347641"/>
                  <a:pt x="1150462" y="343633"/>
                  <a:pt x="1216152" y="356771"/>
                </a:cubicBezTo>
                <a:cubicBezTo>
                  <a:pt x="1243707" y="362282"/>
                  <a:pt x="1270384" y="373620"/>
                  <a:pt x="1298448" y="375059"/>
                </a:cubicBezTo>
                <a:cubicBezTo>
                  <a:pt x="1627425" y="391930"/>
                  <a:pt x="1956816" y="399443"/>
                  <a:pt x="2286000" y="411635"/>
                </a:cubicBezTo>
                <a:cubicBezTo>
                  <a:pt x="2298192" y="417731"/>
                  <a:pt x="2309813" y="425137"/>
                  <a:pt x="2322576" y="429923"/>
                </a:cubicBezTo>
                <a:cubicBezTo>
                  <a:pt x="2334343" y="434336"/>
                  <a:pt x="2347028" y="435760"/>
                  <a:pt x="2359152" y="439067"/>
                </a:cubicBezTo>
                <a:cubicBezTo>
                  <a:pt x="2414087" y="454049"/>
                  <a:pt x="2470120" y="465636"/>
                  <a:pt x="2523744" y="484787"/>
                </a:cubicBezTo>
                <a:cubicBezTo>
                  <a:pt x="2749361" y="565364"/>
                  <a:pt x="2506607" y="500411"/>
                  <a:pt x="2679192" y="557939"/>
                </a:cubicBezTo>
                <a:cubicBezTo>
                  <a:pt x="2767220" y="587282"/>
                  <a:pt x="3004542" y="635054"/>
                  <a:pt x="3044952" y="640235"/>
                </a:cubicBezTo>
                <a:cubicBezTo>
                  <a:pt x="3193584" y="659290"/>
                  <a:pt x="3343656" y="664619"/>
                  <a:pt x="3493008" y="676811"/>
                </a:cubicBezTo>
                <a:cubicBezTo>
                  <a:pt x="3867765" y="819575"/>
                  <a:pt x="3518887" y="708440"/>
                  <a:pt x="3831336" y="759107"/>
                </a:cubicBezTo>
                <a:cubicBezTo>
                  <a:pt x="3896285" y="769639"/>
                  <a:pt x="3958297" y="795023"/>
                  <a:pt x="4023360" y="804827"/>
                </a:cubicBezTo>
                <a:cubicBezTo>
                  <a:pt x="4181127" y="828600"/>
                  <a:pt x="4498848" y="859691"/>
                  <a:pt x="4498848" y="859691"/>
                </a:cubicBezTo>
                <a:cubicBezTo>
                  <a:pt x="4689902" y="911797"/>
                  <a:pt x="4551613" y="882356"/>
                  <a:pt x="4864608" y="896267"/>
                </a:cubicBezTo>
                <a:cubicBezTo>
                  <a:pt x="4913423" y="898437"/>
                  <a:pt x="4962116" y="902843"/>
                  <a:pt x="5010912" y="905411"/>
                </a:cubicBezTo>
                <a:lnTo>
                  <a:pt x="5212080" y="914555"/>
                </a:lnTo>
                <a:cubicBezTo>
                  <a:pt x="5318760" y="929795"/>
                  <a:pt x="5425823" y="942559"/>
                  <a:pt x="5532120" y="960275"/>
                </a:cubicBezTo>
                <a:cubicBezTo>
                  <a:pt x="5705732" y="989210"/>
                  <a:pt x="5696712" y="932086"/>
                  <a:pt x="5696712" y="1015139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olný tvar: obrazec 6"/>
          <p:cNvSpPr/>
          <p:nvPr/>
        </p:nvSpPr>
        <p:spPr>
          <a:xfrm>
            <a:off x="6526213" y="4892675"/>
            <a:ext cx="5405437" cy="1801813"/>
          </a:xfrm>
          <a:custGeom>
            <a:avLst/>
            <a:gdLst>
              <a:gd name="connsiteX0" fmla="*/ 5330952 w 5406134"/>
              <a:gd name="connsiteY0" fmla="*/ 0 h 1801368"/>
              <a:gd name="connsiteX1" fmla="*/ 5404104 w 5406134"/>
              <a:gd name="connsiteY1" fmla="*/ 118872 h 1801368"/>
              <a:gd name="connsiteX2" fmla="*/ 5394960 w 5406134"/>
              <a:gd name="connsiteY2" fmla="*/ 274320 h 1801368"/>
              <a:gd name="connsiteX3" fmla="*/ 5358384 w 5406134"/>
              <a:gd name="connsiteY3" fmla="*/ 320040 h 1801368"/>
              <a:gd name="connsiteX4" fmla="*/ 5257800 w 5406134"/>
              <a:gd name="connsiteY4" fmla="*/ 402336 h 1801368"/>
              <a:gd name="connsiteX5" fmla="*/ 5212080 w 5406134"/>
              <a:gd name="connsiteY5" fmla="*/ 438912 h 1801368"/>
              <a:gd name="connsiteX6" fmla="*/ 5102352 w 5406134"/>
              <a:gd name="connsiteY6" fmla="*/ 475488 h 1801368"/>
              <a:gd name="connsiteX7" fmla="*/ 4937760 w 5406134"/>
              <a:gd name="connsiteY7" fmla="*/ 539496 h 1801368"/>
              <a:gd name="connsiteX8" fmla="*/ 4608576 w 5406134"/>
              <a:gd name="connsiteY8" fmla="*/ 630936 h 1801368"/>
              <a:gd name="connsiteX9" fmla="*/ 4507992 w 5406134"/>
              <a:gd name="connsiteY9" fmla="*/ 658368 h 1801368"/>
              <a:gd name="connsiteX10" fmla="*/ 4425696 w 5406134"/>
              <a:gd name="connsiteY10" fmla="*/ 685800 h 1801368"/>
              <a:gd name="connsiteX11" fmla="*/ 4297680 w 5406134"/>
              <a:gd name="connsiteY11" fmla="*/ 704088 h 1801368"/>
              <a:gd name="connsiteX12" fmla="*/ 4215384 w 5406134"/>
              <a:gd name="connsiteY12" fmla="*/ 713232 h 1801368"/>
              <a:gd name="connsiteX13" fmla="*/ 4142232 w 5406134"/>
              <a:gd name="connsiteY13" fmla="*/ 722376 h 1801368"/>
              <a:gd name="connsiteX14" fmla="*/ 3858768 w 5406134"/>
              <a:gd name="connsiteY14" fmla="*/ 731520 h 1801368"/>
              <a:gd name="connsiteX15" fmla="*/ 3593592 w 5406134"/>
              <a:gd name="connsiteY15" fmla="*/ 804672 h 1801368"/>
              <a:gd name="connsiteX16" fmla="*/ 3355848 w 5406134"/>
              <a:gd name="connsiteY16" fmla="*/ 877824 h 1801368"/>
              <a:gd name="connsiteX17" fmla="*/ 2990088 w 5406134"/>
              <a:gd name="connsiteY17" fmla="*/ 969264 h 1801368"/>
              <a:gd name="connsiteX18" fmla="*/ 2926080 w 5406134"/>
              <a:gd name="connsiteY18" fmla="*/ 996696 h 1801368"/>
              <a:gd name="connsiteX19" fmla="*/ 2734056 w 5406134"/>
              <a:gd name="connsiteY19" fmla="*/ 1051560 h 1801368"/>
              <a:gd name="connsiteX20" fmla="*/ 2615184 w 5406134"/>
              <a:gd name="connsiteY20" fmla="*/ 1097280 h 1801368"/>
              <a:gd name="connsiteX21" fmla="*/ 2496312 w 5406134"/>
              <a:gd name="connsiteY21" fmla="*/ 1161288 h 1801368"/>
              <a:gd name="connsiteX22" fmla="*/ 2322576 w 5406134"/>
              <a:gd name="connsiteY22" fmla="*/ 1207008 h 1801368"/>
              <a:gd name="connsiteX23" fmla="*/ 1856232 w 5406134"/>
              <a:gd name="connsiteY23" fmla="*/ 1307592 h 1801368"/>
              <a:gd name="connsiteX24" fmla="*/ 1591056 w 5406134"/>
              <a:gd name="connsiteY24" fmla="*/ 1389888 h 1801368"/>
              <a:gd name="connsiteX25" fmla="*/ 1371600 w 5406134"/>
              <a:gd name="connsiteY25" fmla="*/ 1444752 h 1801368"/>
              <a:gd name="connsiteX26" fmla="*/ 1216152 w 5406134"/>
              <a:gd name="connsiteY26" fmla="*/ 1508760 h 1801368"/>
              <a:gd name="connsiteX27" fmla="*/ 1152144 w 5406134"/>
              <a:gd name="connsiteY27" fmla="*/ 1536192 h 1801368"/>
              <a:gd name="connsiteX28" fmla="*/ 932688 w 5406134"/>
              <a:gd name="connsiteY28" fmla="*/ 1591056 h 1801368"/>
              <a:gd name="connsiteX29" fmla="*/ 850392 w 5406134"/>
              <a:gd name="connsiteY29" fmla="*/ 1609344 h 1801368"/>
              <a:gd name="connsiteX30" fmla="*/ 777240 w 5406134"/>
              <a:gd name="connsiteY30" fmla="*/ 1618488 h 1801368"/>
              <a:gd name="connsiteX31" fmla="*/ 594360 w 5406134"/>
              <a:gd name="connsiteY31" fmla="*/ 1673352 h 1801368"/>
              <a:gd name="connsiteX32" fmla="*/ 557784 w 5406134"/>
              <a:gd name="connsiteY32" fmla="*/ 1691640 h 1801368"/>
              <a:gd name="connsiteX33" fmla="*/ 466344 w 5406134"/>
              <a:gd name="connsiteY33" fmla="*/ 1709928 h 1801368"/>
              <a:gd name="connsiteX34" fmla="*/ 219456 w 5406134"/>
              <a:gd name="connsiteY34" fmla="*/ 1773936 h 1801368"/>
              <a:gd name="connsiteX35" fmla="*/ 164592 w 5406134"/>
              <a:gd name="connsiteY35" fmla="*/ 1783080 h 1801368"/>
              <a:gd name="connsiteX36" fmla="*/ 0 w 5406134"/>
              <a:gd name="connsiteY36" fmla="*/ 1801368 h 1801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5406134" h="1801368">
                <a:moveTo>
                  <a:pt x="5330952" y="0"/>
                </a:moveTo>
                <a:cubicBezTo>
                  <a:pt x="5370319" y="39367"/>
                  <a:pt x="5399032" y="55467"/>
                  <a:pt x="5404104" y="118872"/>
                </a:cubicBezTo>
                <a:cubicBezTo>
                  <a:pt x="5408243" y="170612"/>
                  <a:pt x="5406463" y="223705"/>
                  <a:pt x="5394960" y="274320"/>
                </a:cubicBezTo>
                <a:cubicBezTo>
                  <a:pt x="5390635" y="293351"/>
                  <a:pt x="5371350" y="305453"/>
                  <a:pt x="5358384" y="320040"/>
                </a:cubicBezTo>
                <a:cubicBezTo>
                  <a:pt x="5316752" y="366876"/>
                  <a:pt x="5315332" y="359187"/>
                  <a:pt x="5257800" y="402336"/>
                </a:cubicBezTo>
                <a:cubicBezTo>
                  <a:pt x="5242187" y="414046"/>
                  <a:pt x="5229739" y="430602"/>
                  <a:pt x="5212080" y="438912"/>
                </a:cubicBezTo>
                <a:cubicBezTo>
                  <a:pt x="5177195" y="455328"/>
                  <a:pt x="5137709" y="460115"/>
                  <a:pt x="5102352" y="475488"/>
                </a:cubicBezTo>
                <a:cubicBezTo>
                  <a:pt x="4937542" y="547145"/>
                  <a:pt x="5065143" y="521298"/>
                  <a:pt x="4937760" y="539496"/>
                </a:cubicBezTo>
                <a:cubicBezTo>
                  <a:pt x="4713181" y="614356"/>
                  <a:pt x="4881612" y="562677"/>
                  <a:pt x="4608576" y="630936"/>
                </a:cubicBezTo>
                <a:cubicBezTo>
                  <a:pt x="4574861" y="639365"/>
                  <a:pt x="4541279" y="648382"/>
                  <a:pt x="4507992" y="658368"/>
                </a:cubicBezTo>
                <a:cubicBezTo>
                  <a:pt x="4480296" y="666677"/>
                  <a:pt x="4453952" y="679657"/>
                  <a:pt x="4425696" y="685800"/>
                </a:cubicBezTo>
                <a:cubicBezTo>
                  <a:pt x="4383575" y="694957"/>
                  <a:pt x="4340423" y="698513"/>
                  <a:pt x="4297680" y="704088"/>
                </a:cubicBezTo>
                <a:cubicBezTo>
                  <a:pt x="4270311" y="707658"/>
                  <a:pt x="4242796" y="710007"/>
                  <a:pt x="4215384" y="713232"/>
                </a:cubicBezTo>
                <a:cubicBezTo>
                  <a:pt x="4190979" y="716103"/>
                  <a:pt x="4166774" y="721117"/>
                  <a:pt x="4142232" y="722376"/>
                </a:cubicBezTo>
                <a:cubicBezTo>
                  <a:pt x="4047819" y="727218"/>
                  <a:pt x="3953256" y="728472"/>
                  <a:pt x="3858768" y="731520"/>
                </a:cubicBezTo>
                <a:cubicBezTo>
                  <a:pt x="3770376" y="755904"/>
                  <a:pt x="3681231" y="777706"/>
                  <a:pt x="3593592" y="804672"/>
                </a:cubicBezTo>
                <a:cubicBezTo>
                  <a:pt x="3514344" y="829056"/>
                  <a:pt x="3435841" y="856008"/>
                  <a:pt x="3355848" y="877824"/>
                </a:cubicBezTo>
                <a:cubicBezTo>
                  <a:pt x="3234604" y="910891"/>
                  <a:pt x="3105599" y="919759"/>
                  <a:pt x="2990088" y="969264"/>
                </a:cubicBezTo>
                <a:cubicBezTo>
                  <a:pt x="2968752" y="978408"/>
                  <a:pt x="2948179" y="989593"/>
                  <a:pt x="2926080" y="996696"/>
                </a:cubicBezTo>
                <a:cubicBezTo>
                  <a:pt x="2862704" y="1017067"/>
                  <a:pt x="2796188" y="1027663"/>
                  <a:pt x="2734056" y="1051560"/>
                </a:cubicBezTo>
                <a:cubicBezTo>
                  <a:pt x="2694432" y="1066800"/>
                  <a:pt x="2653730" y="1079489"/>
                  <a:pt x="2615184" y="1097280"/>
                </a:cubicBezTo>
                <a:cubicBezTo>
                  <a:pt x="2574323" y="1116139"/>
                  <a:pt x="2538450" y="1145486"/>
                  <a:pt x="2496312" y="1161288"/>
                </a:cubicBezTo>
                <a:cubicBezTo>
                  <a:pt x="2440241" y="1182315"/>
                  <a:pt x="2380903" y="1193444"/>
                  <a:pt x="2322576" y="1207008"/>
                </a:cubicBezTo>
                <a:cubicBezTo>
                  <a:pt x="2247693" y="1224423"/>
                  <a:pt x="1919840" y="1287852"/>
                  <a:pt x="1856232" y="1307592"/>
                </a:cubicBezTo>
                <a:cubicBezTo>
                  <a:pt x="1767840" y="1335024"/>
                  <a:pt x="1680046" y="1364462"/>
                  <a:pt x="1591056" y="1389888"/>
                </a:cubicBezTo>
                <a:cubicBezTo>
                  <a:pt x="1514185" y="1411851"/>
                  <a:pt x="1446584" y="1417972"/>
                  <a:pt x="1371600" y="1444752"/>
                </a:cubicBezTo>
                <a:cubicBezTo>
                  <a:pt x="1318828" y="1463599"/>
                  <a:pt x="1267878" y="1487207"/>
                  <a:pt x="1216152" y="1508760"/>
                </a:cubicBezTo>
                <a:cubicBezTo>
                  <a:pt x="1194725" y="1517688"/>
                  <a:pt x="1174664" y="1530562"/>
                  <a:pt x="1152144" y="1536192"/>
                </a:cubicBezTo>
                <a:lnTo>
                  <a:pt x="932688" y="1591056"/>
                </a:lnTo>
                <a:cubicBezTo>
                  <a:pt x="905378" y="1597677"/>
                  <a:pt x="878066" y="1604460"/>
                  <a:pt x="850392" y="1609344"/>
                </a:cubicBezTo>
                <a:cubicBezTo>
                  <a:pt x="826192" y="1613615"/>
                  <a:pt x="801624" y="1615440"/>
                  <a:pt x="777240" y="1618488"/>
                </a:cubicBezTo>
                <a:cubicBezTo>
                  <a:pt x="716280" y="1636776"/>
                  <a:pt x="654738" y="1653226"/>
                  <a:pt x="594360" y="1673352"/>
                </a:cubicBezTo>
                <a:cubicBezTo>
                  <a:pt x="581428" y="1677663"/>
                  <a:pt x="570891" y="1687895"/>
                  <a:pt x="557784" y="1691640"/>
                </a:cubicBezTo>
                <a:cubicBezTo>
                  <a:pt x="527896" y="1700179"/>
                  <a:pt x="496547" y="1702581"/>
                  <a:pt x="466344" y="1709928"/>
                </a:cubicBezTo>
                <a:cubicBezTo>
                  <a:pt x="383736" y="1730022"/>
                  <a:pt x="302080" y="1753906"/>
                  <a:pt x="219456" y="1773936"/>
                </a:cubicBezTo>
                <a:cubicBezTo>
                  <a:pt x="201438" y="1778304"/>
                  <a:pt x="182989" y="1780780"/>
                  <a:pt x="164592" y="1783080"/>
                </a:cubicBezTo>
                <a:cubicBezTo>
                  <a:pt x="109817" y="1789927"/>
                  <a:pt x="54864" y="1795272"/>
                  <a:pt x="0" y="1801368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>
            <a:off x="374650" y="1947863"/>
            <a:ext cx="1133475" cy="2906712"/>
          </a:xfrm>
          <a:custGeom>
            <a:avLst/>
            <a:gdLst>
              <a:gd name="connsiteX0" fmla="*/ 246888 w 1133856"/>
              <a:gd name="connsiteY0" fmla="*/ 0 h 2907792"/>
              <a:gd name="connsiteX1" fmla="*/ 228600 w 1133856"/>
              <a:gd name="connsiteY1" fmla="*/ 347472 h 2907792"/>
              <a:gd name="connsiteX2" fmla="*/ 182880 w 1133856"/>
              <a:gd name="connsiteY2" fmla="*/ 502920 h 2907792"/>
              <a:gd name="connsiteX3" fmla="*/ 100584 w 1133856"/>
              <a:gd name="connsiteY3" fmla="*/ 786384 h 2907792"/>
              <a:gd name="connsiteX4" fmla="*/ 82296 w 1133856"/>
              <a:gd name="connsiteY4" fmla="*/ 868680 h 2907792"/>
              <a:gd name="connsiteX5" fmla="*/ 73152 w 1133856"/>
              <a:gd name="connsiteY5" fmla="*/ 950976 h 2907792"/>
              <a:gd name="connsiteX6" fmla="*/ 54864 w 1133856"/>
              <a:gd name="connsiteY6" fmla="*/ 1069848 h 2907792"/>
              <a:gd name="connsiteX7" fmla="*/ 27432 w 1133856"/>
              <a:gd name="connsiteY7" fmla="*/ 1563624 h 2907792"/>
              <a:gd name="connsiteX8" fmla="*/ 0 w 1133856"/>
              <a:gd name="connsiteY8" fmla="*/ 2002536 h 2907792"/>
              <a:gd name="connsiteX9" fmla="*/ 18288 w 1133856"/>
              <a:gd name="connsiteY9" fmla="*/ 2542032 h 2907792"/>
              <a:gd name="connsiteX10" fmla="*/ 45720 w 1133856"/>
              <a:gd name="connsiteY10" fmla="*/ 2578608 h 2907792"/>
              <a:gd name="connsiteX11" fmla="*/ 118872 w 1133856"/>
              <a:gd name="connsiteY11" fmla="*/ 2670048 h 2907792"/>
              <a:gd name="connsiteX12" fmla="*/ 219456 w 1133856"/>
              <a:gd name="connsiteY12" fmla="*/ 2761488 h 2907792"/>
              <a:gd name="connsiteX13" fmla="*/ 301752 w 1133856"/>
              <a:gd name="connsiteY13" fmla="*/ 2834640 h 2907792"/>
              <a:gd name="connsiteX14" fmla="*/ 338328 w 1133856"/>
              <a:gd name="connsiteY14" fmla="*/ 2862072 h 2907792"/>
              <a:gd name="connsiteX15" fmla="*/ 521208 w 1133856"/>
              <a:gd name="connsiteY15" fmla="*/ 2907792 h 2907792"/>
              <a:gd name="connsiteX16" fmla="*/ 813816 w 1133856"/>
              <a:gd name="connsiteY16" fmla="*/ 2880360 h 2907792"/>
              <a:gd name="connsiteX17" fmla="*/ 969264 w 1133856"/>
              <a:gd name="connsiteY17" fmla="*/ 2862072 h 2907792"/>
              <a:gd name="connsiteX18" fmla="*/ 1051560 w 1133856"/>
              <a:gd name="connsiteY18" fmla="*/ 2834640 h 2907792"/>
              <a:gd name="connsiteX19" fmla="*/ 1106424 w 1133856"/>
              <a:gd name="connsiteY19" fmla="*/ 2843784 h 2907792"/>
              <a:gd name="connsiteX20" fmla="*/ 1133856 w 1133856"/>
              <a:gd name="connsiteY20" fmla="*/ 2852928 h 2907792"/>
              <a:gd name="connsiteX21" fmla="*/ 1106424 w 1133856"/>
              <a:gd name="connsiteY21" fmla="*/ 2852928 h 290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133856" h="2907792">
                <a:moveTo>
                  <a:pt x="246888" y="0"/>
                </a:moveTo>
                <a:cubicBezTo>
                  <a:pt x="240792" y="115824"/>
                  <a:pt x="243244" y="232416"/>
                  <a:pt x="228600" y="347472"/>
                </a:cubicBezTo>
                <a:cubicBezTo>
                  <a:pt x="221781" y="401050"/>
                  <a:pt x="198663" y="451267"/>
                  <a:pt x="182880" y="502920"/>
                </a:cubicBezTo>
                <a:cubicBezTo>
                  <a:pt x="123737" y="696478"/>
                  <a:pt x="138354" y="627752"/>
                  <a:pt x="100584" y="786384"/>
                </a:cubicBezTo>
                <a:cubicBezTo>
                  <a:pt x="94075" y="813721"/>
                  <a:pt x="86916" y="840961"/>
                  <a:pt x="82296" y="868680"/>
                </a:cubicBezTo>
                <a:cubicBezTo>
                  <a:pt x="77758" y="895905"/>
                  <a:pt x="76881" y="923628"/>
                  <a:pt x="73152" y="950976"/>
                </a:cubicBezTo>
                <a:cubicBezTo>
                  <a:pt x="67735" y="990699"/>
                  <a:pt x="59837" y="1030067"/>
                  <a:pt x="54864" y="1069848"/>
                </a:cubicBezTo>
                <a:cubicBezTo>
                  <a:pt x="38485" y="1200879"/>
                  <a:pt x="29186" y="1527384"/>
                  <a:pt x="27432" y="1563624"/>
                </a:cubicBezTo>
                <a:cubicBezTo>
                  <a:pt x="17361" y="1771755"/>
                  <a:pt x="16579" y="1762137"/>
                  <a:pt x="0" y="2002536"/>
                </a:cubicBezTo>
                <a:cubicBezTo>
                  <a:pt x="6096" y="2182368"/>
                  <a:pt x="4052" y="2362661"/>
                  <a:pt x="18288" y="2542032"/>
                </a:cubicBezTo>
                <a:cubicBezTo>
                  <a:pt x="19494" y="2557224"/>
                  <a:pt x="38159" y="2565376"/>
                  <a:pt x="45720" y="2578608"/>
                </a:cubicBezTo>
                <a:cubicBezTo>
                  <a:pt x="95549" y="2665808"/>
                  <a:pt x="-49444" y="2501732"/>
                  <a:pt x="118872" y="2670048"/>
                </a:cubicBezTo>
                <a:cubicBezTo>
                  <a:pt x="222476" y="2773652"/>
                  <a:pt x="127174" y="2682389"/>
                  <a:pt x="219456" y="2761488"/>
                </a:cubicBezTo>
                <a:cubicBezTo>
                  <a:pt x="247323" y="2785374"/>
                  <a:pt x="273734" y="2810932"/>
                  <a:pt x="301752" y="2834640"/>
                </a:cubicBezTo>
                <a:cubicBezTo>
                  <a:pt x="313386" y="2844484"/>
                  <a:pt x="324124" y="2856548"/>
                  <a:pt x="338328" y="2862072"/>
                </a:cubicBezTo>
                <a:cubicBezTo>
                  <a:pt x="416458" y="2892456"/>
                  <a:pt x="450856" y="2896067"/>
                  <a:pt x="521208" y="2907792"/>
                </a:cubicBezTo>
                <a:lnTo>
                  <a:pt x="813816" y="2880360"/>
                </a:lnTo>
                <a:cubicBezTo>
                  <a:pt x="865720" y="2875064"/>
                  <a:pt x="918029" y="2871925"/>
                  <a:pt x="969264" y="2862072"/>
                </a:cubicBezTo>
                <a:cubicBezTo>
                  <a:pt x="997660" y="2856611"/>
                  <a:pt x="1024128" y="2843784"/>
                  <a:pt x="1051560" y="2834640"/>
                </a:cubicBezTo>
                <a:cubicBezTo>
                  <a:pt x="1069848" y="2837688"/>
                  <a:pt x="1088325" y="2839762"/>
                  <a:pt x="1106424" y="2843784"/>
                </a:cubicBezTo>
                <a:cubicBezTo>
                  <a:pt x="1115833" y="2845875"/>
                  <a:pt x="1133856" y="2843289"/>
                  <a:pt x="1133856" y="2852928"/>
                </a:cubicBezTo>
                <a:cubicBezTo>
                  <a:pt x="1133856" y="2862072"/>
                  <a:pt x="1115568" y="2852928"/>
                  <a:pt x="1106424" y="2852928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3.33333E-6 L 0.17708 -0.466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" y="-2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4.07407E-6 L -0.13659 -0.2046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" y="-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3.33333E-6 L 0.12227 0.078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" y="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8" y="2006600"/>
            <a:ext cx="3987800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651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9000" y="1268413"/>
            <a:ext cx="3425825" cy="257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65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91525" y="755650"/>
            <a:ext cx="3425825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7653" name="TextovéPole 4"/>
          <p:cNvSpPr txBox="1">
            <a:spLocks noChangeArrowheads="1"/>
          </p:cNvSpPr>
          <p:nvPr/>
        </p:nvSpPr>
        <p:spPr bwMode="auto">
          <a:xfrm flipH="1">
            <a:off x="374650" y="320675"/>
            <a:ext cx="11264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Zapoj jednoduchý, rozvětvený elektrický obvod postupný kliknutím na jednotlivé </a:t>
            </a:r>
          </a:p>
          <a:p>
            <a:r>
              <a:rPr lang="cs-CZ" altLang="cs-CZ" sz="2400"/>
              <a:t>propojovací vodiče.</a:t>
            </a:r>
          </a:p>
        </p:txBody>
      </p:sp>
      <p:pic>
        <p:nvPicPr>
          <p:cNvPr id="27654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91525" y="3429000"/>
            <a:ext cx="3425825" cy="257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Volný tvar: obrazec 9"/>
          <p:cNvSpPr/>
          <p:nvPr/>
        </p:nvSpPr>
        <p:spPr>
          <a:xfrm>
            <a:off x="2130425" y="5511800"/>
            <a:ext cx="3641725" cy="155575"/>
          </a:xfrm>
          <a:custGeom>
            <a:avLst/>
            <a:gdLst>
              <a:gd name="connsiteX0" fmla="*/ 0 w 3641104"/>
              <a:gd name="connsiteY0" fmla="*/ 9144 h 155201"/>
              <a:gd name="connsiteX1" fmla="*/ 45720 w 3641104"/>
              <a:gd name="connsiteY1" fmla="*/ 0 h 155201"/>
              <a:gd name="connsiteX2" fmla="*/ 484632 w 3641104"/>
              <a:gd name="connsiteY2" fmla="*/ 54864 h 155201"/>
              <a:gd name="connsiteX3" fmla="*/ 594360 w 3641104"/>
              <a:gd name="connsiteY3" fmla="*/ 73152 h 155201"/>
              <a:gd name="connsiteX4" fmla="*/ 841248 w 3641104"/>
              <a:gd name="connsiteY4" fmla="*/ 54864 h 155201"/>
              <a:gd name="connsiteX5" fmla="*/ 877824 w 3641104"/>
              <a:gd name="connsiteY5" fmla="*/ 36576 h 155201"/>
              <a:gd name="connsiteX6" fmla="*/ 1014984 w 3641104"/>
              <a:gd name="connsiteY6" fmla="*/ 18288 h 155201"/>
              <a:gd name="connsiteX7" fmla="*/ 2066544 w 3641104"/>
              <a:gd name="connsiteY7" fmla="*/ 45720 h 155201"/>
              <a:gd name="connsiteX8" fmla="*/ 2194560 w 3641104"/>
              <a:gd name="connsiteY8" fmla="*/ 64008 h 155201"/>
              <a:gd name="connsiteX9" fmla="*/ 2331720 w 3641104"/>
              <a:gd name="connsiteY9" fmla="*/ 82296 h 155201"/>
              <a:gd name="connsiteX10" fmla="*/ 2414016 w 3641104"/>
              <a:gd name="connsiteY10" fmla="*/ 100584 h 155201"/>
              <a:gd name="connsiteX11" fmla="*/ 2569464 w 3641104"/>
              <a:gd name="connsiteY11" fmla="*/ 128016 h 155201"/>
              <a:gd name="connsiteX12" fmla="*/ 2734056 w 3641104"/>
              <a:gd name="connsiteY12" fmla="*/ 137160 h 155201"/>
              <a:gd name="connsiteX13" fmla="*/ 2852928 w 3641104"/>
              <a:gd name="connsiteY13" fmla="*/ 82296 h 155201"/>
              <a:gd name="connsiteX14" fmla="*/ 3520440 w 3641104"/>
              <a:gd name="connsiteY14" fmla="*/ 64008 h 155201"/>
              <a:gd name="connsiteX15" fmla="*/ 3639312 w 3641104"/>
              <a:gd name="connsiteY15" fmla="*/ 54864 h 155201"/>
              <a:gd name="connsiteX16" fmla="*/ 3630168 w 3641104"/>
              <a:gd name="connsiteY16" fmla="*/ 73152 h 1552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41104" h="155201">
                <a:moveTo>
                  <a:pt x="0" y="9144"/>
                </a:moveTo>
                <a:cubicBezTo>
                  <a:pt x="15240" y="6096"/>
                  <a:pt x="30178" y="0"/>
                  <a:pt x="45720" y="0"/>
                </a:cubicBezTo>
                <a:cubicBezTo>
                  <a:pt x="282839" y="0"/>
                  <a:pt x="243514" y="9247"/>
                  <a:pt x="484632" y="54864"/>
                </a:cubicBezTo>
                <a:cubicBezTo>
                  <a:pt x="521066" y="61757"/>
                  <a:pt x="557784" y="67056"/>
                  <a:pt x="594360" y="73152"/>
                </a:cubicBezTo>
                <a:cubicBezTo>
                  <a:pt x="597295" y="72998"/>
                  <a:pt x="793326" y="66844"/>
                  <a:pt x="841248" y="54864"/>
                </a:cubicBezTo>
                <a:cubicBezTo>
                  <a:pt x="854472" y="51558"/>
                  <a:pt x="864485" y="39384"/>
                  <a:pt x="877824" y="36576"/>
                </a:cubicBezTo>
                <a:cubicBezTo>
                  <a:pt x="922959" y="27074"/>
                  <a:pt x="969264" y="24384"/>
                  <a:pt x="1014984" y="18288"/>
                </a:cubicBezTo>
                <a:cubicBezTo>
                  <a:pt x="2083945" y="62828"/>
                  <a:pt x="713323" y="9634"/>
                  <a:pt x="2066544" y="45720"/>
                </a:cubicBezTo>
                <a:cubicBezTo>
                  <a:pt x="2102099" y="46668"/>
                  <a:pt x="2157703" y="58743"/>
                  <a:pt x="2194560" y="64008"/>
                </a:cubicBezTo>
                <a:cubicBezTo>
                  <a:pt x="2240221" y="70531"/>
                  <a:pt x="2286223" y="74713"/>
                  <a:pt x="2331720" y="82296"/>
                </a:cubicBezTo>
                <a:cubicBezTo>
                  <a:pt x="2359439" y="86916"/>
                  <a:pt x="2386420" y="95277"/>
                  <a:pt x="2414016" y="100584"/>
                </a:cubicBezTo>
                <a:cubicBezTo>
                  <a:pt x="2465686" y="110521"/>
                  <a:pt x="2517648" y="118872"/>
                  <a:pt x="2569464" y="128016"/>
                </a:cubicBezTo>
                <a:cubicBezTo>
                  <a:pt x="2633142" y="159855"/>
                  <a:pt x="2627477" y="164792"/>
                  <a:pt x="2734056" y="137160"/>
                </a:cubicBezTo>
                <a:cubicBezTo>
                  <a:pt x="2776300" y="126208"/>
                  <a:pt x="2809475" y="86338"/>
                  <a:pt x="2852928" y="82296"/>
                </a:cubicBezTo>
                <a:cubicBezTo>
                  <a:pt x="3074559" y="61679"/>
                  <a:pt x="3297936" y="70104"/>
                  <a:pt x="3520440" y="64008"/>
                </a:cubicBezTo>
                <a:cubicBezTo>
                  <a:pt x="3567428" y="40514"/>
                  <a:pt x="3572374" y="29762"/>
                  <a:pt x="3639312" y="54864"/>
                </a:cubicBezTo>
                <a:cubicBezTo>
                  <a:pt x="3645694" y="57257"/>
                  <a:pt x="3633216" y="67056"/>
                  <a:pt x="3630168" y="73152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olný tvar: obrazec 12"/>
          <p:cNvSpPr/>
          <p:nvPr/>
        </p:nvSpPr>
        <p:spPr>
          <a:xfrm>
            <a:off x="6037263" y="5237163"/>
            <a:ext cx="1993900" cy="1016000"/>
          </a:xfrm>
          <a:custGeom>
            <a:avLst/>
            <a:gdLst>
              <a:gd name="connsiteX0" fmla="*/ 0 w 1993392"/>
              <a:gd name="connsiteY0" fmla="*/ 989088 h 1016520"/>
              <a:gd name="connsiteX1" fmla="*/ 45720 w 1993392"/>
              <a:gd name="connsiteY1" fmla="*/ 1016520 h 1016520"/>
              <a:gd name="connsiteX2" fmla="*/ 246888 w 1993392"/>
              <a:gd name="connsiteY2" fmla="*/ 925080 h 1016520"/>
              <a:gd name="connsiteX3" fmla="*/ 338328 w 1993392"/>
              <a:gd name="connsiteY3" fmla="*/ 870216 h 1016520"/>
              <a:gd name="connsiteX4" fmla="*/ 438912 w 1993392"/>
              <a:gd name="connsiteY4" fmla="*/ 778776 h 1016520"/>
              <a:gd name="connsiteX5" fmla="*/ 621792 w 1993392"/>
              <a:gd name="connsiteY5" fmla="*/ 678192 h 1016520"/>
              <a:gd name="connsiteX6" fmla="*/ 685800 w 1993392"/>
              <a:gd name="connsiteY6" fmla="*/ 623328 h 1016520"/>
              <a:gd name="connsiteX7" fmla="*/ 786384 w 1993392"/>
              <a:gd name="connsiteY7" fmla="*/ 559320 h 1016520"/>
              <a:gd name="connsiteX8" fmla="*/ 886968 w 1993392"/>
              <a:gd name="connsiteY8" fmla="*/ 486168 h 1016520"/>
              <a:gd name="connsiteX9" fmla="*/ 987552 w 1993392"/>
              <a:gd name="connsiteY9" fmla="*/ 431304 h 1016520"/>
              <a:gd name="connsiteX10" fmla="*/ 1014984 w 1993392"/>
              <a:gd name="connsiteY10" fmla="*/ 403872 h 1016520"/>
              <a:gd name="connsiteX11" fmla="*/ 1088136 w 1993392"/>
              <a:gd name="connsiteY11" fmla="*/ 367296 h 1016520"/>
              <a:gd name="connsiteX12" fmla="*/ 1179576 w 1993392"/>
              <a:gd name="connsiteY12" fmla="*/ 303288 h 1016520"/>
              <a:gd name="connsiteX13" fmla="*/ 1225296 w 1993392"/>
              <a:gd name="connsiteY13" fmla="*/ 285000 h 1016520"/>
              <a:gd name="connsiteX14" fmla="*/ 1252728 w 1993392"/>
              <a:gd name="connsiteY14" fmla="*/ 275856 h 1016520"/>
              <a:gd name="connsiteX15" fmla="*/ 1362456 w 1993392"/>
              <a:gd name="connsiteY15" fmla="*/ 202704 h 1016520"/>
              <a:gd name="connsiteX16" fmla="*/ 1463040 w 1993392"/>
              <a:gd name="connsiteY16" fmla="*/ 175272 h 1016520"/>
              <a:gd name="connsiteX17" fmla="*/ 1627632 w 1993392"/>
              <a:gd name="connsiteY17" fmla="*/ 102120 h 1016520"/>
              <a:gd name="connsiteX18" fmla="*/ 1700784 w 1993392"/>
              <a:gd name="connsiteY18" fmla="*/ 83832 h 1016520"/>
              <a:gd name="connsiteX19" fmla="*/ 1737360 w 1993392"/>
              <a:gd name="connsiteY19" fmla="*/ 65544 h 1016520"/>
              <a:gd name="connsiteX20" fmla="*/ 1801368 w 1993392"/>
              <a:gd name="connsiteY20" fmla="*/ 38112 h 1016520"/>
              <a:gd name="connsiteX21" fmla="*/ 1874520 w 1993392"/>
              <a:gd name="connsiteY21" fmla="*/ 19824 h 1016520"/>
              <a:gd name="connsiteX22" fmla="*/ 1993392 w 1993392"/>
              <a:gd name="connsiteY22" fmla="*/ 19824 h 1016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993392" h="1016520">
                <a:moveTo>
                  <a:pt x="0" y="989088"/>
                </a:moveTo>
                <a:cubicBezTo>
                  <a:pt x="15240" y="998232"/>
                  <a:pt x="27947" y="1016520"/>
                  <a:pt x="45720" y="1016520"/>
                </a:cubicBezTo>
                <a:cubicBezTo>
                  <a:pt x="144992" y="1016520"/>
                  <a:pt x="170500" y="974733"/>
                  <a:pt x="246888" y="925080"/>
                </a:cubicBezTo>
                <a:cubicBezTo>
                  <a:pt x="276691" y="905708"/>
                  <a:pt x="310572" y="892421"/>
                  <a:pt x="338328" y="870216"/>
                </a:cubicBezTo>
                <a:cubicBezTo>
                  <a:pt x="469055" y="765635"/>
                  <a:pt x="298746" y="858871"/>
                  <a:pt x="438912" y="778776"/>
                </a:cubicBezTo>
                <a:cubicBezTo>
                  <a:pt x="543505" y="719009"/>
                  <a:pt x="498507" y="762545"/>
                  <a:pt x="621792" y="678192"/>
                </a:cubicBezTo>
                <a:cubicBezTo>
                  <a:pt x="644984" y="662324"/>
                  <a:pt x="663019" y="639781"/>
                  <a:pt x="685800" y="623328"/>
                </a:cubicBezTo>
                <a:cubicBezTo>
                  <a:pt x="718017" y="600060"/>
                  <a:pt x="753549" y="581708"/>
                  <a:pt x="786384" y="559320"/>
                </a:cubicBezTo>
                <a:cubicBezTo>
                  <a:pt x="820637" y="535966"/>
                  <a:pt x="851992" y="508425"/>
                  <a:pt x="886968" y="486168"/>
                </a:cubicBezTo>
                <a:cubicBezTo>
                  <a:pt x="919189" y="465664"/>
                  <a:pt x="955426" y="451956"/>
                  <a:pt x="987552" y="431304"/>
                </a:cubicBezTo>
                <a:cubicBezTo>
                  <a:pt x="998430" y="424311"/>
                  <a:pt x="1004074" y="410815"/>
                  <a:pt x="1014984" y="403872"/>
                </a:cubicBezTo>
                <a:cubicBezTo>
                  <a:pt x="1037984" y="389236"/>
                  <a:pt x="1064588" y="381033"/>
                  <a:pt x="1088136" y="367296"/>
                </a:cubicBezTo>
                <a:cubicBezTo>
                  <a:pt x="1230730" y="284116"/>
                  <a:pt x="984490" y="409699"/>
                  <a:pt x="1179576" y="303288"/>
                </a:cubicBezTo>
                <a:cubicBezTo>
                  <a:pt x="1193986" y="295428"/>
                  <a:pt x="1209927" y="290763"/>
                  <a:pt x="1225296" y="285000"/>
                </a:cubicBezTo>
                <a:cubicBezTo>
                  <a:pt x="1234321" y="281616"/>
                  <a:pt x="1244463" y="280815"/>
                  <a:pt x="1252728" y="275856"/>
                </a:cubicBezTo>
                <a:cubicBezTo>
                  <a:pt x="1290422" y="253239"/>
                  <a:pt x="1320046" y="214270"/>
                  <a:pt x="1362456" y="202704"/>
                </a:cubicBezTo>
                <a:lnTo>
                  <a:pt x="1463040" y="175272"/>
                </a:lnTo>
                <a:cubicBezTo>
                  <a:pt x="1526062" y="133257"/>
                  <a:pt x="1504382" y="144989"/>
                  <a:pt x="1627632" y="102120"/>
                </a:cubicBezTo>
                <a:cubicBezTo>
                  <a:pt x="1651371" y="93863"/>
                  <a:pt x="1676939" y="91780"/>
                  <a:pt x="1700784" y="83832"/>
                </a:cubicBezTo>
                <a:cubicBezTo>
                  <a:pt x="1713716" y="79521"/>
                  <a:pt x="1724951" y="71185"/>
                  <a:pt x="1737360" y="65544"/>
                </a:cubicBezTo>
                <a:cubicBezTo>
                  <a:pt x="1758492" y="55938"/>
                  <a:pt x="1779346" y="45453"/>
                  <a:pt x="1801368" y="38112"/>
                </a:cubicBezTo>
                <a:cubicBezTo>
                  <a:pt x="1825213" y="30164"/>
                  <a:pt x="1850054" y="25581"/>
                  <a:pt x="1874520" y="19824"/>
                </a:cubicBezTo>
                <a:cubicBezTo>
                  <a:pt x="1968423" y="-2271"/>
                  <a:pt x="1932506" y="-10619"/>
                  <a:pt x="1993392" y="19824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olný tvar: obrazec 13"/>
          <p:cNvSpPr/>
          <p:nvPr/>
        </p:nvSpPr>
        <p:spPr>
          <a:xfrm>
            <a:off x="258763" y="4132263"/>
            <a:ext cx="566737" cy="2597150"/>
          </a:xfrm>
          <a:custGeom>
            <a:avLst/>
            <a:gdLst>
              <a:gd name="connsiteX0" fmla="*/ 566932 w 566932"/>
              <a:gd name="connsiteY0" fmla="*/ 0 h 2596896"/>
              <a:gd name="connsiteX1" fmla="*/ 512068 w 566932"/>
              <a:gd name="connsiteY1" fmla="*/ 9144 h 2596896"/>
              <a:gd name="connsiteX2" fmla="*/ 457204 w 566932"/>
              <a:gd name="connsiteY2" fmla="*/ 73152 h 2596896"/>
              <a:gd name="connsiteX3" fmla="*/ 420628 w 566932"/>
              <a:gd name="connsiteY3" fmla="*/ 109728 h 2596896"/>
              <a:gd name="connsiteX4" fmla="*/ 365764 w 566932"/>
              <a:gd name="connsiteY4" fmla="*/ 201168 h 2596896"/>
              <a:gd name="connsiteX5" fmla="*/ 347476 w 566932"/>
              <a:gd name="connsiteY5" fmla="*/ 228600 h 2596896"/>
              <a:gd name="connsiteX6" fmla="*/ 265180 w 566932"/>
              <a:gd name="connsiteY6" fmla="*/ 365760 h 2596896"/>
              <a:gd name="connsiteX7" fmla="*/ 228604 w 566932"/>
              <a:gd name="connsiteY7" fmla="*/ 493776 h 2596896"/>
              <a:gd name="connsiteX8" fmla="*/ 192028 w 566932"/>
              <a:gd name="connsiteY8" fmla="*/ 566928 h 2596896"/>
              <a:gd name="connsiteX9" fmla="*/ 155452 w 566932"/>
              <a:gd name="connsiteY9" fmla="*/ 713232 h 2596896"/>
              <a:gd name="connsiteX10" fmla="*/ 109732 w 566932"/>
              <a:gd name="connsiteY10" fmla="*/ 868680 h 2596896"/>
              <a:gd name="connsiteX11" fmla="*/ 91444 w 566932"/>
              <a:gd name="connsiteY11" fmla="*/ 1014984 h 2596896"/>
              <a:gd name="connsiteX12" fmla="*/ 73156 w 566932"/>
              <a:gd name="connsiteY12" fmla="*/ 1069848 h 2596896"/>
              <a:gd name="connsiteX13" fmla="*/ 45724 w 566932"/>
              <a:gd name="connsiteY13" fmla="*/ 1179576 h 2596896"/>
              <a:gd name="connsiteX14" fmla="*/ 18292 w 566932"/>
              <a:gd name="connsiteY14" fmla="*/ 1399032 h 2596896"/>
              <a:gd name="connsiteX15" fmla="*/ 4 w 566932"/>
              <a:gd name="connsiteY15" fmla="*/ 1563624 h 2596896"/>
              <a:gd name="connsiteX16" fmla="*/ 18292 w 566932"/>
              <a:gd name="connsiteY16" fmla="*/ 2130552 h 2596896"/>
              <a:gd name="connsiteX17" fmla="*/ 64012 w 566932"/>
              <a:gd name="connsiteY17" fmla="*/ 2194560 h 2596896"/>
              <a:gd name="connsiteX18" fmla="*/ 109732 w 566932"/>
              <a:gd name="connsiteY18" fmla="*/ 2304288 h 2596896"/>
              <a:gd name="connsiteX19" fmla="*/ 137164 w 566932"/>
              <a:gd name="connsiteY19" fmla="*/ 2359152 h 2596896"/>
              <a:gd name="connsiteX20" fmla="*/ 146308 w 566932"/>
              <a:gd name="connsiteY20" fmla="*/ 2395728 h 2596896"/>
              <a:gd name="connsiteX21" fmla="*/ 182884 w 566932"/>
              <a:gd name="connsiteY21" fmla="*/ 2423160 h 2596896"/>
              <a:gd name="connsiteX22" fmla="*/ 265180 w 566932"/>
              <a:gd name="connsiteY22" fmla="*/ 2523744 h 2596896"/>
              <a:gd name="connsiteX23" fmla="*/ 347476 w 566932"/>
              <a:gd name="connsiteY23" fmla="*/ 2587752 h 2596896"/>
              <a:gd name="connsiteX24" fmla="*/ 402340 w 566932"/>
              <a:gd name="connsiteY24" fmla="*/ 2578608 h 2596896"/>
              <a:gd name="connsiteX25" fmla="*/ 502924 w 566932"/>
              <a:gd name="connsiteY25" fmla="*/ 2596896 h 2596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66932" h="2596896">
                <a:moveTo>
                  <a:pt x="566932" y="0"/>
                </a:moveTo>
                <a:cubicBezTo>
                  <a:pt x="548644" y="3048"/>
                  <a:pt x="529010" y="1614"/>
                  <a:pt x="512068" y="9144"/>
                </a:cubicBezTo>
                <a:cubicBezTo>
                  <a:pt x="496109" y="16237"/>
                  <a:pt x="466174" y="62901"/>
                  <a:pt x="457204" y="73152"/>
                </a:cubicBezTo>
                <a:cubicBezTo>
                  <a:pt x="445850" y="86128"/>
                  <a:pt x="430650" y="95698"/>
                  <a:pt x="420628" y="109728"/>
                </a:cubicBezTo>
                <a:cubicBezTo>
                  <a:pt x="399968" y="138653"/>
                  <a:pt x="384393" y="170895"/>
                  <a:pt x="365764" y="201168"/>
                </a:cubicBezTo>
                <a:cubicBezTo>
                  <a:pt x="360004" y="210527"/>
                  <a:pt x="353207" y="219223"/>
                  <a:pt x="347476" y="228600"/>
                </a:cubicBezTo>
                <a:cubicBezTo>
                  <a:pt x="319673" y="274095"/>
                  <a:pt x="265180" y="365760"/>
                  <a:pt x="265180" y="365760"/>
                </a:cubicBezTo>
                <a:cubicBezTo>
                  <a:pt x="252988" y="408432"/>
                  <a:pt x="243770" y="452068"/>
                  <a:pt x="228604" y="493776"/>
                </a:cubicBezTo>
                <a:cubicBezTo>
                  <a:pt x="219287" y="519397"/>
                  <a:pt x="200649" y="541065"/>
                  <a:pt x="192028" y="566928"/>
                </a:cubicBezTo>
                <a:cubicBezTo>
                  <a:pt x="176132" y="614617"/>
                  <a:pt x="171348" y="665543"/>
                  <a:pt x="155452" y="713232"/>
                </a:cubicBezTo>
                <a:cubicBezTo>
                  <a:pt x="126174" y="801065"/>
                  <a:pt x="142236" y="749498"/>
                  <a:pt x="109732" y="868680"/>
                </a:cubicBezTo>
                <a:cubicBezTo>
                  <a:pt x="103636" y="917448"/>
                  <a:pt x="100236" y="966629"/>
                  <a:pt x="91444" y="1014984"/>
                </a:cubicBezTo>
                <a:cubicBezTo>
                  <a:pt x="87996" y="1033950"/>
                  <a:pt x="77195" y="1050999"/>
                  <a:pt x="73156" y="1069848"/>
                </a:cubicBezTo>
                <a:cubicBezTo>
                  <a:pt x="48778" y="1183613"/>
                  <a:pt x="82514" y="1105995"/>
                  <a:pt x="45724" y="1179576"/>
                </a:cubicBezTo>
                <a:cubicBezTo>
                  <a:pt x="36580" y="1252728"/>
                  <a:pt x="27007" y="1325828"/>
                  <a:pt x="18292" y="1399032"/>
                </a:cubicBezTo>
                <a:cubicBezTo>
                  <a:pt x="11766" y="1453847"/>
                  <a:pt x="4" y="1508422"/>
                  <a:pt x="4" y="1563624"/>
                </a:cubicBezTo>
                <a:cubicBezTo>
                  <a:pt x="4" y="1752698"/>
                  <a:pt x="-791" y="1942443"/>
                  <a:pt x="18292" y="2130552"/>
                </a:cubicBezTo>
                <a:cubicBezTo>
                  <a:pt x="20938" y="2156638"/>
                  <a:pt x="51800" y="2171358"/>
                  <a:pt x="64012" y="2194560"/>
                </a:cubicBezTo>
                <a:cubicBezTo>
                  <a:pt x="82467" y="2229624"/>
                  <a:pt x="93639" y="2268079"/>
                  <a:pt x="109732" y="2304288"/>
                </a:cubicBezTo>
                <a:cubicBezTo>
                  <a:pt x="118036" y="2322972"/>
                  <a:pt x="129570" y="2340168"/>
                  <a:pt x="137164" y="2359152"/>
                </a:cubicBezTo>
                <a:cubicBezTo>
                  <a:pt x="141831" y="2370820"/>
                  <a:pt x="139003" y="2385502"/>
                  <a:pt x="146308" y="2395728"/>
                </a:cubicBezTo>
                <a:cubicBezTo>
                  <a:pt x="155166" y="2408129"/>
                  <a:pt x="170692" y="2414016"/>
                  <a:pt x="182884" y="2423160"/>
                </a:cubicBezTo>
                <a:cubicBezTo>
                  <a:pt x="215900" y="2478186"/>
                  <a:pt x="208987" y="2475044"/>
                  <a:pt x="265180" y="2523744"/>
                </a:cubicBezTo>
                <a:cubicBezTo>
                  <a:pt x="291442" y="2546505"/>
                  <a:pt x="347476" y="2587752"/>
                  <a:pt x="347476" y="2587752"/>
                </a:cubicBezTo>
                <a:cubicBezTo>
                  <a:pt x="365764" y="2584704"/>
                  <a:pt x="383832" y="2577519"/>
                  <a:pt x="402340" y="2578608"/>
                </a:cubicBezTo>
                <a:cubicBezTo>
                  <a:pt x="436359" y="2580609"/>
                  <a:pt x="502924" y="2596896"/>
                  <a:pt x="502924" y="2596896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Volný tvar: obrazec 14"/>
          <p:cNvSpPr/>
          <p:nvPr/>
        </p:nvSpPr>
        <p:spPr>
          <a:xfrm>
            <a:off x="1128713" y="3714750"/>
            <a:ext cx="10306050" cy="3044825"/>
          </a:xfrm>
          <a:custGeom>
            <a:avLst/>
            <a:gdLst>
              <a:gd name="connsiteX0" fmla="*/ 0 w 10305425"/>
              <a:gd name="connsiteY0" fmla="*/ 0 h 3044952"/>
              <a:gd name="connsiteX1" fmla="*/ 9144 w 10305425"/>
              <a:gd name="connsiteY1" fmla="*/ 45720 h 3044952"/>
              <a:gd name="connsiteX2" fmla="*/ 18288 w 10305425"/>
              <a:gd name="connsiteY2" fmla="*/ 173736 h 3044952"/>
              <a:gd name="connsiteX3" fmla="*/ 36576 w 10305425"/>
              <a:gd name="connsiteY3" fmla="*/ 210312 h 3044952"/>
              <a:gd name="connsiteX4" fmla="*/ 82296 w 10305425"/>
              <a:gd name="connsiteY4" fmla="*/ 576072 h 3044952"/>
              <a:gd name="connsiteX5" fmla="*/ 109728 w 10305425"/>
              <a:gd name="connsiteY5" fmla="*/ 704088 h 3044952"/>
              <a:gd name="connsiteX6" fmla="*/ 128016 w 10305425"/>
              <a:gd name="connsiteY6" fmla="*/ 859536 h 3044952"/>
              <a:gd name="connsiteX7" fmla="*/ 155448 w 10305425"/>
              <a:gd name="connsiteY7" fmla="*/ 1014984 h 3044952"/>
              <a:gd name="connsiteX8" fmla="*/ 210312 w 10305425"/>
              <a:gd name="connsiteY8" fmla="*/ 1170432 h 3044952"/>
              <a:gd name="connsiteX9" fmla="*/ 237744 w 10305425"/>
              <a:gd name="connsiteY9" fmla="*/ 1271016 h 3044952"/>
              <a:gd name="connsiteX10" fmla="*/ 283464 w 10305425"/>
              <a:gd name="connsiteY10" fmla="*/ 1371600 h 3044952"/>
              <a:gd name="connsiteX11" fmla="*/ 438912 w 10305425"/>
              <a:gd name="connsiteY11" fmla="*/ 1664208 h 3044952"/>
              <a:gd name="connsiteX12" fmla="*/ 493776 w 10305425"/>
              <a:gd name="connsiteY12" fmla="*/ 1746504 h 3044952"/>
              <a:gd name="connsiteX13" fmla="*/ 658368 w 10305425"/>
              <a:gd name="connsiteY13" fmla="*/ 1892808 h 3044952"/>
              <a:gd name="connsiteX14" fmla="*/ 822960 w 10305425"/>
              <a:gd name="connsiteY14" fmla="*/ 1993392 h 3044952"/>
              <a:gd name="connsiteX15" fmla="*/ 950976 w 10305425"/>
              <a:gd name="connsiteY15" fmla="*/ 2066544 h 3044952"/>
              <a:gd name="connsiteX16" fmla="*/ 1033272 w 10305425"/>
              <a:gd name="connsiteY16" fmla="*/ 2130552 h 3044952"/>
              <a:gd name="connsiteX17" fmla="*/ 1106424 w 10305425"/>
              <a:gd name="connsiteY17" fmla="*/ 2203704 h 3044952"/>
              <a:gd name="connsiteX18" fmla="*/ 1298448 w 10305425"/>
              <a:gd name="connsiteY18" fmla="*/ 2231136 h 3044952"/>
              <a:gd name="connsiteX19" fmla="*/ 1682496 w 10305425"/>
              <a:gd name="connsiteY19" fmla="*/ 2340864 h 3044952"/>
              <a:gd name="connsiteX20" fmla="*/ 1728216 w 10305425"/>
              <a:gd name="connsiteY20" fmla="*/ 2359152 h 3044952"/>
              <a:gd name="connsiteX21" fmla="*/ 1837944 w 10305425"/>
              <a:gd name="connsiteY21" fmla="*/ 2414016 h 3044952"/>
              <a:gd name="connsiteX22" fmla="*/ 2011680 w 10305425"/>
              <a:gd name="connsiteY22" fmla="*/ 2459736 h 3044952"/>
              <a:gd name="connsiteX23" fmla="*/ 2212848 w 10305425"/>
              <a:gd name="connsiteY23" fmla="*/ 2523744 h 3044952"/>
              <a:gd name="connsiteX24" fmla="*/ 2377440 w 10305425"/>
              <a:gd name="connsiteY24" fmla="*/ 2596896 h 3044952"/>
              <a:gd name="connsiteX25" fmla="*/ 2450592 w 10305425"/>
              <a:gd name="connsiteY25" fmla="*/ 2606040 h 3044952"/>
              <a:gd name="connsiteX26" fmla="*/ 2542032 w 10305425"/>
              <a:gd name="connsiteY26" fmla="*/ 2624328 h 3044952"/>
              <a:gd name="connsiteX27" fmla="*/ 3182112 w 10305425"/>
              <a:gd name="connsiteY27" fmla="*/ 2724912 h 3044952"/>
              <a:gd name="connsiteX28" fmla="*/ 3657600 w 10305425"/>
              <a:gd name="connsiteY28" fmla="*/ 2788920 h 3044952"/>
              <a:gd name="connsiteX29" fmla="*/ 4407408 w 10305425"/>
              <a:gd name="connsiteY29" fmla="*/ 2852928 h 3044952"/>
              <a:gd name="connsiteX30" fmla="*/ 5020056 w 10305425"/>
              <a:gd name="connsiteY30" fmla="*/ 2907792 h 3044952"/>
              <a:gd name="connsiteX31" fmla="*/ 5148072 w 10305425"/>
              <a:gd name="connsiteY31" fmla="*/ 2935224 h 3044952"/>
              <a:gd name="connsiteX32" fmla="*/ 5440680 w 10305425"/>
              <a:gd name="connsiteY32" fmla="*/ 2971800 h 3044952"/>
              <a:gd name="connsiteX33" fmla="*/ 5879592 w 10305425"/>
              <a:gd name="connsiteY33" fmla="*/ 3008376 h 3044952"/>
              <a:gd name="connsiteX34" fmla="*/ 6044184 w 10305425"/>
              <a:gd name="connsiteY34" fmla="*/ 3035808 h 3044952"/>
              <a:gd name="connsiteX35" fmla="*/ 6199632 w 10305425"/>
              <a:gd name="connsiteY35" fmla="*/ 3044952 h 3044952"/>
              <a:gd name="connsiteX36" fmla="*/ 7141464 w 10305425"/>
              <a:gd name="connsiteY36" fmla="*/ 3008376 h 3044952"/>
              <a:gd name="connsiteX37" fmla="*/ 7278624 w 10305425"/>
              <a:gd name="connsiteY37" fmla="*/ 2962656 h 3044952"/>
              <a:gd name="connsiteX38" fmla="*/ 7424928 w 10305425"/>
              <a:gd name="connsiteY38" fmla="*/ 2926080 h 3044952"/>
              <a:gd name="connsiteX39" fmla="*/ 7562088 w 10305425"/>
              <a:gd name="connsiteY39" fmla="*/ 2907792 h 3044952"/>
              <a:gd name="connsiteX40" fmla="*/ 7744968 w 10305425"/>
              <a:gd name="connsiteY40" fmla="*/ 2880360 h 3044952"/>
              <a:gd name="connsiteX41" fmla="*/ 8677656 w 10305425"/>
              <a:gd name="connsiteY41" fmla="*/ 2907792 h 3044952"/>
              <a:gd name="connsiteX42" fmla="*/ 8887968 w 10305425"/>
              <a:gd name="connsiteY42" fmla="*/ 2926080 h 3044952"/>
              <a:gd name="connsiteX43" fmla="*/ 9500616 w 10305425"/>
              <a:gd name="connsiteY43" fmla="*/ 2944368 h 3044952"/>
              <a:gd name="connsiteX44" fmla="*/ 10131552 w 10305425"/>
              <a:gd name="connsiteY44" fmla="*/ 2898648 h 3044952"/>
              <a:gd name="connsiteX45" fmla="*/ 10177272 w 10305425"/>
              <a:gd name="connsiteY45" fmla="*/ 2852928 h 3044952"/>
              <a:gd name="connsiteX46" fmla="*/ 10204704 w 10305425"/>
              <a:gd name="connsiteY46" fmla="*/ 2788920 h 3044952"/>
              <a:gd name="connsiteX47" fmla="*/ 10232136 w 10305425"/>
              <a:gd name="connsiteY47" fmla="*/ 2752344 h 3044952"/>
              <a:gd name="connsiteX48" fmla="*/ 10296144 w 10305425"/>
              <a:gd name="connsiteY48" fmla="*/ 2642616 h 3044952"/>
              <a:gd name="connsiteX49" fmla="*/ 10305288 w 10305425"/>
              <a:gd name="connsiteY49" fmla="*/ 2569464 h 3044952"/>
              <a:gd name="connsiteX50" fmla="*/ 10259568 w 10305425"/>
              <a:gd name="connsiteY50" fmla="*/ 2404872 h 3044952"/>
              <a:gd name="connsiteX51" fmla="*/ 10195560 w 10305425"/>
              <a:gd name="connsiteY51" fmla="*/ 2340864 h 3044952"/>
              <a:gd name="connsiteX52" fmla="*/ 10122408 w 10305425"/>
              <a:gd name="connsiteY52" fmla="*/ 2286000 h 3044952"/>
              <a:gd name="connsiteX53" fmla="*/ 10003536 w 10305425"/>
              <a:gd name="connsiteY53" fmla="*/ 2231136 h 3044952"/>
              <a:gd name="connsiteX54" fmla="*/ 9930384 w 10305425"/>
              <a:gd name="connsiteY54" fmla="*/ 2148840 h 304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0305425" h="3044952">
                <a:moveTo>
                  <a:pt x="0" y="0"/>
                </a:moveTo>
                <a:cubicBezTo>
                  <a:pt x="3048" y="15240"/>
                  <a:pt x="7517" y="30264"/>
                  <a:pt x="9144" y="45720"/>
                </a:cubicBezTo>
                <a:cubicBezTo>
                  <a:pt x="13622" y="88266"/>
                  <a:pt x="11255" y="131537"/>
                  <a:pt x="18288" y="173736"/>
                </a:cubicBezTo>
                <a:cubicBezTo>
                  <a:pt x="20529" y="187182"/>
                  <a:pt x="30480" y="198120"/>
                  <a:pt x="36576" y="210312"/>
                </a:cubicBezTo>
                <a:cubicBezTo>
                  <a:pt x="44824" y="284547"/>
                  <a:pt x="68877" y="513448"/>
                  <a:pt x="82296" y="576072"/>
                </a:cubicBezTo>
                <a:cubicBezTo>
                  <a:pt x="91440" y="618744"/>
                  <a:pt x="101921" y="661151"/>
                  <a:pt x="109728" y="704088"/>
                </a:cubicBezTo>
                <a:cubicBezTo>
                  <a:pt x="117270" y="745569"/>
                  <a:pt x="121803" y="819151"/>
                  <a:pt x="128016" y="859536"/>
                </a:cubicBezTo>
                <a:cubicBezTo>
                  <a:pt x="136017" y="911541"/>
                  <a:pt x="143102" y="963836"/>
                  <a:pt x="155448" y="1014984"/>
                </a:cubicBezTo>
                <a:cubicBezTo>
                  <a:pt x="203450" y="1213851"/>
                  <a:pt x="175050" y="1057595"/>
                  <a:pt x="210312" y="1170432"/>
                </a:cubicBezTo>
                <a:cubicBezTo>
                  <a:pt x="220678" y="1203603"/>
                  <a:pt x="225868" y="1238356"/>
                  <a:pt x="237744" y="1271016"/>
                </a:cubicBezTo>
                <a:cubicBezTo>
                  <a:pt x="250330" y="1305628"/>
                  <a:pt x="270878" y="1336988"/>
                  <a:pt x="283464" y="1371600"/>
                </a:cubicBezTo>
                <a:cubicBezTo>
                  <a:pt x="366097" y="1598842"/>
                  <a:pt x="214231" y="1327186"/>
                  <a:pt x="438912" y="1664208"/>
                </a:cubicBezTo>
                <a:cubicBezTo>
                  <a:pt x="457200" y="1691640"/>
                  <a:pt x="469135" y="1724600"/>
                  <a:pt x="493776" y="1746504"/>
                </a:cubicBezTo>
                <a:cubicBezTo>
                  <a:pt x="548640" y="1795272"/>
                  <a:pt x="592712" y="1859980"/>
                  <a:pt x="658368" y="1892808"/>
                </a:cubicBezTo>
                <a:cubicBezTo>
                  <a:pt x="970534" y="2048891"/>
                  <a:pt x="631229" y="1868767"/>
                  <a:pt x="822960" y="1993392"/>
                </a:cubicBezTo>
                <a:cubicBezTo>
                  <a:pt x="864167" y="2020177"/>
                  <a:pt x="912181" y="2036370"/>
                  <a:pt x="950976" y="2066544"/>
                </a:cubicBezTo>
                <a:cubicBezTo>
                  <a:pt x="978408" y="2087880"/>
                  <a:pt x="1007213" y="2107559"/>
                  <a:pt x="1033272" y="2130552"/>
                </a:cubicBezTo>
                <a:cubicBezTo>
                  <a:pt x="1059130" y="2153367"/>
                  <a:pt x="1076701" y="2186220"/>
                  <a:pt x="1106424" y="2203704"/>
                </a:cubicBezTo>
                <a:cubicBezTo>
                  <a:pt x="1138918" y="2222818"/>
                  <a:pt x="1272558" y="2228978"/>
                  <a:pt x="1298448" y="2231136"/>
                </a:cubicBezTo>
                <a:cubicBezTo>
                  <a:pt x="1426464" y="2267712"/>
                  <a:pt x="1558880" y="2291418"/>
                  <a:pt x="1682496" y="2340864"/>
                </a:cubicBezTo>
                <a:cubicBezTo>
                  <a:pt x="1697736" y="2346960"/>
                  <a:pt x="1713364" y="2352163"/>
                  <a:pt x="1728216" y="2359152"/>
                </a:cubicBezTo>
                <a:cubicBezTo>
                  <a:pt x="1765217" y="2376564"/>
                  <a:pt x="1799405" y="2400341"/>
                  <a:pt x="1837944" y="2414016"/>
                </a:cubicBezTo>
                <a:cubicBezTo>
                  <a:pt x="1894380" y="2434042"/>
                  <a:pt x="1954207" y="2442915"/>
                  <a:pt x="2011680" y="2459736"/>
                </a:cubicBezTo>
                <a:cubicBezTo>
                  <a:pt x="2079215" y="2479502"/>
                  <a:pt x="2146960" y="2499036"/>
                  <a:pt x="2212848" y="2523744"/>
                </a:cubicBezTo>
                <a:cubicBezTo>
                  <a:pt x="2269064" y="2544825"/>
                  <a:pt x="2320704" y="2577257"/>
                  <a:pt x="2377440" y="2596896"/>
                </a:cubicBezTo>
                <a:cubicBezTo>
                  <a:pt x="2400662" y="2604934"/>
                  <a:pt x="2426353" y="2602000"/>
                  <a:pt x="2450592" y="2606040"/>
                </a:cubicBezTo>
                <a:cubicBezTo>
                  <a:pt x="2481253" y="2611150"/>
                  <a:pt x="2511998" y="2616319"/>
                  <a:pt x="2542032" y="2624328"/>
                </a:cubicBezTo>
                <a:cubicBezTo>
                  <a:pt x="2937529" y="2729794"/>
                  <a:pt x="2502956" y="2656996"/>
                  <a:pt x="3182112" y="2724912"/>
                </a:cubicBezTo>
                <a:cubicBezTo>
                  <a:pt x="3393545" y="2788342"/>
                  <a:pt x="3254718" y="2753180"/>
                  <a:pt x="3657600" y="2788920"/>
                </a:cubicBezTo>
                <a:lnTo>
                  <a:pt x="4407408" y="2852928"/>
                </a:lnTo>
                <a:cubicBezTo>
                  <a:pt x="4741054" y="2923169"/>
                  <a:pt x="4480892" y="2878383"/>
                  <a:pt x="5020056" y="2907792"/>
                </a:cubicBezTo>
                <a:cubicBezTo>
                  <a:pt x="5138860" y="2914272"/>
                  <a:pt x="5029541" y="2916988"/>
                  <a:pt x="5148072" y="2935224"/>
                </a:cubicBezTo>
                <a:cubicBezTo>
                  <a:pt x="5245224" y="2950170"/>
                  <a:pt x="5342986" y="2960945"/>
                  <a:pt x="5440680" y="2971800"/>
                </a:cubicBezTo>
                <a:cubicBezTo>
                  <a:pt x="5601163" y="2989631"/>
                  <a:pt x="5716178" y="2993957"/>
                  <a:pt x="5879592" y="3008376"/>
                </a:cubicBezTo>
                <a:cubicBezTo>
                  <a:pt x="6171372" y="3034121"/>
                  <a:pt x="5691117" y="2996578"/>
                  <a:pt x="6044184" y="3035808"/>
                </a:cubicBezTo>
                <a:cubicBezTo>
                  <a:pt x="6095772" y="3041540"/>
                  <a:pt x="6147816" y="3041904"/>
                  <a:pt x="6199632" y="3044952"/>
                </a:cubicBezTo>
                <a:cubicBezTo>
                  <a:pt x="6513576" y="3032760"/>
                  <a:pt x="6828193" y="3032270"/>
                  <a:pt x="7141464" y="3008376"/>
                </a:cubicBezTo>
                <a:cubicBezTo>
                  <a:pt x="7189518" y="3004711"/>
                  <a:pt x="7232342" y="2976093"/>
                  <a:pt x="7278624" y="2962656"/>
                </a:cubicBezTo>
                <a:cubicBezTo>
                  <a:pt x="7326900" y="2948641"/>
                  <a:pt x="7375575" y="2935632"/>
                  <a:pt x="7424928" y="2926080"/>
                </a:cubicBezTo>
                <a:cubicBezTo>
                  <a:pt x="7470212" y="2917315"/>
                  <a:pt x="7516427" y="2914315"/>
                  <a:pt x="7562088" y="2907792"/>
                </a:cubicBezTo>
                <a:lnTo>
                  <a:pt x="7744968" y="2880360"/>
                </a:lnTo>
                <a:cubicBezTo>
                  <a:pt x="8559941" y="2926930"/>
                  <a:pt x="7401903" y="2865267"/>
                  <a:pt x="8677656" y="2907792"/>
                </a:cubicBezTo>
                <a:cubicBezTo>
                  <a:pt x="8747985" y="2910136"/>
                  <a:pt x="8817669" y="2922956"/>
                  <a:pt x="8887968" y="2926080"/>
                </a:cubicBezTo>
                <a:cubicBezTo>
                  <a:pt x="9092073" y="2935151"/>
                  <a:pt x="9296400" y="2938272"/>
                  <a:pt x="9500616" y="2944368"/>
                </a:cubicBezTo>
                <a:cubicBezTo>
                  <a:pt x="9584482" y="2942922"/>
                  <a:pt x="9962090" y="2993970"/>
                  <a:pt x="10131552" y="2898648"/>
                </a:cubicBezTo>
                <a:cubicBezTo>
                  <a:pt x="10150337" y="2888082"/>
                  <a:pt x="10162032" y="2868168"/>
                  <a:pt x="10177272" y="2852928"/>
                </a:cubicBezTo>
                <a:cubicBezTo>
                  <a:pt x="10186416" y="2831592"/>
                  <a:pt x="10193588" y="2809298"/>
                  <a:pt x="10204704" y="2788920"/>
                </a:cubicBezTo>
                <a:cubicBezTo>
                  <a:pt x="10212002" y="2775541"/>
                  <a:pt x="10223461" y="2764874"/>
                  <a:pt x="10232136" y="2752344"/>
                </a:cubicBezTo>
                <a:cubicBezTo>
                  <a:pt x="10290196" y="2668479"/>
                  <a:pt x="10277203" y="2699439"/>
                  <a:pt x="10296144" y="2642616"/>
                </a:cubicBezTo>
                <a:cubicBezTo>
                  <a:pt x="10299192" y="2618232"/>
                  <a:pt x="10306515" y="2594007"/>
                  <a:pt x="10305288" y="2569464"/>
                </a:cubicBezTo>
                <a:cubicBezTo>
                  <a:pt x="10302835" y="2520398"/>
                  <a:pt x="10292998" y="2448331"/>
                  <a:pt x="10259568" y="2404872"/>
                </a:cubicBezTo>
                <a:cubicBezTo>
                  <a:pt x="10241171" y="2380956"/>
                  <a:pt x="10217803" y="2361253"/>
                  <a:pt x="10195560" y="2340864"/>
                </a:cubicBezTo>
                <a:cubicBezTo>
                  <a:pt x="10190133" y="2335889"/>
                  <a:pt x="10138558" y="2293454"/>
                  <a:pt x="10122408" y="2286000"/>
                </a:cubicBezTo>
                <a:cubicBezTo>
                  <a:pt x="10080818" y="2266805"/>
                  <a:pt x="10038178" y="2260449"/>
                  <a:pt x="10003536" y="2231136"/>
                </a:cubicBezTo>
                <a:cubicBezTo>
                  <a:pt x="9901458" y="2144762"/>
                  <a:pt x="9871997" y="2148840"/>
                  <a:pt x="9930384" y="2148840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Volný tvar: obrazec 15"/>
          <p:cNvSpPr/>
          <p:nvPr/>
        </p:nvSpPr>
        <p:spPr>
          <a:xfrm>
            <a:off x="2714625" y="4160838"/>
            <a:ext cx="868363" cy="2276475"/>
          </a:xfrm>
          <a:custGeom>
            <a:avLst/>
            <a:gdLst>
              <a:gd name="connsiteX0" fmla="*/ 27432 w 868680"/>
              <a:gd name="connsiteY0" fmla="*/ 2276856 h 2276856"/>
              <a:gd name="connsiteX1" fmla="*/ 347472 w 868680"/>
              <a:gd name="connsiteY1" fmla="*/ 2039112 h 2276856"/>
              <a:gd name="connsiteX2" fmla="*/ 438912 w 868680"/>
              <a:gd name="connsiteY2" fmla="*/ 1947672 h 2276856"/>
              <a:gd name="connsiteX3" fmla="*/ 502920 w 868680"/>
              <a:gd name="connsiteY3" fmla="*/ 1892808 h 2276856"/>
              <a:gd name="connsiteX4" fmla="*/ 722376 w 868680"/>
              <a:gd name="connsiteY4" fmla="*/ 1563624 h 2276856"/>
              <a:gd name="connsiteX5" fmla="*/ 777240 w 868680"/>
              <a:gd name="connsiteY5" fmla="*/ 1408176 h 2276856"/>
              <a:gd name="connsiteX6" fmla="*/ 795528 w 868680"/>
              <a:gd name="connsiteY6" fmla="*/ 1380744 h 2276856"/>
              <a:gd name="connsiteX7" fmla="*/ 868680 w 868680"/>
              <a:gd name="connsiteY7" fmla="*/ 1106424 h 2276856"/>
              <a:gd name="connsiteX8" fmla="*/ 822960 w 868680"/>
              <a:gd name="connsiteY8" fmla="*/ 740664 h 2276856"/>
              <a:gd name="connsiteX9" fmla="*/ 749808 w 868680"/>
              <a:gd name="connsiteY9" fmla="*/ 530352 h 2276856"/>
              <a:gd name="connsiteX10" fmla="*/ 676656 w 868680"/>
              <a:gd name="connsiteY10" fmla="*/ 393192 h 2276856"/>
              <a:gd name="connsiteX11" fmla="*/ 630936 w 868680"/>
              <a:gd name="connsiteY11" fmla="*/ 347472 h 2276856"/>
              <a:gd name="connsiteX12" fmla="*/ 603504 w 868680"/>
              <a:gd name="connsiteY12" fmla="*/ 310896 h 2276856"/>
              <a:gd name="connsiteX13" fmla="*/ 566928 w 868680"/>
              <a:gd name="connsiteY13" fmla="*/ 274320 h 2276856"/>
              <a:gd name="connsiteX14" fmla="*/ 530352 w 868680"/>
              <a:gd name="connsiteY14" fmla="*/ 228600 h 2276856"/>
              <a:gd name="connsiteX15" fmla="*/ 475488 w 868680"/>
              <a:gd name="connsiteY15" fmla="*/ 182880 h 2276856"/>
              <a:gd name="connsiteX16" fmla="*/ 73152 w 868680"/>
              <a:gd name="connsiteY16" fmla="*/ 45720 h 2276856"/>
              <a:gd name="connsiteX17" fmla="*/ 0 w 868680"/>
              <a:gd name="connsiteY17" fmla="*/ 0 h 2276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868680" h="2276856">
                <a:moveTo>
                  <a:pt x="27432" y="2276856"/>
                </a:moveTo>
                <a:cubicBezTo>
                  <a:pt x="138627" y="2098944"/>
                  <a:pt x="15275" y="2271650"/>
                  <a:pt x="347472" y="2039112"/>
                </a:cubicBezTo>
                <a:cubicBezTo>
                  <a:pt x="382785" y="2014393"/>
                  <a:pt x="407523" y="1977215"/>
                  <a:pt x="438912" y="1947672"/>
                </a:cubicBezTo>
                <a:cubicBezTo>
                  <a:pt x="459375" y="1928412"/>
                  <a:pt x="484415" y="1913956"/>
                  <a:pt x="502920" y="1892808"/>
                </a:cubicBezTo>
                <a:cubicBezTo>
                  <a:pt x="595263" y="1787273"/>
                  <a:pt x="664187" y="1690912"/>
                  <a:pt x="722376" y="1563624"/>
                </a:cubicBezTo>
                <a:cubicBezTo>
                  <a:pt x="745221" y="1513650"/>
                  <a:pt x="756833" y="1459194"/>
                  <a:pt x="777240" y="1408176"/>
                </a:cubicBezTo>
                <a:cubicBezTo>
                  <a:pt x="781321" y="1397972"/>
                  <a:pt x="791545" y="1390986"/>
                  <a:pt x="795528" y="1380744"/>
                </a:cubicBezTo>
                <a:cubicBezTo>
                  <a:pt x="845322" y="1252702"/>
                  <a:pt x="842120" y="1239226"/>
                  <a:pt x="868680" y="1106424"/>
                </a:cubicBezTo>
                <a:cubicBezTo>
                  <a:pt x="854674" y="945357"/>
                  <a:pt x="856011" y="889393"/>
                  <a:pt x="822960" y="740664"/>
                </a:cubicBezTo>
                <a:cubicBezTo>
                  <a:pt x="809064" y="678131"/>
                  <a:pt x="772619" y="586112"/>
                  <a:pt x="749808" y="530352"/>
                </a:cubicBezTo>
                <a:cubicBezTo>
                  <a:pt x="728067" y="477206"/>
                  <a:pt x="712486" y="436985"/>
                  <a:pt x="676656" y="393192"/>
                </a:cubicBezTo>
                <a:cubicBezTo>
                  <a:pt x="663008" y="376511"/>
                  <a:pt x="645255" y="363581"/>
                  <a:pt x="630936" y="347472"/>
                </a:cubicBezTo>
                <a:cubicBezTo>
                  <a:pt x="620811" y="336081"/>
                  <a:pt x="613540" y="322365"/>
                  <a:pt x="603504" y="310896"/>
                </a:cubicBezTo>
                <a:cubicBezTo>
                  <a:pt x="592150" y="297920"/>
                  <a:pt x="578383" y="287207"/>
                  <a:pt x="566928" y="274320"/>
                </a:cubicBezTo>
                <a:cubicBezTo>
                  <a:pt x="553962" y="259733"/>
                  <a:pt x="543204" y="243288"/>
                  <a:pt x="530352" y="228600"/>
                </a:cubicBezTo>
                <a:cubicBezTo>
                  <a:pt x="513003" y="208772"/>
                  <a:pt x="498507" y="195275"/>
                  <a:pt x="475488" y="182880"/>
                </a:cubicBezTo>
                <a:cubicBezTo>
                  <a:pt x="289645" y="82811"/>
                  <a:pt x="409722" y="165923"/>
                  <a:pt x="73152" y="45720"/>
                </a:cubicBezTo>
                <a:cubicBezTo>
                  <a:pt x="46072" y="36049"/>
                  <a:pt x="24384" y="15240"/>
                  <a:pt x="0" y="0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2.59259E-6 L 0.0004 -0.08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6 L -0.01953 -0.341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1.48148E-6 L 0.09519 -0.4458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" y="-2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1.85185E-6 L 0.69063 -0.2150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" y="-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4.81481E-6 L 0.67969 -0.224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" y="-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Skupina 18"/>
          <p:cNvGrpSpPr>
            <a:grpSpLocks/>
          </p:cNvGrpSpPr>
          <p:nvPr/>
        </p:nvGrpSpPr>
        <p:grpSpPr bwMode="auto">
          <a:xfrm rot="-5400000">
            <a:off x="107950" y="3465513"/>
            <a:ext cx="1379538" cy="1039812"/>
            <a:chOff x="7901126" y="0"/>
            <a:chExt cx="1379459" cy="1040167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8091615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822495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8420209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8572601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873134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8882145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8239245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8572601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8882144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713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22" name="Ovál 21"/>
          <p:cNvSpPr/>
          <p:nvPr/>
        </p:nvSpPr>
        <p:spPr bwMode="auto">
          <a:xfrm>
            <a:off x="2774950" y="2778125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 bwMode="auto">
          <a:xfrm>
            <a:off x="3289300" y="2778125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nice 23"/>
          <p:cNvCxnSpPr/>
          <p:nvPr/>
        </p:nvCxnSpPr>
        <p:spPr bwMode="auto">
          <a:xfrm>
            <a:off x="2489200" y="28336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 bwMode="auto">
          <a:xfrm>
            <a:off x="3413125" y="28336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22" idx="0"/>
          </p:cNvCxnSpPr>
          <p:nvPr/>
        </p:nvCxnSpPr>
        <p:spPr bwMode="auto">
          <a:xfrm flipV="1">
            <a:off x="2836863" y="2625725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846763" y="28463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ývojový diagram: sumační spojení 20"/>
          <p:cNvSpPr/>
          <p:nvPr/>
        </p:nvSpPr>
        <p:spPr>
          <a:xfrm>
            <a:off x="6108700" y="25415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5865813" y="39258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Vývojový diagram: sumační spojení 18"/>
          <p:cNvSpPr/>
          <p:nvPr/>
        </p:nvSpPr>
        <p:spPr>
          <a:xfrm>
            <a:off x="6127750" y="36210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nice 6"/>
          <p:cNvCxnSpPr>
            <a:cxnSpLocks/>
          </p:cNvCxnSpPr>
          <p:nvPr/>
        </p:nvCxnSpPr>
        <p:spPr>
          <a:xfrm>
            <a:off x="3681413" y="2849563"/>
            <a:ext cx="21653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532438" y="2833688"/>
            <a:ext cx="0" cy="1108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cxnSpLocks/>
          </p:cNvCxnSpPr>
          <p:nvPr/>
        </p:nvCxnSpPr>
        <p:spPr>
          <a:xfrm flipV="1">
            <a:off x="5532438" y="3941763"/>
            <a:ext cx="3841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944563" y="2833688"/>
            <a:ext cx="7937" cy="6778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952500" y="2833688"/>
            <a:ext cx="1536700" cy="12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00113" y="4675188"/>
            <a:ext cx="656113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7443788" y="2833688"/>
            <a:ext cx="0" cy="18415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908800" y="2833688"/>
            <a:ext cx="53498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908800" y="3910013"/>
            <a:ext cx="542925" cy="158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7383463" y="3843338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456238" y="2774950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695" name="TextovéPole 37"/>
          <p:cNvSpPr txBox="1">
            <a:spLocks noChangeArrowheads="1"/>
          </p:cNvSpPr>
          <p:nvPr/>
        </p:nvSpPr>
        <p:spPr bwMode="auto">
          <a:xfrm>
            <a:off x="7800975" y="287972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28696" name="TextovéPole 38"/>
          <p:cNvSpPr txBox="1">
            <a:spLocks noChangeArrowheads="1"/>
          </p:cNvSpPr>
          <p:nvPr/>
        </p:nvSpPr>
        <p:spPr bwMode="auto">
          <a:xfrm>
            <a:off x="7797800" y="409257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sp>
        <p:nvSpPr>
          <p:cNvPr id="28697" name="TextovéPole 39"/>
          <p:cNvSpPr txBox="1">
            <a:spLocks noChangeArrowheads="1"/>
          </p:cNvSpPr>
          <p:nvPr/>
        </p:nvSpPr>
        <p:spPr bwMode="auto">
          <a:xfrm>
            <a:off x="585788" y="493713"/>
            <a:ext cx="4521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sepneme spínač?</a:t>
            </a:r>
          </a:p>
          <a:p>
            <a:r>
              <a:rPr lang="cs-CZ" altLang="cs-CZ" sz="2400"/>
              <a:t>Klikni na správnou odpověď, ta se</a:t>
            </a:r>
          </a:p>
          <a:p>
            <a:r>
              <a:rPr lang="cs-CZ" altLang="cs-CZ" sz="2400"/>
              <a:t>zabarví zeleně. 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5413375" y="401638"/>
            <a:ext cx="36242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Bude svítit jen žárovka Ž 1 ?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5413375" y="838200"/>
            <a:ext cx="36242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Bude svítit jen žárovka Ž 2 ?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5437188" y="1327150"/>
            <a:ext cx="36004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Budou svítit obě žárovky.</a:t>
            </a:r>
          </a:p>
        </p:txBody>
      </p:sp>
      <p:sp>
        <p:nvSpPr>
          <p:cNvPr id="28701" name="TextovéPole 43"/>
          <p:cNvSpPr txBox="1">
            <a:spLocks noChangeArrowheads="1"/>
          </p:cNvSpPr>
          <p:nvPr/>
        </p:nvSpPr>
        <p:spPr bwMode="auto">
          <a:xfrm>
            <a:off x="647700" y="1989138"/>
            <a:ext cx="5346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Přesvědč se kliknutím na kontakt spínače.</a:t>
            </a:r>
          </a:p>
        </p:txBody>
      </p:sp>
      <p:cxnSp>
        <p:nvCxnSpPr>
          <p:cNvPr id="46" name="Přímá spojnice 45"/>
          <p:cNvCxnSpPr>
            <a:cxnSpLocks/>
            <a:stCxn id="22" idx="6"/>
            <a:endCxn id="23" idx="1"/>
          </p:cNvCxnSpPr>
          <p:nvPr/>
        </p:nvCxnSpPr>
        <p:spPr>
          <a:xfrm flipV="1">
            <a:off x="2900363" y="2795588"/>
            <a:ext cx="406400" cy="381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Skupina 18"/>
          <p:cNvGrpSpPr>
            <a:grpSpLocks/>
          </p:cNvGrpSpPr>
          <p:nvPr/>
        </p:nvGrpSpPr>
        <p:grpSpPr bwMode="auto">
          <a:xfrm rot="-5400000">
            <a:off x="107950" y="3465513"/>
            <a:ext cx="1379538" cy="1039812"/>
            <a:chOff x="7901126" y="0"/>
            <a:chExt cx="1379459" cy="104016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8091615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>
              <a:off x="822495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420209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572601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73134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882145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239245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572601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882144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737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14" name="Ovál 13"/>
          <p:cNvSpPr/>
          <p:nvPr/>
        </p:nvSpPr>
        <p:spPr bwMode="auto">
          <a:xfrm>
            <a:off x="2774950" y="2778125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 bwMode="auto">
          <a:xfrm>
            <a:off x="3289300" y="2778125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6" name="Přímá spojnice 15"/>
          <p:cNvCxnSpPr/>
          <p:nvPr/>
        </p:nvCxnSpPr>
        <p:spPr bwMode="auto">
          <a:xfrm>
            <a:off x="2489200" y="28336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 bwMode="auto">
          <a:xfrm>
            <a:off x="3413125" y="28336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0"/>
          </p:cNvCxnSpPr>
          <p:nvPr/>
        </p:nvCxnSpPr>
        <p:spPr bwMode="auto">
          <a:xfrm flipV="1">
            <a:off x="2836863" y="2625725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846763" y="28463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ývojový diagram: sumační spojení 19"/>
          <p:cNvSpPr/>
          <p:nvPr/>
        </p:nvSpPr>
        <p:spPr>
          <a:xfrm>
            <a:off x="6108700" y="25415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5865813" y="39258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vojový diagram: sumační spojení 21"/>
          <p:cNvSpPr/>
          <p:nvPr/>
        </p:nvSpPr>
        <p:spPr>
          <a:xfrm>
            <a:off x="6127750" y="36210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3" name="Přímá spojnice 22"/>
          <p:cNvCxnSpPr>
            <a:cxnSpLocks/>
          </p:cNvCxnSpPr>
          <p:nvPr/>
        </p:nvCxnSpPr>
        <p:spPr>
          <a:xfrm>
            <a:off x="3681413" y="2849563"/>
            <a:ext cx="21653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532438" y="2833688"/>
            <a:ext cx="0" cy="1108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 flipV="1">
            <a:off x="5532438" y="3941763"/>
            <a:ext cx="3841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944563" y="2833688"/>
            <a:ext cx="7937" cy="6778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952500" y="2833688"/>
            <a:ext cx="1536700" cy="12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900113" y="4675188"/>
            <a:ext cx="656113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7443788" y="2833688"/>
            <a:ext cx="0" cy="18415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908800" y="2833688"/>
            <a:ext cx="53498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908800" y="3910013"/>
            <a:ext cx="542925" cy="158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ál 31"/>
          <p:cNvSpPr/>
          <p:nvPr/>
        </p:nvSpPr>
        <p:spPr>
          <a:xfrm>
            <a:off x="7383463" y="3843338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456238" y="2774950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719" name="TextovéPole 33"/>
          <p:cNvSpPr txBox="1">
            <a:spLocks noChangeArrowheads="1"/>
          </p:cNvSpPr>
          <p:nvPr/>
        </p:nvSpPr>
        <p:spPr bwMode="auto">
          <a:xfrm>
            <a:off x="7800975" y="287972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29720" name="TextovéPole 34"/>
          <p:cNvSpPr txBox="1">
            <a:spLocks noChangeArrowheads="1"/>
          </p:cNvSpPr>
          <p:nvPr/>
        </p:nvSpPr>
        <p:spPr bwMode="auto">
          <a:xfrm>
            <a:off x="7797800" y="409257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cxnSp>
        <p:nvCxnSpPr>
          <p:cNvPr id="36" name="Přímá spojnice 35"/>
          <p:cNvCxnSpPr>
            <a:cxnSpLocks/>
            <a:stCxn id="14" idx="6"/>
            <a:endCxn id="15" idx="1"/>
          </p:cNvCxnSpPr>
          <p:nvPr/>
        </p:nvCxnSpPr>
        <p:spPr>
          <a:xfrm flipV="1">
            <a:off x="2900363" y="2795588"/>
            <a:ext cx="406400" cy="381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22" name="TextovéPole 36"/>
          <p:cNvSpPr txBox="1">
            <a:spLocks noChangeArrowheads="1"/>
          </p:cNvSpPr>
          <p:nvPr/>
        </p:nvSpPr>
        <p:spPr bwMode="auto">
          <a:xfrm>
            <a:off x="766763" y="411163"/>
            <a:ext cx="5141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povolíme žárovku Ž1 ?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6456363" y="347663"/>
            <a:ext cx="37115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Žárovka Ž 2 bude svítit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6456363" y="911225"/>
            <a:ext cx="37115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Žárovka Ž 2 nebude svítit</a:t>
            </a:r>
          </a:p>
        </p:txBody>
      </p:sp>
      <p:sp>
        <p:nvSpPr>
          <p:cNvPr id="40" name="Znak násobení 39"/>
          <p:cNvSpPr/>
          <p:nvPr/>
        </p:nvSpPr>
        <p:spPr>
          <a:xfrm>
            <a:off x="5751513" y="2362200"/>
            <a:ext cx="1289050" cy="914400"/>
          </a:xfrm>
          <a:prstGeom prst="mathMultipl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726" name="TextovéPole 43"/>
          <p:cNvSpPr txBox="1">
            <a:spLocks noChangeArrowheads="1"/>
          </p:cNvSpPr>
          <p:nvPr/>
        </p:nvSpPr>
        <p:spPr bwMode="auto">
          <a:xfrm>
            <a:off x="779463" y="1612900"/>
            <a:ext cx="5348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Přesvědč se kliknutím na kontakt spínače.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512763" y="347663"/>
            <a:ext cx="11280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sériové zapojení žárovek. Proveď kontrolu kliknutím na černý obdélník.</a:t>
            </a:r>
          </a:p>
        </p:txBody>
      </p:sp>
      <p:grpSp>
        <p:nvGrpSpPr>
          <p:cNvPr id="30723" name="Skupina 18"/>
          <p:cNvGrpSpPr>
            <a:grpSpLocks/>
          </p:cNvGrpSpPr>
          <p:nvPr/>
        </p:nvGrpSpPr>
        <p:grpSpPr bwMode="auto">
          <a:xfrm>
            <a:off x="928688" y="974725"/>
            <a:ext cx="1379537" cy="1039813"/>
            <a:chOff x="7901126" y="0"/>
            <a:chExt cx="1379459" cy="1040167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8105901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39244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434496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586887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745628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896432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901126" y="674918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239244" y="674918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586887" y="674918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8896432" y="674918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788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grpSp>
        <p:nvGrpSpPr>
          <p:cNvPr id="30724" name="Skupina 55"/>
          <p:cNvGrpSpPr>
            <a:grpSpLocks/>
          </p:cNvGrpSpPr>
          <p:nvPr/>
        </p:nvGrpSpPr>
        <p:grpSpPr bwMode="auto">
          <a:xfrm>
            <a:off x="3251200" y="1433513"/>
            <a:ext cx="1192213" cy="263525"/>
            <a:chOff x="6949009" y="4688887"/>
            <a:chExt cx="1192249" cy="264853"/>
          </a:xfrm>
        </p:grpSpPr>
        <p:sp>
          <p:nvSpPr>
            <p:cNvPr id="16" name="Ovál 15"/>
            <p:cNvSpPr/>
            <p:nvPr/>
          </p:nvSpPr>
          <p:spPr>
            <a:xfrm>
              <a:off x="7234768" y="4842055"/>
              <a:ext cx="125417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749133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6949009" y="4897897"/>
              <a:ext cx="2682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872962" y="4897897"/>
              <a:ext cx="2682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16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725" name="Skupina 20"/>
          <p:cNvGrpSpPr>
            <a:grpSpLocks/>
          </p:cNvGrpSpPr>
          <p:nvPr/>
        </p:nvGrpSpPr>
        <p:grpSpPr bwMode="auto">
          <a:xfrm>
            <a:off x="5470525" y="1336675"/>
            <a:ext cx="1062038" cy="611188"/>
            <a:chOff x="9334500" y="3276600"/>
            <a:chExt cx="1062038" cy="611188"/>
          </a:xfrm>
        </p:grpSpPr>
        <p:cxnSp>
          <p:nvCxnSpPr>
            <p:cNvPr id="22" name="Přímá spojnice 21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Vývojový diagram: sumační spojení 22"/>
            <p:cNvSpPr/>
            <p:nvPr/>
          </p:nvSpPr>
          <p:spPr>
            <a:xfrm>
              <a:off x="9596438" y="3276600"/>
              <a:ext cx="612775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26" name="Skupina 23"/>
          <p:cNvGrpSpPr>
            <a:grpSpLocks/>
          </p:cNvGrpSpPr>
          <p:nvPr/>
        </p:nvGrpSpPr>
        <p:grpSpPr bwMode="auto">
          <a:xfrm>
            <a:off x="7553325" y="1344613"/>
            <a:ext cx="1062038" cy="611187"/>
            <a:chOff x="9334500" y="3276600"/>
            <a:chExt cx="1062038" cy="611188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Vývojový diagram: sumační spojení 25"/>
            <p:cNvSpPr/>
            <p:nvPr/>
          </p:nvSpPr>
          <p:spPr>
            <a:xfrm>
              <a:off x="9596438" y="3276600"/>
              <a:ext cx="612775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8" name="Přímá spojnice 27"/>
          <p:cNvCxnSpPr>
            <a:cxnSpLocks/>
          </p:cNvCxnSpPr>
          <p:nvPr/>
        </p:nvCxnSpPr>
        <p:spPr>
          <a:xfrm>
            <a:off x="2092325" y="1649413"/>
            <a:ext cx="11763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 flipV="1">
            <a:off x="4310063" y="1641475"/>
            <a:ext cx="1154112" cy="79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532563" y="1641475"/>
            <a:ext cx="1020762" cy="79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928688" y="1649413"/>
            <a:ext cx="0" cy="58102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928688" y="2249488"/>
            <a:ext cx="76866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8615363" y="1649413"/>
            <a:ext cx="0" cy="6000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733" name="Skupina 18"/>
          <p:cNvGrpSpPr>
            <a:grpSpLocks/>
          </p:cNvGrpSpPr>
          <p:nvPr/>
        </p:nvGrpSpPr>
        <p:grpSpPr bwMode="auto">
          <a:xfrm>
            <a:off x="928688" y="4672013"/>
            <a:ext cx="1379537" cy="1039812"/>
            <a:chOff x="7901126" y="0"/>
            <a:chExt cx="1379459" cy="1040167"/>
          </a:xfrm>
        </p:grpSpPr>
        <p:cxnSp>
          <p:nvCxnSpPr>
            <p:cNvPr id="43" name="Přímá spojnice 42"/>
            <p:cNvCxnSpPr/>
            <p:nvPr/>
          </p:nvCxnSpPr>
          <p:spPr>
            <a:xfrm>
              <a:off x="810590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8239244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8434496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858688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8745628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8896432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901126" y="674917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8239244" y="674917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8586887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8896432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768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55" name="Ovál 54"/>
          <p:cNvSpPr/>
          <p:nvPr/>
        </p:nvSpPr>
        <p:spPr bwMode="auto">
          <a:xfrm>
            <a:off x="3538538" y="5283200"/>
            <a:ext cx="125412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vál 55"/>
          <p:cNvSpPr/>
          <p:nvPr/>
        </p:nvSpPr>
        <p:spPr bwMode="auto">
          <a:xfrm>
            <a:off x="4052888" y="5283200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7" name="Přímá spojnice 56"/>
          <p:cNvCxnSpPr/>
          <p:nvPr/>
        </p:nvCxnSpPr>
        <p:spPr bwMode="auto">
          <a:xfrm>
            <a:off x="3252788" y="5338763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 bwMode="auto">
          <a:xfrm>
            <a:off x="4176713" y="5338763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55" idx="0"/>
          </p:cNvCxnSpPr>
          <p:nvPr/>
        </p:nvCxnSpPr>
        <p:spPr bwMode="auto">
          <a:xfrm flipV="1">
            <a:off x="3600450" y="5130800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472113" y="5338763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Vývojový diagram: sumační spojení 61"/>
          <p:cNvSpPr/>
          <p:nvPr/>
        </p:nvSpPr>
        <p:spPr>
          <a:xfrm>
            <a:off x="5734050" y="5033963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4" name="Přímá spojnice 63"/>
          <p:cNvCxnSpPr/>
          <p:nvPr/>
        </p:nvCxnSpPr>
        <p:spPr>
          <a:xfrm>
            <a:off x="7554913" y="5346700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Vývojový diagram: sumační spojení 64"/>
          <p:cNvSpPr/>
          <p:nvPr/>
        </p:nvSpPr>
        <p:spPr>
          <a:xfrm>
            <a:off x="7816850" y="5041900"/>
            <a:ext cx="612775" cy="61118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6" name="Přímá spojnice 65"/>
          <p:cNvCxnSpPr>
            <a:cxnSpLocks/>
          </p:cNvCxnSpPr>
          <p:nvPr/>
        </p:nvCxnSpPr>
        <p:spPr>
          <a:xfrm>
            <a:off x="2092325" y="5346700"/>
            <a:ext cx="11779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cxnSpLocks/>
          </p:cNvCxnSpPr>
          <p:nvPr/>
        </p:nvCxnSpPr>
        <p:spPr>
          <a:xfrm flipV="1">
            <a:off x="4310063" y="5338763"/>
            <a:ext cx="1155700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534150" y="5338763"/>
            <a:ext cx="1020763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cxnSpLocks/>
          </p:cNvCxnSpPr>
          <p:nvPr/>
        </p:nvCxnSpPr>
        <p:spPr>
          <a:xfrm>
            <a:off x="928688" y="5346700"/>
            <a:ext cx="0" cy="58102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928688" y="5946775"/>
            <a:ext cx="768826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8616950" y="5346700"/>
            <a:ext cx="0" cy="6000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délník 72"/>
          <p:cNvSpPr/>
          <p:nvPr/>
        </p:nvSpPr>
        <p:spPr>
          <a:xfrm>
            <a:off x="512763" y="887413"/>
            <a:ext cx="11280775" cy="16621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30750" name="TextovéPole 73"/>
          <p:cNvSpPr txBox="1">
            <a:spLocks noChangeArrowheads="1"/>
          </p:cNvSpPr>
          <p:nvPr/>
        </p:nvSpPr>
        <p:spPr bwMode="auto">
          <a:xfrm>
            <a:off x="512763" y="2697163"/>
            <a:ext cx="4521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sepneme spínač?</a:t>
            </a:r>
          </a:p>
          <a:p>
            <a:r>
              <a:rPr lang="cs-CZ" altLang="cs-CZ" sz="2400"/>
              <a:t>Klikni na správnou odpověď, ta se</a:t>
            </a:r>
          </a:p>
          <a:p>
            <a:r>
              <a:rPr lang="cs-CZ" altLang="cs-CZ" sz="2400"/>
              <a:t>zabarví zeleně. </a:t>
            </a:r>
          </a:p>
        </p:txBody>
      </p:sp>
      <p:sp>
        <p:nvSpPr>
          <p:cNvPr id="75" name="TextovéPole 74"/>
          <p:cNvSpPr txBox="1">
            <a:spLocks noChangeArrowheads="1"/>
          </p:cNvSpPr>
          <p:nvPr/>
        </p:nvSpPr>
        <p:spPr bwMode="auto">
          <a:xfrm flipH="1">
            <a:off x="5410200" y="2687638"/>
            <a:ext cx="30178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Rozsvítí se žárovka Ž1</a:t>
            </a:r>
          </a:p>
        </p:txBody>
      </p:sp>
      <p:sp>
        <p:nvSpPr>
          <p:cNvPr id="76" name="TextovéPole 75"/>
          <p:cNvSpPr txBox="1">
            <a:spLocks noChangeArrowheads="1"/>
          </p:cNvSpPr>
          <p:nvPr/>
        </p:nvSpPr>
        <p:spPr bwMode="auto">
          <a:xfrm flipH="1">
            <a:off x="5410200" y="3132138"/>
            <a:ext cx="30178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Rozsvítí se žárovka Ž2</a:t>
            </a:r>
          </a:p>
        </p:txBody>
      </p:sp>
      <p:sp>
        <p:nvSpPr>
          <p:cNvPr id="77" name="TextovéPole 76"/>
          <p:cNvSpPr txBox="1">
            <a:spLocks noChangeArrowheads="1"/>
          </p:cNvSpPr>
          <p:nvPr/>
        </p:nvSpPr>
        <p:spPr bwMode="auto">
          <a:xfrm flipH="1">
            <a:off x="5410200" y="3602038"/>
            <a:ext cx="30178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Rozsvítí se obě žárovky</a:t>
            </a:r>
          </a:p>
        </p:txBody>
      </p:sp>
      <p:cxnSp>
        <p:nvCxnSpPr>
          <p:cNvPr id="79" name="Přímá spojnice 78"/>
          <p:cNvCxnSpPr>
            <a:cxnSpLocks/>
          </p:cNvCxnSpPr>
          <p:nvPr/>
        </p:nvCxnSpPr>
        <p:spPr>
          <a:xfrm flipV="1">
            <a:off x="3665538" y="5243513"/>
            <a:ext cx="469900" cy="952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55" name="TextovéPole 79"/>
          <p:cNvSpPr txBox="1">
            <a:spLocks noChangeArrowheads="1"/>
          </p:cNvSpPr>
          <p:nvPr/>
        </p:nvSpPr>
        <p:spPr bwMode="auto">
          <a:xfrm>
            <a:off x="8291513" y="4802188"/>
            <a:ext cx="461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sp>
        <p:nvSpPr>
          <p:cNvPr id="30756" name="TextovéPole 80"/>
          <p:cNvSpPr txBox="1">
            <a:spLocks noChangeArrowheads="1"/>
          </p:cNvSpPr>
          <p:nvPr/>
        </p:nvSpPr>
        <p:spPr bwMode="auto">
          <a:xfrm>
            <a:off x="6219825" y="4760913"/>
            <a:ext cx="461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30757" name="TextovéPole 43"/>
          <p:cNvSpPr txBox="1">
            <a:spLocks noChangeArrowheads="1"/>
          </p:cNvSpPr>
          <p:nvPr/>
        </p:nvSpPr>
        <p:spPr bwMode="auto">
          <a:xfrm>
            <a:off x="577850" y="4110038"/>
            <a:ext cx="5346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Přesvědč se kliknutím na kontakt spínače.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7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Skupina 18"/>
          <p:cNvGrpSpPr>
            <a:grpSpLocks/>
          </p:cNvGrpSpPr>
          <p:nvPr/>
        </p:nvGrpSpPr>
        <p:grpSpPr bwMode="auto">
          <a:xfrm>
            <a:off x="1022350" y="3684588"/>
            <a:ext cx="1379538" cy="1039812"/>
            <a:chOff x="7901126" y="0"/>
            <a:chExt cx="1379459" cy="104016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8105902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>
              <a:off x="8239245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434495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58688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745628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896432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239245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586887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896432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783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15" name="Ovál 14"/>
          <p:cNvSpPr/>
          <p:nvPr/>
        </p:nvSpPr>
        <p:spPr bwMode="auto">
          <a:xfrm>
            <a:off x="3630613" y="4295775"/>
            <a:ext cx="125412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 bwMode="auto">
          <a:xfrm>
            <a:off x="4144963" y="4295775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7" name="Přímá spojnice 16"/>
          <p:cNvCxnSpPr/>
          <p:nvPr/>
        </p:nvCxnSpPr>
        <p:spPr bwMode="auto">
          <a:xfrm>
            <a:off x="3344863" y="4351338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 bwMode="auto">
          <a:xfrm>
            <a:off x="4268788" y="4351338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5" idx="0"/>
          </p:cNvCxnSpPr>
          <p:nvPr/>
        </p:nvCxnSpPr>
        <p:spPr bwMode="auto">
          <a:xfrm flipV="1">
            <a:off x="3692525" y="4143375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752" name="Skupina 19"/>
          <p:cNvGrpSpPr>
            <a:grpSpLocks/>
          </p:cNvGrpSpPr>
          <p:nvPr/>
        </p:nvGrpSpPr>
        <p:grpSpPr bwMode="auto">
          <a:xfrm>
            <a:off x="5564188" y="4046538"/>
            <a:ext cx="1063625" cy="611187"/>
            <a:chOff x="9334500" y="3276600"/>
            <a:chExt cx="1062038" cy="611188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Vývojový diagram: sumační spojení 21"/>
            <p:cNvSpPr/>
            <p:nvPr/>
          </p:nvSpPr>
          <p:spPr>
            <a:xfrm>
              <a:off x="9596046" y="3276600"/>
              <a:ext cx="613446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1753" name="Skupina 22"/>
          <p:cNvGrpSpPr>
            <a:grpSpLocks/>
          </p:cNvGrpSpPr>
          <p:nvPr/>
        </p:nvGrpSpPr>
        <p:grpSpPr bwMode="auto">
          <a:xfrm>
            <a:off x="7646988" y="4054475"/>
            <a:ext cx="1062037" cy="611188"/>
            <a:chOff x="9334500" y="3276600"/>
            <a:chExt cx="1062038" cy="611188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Vývojový diagram: sumační spojení 24"/>
            <p:cNvSpPr/>
            <p:nvPr/>
          </p:nvSpPr>
          <p:spPr>
            <a:xfrm>
              <a:off x="9596437" y="3276600"/>
              <a:ext cx="612776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6" name="Přímá spojnice 25"/>
          <p:cNvCxnSpPr>
            <a:cxnSpLocks/>
          </p:cNvCxnSpPr>
          <p:nvPr/>
        </p:nvCxnSpPr>
        <p:spPr>
          <a:xfrm>
            <a:off x="2185988" y="4359275"/>
            <a:ext cx="117633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 flipV="1">
            <a:off x="4403725" y="4351338"/>
            <a:ext cx="1155700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627813" y="4351338"/>
            <a:ext cx="1019175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1022350" y="4359275"/>
            <a:ext cx="0" cy="58102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022350" y="4957763"/>
            <a:ext cx="76866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709025" y="4359275"/>
            <a:ext cx="0" cy="59848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60" name="TextovéPole 31"/>
          <p:cNvSpPr txBox="1">
            <a:spLocks noChangeArrowheads="1"/>
          </p:cNvSpPr>
          <p:nvPr/>
        </p:nvSpPr>
        <p:spPr bwMode="auto">
          <a:xfrm>
            <a:off x="347663" y="1668463"/>
            <a:ext cx="5211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povolíme žárovku Ž 2 ?</a:t>
            </a:r>
          </a:p>
        </p:txBody>
      </p:sp>
      <p:sp>
        <p:nvSpPr>
          <p:cNvPr id="31761" name="TextovéPole 32"/>
          <p:cNvSpPr txBox="1">
            <a:spLocks noChangeArrowheads="1"/>
          </p:cNvSpPr>
          <p:nvPr/>
        </p:nvSpPr>
        <p:spPr bwMode="auto">
          <a:xfrm>
            <a:off x="6350000" y="3787775"/>
            <a:ext cx="461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31762" name="TextovéPole 33"/>
          <p:cNvSpPr txBox="1">
            <a:spLocks noChangeArrowheads="1"/>
          </p:cNvSpPr>
          <p:nvPr/>
        </p:nvSpPr>
        <p:spPr bwMode="auto">
          <a:xfrm>
            <a:off x="8478838" y="3836988"/>
            <a:ext cx="461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sp>
        <p:nvSpPr>
          <p:cNvPr id="35" name="Znak násobení 34"/>
          <p:cNvSpPr/>
          <p:nvPr/>
        </p:nvSpPr>
        <p:spPr>
          <a:xfrm>
            <a:off x="7770813" y="3898900"/>
            <a:ext cx="914400" cy="914400"/>
          </a:xfrm>
          <a:prstGeom prst="mathMultipl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4981575" y="2284413"/>
            <a:ext cx="329088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Žárovka Ž1 bude svítit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8394700" y="2284413"/>
            <a:ext cx="32924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Žárovka Ž1 nebude svítit</a:t>
            </a:r>
          </a:p>
        </p:txBody>
      </p:sp>
      <p:sp>
        <p:nvSpPr>
          <p:cNvPr id="31766" name="TextovéPole 39"/>
          <p:cNvSpPr txBox="1">
            <a:spLocks noChangeArrowheads="1"/>
          </p:cNvSpPr>
          <p:nvPr/>
        </p:nvSpPr>
        <p:spPr bwMode="auto">
          <a:xfrm>
            <a:off x="5510213" y="1284288"/>
            <a:ext cx="63579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r>
              <a:rPr lang="cs-CZ" altLang="cs-CZ" sz="2400"/>
              <a:t>Klikni na správnou odpověď, ta se zabarví zeleně. </a:t>
            </a:r>
          </a:p>
        </p:txBody>
      </p:sp>
      <p:sp>
        <p:nvSpPr>
          <p:cNvPr id="31767" name="TextovéPole 43"/>
          <p:cNvSpPr txBox="1">
            <a:spLocks noChangeArrowheads="1"/>
          </p:cNvSpPr>
          <p:nvPr/>
        </p:nvSpPr>
        <p:spPr bwMode="auto">
          <a:xfrm>
            <a:off x="347663" y="3141663"/>
            <a:ext cx="5348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Přesvědč se kliknutím na kontakt spínače.</a:t>
            </a:r>
          </a:p>
        </p:txBody>
      </p:sp>
      <p:cxnSp>
        <p:nvCxnSpPr>
          <p:cNvPr id="13" name="Přímá spojnice 12"/>
          <p:cNvCxnSpPr>
            <a:stCxn id="15" idx="6"/>
            <a:endCxn id="16" idx="0"/>
          </p:cNvCxnSpPr>
          <p:nvPr/>
        </p:nvCxnSpPr>
        <p:spPr>
          <a:xfrm flipV="1">
            <a:off x="3756025" y="4295775"/>
            <a:ext cx="450850" cy="555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1"/>
          <p:cNvSpPr txBox="1">
            <a:spLocks noChangeArrowheads="1"/>
          </p:cNvSpPr>
          <p:nvPr/>
        </p:nvSpPr>
        <p:spPr bwMode="auto">
          <a:xfrm>
            <a:off x="260350" y="161925"/>
            <a:ext cx="5353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proud měříme   ampérmetrem.</a:t>
            </a:r>
          </a:p>
        </p:txBody>
      </p:sp>
      <p:sp>
        <p:nvSpPr>
          <p:cNvPr id="32771" name="TextovéPole 3"/>
          <p:cNvSpPr txBox="1">
            <a:spLocks noChangeArrowheads="1"/>
          </p:cNvSpPr>
          <p:nvPr/>
        </p:nvSpPr>
        <p:spPr bwMode="auto">
          <a:xfrm>
            <a:off x="6303963" y="431800"/>
            <a:ext cx="40290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maximální proud můžeme</a:t>
            </a:r>
          </a:p>
          <a:p>
            <a:r>
              <a:rPr lang="cs-CZ" altLang="cs-CZ" sz="2400"/>
              <a:t>přístrojem naměřit?</a:t>
            </a:r>
          </a:p>
        </p:txBody>
      </p:sp>
      <p:sp>
        <p:nvSpPr>
          <p:cNvPr id="32772" name="TextovéPole 4"/>
          <p:cNvSpPr txBox="1">
            <a:spLocks noChangeArrowheads="1"/>
          </p:cNvSpPr>
          <p:nvPr/>
        </p:nvSpPr>
        <p:spPr bwMode="auto">
          <a:xfrm>
            <a:off x="7834313" y="1303338"/>
            <a:ext cx="742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12 A</a:t>
            </a:r>
          </a:p>
        </p:txBody>
      </p:sp>
      <p:sp>
        <p:nvSpPr>
          <p:cNvPr id="6" name="Obdélník 5"/>
          <p:cNvSpPr/>
          <p:nvPr/>
        </p:nvSpPr>
        <p:spPr>
          <a:xfrm>
            <a:off x="7775575" y="1344613"/>
            <a:ext cx="108585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1784350" y="3238500"/>
            <a:ext cx="1408113" cy="2038350"/>
          </a:xfrm>
          <a:prstGeom prst="line">
            <a:avLst/>
          </a:prstGeom>
          <a:ln w="3810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 rot="19513073">
            <a:off x="2460625" y="3017838"/>
            <a:ext cx="46038" cy="2551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olný tvar: obrazec 11"/>
          <p:cNvSpPr/>
          <p:nvPr/>
        </p:nvSpPr>
        <p:spPr>
          <a:xfrm>
            <a:off x="2203450" y="3000375"/>
            <a:ext cx="1289050" cy="1663700"/>
          </a:xfrm>
          <a:custGeom>
            <a:avLst/>
            <a:gdLst>
              <a:gd name="connsiteX0" fmla="*/ 0 w 1334808"/>
              <a:gd name="connsiteY0" fmla="*/ 89941 h 1783830"/>
              <a:gd name="connsiteX1" fmla="*/ 74951 w 1334808"/>
              <a:gd name="connsiteY1" fmla="*/ 74951 h 1783830"/>
              <a:gd name="connsiteX2" fmla="*/ 134911 w 1334808"/>
              <a:gd name="connsiteY2" fmla="*/ 44971 h 1783830"/>
              <a:gd name="connsiteX3" fmla="*/ 179882 w 1334808"/>
              <a:gd name="connsiteY3" fmla="*/ 29981 h 1783830"/>
              <a:gd name="connsiteX4" fmla="*/ 299803 w 1334808"/>
              <a:gd name="connsiteY4" fmla="*/ 44971 h 1783830"/>
              <a:gd name="connsiteX5" fmla="*/ 329783 w 1334808"/>
              <a:gd name="connsiteY5" fmla="*/ 89941 h 1783830"/>
              <a:gd name="connsiteX6" fmla="*/ 404734 w 1334808"/>
              <a:gd name="connsiteY6" fmla="*/ 194872 h 1783830"/>
              <a:gd name="connsiteX7" fmla="*/ 419724 w 1334808"/>
              <a:gd name="connsiteY7" fmla="*/ 239843 h 1783830"/>
              <a:gd name="connsiteX8" fmla="*/ 479685 w 1334808"/>
              <a:gd name="connsiteY8" fmla="*/ 314794 h 1783830"/>
              <a:gd name="connsiteX9" fmla="*/ 524656 w 1334808"/>
              <a:gd name="connsiteY9" fmla="*/ 389744 h 1783830"/>
              <a:gd name="connsiteX10" fmla="*/ 539646 w 1334808"/>
              <a:gd name="connsiteY10" fmla="*/ 434715 h 1783830"/>
              <a:gd name="connsiteX11" fmla="*/ 569626 w 1334808"/>
              <a:gd name="connsiteY11" fmla="*/ 494676 h 1783830"/>
              <a:gd name="connsiteX12" fmla="*/ 629587 w 1334808"/>
              <a:gd name="connsiteY12" fmla="*/ 629587 h 1783830"/>
              <a:gd name="connsiteX13" fmla="*/ 644577 w 1334808"/>
              <a:gd name="connsiteY13" fmla="*/ 674558 h 1783830"/>
              <a:gd name="connsiteX14" fmla="*/ 674557 w 1334808"/>
              <a:gd name="connsiteY14" fmla="*/ 719528 h 1783830"/>
              <a:gd name="connsiteX15" fmla="*/ 719528 w 1334808"/>
              <a:gd name="connsiteY15" fmla="*/ 854440 h 1783830"/>
              <a:gd name="connsiteX16" fmla="*/ 734518 w 1334808"/>
              <a:gd name="connsiteY16" fmla="*/ 899410 h 1783830"/>
              <a:gd name="connsiteX17" fmla="*/ 764498 w 1334808"/>
              <a:gd name="connsiteY17" fmla="*/ 944381 h 1783830"/>
              <a:gd name="connsiteX18" fmla="*/ 809469 w 1334808"/>
              <a:gd name="connsiteY18" fmla="*/ 1049312 h 1783830"/>
              <a:gd name="connsiteX19" fmla="*/ 854439 w 1334808"/>
              <a:gd name="connsiteY19" fmla="*/ 1094282 h 1783830"/>
              <a:gd name="connsiteX20" fmla="*/ 929390 w 1334808"/>
              <a:gd name="connsiteY20" fmla="*/ 1169233 h 1783830"/>
              <a:gd name="connsiteX21" fmla="*/ 989351 w 1334808"/>
              <a:gd name="connsiteY21" fmla="*/ 1244184 h 1783830"/>
              <a:gd name="connsiteX22" fmla="*/ 1019331 w 1334808"/>
              <a:gd name="connsiteY22" fmla="*/ 1289154 h 1783830"/>
              <a:gd name="connsiteX23" fmla="*/ 1079292 w 1334808"/>
              <a:gd name="connsiteY23" fmla="*/ 1349115 h 1783830"/>
              <a:gd name="connsiteX24" fmla="*/ 1109272 w 1334808"/>
              <a:gd name="connsiteY24" fmla="*/ 1394085 h 1783830"/>
              <a:gd name="connsiteX25" fmla="*/ 1214203 w 1334808"/>
              <a:gd name="connsiteY25" fmla="*/ 1454046 h 1783830"/>
              <a:gd name="connsiteX26" fmla="*/ 1244183 w 1334808"/>
              <a:gd name="connsiteY26" fmla="*/ 1499017 h 1783830"/>
              <a:gd name="connsiteX27" fmla="*/ 1304144 w 1334808"/>
              <a:gd name="connsiteY27" fmla="*/ 1573967 h 1783830"/>
              <a:gd name="connsiteX28" fmla="*/ 1319134 w 1334808"/>
              <a:gd name="connsiteY28" fmla="*/ 1783830 h 1783830"/>
              <a:gd name="connsiteX29" fmla="*/ 1124262 w 1334808"/>
              <a:gd name="connsiteY29" fmla="*/ 1753849 h 1783830"/>
              <a:gd name="connsiteX30" fmla="*/ 1064301 w 1334808"/>
              <a:gd name="connsiteY30" fmla="*/ 1723869 h 1783830"/>
              <a:gd name="connsiteX31" fmla="*/ 1019331 w 1334808"/>
              <a:gd name="connsiteY31" fmla="*/ 1693889 h 1783830"/>
              <a:gd name="connsiteX32" fmla="*/ 944380 w 1334808"/>
              <a:gd name="connsiteY32" fmla="*/ 1573967 h 1783830"/>
              <a:gd name="connsiteX33" fmla="*/ 914400 w 1334808"/>
              <a:gd name="connsiteY33" fmla="*/ 1528997 h 1783830"/>
              <a:gd name="connsiteX34" fmla="*/ 869429 w 1334808"/>
              <a:gd name="connsiteY34" fmla="*/ 1439056 h 1783830"/>
              <a:gd name="connsiteX35" fmla="*/ 839449 w 1334808"/>
              <a:gd name="connsiteY35" fmla="*/ 1364105 h 1783830"/>
              <a:gd name="connsiteX36" fmla="*/ 824459 w 1334808"/>
              <a:gd name="connsiteY36" fmla="*/ 1319135 h 1783830"/>
              <a:gd name="connsiteX37" fmla="*/ 809469 w 1334808"/>
              <a:gd name="connsiteY37" fmla="*/ 1259174 h 1783830"/>
              <a:gd name="connsiteX38" fmla="*/ 749508 w 1334808"/>
              <a:gd name="connsiteY38" fmla="*/ 1199213 h 1783830"/>
              <a:gd name="connsiteX39" fmla="*/ 719528 w 1334808"/>
              <a:gd name="connsiteY39" fmla="*/ 1154243 h 1783830"/>
              <a:gd name="connsiteX40" fmla="*/ 689547 w 1334808"/>
              <a:gd name="connsiteY40" fmla="*/ 1094282 h 1783830"/>
              <a:gd name="connsiteX41" fmla="*/ 644577 w 1334808"/>
              <a:gd name="connsiteY41" fmla="*/ 1049312 h 1783830"/>
              <a:gd name="connsiteX42" fmla="*/ 554636 w 1334808"/>
              <a:gd name="connsiteY42" fmla="*/ 929390 h 1783830"/>
              <a:gd name="connsiteX43" fmla="*/ 509665 w 1334808"/>
              <a:gd name="connsiteY43" fmla="*/ 854440 h 1783830"/>
              <a:gd name="connsiteX44" fmla="*/ 479685 w 1334808"/>
              <a:gd name="connsiteY44" fmla="*/ 794479 h 1783830"/>
              <a:gd name="connsiteX45" fmla="*/ 419724 w 1334808"/>
              <a:gd name="connsiteY45" fmla="*/ 719528 h 1783830"/>
              <a:gd name="connsiteX46" fmla="*/ 389744 w 1334808"/>
              <a:gd name="connsiteY46" fmla="*/ 629587 h 1783830"/>
              <a:gd name="connsiteX47" fmla="*/ 359764 w 1334808"/>
              <a:gd name="connsiteY47" fmla="*/ 584617 h 1783830"/>
              <a:gd name="connsiteX48" fmla="*/ 299803 w 1334808"/>
              <a:gd name="connsiteY48" fmla="*/ 479685 h 1783830"/>
              <a:gd name="connsiteX49" fmla="*/ 269823 w 1334808"/>
              <a:gd name="connsiteY49" fmla="*/ 374754 h 1783830"/>
              <a:gd name="connsiteX50" fmla="*/ 209862 w 1334808"/>
              <a:gd name="connsiteY50" fmla="*/ 284813 h 1783830"/>
              <a:gd name="connsiteX51" fmla="*/ 179882 w 1334808"/>
              <a:gd name="connsiteY51" fmla="*/ 239843 h 1783830"/>
              <a:gd name="connsiteX52" fmla="*/ 119921 w 1334808"/>
              <a:gd name="connsiteY52" fmla="*/ 164892 h 1783830"/>
              <a:gd name="connsiteX53" fmla="*/ 89941 w 1334808"/>
              <a:gd name="connsiteY53" fmla="*/ 0 h 1783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334808" h="1783830">
                <a:moveTo>
                  <a:pt x="0" y="89941"/>
                </a:moveTo>
                <a:cubicBezTo>
                  <a:pt x="24984" y="84944"/>
                  <a:pt x="50780" y="83008"/>
                  <a:pt x="74951" y="74951"/>
                </a:cubicBezTo>
                <a:cubicBezTo>
                  <a:pt x="96150" y="67885"/>
                  <a:pt x="114372" y="53773"/>
                  <a:pt x="134911" y="44971"/>
                </a:cubicBezTo>
                <a:cubicBezTo>
                  <a:pt x="149435" y="38747"/>
                  <a:pt x="164892" y="34978"/>
                  <a:pt x="179882" y="29981"/>
                </a:cubicBezTo>
                <a:cubicBezTo>
                  <a:pt x="219856" y="34978"/>
                  <a:pt x="262400" y="30010"/>
                  <a:pt x="299803" y="44971"/>
                </a:cubicBezTo>
                <a:cubicBezTo>
                  <a:pt x="316530" y="51662"/>
                  <a:pt x="320845" y="74299"/>
                  <a:pt x="329783" y="89941"/>
                </a:cubicBezTo>
                <a:cubicBezTo>
                  <a:pt x="382398" y="182016"/>
                  <a:pt x="331485" y="121623"/>
                  <a:pt x="404734" y="194872"/>
                </a:cubicBezTo>
                <a:cubicBezTo>
                  <a:pt x="409731" y="209862"/>
                  <a:pt x="412657" y="225710"/>
                  <a:pt x="419724" y="239843"/>
                </a:cubicBezTo>
                <a:cubicBezTo>
                  <a:pt x="438632" y="277659"/>
                  <a:pt x="451802" y="286910"/>
                  <a:pt x="479685" y="314794"/>
                </a:cubicBezTo>
                <a:cubicBezTo>
                  <a:pt x="522150" y="442189"/>
                  <a:pt x="462925" y="286859"/>
                  <a:pt x="524656" y="389744"/>
                </a:cubicBezTo>
                <a:cubicBezTo>
                  <a:pt x="532786" y="403293"/>
                  <a:pt x="533422" y="420191"/>
                  <a:pt x="539646" y="434715"/>
                </a:cubicBezTo>
                <a:cubicBezTo>
                  <a:pt x="548448" y="455254"/>
                  <a:pt x="559633" y="474689"/>
                  <a:pt x="569626" y="494676"/>
                </a:cubicBezTo>
                <a:cubicBezTo>
                  <a:pt x="597394" y="633517"/>
                  <a:pt x="561603" y="510616"/>
                  <a:pt x="629587" y="629587"/>
                </a:cubicBezTo>
                <a:cubicBezTo>
                  <a:pt x="637427" y="643306"/>
                  <a:pt x="637511" y="660425"/>
                  <a:pt x="644577" y="674558"/>
                </a:cubicBezTo>
                <a:cubicBezTo>
                  <a:pt x="652634" y="690672"/>
                  <a:pt x="664564" y="704538"/>
                  <a:pt x="674557" y="719528"/>
                </a:cubicBezTo>
                <a:lnTo>
                  <a:pt x="719528" y="854440"/>
                </a:lnTo>
                <a:cubicBezTo>
                  <a:pt x="724525" y="869430"/>
                  <a:pt x="725753" y="886263"/>
                  <a:pt x="734518" y="899410"/>
                </a:cubicBezTo>
                <a:cubicBezTo>
                  <a:pt x="744511" y="914400"/>
                  <a:pt x="756441" y="928267"/>
                  <a:pt x="764498" y="944381"/>
                </a:cubicBezTo>
                <a:cubicBezTo>
                  <a:pt x="797119" y="1009624"/>
                  <a:pt x="757480" y="976528"/>
                  <a:pt x="809469" y="1049312"/>
                </a:cubicBezTo>
                <a:cubicBezTo>
                  <a:pt x="821791" y="1066562"/>
                  <a:pt x="840868" y="1077996"/>
                  <a:pt x="854439" y="1094282"/>
                </a:cubicBezTo>
                <a:cubicBezTo>
                  <a:pt x="916898" y="1169233"/>
                  <a:pt x="846943" y="1114270"/>
                  <a:pt x="929390" y="1169233"/>
                </a:cubicBezTo>
                <a:cubicBezTo>
                  <a:pt x="1021664" y="1307643"/>
                  <a:pt x="903912" y="1137386"/>
                  <a:pt x="989351" y="1244184"/>
                </a:cubicBezTo>
                <a:cubicBezTo>
                  <a:pt x="1000605" y="1258252"/>
                  <a:pt x="1007607" y="1275475"/>
                  <a:pt x="1019331" y="1289154"/>
                </a:cubicBezTo>
                <a:cubicBezTo>
                  <a:pt x="1037726" y="1310615"/>
                  <a:pt x="1063613" y="1325596"/>
                  <a:pt x="1079292" y="1349115"/>
                </a:cubicBezTo>
                <a:cubicBezTo>
                  <a:pt x="1089285" y="1364105"/>
                  <a:pt x="1096533" y="1381346"/>
                  <a:pt x="1109272" y="1394085"/>
                </a:cubicBezTo>
                <a:cubicBezTo>
                  <a:pt x="1130463" y="1415276"/>
                  <a:pt x="1190685" y="1442287"/>
                  <a:pt x="1214203" y="1454046"/>
                </a:cubicBezTo>
                <a:cubicBezTo>
                  <a:pt x="1224196" y="1469036"/>
                  <a:pt x="1232928" y="1484949"/>
                  <a:pt x="1244183" y="1499017"/>
                </a:cubicBezTo>
                <a:cubicBezTo>
                  <a:pt x="1329628" y="1605823"/>
                  <a:pt x="1211862" y="1435544"/>
                  <a:pt x="1304144" y="1573967"/>
                </a:cubicBezTo>
                <a:cubicBezTo>
                  <a:pt x="1346863" y="1702126"/>
                  <a:pt x="1338044" y="1632550"/>
                  <a:pt x="1319134" y="1783830"/>
                </a:cubicBezTo>
                <a:cubicBezTo>
                  <a:pt x="1289740" y="1780156"/>
                  <a:pt x="1165471" y="1767585"/>
                  <a:pt x="1124262" y="1753849"/>
                </a:cubicBezTo>
                <a:cubicBezTo>
                  <a:pt x="1103063" y="1746783"/>
                  <a:pt x="1083703" y="1734956"/>
                  <a:pt x="1064301" y="1723869"/>
                </a:cubicBezTo>
                <a:cubicBezTo>
                  <a:pt x="1048659" y="1714931"/>
                  <a:pt x="1032070" y="1706628"/>
                  <a:pt x="1019331" y="1693889"/>
                </a:cubicBezTo>
                <a:cubicBezTo>
                  <a:pt x="971560" y="1646118"/>
                  <a:pt x="976045" y="1629382"/>
                  <a:pt x="944380" y="1573967"/>
                </a:cubicBezTo>
                <a:cubicBezTo>
                  <a:pt x="935442" y="1558325"/>
                  <a:pt x="924393" y="1543987"/>
                  <a:pt x="914400" y="1528997"/>
                </a:cubicBezTo>
                <a:cubicBezTo>
                  <a:pt x="876722" y="1415960"/>
                  <a:pt x="927548" y="1555293"/>
                  <a:pt x="869429" y="1439056"/>
                </a:cubicBezTo>
                <a:cubicBezTo>
                  <a:pt x="857395" y="1414989"/>
                  <a:pt x="848897" y="1389300"/>
                  <a:pt x="839449" y="1364105"/>
                </a:cubicBezTo>
                <a:cubicBezTo>
                  <a:pt x="833901" y="1349310"/>
                  <a:pt x="828800" y="1334328"/>
                  <a:pt x="824459" y="1319135"/>
                </a:cubicBezTo>
                <a:cubicBezTo>
                  <a:pt x="818799" y="1299326"/>
                  <a:pt x="820388" y="1276645"/>
                  <a:pt x="809469" y="1259174"/>
                </a:cubicBezTo>
                <a:cubicBezTo>
                  <a:pt x="794488" y="1235205"/>
                  <a:pt x="765187" y="1222732"/>
                  <a:pt x="749508" y="1199213"/>
                </a:cubicBezTo>
                <a:cubicBezTo>
                  <a:pt x="739515" y="1184223"/>
                  <a:pt x="728466" y="1169885"/>
                  <a:pt x="719528" y="1154243"/>
                </a:cubicBezTo>
                <a:cubicBezTo>
                  <a:pt x="708441" y="1134841"/>
                  <a:pt x="702536" y="1112466"/>
                  <a:pt x="689547" y="1094282"/>
                </a:cubicBezTo>
                <a:cubicBezTo>
                  <a:pt x="677225" y="1077032"/>
                  <a:pt x="658001" y="1065719"/>
                  <a:pt x="644577" y="1049312"/>
                </a:cubicBezTo>
                <a:cubicBezTo>
                  <a:pt x="612936" y="1010639"/>
                  <a:pt x="554636" y="929390"/>
                  <a:pt x="554636" y="929390"/>
                </a:cubicBezTo>
                <a:cubicBezTo>
                  <a:pt x="519839" y="824999"/>
                  <a:pt x="564538" y="936749"/>
                  <a:pt x="509665" y="854440"/>
                </a:cubicBezTo>
                <a:cubicBezTo>
                  <a:pt x="497270" y="835847"/>
                  <a:pt x="490772" y="813881"/>
                  <a:pt x="479685" y="794479"/>
                </a:cubicBezTo>
                <a:cubicBezTo>
                  <a:pt x="454471" y="750354"/>
                  <a:pt x="452556" y="752359"/>
                  <a:pt x="419724" y="719528"/>
                </a:cubicBezTo>
                <a:cubicBezTo>
                  <a:pt x="409731" y="689548"/>
                  <a:pt x="407274" y="655881"/>
                  <a:pt x="389744" y="629587"/>
                </a:cubicBezTo>
                <a:cubicBezTo>
                  <a:pt x="379751" y="614597"/>
                  <a:pt x="368702" y="600259"/>
                  <a:pt x="359764" y="584617"/>
                </a:cubicBezTo>
                <a:cubicBezTo>
                  <a:pt x="283684" y="451478"/>
                  <a:pt x="372848" y="589256"/>
                  <a:pt x="299803" y="479685"/>
                </a:cubicBezTo>
                <a:cubicBezTo>
                  <a:pt x="296275" y="465573"/>
                  <a:pt x="279597" y="392348"/>
                  <a:pt x="269823" y="374754"/>
                </a:cubicBezTo>
                <a:cubicBezTo>
                  <a:pt x="252324" y="343256"/>
                  <a:pt x="229849" y="314793"/>
                  <a:pt x="209862" y="284813"/>
                </a:cubicBezTo>
                <a:cubicBezTo>
                  <a:pt x="199869" y="269823"/>
                  <a:pt x="192621" y="252582"/>
                  <a:pt x="179882" y="239843"/>
                </a:cubicBezTo>
                <a:cubicBezTo>
                  <a:pt x="154964" y="214925"/>
                  <a:pt x="135049" y="198930"/>
                  <a:pt x="119921" y="164892"/>
                </a:cubicBezTo>
                <a:cubicBezTo>
                  <a:pt x="82041" y="79660"/>
                  <a:pt x="89941" y="84092"/>
                  <a:pt x="89941" y="0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olný tvar: obrazec 12"/>
          <p:cNvSpPr/>
          <p:nvPr/>
        </p:nvSpPr>
        <p:spPr>
          <a:xfrm>
            <a:off x="1843088" y="3717925"/>
            <a:ext cx="1349375" cy="1647825"/>
          </a:xfrm>
          <a:custGeom>
            <a:avLst/>
            <a:gdLst>
              <a:gd name="connsiteX0" fmla="*/ 0 w 1351126"/>
              <a:gd name="connsiteY0" fmla="*/ 151888 h 1815797"/>
              <a:gd name="connsiteX1" fmla="*/ 89941 w 1351126"/>
              <a:gd name="connsiteY1" fmla="*/ 61948 h 1815797"/>
              <a:gd name="connsiteX2" fmla="*/ 149902 w 1351126"/>
              <a:gd name="connsiteY2" fmla="*/ 1987 h 1815797"/>
              <a:gd name="connsiteX3" fmla="*/ 194872 w 1351126"/>
              <a:gd name="connsiteY3" fmla="*/ 31967 h 1815797"/>
              <a:gd name="connsiteX4" fmla="*/ 314794 w 1351126"/>
              <a:gd name="connsiteY4" fmla="*/ 61948 h 1815797"/>
              <a:gd name="connsiteX5" fmla="*/ 389744 w 1351126"/>
              <a:gd name="connsiteY5" fmla="*/ 121908 h 1815797"/>
              <a:gd name="connsiteX6" fmla="*/ 419725 w 1351126"/>
              <a:gd name="connsiteY6" fmla="*/ 166879 h 1815797"/>
              <a:gd name="connsiteX7" fmla="*/ 479685 w 1351126"/>
              <a:gd name="connsiteY7" fmla="*/ 211849 h 1815797"/>
              <a:gd name="connsiteX8" fmla="*/ 554636 w 1351126"/>
              <a:gd name="connsiteY8" fmla="*/ 271810 h 1815797"/>
              <a:gd name="connsiteX9" fmla="*/ 584617 w 1351126"/>
              <a:gd name="connsiteY9" fmla="*/ 316780 h 1815797"/>
              <a:gd name="connsiteX10" fmla="*/ 599607 w 1351126"/>
              <a:gd name="connsiteY10" fmla="*/ 361751 h 1815797"/>
              <a:gd name="connsiteX11" fmla="*/ 644577 w 1351126"/>
              <a:gd name="connsiteY11" fmla="*/ 406721 h 1815797"/>
              <a:gd name="connsiteX12" fmla="*/ 704538 w 1351126"/>
              <a:gd name="connsiteY12" fmla="*/ 496662 h 1815797"/>
              <a:gd name="connsiteX13" fmla="*/ 734518 w 1351126"/>
              <a:gd name="connsiteY13" fmla="*/ 541633 h 1815797"/>
              <a:gd name="connsiteX14" fmla="*/ 749508 w 1351126"/>
              <a:gd name="connsiteY14" fmla="*/ 586603 h 1815797"/>
              <a:gd name="connsiteX15" fmla="*/ 809469 w 1351126"/>
              <a:gd name="connsiteY15" fmla="*/ 691534 h 1815797"/>
              <a:gd name="connsiteX16" fmla="*/ 824459 w 1351126"/>
              <a:gd name="connsiteY16" fmla="*/ 736505 h 1815797"/>
              <a:gd name="connsiteX17" fmla="*/ 854440 w 1351126"/>
              <a:gd name="connsiteY17" fmla="*/ 766485 h 1815797"/>
              <a:gd name="connsiteX18" fmla="*/ 869430 w 1351126"/>
              <a:gd name="connsiteY18" fmla="*/ 826446 h 1815797"/>
              <a:gd name="connsiteX19" fmla="*/ 899410 w 1351126"/>
              <a:gd name="connsiteY19" fmla="*/ 871416 h 1815797"/>
              <a:gd name="connsiteX20" fmla="*/ 929390 w 1351126"/>
              <a:gd name="connsiteY20" fmla="*/ 961357 h 1815797"/>
              <a:gd name="connsiteX21" fmla="*/ 944380 w 1351126"/>
              <a:gd name="connsiteY21" fmla="*/ 1006328 h 1815797"/>
              <a:gd name="connsiteX22" fmla="*/ 974361 w 1351126"/>
              <a:gd name="connsiteY22" fmla="*/ 1111259 h 1815797"/>
              <a:gd name="connsiteX23" fmla="*/ 1034321 w 1351126"/>
              <a:gd name="connsiteY23" fmla="*/ 1201200 h 1815797"/>
              <a:gd name="connsiteX24" fmla="*/ 1064302 w 1351126"/>
              <a:gd name="connsiteY24" fmla="*/ 1336111 h 1815797"/>
              <a:gd name="connsiteX25" fmla="*/ 1094282 w 1351126"/>
              <a:gd name="connsiteY25" fmla="*/ 1366092 h 1815797"/>
              <a:gd name="connsiteX26" fmla="*/ 1154243 w 1351126"/>
              <a:gd name="connsiteY26" fmla="*/ 1441043 h 1815797"/>
              <a:gd name="connsiteX27" fmla="*/ 1199213 w 1351126"/>
              <a:gd name="connsiteY27" fmla="*/ 1456033 h 1815797"/>
              <a:gd name="connsiteX28" fmla="*/ 1229194 w 1351126"/>
              <a:gd name="connsiteY28" fmla="*/ 1501003 h 1815797"/>
              <a:gd name="connsiteX29" fmla="*/ 1259174 w 1351126"/>
              <a:gd name="connsiteY29" fmla="*/ 1530984 h 1815797"/>
              <a:gd name="connsiteX30" fmla="*/ 1319135 w 1351126"/>
              <a:gd name="connsiteY30" fmla="*/ 1620925 h 1815797"/>
              <a:gd name="connsiteX31" fmla="*/ 1349115 w 1351126"/>
              <a:gd name="connsiteY31" fmla="*/ 1710866 h 1815797"/>
              <a:gd name="connsiteX32" fmla="*/ 1334125 w 1351126"/>
              <a:gd name="connsiteY32" fmla="*/ 1755836 h 1815797"/>
              <a:gd name="connsiteX33" fmla="*/ 1274164 w 1351126"/>
              <a:gd name="connsiteY33" fmla="*/ 1785816 h 1815797"/>
              <a:gd name="connsiteX34" fmla="*/ 1214203 w 1351126"/>
              <a:gd name="connsiteY34" fmla="*/ 1800807 h 1815797"/>
              <a:gd name="connsiteX35" fmla="*/ 1169233 w 1351126"/>
              <a:gd name="connsiteY35" fmla="*/ 1815797 h 1815797"/>
              <a:gd name="connsiteX36" fmla="*/ 1124262 w 1351126"/>
              <a:gd name="connsiteY36" fmla="*/ 1800807 h 1815797"/>
              <a:gd name="connsiteX37" fmla="*/ 1109272 w 1351126"/>
              <a:gd name="connsiteY37" fmla="*/ 1755836 h 1815797"/>
              <a:gd name="connsiteX38" fmla="*/ 1079292 w 1351126"/>
              <a:gd name="connsiteY38" fmla="*/ 1710866 h 1815797"/>
              <a:gd name="connsiteX39" fmla="*/ 1034321 w 1351126"/>
              <a:gd name="connsiteY39" fmla="*/ 1635915 h 1815797"/>
              <a:gd name="connsiteX40" fmla="*/ 974361 w 1351126"/>
              <a:gd name="connsiteY40" fmla="*/ 1560964 h 1815797"/>
              <a:gd name="connsiteX41" fmla="*/ 929390 w 1351126"/>
              <a:gd name="connsiteY41" fmla="*/ 1486013 h 1815797"/>
              <a:gd name="connsiteX42" fmla="*/ 914400 w 1351126"/>
              <a:gd name="connsiteY42" fmla="*/ 1441043 h 1815797"/>
              <a:gd name="connsiteX43" fmla="*/ 854440 w 1351126"/>
              <a:gd name="connsiteY43" fmla="*/ 1351102 h 1815797"/>
              <a:gd name="connsiteX44" fmla="*/ 839449 w 1351126"/>
              <a:gd name="connsiteY44" fmla="*/ 1306131 h 1815797"/>
              <a:gd name="connsiteX45" fmla="*/ 794479 w 1351126"/>
              <a:gd name="connsiteY45" fmla="*/ 1186210 h 1815797"/>
              <a:gd name="connsiteX46" fmla="*/ 749508 w 1351126"/>
              <a:gd name="connsiteY46" fmla="*/ 1171220 h 1815797"/>
              <a:gd name="connsiteX47" fmla="*/ 689548 w 1351126"/>
              <a:gd name="connsiteY47" fmla="*/ 1096269 h 1815797"/>
              <a:gd name="connsiteX48" fmla="*/ 659567 w 1351126"/>
              <a:gd name="connsiteY48" fmla="*/ 1066288 h 1815797"/>
              <a:gd name="connsiteX49" fmla="*/ 629587 w 1351126"/>
              <a:gd name="connsiteY49" fmla="*/ 1021318 h 1815797"/>
              <a:gd name="connsiteX50" fmla="*/ 584617 w 1351126"/>
              <a:gd name="connsiteY50" fmla="*/ 991338 h 1815797"/>
              <a:gd name="connsiteX51" fmla="*/ 569626 w 1351126"/>
              <a:gd name="connsiteY51" fmla="*/ 946367 h 1815797"/>
              <a:gd name="connsiteX52" fmla="*/ 494676 w 1351126"/>
              <a:gd name="connsiteY52" fmla="*/ 871416 h 1815797"/>
              <a:gd name="connsiteX53" fmla="*/ 479685 w 1351126"/>
              <a:gd name="connsiteY53" fmla="*/ 826446 h 1815797"/>
              <a:gd name="connsiteX54" fmla="*/ 419725 w 1351126"/>
              <a:gd name="connsiteY54" fmla="*/ 736505 h 1815797"/>
              <a:gd name="connsiteX55" fmla="*/ 374754 w 1351126"/>
              <a:gd name="connsiteY55" fmla="*/ 661554 h 1815797"/>
              <a:gd name="connsiteX56" fmla="*/ 359764 w 1351126"/>
              <a:gd name="connsiteY56" fmla="*/ 616584 h 1815797"/>
              <a:gd name="connsiteX57" fmla="*/ 329784 w 1351126"/>
              <a:gd name="connsiteY57" fmla="*/ 586603 h 1815797"/>
              <a:gd name="connsiteX58" fmla="*/ 299803 w 1351126"/>
              <a:gd name="connsiteY58" fmla="*/ 541633 h 1815797"/>
              <a:gd name="connsiteX59" fmla="*/ 284813 w 1351126"/>
              <a:gd name="connsiteY59" fmla="*/ 496662 h 1815797"/>
              <a:gd name="connsiteX60" fmla="*/ 269823 w 1351126"/>
              <a:gd name="connsiteY60" fmla="*/ 436702 h 1815797"/>
              <a:gd name="connsiteX61" fmla="*/ 239843 w 1351126"/>
              <a:gd name="connsiteY61" fmla="*/ 406721 h 1815797"/>
              <a:gd name="connsiteX62" fmla="*/ 179882 w 1351126"/>
              <a:gd name="connsiteY62" fmla="*/ 316780 h 1815797"/>
              <a:gd name="connsiteX63" fmla="*/ 149902 w 1351126"/>
              <a:gd name="connsiteY63" fmla="*/ 271810 h 1815797"/>
              <a:gd name="connsiteX64" fmla="*/ 74951 w 1351126"/>
              <a:gd name="connsiteY64" fmla="*/ 196859 h 1815797"/>
              <a:gd name="connsiteX65" fmla="*/ 59961 w 1351126"/>
              <a:gd name="connsiteY65" fmla="*/ 151888 h 1815797"/>
              <a:gd name="connsiteX66" fmla="*/ 74951 w 1351126"/>
              <a:gd name="connsiteY66" fmla="*/ 1987 h 1815797"/>
              <a:gd name="connsiteX67" fmla="*/ 74951 w 1351126"/>
              <a:gd name="connsiteY67" fmla="*/ 31967 h 18157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1351126" h="1815797">
                <a:moveTo>
                  <a:pt x="0" y="151888"/>
                </a:moveTo>
                <a:cubicBezTo>
                  <a:pt x="177759" y="45234"/>
                  <a:pt x="17331" y="163602"/>
                  <a:pt x="89941" y="61948"/>
                </a:cubicBezTo>
                <a:cubicBezTo>
                  <a:pt x="106370" y="38947"/>
                  <a:pt x="149902" y="1987"/>
                  <a:pt x="149902" y="1987"/>
                </a:cubicBezTo>
                <a:cubicBezTo>
                  <a:pt x="164892" y="11980"/>
                  <a:pt x="177941" y="25810"/>
                  <a:pt x="194872" y="31967"/>
                </a:cubicBezTo>
                <a:cubicBezTo>
                  <a:pt x="233596" y="46048"/>
                  <a:pt x="314794" y="61948"/>
                  <a:pt x="314794" y="61948"/>
                </a:cubicBezTo>
                <a:cubicBezTo>
                  <a:pt x="400713" y="190826"/>
                  <a:pt x="286308" y="39159"/>
                  <a:pt x="389744" y="121908"/>
                </a:cubicBezTo>
                <a:cubicBezTo>
                  <a:pt x="403812" y="133163"/>
                  <a:pt x="406986" y="154140"/>
                  <a:pt x="419725" y="166879"/>
                </a:cubicBezTo>
                <a:cubicBezTo>
                  <a:pt x="437391" y="184545"/>
                  <a:pt x="460492" y="195855"/>
                  <a:pt x="479685" y="211849"/>
                </a:cubicBezTo>
                <a:cubicBezTo>
                  <a:pt x="565128" y="283050"/>
                  <a:pt x="443447" y="197681"/>
                  <a:pt x="554636" y="271810"/>
                </a:cubicBezTo>
                <a:cubicBezTo>
                  <a:pt x="564630" y="286800"/>
                  <a:pt x="576560" y="300666"/>
                  <a:pt x="584617" y="316780"/>
                </a:cubicBezTo>
                <a:cubicBezTo>
                  <a:pt x="591684" y="330913"/>
                  <a:pt x="590842" y="348604"/>
                  <a:pt x="599607" y="361751"/>
                </a:cubicBezTo>
                <a:cubicBezTo>
                  <a:pt x="611366" y="379390"/>
                  <a:pt x="631562" y="389987"/>
                  <a:pt x="644577" y="406721"/>
                </a:cubicBezTo>
                <a:cubicBezTo>
                  <a:pt x="666698" y="435163"/>
                  <a:pt x="684551" y="466682"/>
                  <a:pt x="704538" y="496662"/>
                </a:cubicBezTo>
                <a:cubicBezTo>
                  <a:pt x="714531" y="511652"/>
                  <a:pt x="728821" y="524542"/>
                  <a:pt x="734518" y="541633"/>
                </a:cubicBezTo>
                <a:cubicBezTo>
                  <a:pt x="739515" y="556623"/>
                  <a:pt x="743284" y="572080"/>
                  <a:pt x="749508" y="586603"/>
                </a:cubicBezTo>
                <a:cubicBezTo>
                  <a:pt x="772330" y="639854"/>
                  <a:pt x="779361" y="646372"/>
                  <a:pt x="809469" y="691534"/>
                </a:cubicBezTo>
                <a:cubicBezTo>
                  <a:pt x="814466" y="706524"/>
                  <a:pt x="816329" y="722956"/>
                  <a:pt x="824459" y="736505"/>
                </a:cubicBezTo>
                <a:cubicBezTo>
                  <a:pt x="831730" y="748624"/>
                  <a:pt x="848119" y="753844"/>
                  <a:pt x="854440" y="766485"/>
                </a:cubicBezTo>
                <a:cubicBezTo>
                  <a:pt x="863654" y="784912"/>
                  <a:pt x="861314" y="807510"/>
                  <a:pt x="869430" y="826446"/>
                </a:cubicBezTo>
                <a:cubicBezTo>
                  <a:pt x="876527" y="843005"/>
                  <a:pt x="889417" y="856426"/>
                  <a:pt x="899410" y="871416"/>
                </a:cubicBezTo>
                <a:lnTo>
                  <a:pt x="929390" y="961357"/>
                </a:lnTo>
                <a:cubicBezTo>
                  <a:pt x="934387" y="976347"/>
                  <a:pt x="940547" y="990999"/>
                  <a:pt x="944380" y="1006328"/>
                </a:cubicBezTo>
                <a:cubicBezTo>
                  <a:pt x="947907" y="1020437"/>
                  <a:pt x="964588" y="1093667"/>
                  <a:pt x="974361" y="1111259"/>
                </a:cubicBezTo>
                <a:cubicBezTo>
                  <a:pt x="991859" y="1142757"/>
                  <a:pt x="1034321" y="1201200"/>
                  <a:pt x="1034321" y="1201200"/>
                </a:cubicBezTo>
                <a:cubicBezTo>
                  <a:pt x="1035897" y="1209081"/>
                  <a:pt x="1057247" y="1322000"/>
                  <a:pt x="1064302" y="1336111"/>
                </a:cubicBezTo>
                <a:cubicBezTo>
                  <a:pt x="1070622" y="1348752"/>
                  <a:pt x="1085453" y="1355056"/>
                  <a:pt x="1094282" y="1366092"/>
                </a:cubicBezTo>
                <a:cubicBezTo>
                  <a:pt x="1113136" y="1389660"/>
                  <a:pt x="1126401" y="1424338"/>
                  <a:pt x="1154243" y="1441043"/>
                </a:cubicBezTo>
                <a:cubicBezTo>
                  <a:pt x="1167792" y="1449173"/>
                  <a:pt x="1184223" y="1451036"/>
                  <a:pt x="1199213" y="1456033"/>
                </a:cubicBezTo>
                <a:cubicBezTo>
                  <a:pt x="1209207" y="1471023"/>
                  <a:pt x="1217940" y="1486935"/>
                  <a:pt x="1229194" y="1501003"/>
                </a:cubicBezTo>
                <a:cubicBezTo>
                  <a:pt x="1238023" y="1512039"/>
                  <a:pt x="1251903" y="1518865"/>
                  <a:pt x="1259174" y="1530984"/>
                </a:cubicBezTo>
                <a:cubicBezTo>
                  <a:pt x="1324253" y="1639451"/>
                  <a:pt x="1204782" y="1506572"/>
                  <a:pt x="1319135" y="1620925"/>
                </a:cubicBezTo>
                <a:cubicBezTo>
                  <a:pt x="1329128" y="1650905"/>
                  <a:pt x="1359108" y="1680886"/>
                  <a:pt x="1349115" y="1710866"/>
                </a:cubicBezTo>
                <a:cubicBezTo>
                  <a:pt x="1344118" y="1725856"/>
                  <a:pt x="1345298" y="1744663"/>
                  <a:pt x="1334125" y="1755836"/>
                </a:cubicBezTo>
                <a:cubicBezTo>
                  <a:pt x="1318324" y="1771637"/>
                  <a:pt x="1295087" y="1777970"/>
                  <a:pt x="1274164" y="1785816"/>
                </a:cubicBezTo>
                <a:cubicBezTo>
                  <a:pt x="1254874" y="1793050"/>
                  <a:pt x="1234012" y="1795147"/>
                  <a:pt x="1214203" y="1800807"/>
                </a:cubicBezTo>
                <a:cubicBezTo>
                  <a:pt x="1199010" y="1805148"/>
                  <a:pt x="1184223" y="1810800"/>
                  <a:pt x="1169233" y="1815797"/>
                </a:cubicBezTo>
                <a:cubicBezTo>
                  <a:pt x="1154243" y="1810800"/>
                  <a:pt x="1135435" y="1811980"/>
                  <a:pt x="1124262" y="1800807"/>
                </a:cubicBezTo>
                <a:cubicBezTo>
                  <a:pt x="1113089" y="1789634"/>
                  <a:pt x="1116338" y="1769969"/>
                  <a:pt x="1109272" y="1755836"/>
                </a:cubicBezTo>
                <a:cubicBezTo>
                  <a:pt x="1101215" y="1739722"/>
                  <a:pt x="1089285" y="1725856"/>
                  <a:pt x="1079292" y="1710866"/>
                </a:cubicBezTo>
                <a:cubicBezTo>
                  <a:pt x="1036828" y="1583470"/>
                  <a:pt x="1096052" y="1738799"/>
                  <a:pt x="1034321" y="1635915"/>
                </a:cubicBezTo>
                <a:cubicBezTo>
                  <a:pt x="986049" y="1555463"/>
                  <a:pt x="1063929" y="1620676"/>
                  <a:pt x="974361" y="1560964"/>
                </a:cubicBezTo>
                <a:cubicBezTo>
                  <a:pt x="931898" y="1433571"/>
                  <a:pt x="991120" y="1588894"/>
                  <a:pt x="929390" y="1486013"/>
                </a:cubicBezTo>
                <a:cubicBezTo>
                  <a:pt x="921260" y="1472464"/>
                  <a:pt x="922074" y="1454855"/>
                  <a:pt x="914400" y="1441043"/>
                </a:cubicBezTo>
                <a:cubicBezTo>
                  <a:pt x="896902" y="1409546"/>
                  <a:pt x="865835" y="1385285"/>
                  <a:pt x="854440" y="1351102"/>
                </a:cubicBezTo>
                <a:cubicBezTo>
                  <a:pt x="849443" y="1336112"/>
                  <a:pt x="843281" y="1321460"/>
                  <a:pt x="839449" y="1306131"/>
                </a:cubicBezTo>
                <a:cubicBezTo>
                  <a:pt x="828784" y="1263471"/>
                  <a:pt x="833036" y="1217055"/>
                  <a:pt x="794479" y="1186210"/>
                </a:cubicBezTo>
                <a:cubicBezTo>
                  <a:pt x="782140" y="1176339"/>
                  <a:pt x="764498" y="1176217"/>
                  <a:pt x="749508" y="1171220"/>
                </a:cubicBezTo>
                <a:cubicBezTo>
                  <a:pt x="677116" y="1098825"/>
                  <a:pt x="765193" y="1190825"/>
                  <a:pt x="689548" y="1096269"/>
                </a:cubicBezTo>
                <a:cubicBezTo>
                  <a:pt x="680719" y="1085233"/>
                  <a:pt x="668396" y="1077324"/>
                  <a:pt x="659567" y="1066288"/>
                </a:cubicBezTo>
                <a:cubicBezTo>
                  <a:pt x="648313" y="1052220"/>
                  <a:pt x="642326" y="1034057"/>
                  <a:pt x="629587" y="1021318"/>
                </a:cubicBezTo>
                <a:cubicBezTo>
                  <a:pt x="616848" y="1008579"/>
                  <a:pt x="599607" y="1001331"/>
                  <a:pt x="584617" y="991338"/>
                </a:cubicBezTo>
                <a:cubicBezTo>
                  <a:pt x="579620" y="976348"/>
                  <a:pt x="579107" y="959008"/>
                  <a:pt x="569626" y="946367"/>
                </a:cubicBezTo>
                <a:cubicBezTo>
                  <a:pt x="548427" y="918101"/>
                  <a:pt x="494676" y="871416"/>
                  <a:pt x="494676" y="871416"/>
                </a:cubicBezTo>
                <a:cubicBezTo>
                  <a:pt x="489679" y="856426"/>
                  <a:pt x="487359" y="840258"/>
                  <a:pt x="479685" y="826446"/>
                </a:cubicBezTo>
                <a:cubicBezTo>
                  <a:pt x="462186" y="794949"/>
                  <a:pt x="419725" y="736505"/>
                  <a:pt x="419725" y="736505"/>
                </a:cubicBezTo>
                <a:cubicBezTo>
                  <a:pt x="377262" y="609112"/>
                  <a:pt x="436484" y="764435"/>
                  <a:pt x="374754" y="661554"/>
                </a:cubicBezTo>
                <a:cubicBezTo>
                  <a:pt x="366624" y="648005"/>
                  <a:pt x="367893" y="630133"/>
                  <a:pt x="359764" y="616584"/>
                </a:cubicBezTo>
                <a:cubicBezTo>
                  <a:pt x="352493" y="604465"/>
                  <a:pt x="338613" y="597639"/>
                  <a:pt x="329784" y="586603"/>
                </a:cubicBezTo>
                <a:cubicBezTo>
                  <a:pt x="318530" y="572535"/>
                  <a:pt x="309797" y="556623"/>
                  <a:pt x="299803" y="541633"/>
                </a:cubicBezTo>
                <a:cubicBezTo>
                  <a:pt x="294806" y="526643"/>
                  <a:pt x="289154" y="511855"/>
                  <a:pt x="284813" y="496662"/>
                </a:cubicBezTo>
                <a:cubicBezTo>
                  <a:pt x="279153" y="476853"/>
                  <a:pt x="279036" y="455129"/>
                  <a:pt x="269823" y="436702"/>
                </a:cubicBezTo>
                <a:cubicBezTo>
                  <a:pt x="263503" y="424061"/>
                  <a:pt x="248323" y="418027"/>
                  <a:pt x="239843" y="406721"/>
                </a:cubicBezTo>
                <a:cubicBezTo>
                  <a:pt x="218224" y="377895"/>
                  <a:pt x="199869" y="346760"/>
                  <a:pt x="179882" y="316780"/>
                </a:cubicBezTo>
                <a:cubicBezTo>
                  <a:pt x="169889" y="301790"/>
                  <a:pt x="162641" y="284549"/>
                  <a:pt x="149902" y="271810"/>
                </a:cubicBezTo>
                <a:lnTo>
                  <a:pt x="74951" y="196859"/>
                </a:lnTo>
                <a:cubicBezTo>
                  <a:pt x="69954" y="181869"/>
                  <a:pt x="59961" y="167689"/>
                  <a:pt x="59961" y="151888"/>
                </a:cubicBezTo>
                <a:cubicBezTo>
                  <a:pt x="59961" y="101672"/>
                  <a:pt x="68722" y="51815"/>
                  <a:pt x="74951" y="1987"/>
                </a:cubicBezTo>
                <a:cubicBezTo>
                  <a:pt x="76191" y="-7929"/>
                  <a:pt x="74951" y="21974"/>
                  <a:pt x="74951" y="31967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2778" name="Obrázek 13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63675" y="889000"/>
            <a:ext cx="3133725" cy="237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 rot="19764960">
            <a:off x="2176463" y="2251075"/>
            <a:ext cx="215900" cy="15176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2780" name="Skupina 24"/>
          <p:cNvGrpSpPr>
            <a:grpSpLocks/>
          </p:cNvGrpSpPr>
          <p:nvPr/>
        </p:nvGrpSpPr>
        <p:grpSpPr bwMode="auto">
          <a:xfrm>
            <a:off x="995363" y="3492500"/>
            <a:ext cx="4346575" cy="3287713"/>
            <a:chOff x="6001548" y="3112077"/>
            <a:chExt cx="4346662" cy="3287586"/>
          </a:xfrm>
        </p:grpSpPr>
        <p:pic>
          <p:nvPicPr>
            <p:cNvPr id="32794" name="Obrázek 22" descr="Obsah obrázku zařízení&#10;&#10;Popis se vygeneroval automaticky.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01548" y="3112077"/>
              <a:ext cx="4346662" cy="32875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7" name="Přímá spojnice 16"/>
            <p:cNvCxnSpPr>
              <a:cxnSpLocks/>
            </p:cNvCxnSpPr>
            <p:nvPr/>
          </p:nvCxnSpPr>
          <p:spPr>
            <a:xfrm>
              <a:off x="7536691" y="4256621"/>
              <a:ext cx="336557" cy="13969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cxnSpLocks/>
            </p:cNvCxnSpPr>
            <p:nvPr/>
          </p:nvCxnSpPr>
          <p:spPr>
            <a:xfrm>
              <a:off x="6865165" y="4570934"/>
              <a:ext cx="852504" cy="1314399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781" name="TextovéPole 25"/>
          <p:cNvSpPr txBox="1">
            <a:spLocks noChangeArrowheads="1"/>
          </p:cNvSpPr>
          <p:nvPr/>
        </p:nvSpPr>
        <p:spPr bwMode="auto">
          <a:xfrm>
            <a:off x="7310438" y="1271588"/>
            <a:ext cx="425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a)</a:t>
            </a:r>
          </a:p>
        </p:txBody>
      </p:sp>
      <p:grpSp>
        <p:nvGrpSpPr>
          <p:cNvPr id="32782" name="Skupina 26"/>
          <p:cNvGrpSpPr>
            <a:grpSpLocks/>
          </p:cNvGrpSpPr>
          <p:nvPr/>
        </p:nvGrpSpPr>
        <p:grpSpPr bwMode="auto">
          <a:xfrm>
            <a:off x="6972300" y="3408363"/>
            <a:ext cx="4346575" cy="3287712"/>
            <a:chOff x="6001548" y="3112077"/>
            <a:chExt cx="4346662" cy="3287586"/>
          </a:xfrm>
        </p:grpSpPr>
        <p:pic>
          <p:nvPicPr>
            <p:cNvPr id="32791" name="Obrázek 27" descr="Obsah obrázku zařízení&#10;&#10;Popis se vygeneroval automaticky.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01548" y="3112077"/>
              <a:ext cx="4346662" cy="32875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9" name="Přímá spojnice 28"/>
            <p:cNvCxnSpPr>
              <a:cxnSpLocks/>
            </p:cNvCxnSpPr>
            <p:nvPr/>
          </p:nvCxnSpPr>
          <p:spPr>
            <a:xfrm flipH="1">
              <a:off x="8174880" y="4542359"/>
              <a:ext cx="1011257" cy="119534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>
              <a:cxnSpLocks/>
            </p:cNvCxnSpPr>
            <p:nvPr/>
          </p:nvCxnSpPr>
          <p:spPr>
            <a:xfrm>
              <a:off x="6850878" y="4542359"/>
              <a:ext cx="854092" cy="1312813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783" name="TextovéPole 32"/>
          <p:cNvSpPr txBox="1">
            <a:spLocks noChangeArrowheads="1"/>
          </p:cNvSpPr>
          <p:nvPr/>
        </p:nvSpPr>
        <p:spPr bwMode="auto">
          <a:xfrm>
            <a:off x="619125" y="1574800"/>
            <a:ext cx="425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a)</a:t>
            </a:r>
          </a:p>
        </p:txBody>
      </p:sp>
      <p:sp>
        <p:nvSpPr>
          <p:cNvPr id="32784" name="TextovéPole 33"/>
          <p:cNvSpPr txBox="1">
            <a:spLocks noChangeArrowheads="1"/>
          </p:cNvSpPr>
          <p:nvPr/>
        </p:nvSpPr>
        <p:spPr bwMode="auto">
          <a:xfrm>
            <a:off x="407988" y="4921250"/>
            <a:ext cx="4397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b)</a:t>
            </a:r>
          </a:p>
        </p:txBody>
      </p:sp>
      <p:sp>
        <p:nvSpPr>
          <p:cNvPr id="32785" name="TextovéPole 34"/>
          <p:cNvSpPr txBox="1">
            <a:spLocks noChangeArrowheads="1"/>
          </p:cNvSpPr>
          <p:nvPr/>
        </p:nvSpPr>
        <p:spPr bwMode="auto">
          <a:xfrm>
            <a:off x="6245225" y="4929188"/>
            <a:ext cx="4079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c)</a:t>
            </a:r>
          </a:p>
        </p:txBody>
      </p:sp>
      <p:sp>
        <p:nvSpPr>
          <p:cNvPr id="32786" name="TextovéPole 35"/>
          <p:cNvSpPr txBox="1">
            <a:spLocks noChangeArrowheads="1"/>
          </p:cNvSpPr>
          <p:nvPr/>
        </p:nvSpPr>
        <p:spPr bwMode="auto">
          <a:xfrm>
            <a:off x="4976813" y="1965325"/>
            <a:ext cx="6342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b) Jakou výchylku ukazuje ampérmetr b ?  2,5 A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10193338" y="1965325"/>
            <a:ext cx="849312" cy="4683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32788" name="TextovéPole 37"/>
          <p:cNvSpPr txBox="1">
            <a:spLocks noChangeArrowheads="1"/>
          </p:cNvSpPr>
          <p:nvPr/>
        </p:nvSpPr>
        <p:spPr bwMode="auto">
          <a:xfrm>
            <a:off x="4938713" y="2667000"/>
            <a:ext cx="61039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c) Jakou výchylku ukazuje ampérmetr c)   10 A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9988550" y="2660650"/>
            <a:ext cx="1054100" cy="4619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3" name="Obdélník 2"/>
          <p:cNvSpPr/>
          <p:nvPr/>
        </p:nvSpPr>
        <p:spPr>
          <a:xfrm>
            <a:off x="3492500" y="161925"/>
            <a:ext cx="2103438" cy="4873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37" grpId="0" animBg="1"/>
      <p:bldP spid="39" grpId="0" animBg="1"/>
      <p:bldP spid="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ovéPole 1"/>
          <p:cNvSpPr txBox="1">
            <a:spLocks noChangeArrowheads="1"/>
          </p:cNvSpPr>
          <p:nvPr/>
        </p:nvSpPr>
        <p:spPr bwMode="auto">
          <a:xfrm>
            <a:off x="371475" y="309563"/>
            <a:ext cx="109267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doplň tabulku pouze o hodnoty proudu na jeden dílek stupnice a naměřené</a:t>
            </a:r>
          </a:p>
          <a:p>
            <a:r>
              <a:rPr lang="cs-CZ" altLang="cs-CZ" sz="2400"/>
              <a:t>hodnoty proudu. Proveď kontroly kliknutím na jednotlivé černé obdélníky.</a:t>
            </a:r>
          </a:p>
        </p:txBody>
      </p:sp>
      <p:sp>
        <p:nvSpPr>
          <p:cNvPr id="33795" name="TextovéPole 2"/>
          <p:cNvSpPr txBox="1">
            <a:spLocks noChangeArrowheads="1"/>
          </p:cNvSpPr>
          <p:nvPr/>
        </p:nvSpPr>
        <p:spPr bwMode="auto">
          <a:xfrm>
            <a:off x="355600" y="1295400"/>
            <a:ext cx="11793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Nastavený       maximální počet      hodnota jednoho  výchylka     naměřená hodnota proudu</a:t>
            </a:r>
          </a:p>
        </p:txBody>
      </p:sp>
      <p:sp>
        <p:nvSpPr>
          <p:cNvPr id="33796" name="TextovéPole 3"/>
          <p:cNvSpPr txBox="1">
            <a:spLocks noChangeArrowheads="1"/>
          </p:cNvSpPr>
          <p:nvPr/>
        </p:nvSpPr>
        <p:spPr bwMode="auto">
          <a:xfrm>
            <a:off x="355600" y="1628775"/>
            <a:ext cx="17700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rozsah</a:t>
            </a:r>
          </a:p>
          <a:p>
            <a:r>
              <a:rPr lang="cs-CZ" altLang="cs-CZ" sz="2400"/>
              <a:t>ampérmetru</a:t>
            </a:r>
          </a:p>
        </p:txBody>
      </p:sp>
      <p:sp>
        <p:nvSpPr>
          <p:cNvPr id="33797" name="TextovéPole 5"/>
          <p:cNvSpPr txBox="1">
            <a:spLocks noChangeArrowheads="1"/>
          </p:cNvSpPr>
          <p:nvPr/>
        </p:nvSpPr>
        <p:spPr bwMode="auto">
          <a:xfrm>
            <a:off x="2125663" y="1644650"/>
            <a:ext cx="22113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dílků na stupnici</a:t>
            </a:r>
          </a:p>
        </p:txBody>
      </p:sp>
      <p:sp>
        <p:nvSpPr>
          <p:cNvPr id="33798" name="TextovéPole 6"/>
          <p:cNvSpPr txBox="1">
            <a:spLocks noChangeArrowheads="1"/>
          </p:cNvSpPr>
          <p:nvPr/>
        </p:nvSpPr>
        <p:spPr bwMode="auto">
          <a:xfrm>
            <a:off x="4552950" y="1677988"/>
            <a:ext cx="1912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dílku stupnice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355600" y="12954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55600" y="2460625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>
            <a:off x="355600" y="1295400"/>
            <a:ext cx="0" cy="33528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2125663" y="1325563"/>
            <a:ext cx="0" cy="33226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>
            <a:off x="8255000" y="1325563"/>
            <a:ext cx="0" cy="33226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cxnSpLocks/>
          </p:cNvCxnSpPr>
          <p:nvPr/>
        </p:nvCxnSpPr>
        <p:spPr>
          <a:xfrm>
            <a:off x="11861800" y="1325563"/>
            <a:ext cx="0" cy="33226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cxnSpLocks/>
          </p:cNvCxnSpPr>
          <p:nvPr/>
        </p:nvCxnSpPr>
        <p:spPr>
          <a:xfrm>
            <a:off x="4552950" y="1325563"/>
            <a:ext cx="0" cy="33226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5600" y="30099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42900" y="35687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42900" y="41021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55600" y="46482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810" name="TextovéPole 26"/>
          <p:cNvSpPr txBox="1">
            <a:spLocks noChangeArrowheads="1"/>
          </p:cNvSpPr>
          <p:nvPr/>
        </p:nvSpPr>
        <p:spPr bwMode="auto">
          <a:xfrm>
            <a:off x="698500" y="2513013"/>
            <a:ext cx="1366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1 500 mA</a:t>
            </a:r>
          </a:p>
        </p:txBody>
      </p:sp>
      <p:sp>
        <p:nvSpPr>
          <p:cNvPr id="33811" name="TextovéPole 27"/>
          <p:cNvSpPr txBox="1">
            <a:spLocks noChangeArrowheads="1"/>
          </p:cNvSpPr>
          <p:nvPr/>
        </p:nvSpPr>
        <p:spPr bwMode="auto">
          <a:xfrm>
            <a:off x="2887663" y="2544763"/>
            <a:ext cx="725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30 d</a:t>
            </a:r>
          </a:p>
        </p:txBody>
      </p:sp>
      <p:sp>
        <p:nvSpPr>
          <p:cNvPr id="33812" name="TextovéPole 28"/>
          <p:cNvSpPr txBox="1">
            <a:spLocks noChangeArrowheads="1"/>
          </p:cNvSpPr>
          <p:nvPr/>
        </p:nvSpPr>
        <p:spPr bwMode="auto">
          <a:xfrm>
            <a:off x="4800600" y="2513013"/>
            <a:ext cx="16652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d = 50 mA</a:t>
            </a:r>
          </a:p>
        </p:txBody>
      </p:sp>
      <p:cxnSp>
        <p:nvCxnSpPr>
          <p:cNvPr id="31" name="Přímá spojnice 30"/>
          <p:cNvCxnSpPr/>
          <p:nvPr/>
        </p:nvCxnSpPr>
        <p:spPr>
          <a:xfrm>
            <a:off x="6827838" y="1333500"/>
            <a:ext cx="0" cy="33464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814" name="TextovéPole 31"/>
          <p:cNvSpPr txBox="1">
            <a:spLocks noChangeArrowheads="1"/>
          </p:cNvSpPr>
          <p:nvPr/>
        </p:nvSpPr>
        <p:spPr bwMode="auto">
          <a:xfrm>
            <a:off x="7188200" y="2501900"/>
            <a:ext cx="727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22 d</a:t>
            </a:r>
          </a:p>
        </p:txBody>
      </p:sp>
      <p:sp>
        <p:nvSpPr>
          <p:cNvPr id="33815" name="TextovéPole 32"/>
          <p:cNvSpPr txBox="1">
            <a:spLocks noChangeArrowheads="1"/>
          </p:cNvSpPr>
          <p:nvPr/>
        </p:nvSpPr>
        <p:spPr bwMode="auto">
          <a:xfrm>
            <a:off x="8999538" y="2460625"/>
            <a:ext cx="1366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1 100 mA</a:t>
            </a:r>
          </a:p>
        </p:txBody>
      </p:sp>
      <p:sp>
        <p:nvSpPr>
          <p:cNvPr id="33816" name="TextovéPole 33"/>
          <p:cNvSpPr txBox="1">
            <a:spLocks noChangeArrowheads="1"/>
          </p:cNvSpPr>
          <p:nvPr/>
        </p:nvSpPr>
        <p:spPr bwMode="auto">
          <a:xfrm>
            <a:off x="717550" y="3022600"/>
            <a:ext cx="987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60 mA</a:t>
            </a:r>
          </a:p>
        </p:txBody>
      </p:sp>
      <p:sp>
        <p:nvSpPr>
          <p:cNvPr id="33817" name="TextovéPole 34"/>
          <p:cNvSpPr txBox="1">
            <a:spLocks noChangeArrowheads="1"/>
          </p:cNvSpPr>
          <p:nvPr/>
        </p:nvSpPr>
        <p:spPr bwMode="auto">
          <a:xfrm>
            <a:off x="2900363" y="3065463"/>
            <a:ext cx="727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30 d</a:t>
            </a:r>
          </a:p>
        </p:txBody>
      </p:sp>
      <p:sp>
        <p:nvSpPr>
          <p:cNvPr id="33818" name="TextovéPole 35"/>
          <p:cNvSpPr txBox="1">
            <a:spLocks noChangeArrowheads="1"/>
          </p:cNvSpPr>
          <p:nvPr/>
        </p:nvSpPr>
        <p:spPr bwMode="auto">
          <a:xfrm>
            <a:off x="4800600" y="3046413"/>
            <a:ext cx="15097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d = 2 mA</a:t>
            </a:r>
          </a:p>
        </p:txBody>
      </p:sp>
      <p:sp>
        <p:nvSpPr>
          <p:cNvPr id="33819" name="TextovéPole 36"/>
          <p:cNvSpPr txBox="1">
            <a:spLocks noChangeArrowheads="1"/>
          </p:cNvSpPr>
          <p:nvPr/>
        </p:nvSpPr>
        <p:spPr bwMode="auto">
          <a:xfrm>
            <a:off x="7167563" y="3046413"/>
            <a:ext cx="7254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 d</a:t>
            </a:r>
          </a:p>
        </p:txBody>
      </p:sp>
      <p:sp>
        <p:nvSpPr>
          <p:cNvPr id="33820" name="TextovéPole 37"/>
          <p:cNvSpPr txBox="1">
            <a:spLocks noChangeArrowheads="1"/>
          </p:cNvSpPr>
          <p:nvPr/>
        </p:nvSpPr>
        <p:spPr bwMode="auto">
          <a:xfrm>
            <a:off x="9378950" y="3071813"/>
            <a:ext cx="9874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20 mA</a:t>
            </a:r>
          </a:p>
        </p:txBody>
      </p:sp>
      <p:sp>
        <p:nvSpPr>
          <p:cNvPr id="33821" name="TextovéPole 38"/>
          <p:cNvSpPr txBox="1">
            <a:spLocks noChangeArrowheads="1"/>
          </p:cNvSpPr>
          <p:nvPr/>
        </p:nvSpPr>
        <p:spPr bwMode="auto">
          <a:xfrm>
            <a:off x="895350" y="3592513"/>
            <a:ext cx="8334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 mA</a:t>
            </a:r>
          </a:p>
        </p:txBody>
      </p:sp>
      <p:sp>
        <p:nvSpPr>
          <p:cNvPr id="33822" name="TextovéPole 39"/>
          <p:cNvSpPr txBox="1">
            <a:spLocks noChangeArrowheads="1"/>
          </p:cNvSpPr>
          <p:nvPr/>
        </p:nvSpPr>
        <p:spPr bwMode="auto">
          <a:xfrm>
            <a:off x="2908300" y="3598863"/>
            <a:ext cx="7254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30 d</a:t>
            </a:r>
          </a:p>
        </p:txBody>
      </p:sp>
      <p:sp>
        <p:nvSpPr>
          <p:cNvPr id="33823" name="TextovéPole 40"/>
          <p:cNvSpPr txBox="1">
            <a:spLocks noChangeArrowheads="1"/>
          </p:cNvSpPr>
          <p:nvPr/>
        </p:nvSpPr>
        <p:spPr bwMode="auto">
          <a:xfrm>
            <a:off x="2900363" y="4167188"/>
            <a:ext cx="727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30 d</a:t>
            </a:r>
          </a:p>
        </p:txBody>
      </p:sp>
      <p:sp>
        <p:nvSpPr>
          <p:cNvPr id="33824" name="TextovéPole 42"/>
          <p:cNvSpPr txBox="1">
            <a:spLocks noChangeArrowheads="1"/>
          </p:cNvSpPr>
          <p:nvPr/>
        </p:nvSpPr>
        <p:spPr bwMode="auto">
          <a:xfrm>
            <a:off x="4816475" y="3578225"/>
            <a:ext cx="174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d = 0,1 mA</a:t>
            </a:r>
          </a:p>
        </p:txBody>
      </p:sp>
      <p:sp>
        <p:nvSpPr>
          <p:cNvPr id="33825" name="TextovéPole 43"/>
          <p:cNvSpPr txBox="1">
            <a:spLocks noChangeArrowheads="1"/>
          </p:cNvSpPr>
          <p:nvPr/>
        </p:nvSpPr>
        <p:spPr bwMode="auto">
          <a:xfrm>
            <a:off x="4821238" y="4175125"/>
            <a:ext cx="1666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d = 10 mA</a:t>
            </a:r>
          </a:p>
        </p:txBody>
      </p:sp>
      <p:sp>
        <p:nvSpPr>
          <p:cNvPr id="33826" name="TextovéPole 44"/>
          <p:cNvSpPr txBox="1">
            <a:spLocks noChangeArrowheads="1"/>
          </p:cNvSpPr>
          <p:nvPr/>
        </p:nvSpPr>
        <p:spPr bwMode="auto">
          <a:xfrm>
            <a:off x="7359650" y="3617913"/>
            <a:ext cx="5016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5d</a:t>
            </a:r>
          </a:p>
        </p:txBody>
      </p:sp>
      <p:sp>
        <p:nvSpPr>
          <p:cNvPr id="33827" name="TextovéPole 45"/>
          <p:cNvSpPr txBox="1">
            <a:spLocks noChangeArrowheads="1"/>
          </p:cNvSpPr>
          <p:nvPr/>
        </p:nvSpPr>
        <p:spPr bwMode="auto">
          <a:xfrm>
            <a:off x="9301163" y="3559175"/>
            <a:ext cx="1065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0,5 mA</a:t>
            </a:r>
          </a:p>
        </p:txBody>
      </p:sp>
      <p:sp>
        <p:nvSpPr>
          <p:cNvPr id="33828" name="TextovéPole 46"/>
          <p:cNvSpPr txBox="1">
            <a:spLocks noChangeArrowheads="1"/>
          </p:cNvSpPr>
          <p:nvPr/>
        </p:nvSpPr>
        <p:spPr bwMode="auto">
          <a:xfrm>
            <a:off x="606425" y="4151313"/>
            <a:ext cx="1143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300 mA</a:t>
            </a:r>
          </a:p>
        </p:txBody>
      </p:sp>
      <p:sp>
        <p:nvSpPr>
          <p:cNvPr id="33829" name="TextovéPole 47"/>
          <p:cNvSpPr txBox="1">
            <a:spLocks noChangeArrowheads="1"/>
          </p:cNvSpPr>
          <p:nvPr/>
        </p:nvSpPr>
        <p:spPr bwMode="auto">
          <a:xfrm>
            <a:off x="7135813" y="4151313"/>
            <a:ext cx="7254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18 d</a:t>
            </a:r>
          </a:p>
        </p:txBody>
      </p:sp>
      <p:sp>
        <p:nvSpPr>
          <p:cNvPr id="33830" name="TextovéPole 48"/>
          <p:cNvSpPr txBox="1">
            <a:spLocks noChangeArrowheads="1"/>
          </p:cNvSpPr>
          <p:nvPr/>
        </p:nvSpPr>
        <p:spPr bwMode="auto">
          <a:xfrm>
            <a:off x="9223375" y="4138613"/>
            <a:ext cx="1143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180 mA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8267700" y="4105275"/>
            <a:ext cx="3568700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541838" y="4094163"/>
            <a:ext cx="2274887" cy="6096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541838" y="3595688"/>
            <a:ext cx="2274887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530725" y="3022600"/>
            <a:ext cx="2274888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541838" y="2439988"/>
            <a:ext cx="2274887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8280400" y="3582988"/>
            <a:ext cx="3556000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8240713" y="3036888"/>
            <a:ext cx="3630612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280400" y="2452688"/>
            <a:ext cx="3603625" cy="5461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ovéPole 1"/>
          <p:cNvSpPr txBox="1">
            <a:spLocks noChangeArrowheads="1"/>
          </p:cNvSpPr>
          <p:nvPr/>
        </p:nvSpPr>
        <p:spPr bwMode="auto">
          <a:xfrm>
            <a:off x="674688" y="320675"/>
            <a:ext cx="104743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postup zvolíš pro nastavení digitálního ampérmetru. Zapiš do notesu a proveď</a:t>
            </a:r>
          </a:p>
          <a:p>
            <a:r>
              <a:rPr lang="cs-CZ" altLang="cs-CZ" sz="2400"/>
              <a:t>kontrolu kliknutím na černý obdélník.</a:t>
            </a:r>
          </a:p>
          <a:p>
            <a:endParaRPr lang="cs-CZ" altLang="cs-CZ" sz="2400"/>
          </a:p>
        </p:txBody>
      </p:sp>
      <p:sp>
        <p:nvSpPr>
          <p:cNvPr id="5" name="TextovéPole 4"/>
          <p:cNvSpPr txBox="1"/>
          <p:nvPr/>
        </p:nvSpPr>
        <p:spPr>
          <a:xfrm>
            <a:off x="889000" y="750888"/>
            <a:ext cx="7085013" cy="12017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endParaRPr lang="cs-CZ" sz="2400" dirty="0"/>
          </a:p>
          <a:p>
            <a:pPr marL="457200" indent="-457200">
              <a:buFontTx/>
              <a:buAutoNum type="arabicParenR"/>
              <a:defRPr/>
            </a:pPr>
            <a:r>
              <a:rPr lang="cs-CZ" sz="2400" dirty="0"/>
              <a:t>Nastavit měřicí přístroj na měření proudu, a to buď </a:t>
            </a:r>
          </a:p>
          <a:p>
            <a:pPr>
              <a:defRPr/>
            </a:pPr>
            <a:r>
              <a:rPr lang="cs-CZ" sz="2400" dirty="0"/>
              <a:t>       stejnosměrného, nebo střídavého.</a:t>
            </a:r>
          </a:p>
        </p:txBody>
      </p:sp>
      <p:sp>
        <p:nvSpPr>
          <p:cNvPr id="34820" name="TextovéPole 5"/>
          <p:cNvSpPr txBox="1">
            <a:spLocks noChangeArrowheads="1"/>
          </p:cNvSpPr>
          <p:nvPr/>
        </p:nvSpPr>
        <p:spPr bwMode="auto">
          <a:xfrm>
            <a:off x="889000" y="1851025"/>
            <a:ext cx="8026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2)   Nastavit vždy maximální rozsah.</a:t>
            </a:r>
          </a:p>
          <a:p>
            <a:r>
              <a:rPr lang="cs-CZ" altLang="cs-CZ" sz="2400"/>
              <a:t>3)   Správně měřicí přístroj zapojit do elektrického obvodu</a:t>
            </a:r>
          </a:p>
        </p:txBody>
      </p:sp>
      <p:sp>
        <p:nvSpPr>
          <p:cNvPr id="34821" name="TextovéPole 6"/>
          <p:cNvSpPr txBox="1">
            <a:spLocks noChangeArrowheads="1"/>
          </p:cNvSpPr>
          <p:nvPr/>
        </p:nvSpPr>
        <p:spPr bwMode="auto">
          <a:xfrm>
            <a:off x="889000" y="3013075"/>
            <a:ext cx="4759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Schematická značka ampérmetru je:</a:t>
            </a:r>
          </a:p>
          <a:p>
            <a:endParaRPr lang="cs-CZ" altLang="cs-CZ" sz="2400">
              <a:solidFill>
                <a:srgbClr val="FF0000"/>
              </a:solidFill>
            </a:endParaRPr>
          </a:p>
        </p:txBody>
      </p:sp>
      <p:grpSp>
        <p:nvGrpSpPr>
          <p:cNvPr id="34822" name="Skupina 10"/>
          <p:cNvGrpSpPr>
            <a:grpSpLocks/>
          </p:cNvGrpSpPr>
          <p:nvPr/>
        </p:nvGrpSpPr>
        <p:grpSpPr bwMode="auto">
          <a:xfrm>
            <a:off x="6543675" y="2809875"/>
            <a:ext cx="1219200" cy="914400"/>
            <a:chOff x="5384800" y="3695700"/>
            <a:chExt cx="1219200" cy="914400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5384800" y="4152900"/>
              <a:ext cx="12192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5507038" y="3695700"/>
              <a:ext cx="914400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400" dirty="0">
                  <a:solidFill>
                    <a:schemeClr val="tx1"/>
                  </a:solidFill>
                </a:rPr>
                <a:t>A</a:t>
              </a:r>
            </a:p>
          </p:txBody>
        </p:sp>
      </p:grpSp>
      <p:sp>
        <p:nvSpPr>
          <p:cNvPr id="12" name="Vývojový diagram: sumační spojení 11"/>
          <p:cNvSpPr/>
          <p:nvPr/>
        </p:nvSpPr>
        <p:spPr>
          <a:xfrm>
            <a:off x="7275513" y="5194300"/>
            <a:ext cx="612775" cy="612775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Znak plus 12"/>
          <p:cNvSpPr/>
          <p:nvPr/>
        </p:nvSpPr>
        <p:spPr>
          <a:xfrm>
            <a:off x="931863" y="5008563"/>
            <a:ext cx="508000" cy="492125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Znak minus 13"/>
          <p:cNvSpPr/>
          <p:nvPr/>
        </p:nvSpPr>
        <p:spPr>
          <a:xfrm>
            <a:off x="944563" y="5837238"/>
            <a:ext cx="495300" cy="612775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676400" y="5078413"/>
            <a:ext cx="228600" cy="23336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676400" y="6027738"/>
            <a:ext cx="228600" cy="2317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8" name="Přímá spojnice 17"/>
          <p:cNvCxnSpPr>
            <a:cxnSpLocks/>
          </p:cNvCxnSpPr>
          <p:nvPr/>
        </p:nvCxnSpPr>
        <p:spPr>
          <a:xfrm flipV="1">
            <a:off x="1689100" y="5078413"/>
            <a:ext cx="215900" cy="2174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1689100" y="6007100"/>
            <a:ext cx="215900" cy="2174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2743200" y="4748213"/>
            <a:ext cx="177800" cy="2047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268663" y="4738688"/>
            <a:ext cx="177800" cy="2032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5" name="Přímá spojnice 24"/>
          <p:cNvCxnSpPr>
            <a:stCxn id="16" idx="6"/>
          </p:cNvCxnSpPr>
          <p:nvPr/>
        </p:nvCxnSpPr>
        <p:spPr>
          <a:xfrm flipV="1">
            <a:off x="1905000" y="6115050"/>
            <a:ext cx="5676900" cy="28575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12" idx="4"/>
          </p:cNvCxnSpPr>
          <p:nvPr/>
        </p:nvCxnSpPr>
        <p:spPr>
          <a:xfrm flipV="1">
            <a:off x="7581900" y="5807075"/>
            <a:ext cx="0" cy="301625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  <a:endCxn id="22" idx="2"/>
          </p:cNvCxnSpPr>
          <p:nvPr/>
        </p:nvCxnSpPr>
        <p:spPr>
          <a:xfrm>
            <a:off x="1797050" y="4851400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23" idx="6"/>
          </p:cNvCxnSpPr>
          <p:nvPr/>
        </p:nvCxnSpPr>
        <p:spPr>
          <a:xfrm flipV="1">
            <a:off x="3446463" y="4840288"/>
            <a:ext cx="41354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2" idx="0"/>
          </p:cNvCxnSpPr>
          <p:nvPr/>
        </p:nvCxnSpPr>
        <p:spPr>
          <a:xfrm>
            <a:off x="7581900" y="4840288"/>
            <a:ext cx="0" cy="3540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15" idx="0"/>
          </p:cNvCxnSpPr>
          <p:nvPr/>
        </p:nvCxnSpPr>
        <p:spPr>
          <a:xfrm flipH="1">
            <a:off x="1790700" y="4840288"/>
            <a:ext cx="6350" cy="2381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22" idx="6"/>
          </p:cNvCxnSpPr>
          <p:nvPr/>
        </p:nvCxnSpPr>
        <p:spPr>
          <a:xfrm flipV="1">
            <a:off x="2921000" y="4597400"/>
            <a:ext cx="436563" cy="25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39" name="TextovéPole 39"/>
          <p:cNvSpPr txBox="1">
            <a:spLocks noChangeArrowheads="1"/>
          </p:cNvSpPr>
          <p:nvPr/>
        </p:nvSpPr>
        <p:spPr bwMode="auto">
          <a:xfrm>
            <a:off x="933450" y="3863975"/>
            <a:ext cx="3797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Jednoduchý elektrický obvod</a:t>
            </a:r>
          </a:p>
        </p:txBody>
      </p:sp>
      <p:sp>
        <p:nvSpPr>
          <p:cNvPr id="3" name="Obdélník 2"/>
          <p:cNvSpPr/>
          <p:nvPr/>
        </p:nvSpPr>
        <p:spPr>
          <a:xfrm>
            <a:off x="674688" y="1127125"/>
            <a:ext cx="11096625" cy="15843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4" name="Obdélník 3"/>
          <p:cNvSpPr/>
          <p:nvPr/>
        </p:nvSpPr>
        <p:spPr>
          <a:xfrm>
            <a:off x="6419850" y="2755900"/>
            <a:ext cx="1644650" cy="10890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sumační spojení 5"/>
          <p:cNvSpPr/>
          <p:nvPr/>
        </p:nvSpPr>
        <p:spPr>
          <a:xfrm>
            <a:off x="6742113" y="2173288"/>
            <a:ext cx="612775" cy="612775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Znak plus 6"/>
          <p:cNvSpPr/>
          <p:nvPr/>
        </p:nvSpPr>
        <p:spPr>
          <a:xfrm>
            <a:off x="398463" y="1987550"/>
            <a:ext cx="508000" cy="492125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Znak minus 7"/>
          <p:cNvSpPr/>
          <p:nvPr/>
        </p:nvSpPr>
        <p:spPr>
          <a:xfrm>
            <a:off x="411163" y="2816225"/>
            <a:ext cx="495300" cy="612775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43000" y="2057400"/>
            <a:ext cx="228600" cy="2333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43000" y="3006725"/>
            <a:ext cx="228600" cy="2317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1" name="Přímá spojnice 10"/>
          <p:cNvCxnSpPr>
            <a:cxnSpLocks/>
          </p:cNvCxnSpPr>
          <p:nvPr/>
        </p:nvCxnSpPr>
        <p:spPr>
          <a:xfrm flipV="1">
            <a:off x="1155700" y="2057400"/>
            <a:ext cx="215900" cy="2174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 flipV="1">
            <a:off x="1155700" y="2986088"/>
            <a:ext cx="215900" cy="2174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2209800" y="1727200"/>
            <a:ext cx="177800" cy="2047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735263" y="1717675"/>
            <a:ext cx="177800" cy="2032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5" name="Přímá spojnice 14"/>
          <p:cNvCxnSpPr>
            <a:stCxn id="10" idx="6"/>
          </p:cNvCxnSpPr>
          <p:nvPr/>
        </p:nvCxnSpPr>
        <p:spPr>
          <a:xfrm flipV="1">
            <a:off x="1371600" y="3094038"/>
            <a:ext cx="5676900" cy="28575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6" idx="4"/>
          </p:cNvCxnSpPr>
          <p:nvPr/>
        </p:nvCxnSpPr>
        <p:spPr>
          <a:xfrm flipV="1">
            <a:off x="7048500" y="2786063"/>
            <a:ext cx="0" cy="301625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cxnSpLocks/>
            <a:endCxn id="13" idx="2"/>
          </p:cNvCxnSpPr>
          <p:nvPr/>
        </p:nvCxnSpPr>
        <p:spPr>
          <a:xfrm>
            <a:off x="1263650" y="1830388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6"/>
          </p:cNvCxnSpPr>
          <p:nvPr/>
        </p:nvCxnSpPr>
        <p:spPr>
          <a:xfrm flipV="1">
            <a:off x="2913063" y="1819275"/>
            <a:ext cx="41354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6" idx="0"/>
          </p:cNvCxnSpPr>
          <p:nvPr/>
        </p:nvCxnSpPr>
        <p:spPr>
          <a:xfrm>
            <a:off x="7048500" y="1819275"/>
            <a:ext cx="0" cy="3540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9" idx="0"/>
          </p:cNvCxnSpPr>
          <p:nvPr/>
        </p:nvCxnSpPr>
        <p:spPr>
          <a:xfrm flipH="1">
            <a:off x="1257300" y="1819275"/>
            <a:ext cx="6350" cy="2381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3" idx="6"/>
          </p:cNvCxnSpPr>
          <p:nvPr/>
        </p:nvCxnSpPr>
        <p:spPr>
          <a:xfrm flipV="1">
            <a:off x="2387600" y="1576388"/>
            <a:ext cx="436563" cy="25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58" name="TextovéPole 21"/>
          <p:cNvSpPr txBox="1">
            <a:spLocks noChangeArrowheads="1"/>
          </p:cNvSpPr>
          <p:nvPr/>
        </p:nvSpPr>
        <p:spPr bwMode="auto">
          <a:xfrm>
            <a:off x="601663" y="785813"/>
            <a:ext cx="52101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na obdélníček zapneš vypínač.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811838" y="779463"/>
            <a:ext cx="1663700" cy="3540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1.</a:t>
            </a:r>
          </a:p>
        </p:txBody>
      </p:sp>
      <p:cxnSp>
        <p:nvCxnSpPr>
          <p:cNvPr id="25" name="Přímá spojnice 24"/>
          <p:cNvCxnSpPr>
            <a:stCxn id="13" idx="6"/>
            <a:endCxn id="14" idx="0"/>
          </p:cNvCxnSpPr>
          <p:nvPr/>
        </p:nvCxnSpPr>
        <p:spPr>
          <a:xfrm flipV="1">
            <a:off x="2387600" y="1717675"/>
            <a:ext cx="436563" cy="1127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sumační spojení 25"/>
          <p:cNvSpPr/>
          <p:nvPr/>
        </p:nvSpPr>
        <p:spPr>
          <a:xfrm>
            <a:off x="6742113" y="2185988"/>
            <a:ext cx="612775" cy="593725"/>
          </a:xfrm>
          <a:prstGeom prst="flowChartSummingJunc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Vývojový diagram: sumační spojení 26"/>
          <p:cNvSpPr/>
          <p:nvPr/>
        </p:nvSpPr>
        <p:spPr>
          <a:xfrm>
            <a:off x="6742113" y="4938713"/>
            <a:ext cx="612775" cy="612775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Znak plus 27"/>
          <p:cNvSpPr/>
          <p:nvPr/>
        </p:nvSpPr>
        <p:spPr>
          <a:xfrm>
            <a:off x="398463" y="4751388"/>
            <a:ext cx="508000" cy="493712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Znak minus 28"/>
          <p:cNvSpPr/>
          <p:nvPr/>
        </p:nvSpPr>
        <p:spPr>
          <a:xfrm>
            <a:off x="411163" y="5580063"/>
            <a:ext cx="495300" cy="612775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143000" y="4821238"/>
            <a:ext cx="228600" cy="23336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143000" y="5770563"/>
            <a:ext cx="228600" cy="23336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2" name="Přímá spojnice 31"/>
          <p:cNvCxnSpPr>
            <a:cxnSpLocks/>
          </p:cNvCxnSpPr>
          <p:nvPr/>
        </p:nvCxnSpPr>
        <p:spPr>
          <a:xfrm flipV="1">
            <a:off x="1155700" y="4821238"/>
            <a:ext cx="215900" cy="2174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 flipV="1">
            <a:off x="1155700" y="5749925"/>
            <a:ext cx="215900" cy="2174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2209800" y="4492625"/>
            <a:ext cx="177800" cy="2032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735263" y="4481513"/>
            <a:ext cx="177800" cy="2047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6" name="Přímá spojnice 35"/>
          <p:cNvCxnSpPr>
            <a:stCxn id="31" idx="6"/>
          </p:cNvCxnSpPr>
          <p:nvPr/>
        </p:nvCxnSpPr>
        <p:spPr>
          <a:xfrm flipV="1">
            <a:off x="1371600" y="5859463"/>
            <a:ext cx="5676900" cy="26987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27" idx="4"/>
          </p:cNvCxnSpPr>
          <p:nvPr/>
        </p:nvCxnSpPr>
        <p:spPr>
          <a:xfrm flipV="1">
            <a:off x="7048500" y="5551488"/>
            <a:ext cx="0" cy="301625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  <a:endCxn id="34" idx="2"/>
          </p:cNvCxnSpPr>
          <p:nvPr/>
        </p:nvCxnSpPr>
        <p:spPr>
          <a:xfrm>
            <a:off x="1263650" y="4594225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>
            <a:off x="5016500" y="4576763"/>
            <a:ext cx="2032000" cy="127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endCxn id="27" idx="0"/>
          </p:cNvCxnSpPr>
          <p:nvPr/>
        </p:nvCxnSpPr>
        <p:spPr>
          <a:xfrm>
            <a:off x="7048500" y="4583113"/>
            <a:ext cx="0" cy="3556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endCxn id="30" idx="0"/>
          </p:cNvCxnSpPr>
          <p:nvPr/>
        </p:nvCxnSpPr>
        <p:spPr>
          <a:xfrm flipH="1">
            <a:off x="1257300" y="4583113"/>
            <a:ext cx="6350" cy="2381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34" idx="6"/>
          </p:cNvCxnSpPr>
          <p:nvPr/>
        </p:nvCxnSpPr>
        <p:spPr>
          <a:xfrm flipV="1">
            <a:off x="2387600" y="4341813"/>
            <a:ext cx="436563" cy="2524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35" idx="6"/>
          </p:cNvCxnSpPr>
          <p:nvPr/>
        </p:nvCxnSpPr>
        <p:spPr>
          <a:xfrm flipV="1">
            <a:off x="2913063" y="4583113"/>
            <a:ext cx="96361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6" name="Skupina 45"/>
          <p:cNvGrpSpPr>
            <a:grpSpLocks/>
          </p:cNvGrpSpPr>
          <p:nvPr/>
        </p:nvGrpSpPr>
        <p:grpSpPr bwMode="auto">
          <a:xfrm>
            <a:off x="3940175" y="3238500"/>
            <a:ext cx="1219200" cy="914400"/>
            <a:chOff x="5384800" y="3695700"/>
            <a:chExt cx="1219200" cy="91440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5384800" y="4152900"/>
              <a:ext cx="12192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Ovál 47"/>
            <p:cNvSpPr/>
            <p:nvPr/>
          </p:nvSpPr>
          <p:spPr>
            <a:xfrm>
              <a:off x="5507038" y="3695700"/>
              <a:ext cx="914400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400" dirty="0">
                  <a:solidFill>
                    <a:schemeClr val="tx1"/>
                  </a:solidFill>
                </a:rPr>
                <a:t>A</a:t>
              </a:r>
            </a:p>
          </p:txBody>
        </p:sp>
      </p:grpSp>
      <p:sp>
        <p:nvSpPr>
          <p:cNvPr id="49" name="Ovál 48"/>
          <p:cNvSpPr/>
          <p:nvPr/>
        </p:nvSpPr>
        <p:spPr>
          <a:xfrm>
            <a:off x="4981575" y="4494213"/>
            <a:ext cx="177800" cy="2190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762375" y="4494213"/>
            <a:ext cx="177800" cy="2190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882" name="TextovéPole 50"/>
          <p:cNvSpPr txBox="1">
            <a:spLocks noChangeArrowheads="1"/>
          </p:cNvSpPr>
          <p:nvPr/>
        </p:nvSpPr>
        <p:spPr bwMode="auto">
          <a:xfrm>
            <a:off x="7354888" y="3365500"/>
            <a:ext cx="417671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na obdélníček připojíš</a:t>
            </a:r>
          </a:p>
          <a:p>
            <a:r>
              <a:rPr lang="cs-CZ" altLang="cs-CZ" sz="2400"/>
              <a:t>ampérmetr.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9131300" y="3841750"/>
            <a:ext cx="1473200" cy="3365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2.</a:t>
            </a:r>
          </a:p>
        </p:txBody>
      </p:sp>
      <p:sp>
        <p:nvSpPr>
          <p:cNvPr id="35884" name="TextovéPole 52"/>
          <p:cNvSpPr txBox="1">
            <a:spLocks noChangeArrowheads="1"/>
          </p:cNvSpPr>
          <p:nvPr/>
        </p:nvSpPr>
        <p:spPr bwMode="auto">
          <a:xfrm>
            <a:off x="7475538" y="4540250"/>
            <a:ext cx="41116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na obdélníček zapneš</a:t>
            </a:r>
          </a:p>
          <a:p>
            <a:r>
              <a:rPr lang="cs-CZ" altLang="cs-CZ" sz="2400"/>
              <a:t>vypínač.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8775700" y="5064125"/>
            <a:ext cx="1443038" cy="30638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3.</a:t>
            </a:r>
          </a:p>
        </p:txBody>
      </p:sp>
      <p:cxnSp>
        <p:nvCxnSpPr>
          <p:cNvPr id="56" name="Přímá spojnice 55"/>
          <p:cNvCxnSpPr>
            <a:stCxn id="34" idx="6"/>
            <a:endCxn id="35" idx="0"/>
          </p:cNvCxnSpPr>
          <p:nvPr/>
        </p:nvCxnSpPr>
        <p:spPr>
          <a:xfrm flipV="1">
            <a:off x="2387600" y="4481513"/>
            <a:ext cx="436563" cy="1127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Vývojový diagram: sumační spojení 56"/>
          <p:cNvSpPr/>
          <p:nvPr/>
        </p:nvSpPr>
        <p:spPr>
          <a:xfrm>
            <a:off x="6742113" y="4938713"/>
            <a:ext cx="612775" cy="612775"/>
          </a:xfrm>
          <a:prstGeom prst="flowChartSummingJunc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888" name="TextovéPole 1"/>
          <p:cNvSpPr txBox="1">
            <a:spLocks noChangeArrowheads="1"/>
          </p:cNvSpPr>
          <p:nvPr/>
        </p:nvSpPr>
        <p:spPr bwMode="auto">
          <a:xfrm>
            <a:off x="1235075" y="6227763"/>
            <a:ext cx="4545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Ampérmetr je připojen do obvodu: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811838" y="6235700"/>
            <a:ext cx="27146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série se žárovkou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8629650" y="6227763"/>
            <a:ext cx="28860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paralelně se žárovkou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1.11111E-6 L -0.00534 0.1333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" y="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26" grpId="0" animBg="1"/>
      <p:bldP spid="5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ovéPole 3"/>
          <p:cNvSpPr txBox="1">
            <a:spLocks noChangeArrowheads="1"/>
          </p:cNvSpPr>
          <p:nvPr/>
        </p:nvSpPr>
        <p:spPr bwMode="auto">
          <a:xfrm>
            <a:off x="149225" y="996950"/>
            <a:ext cx="117617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Budeme zkoumat, jaký vliv má velikost napětí na procházející proud v uzavřeném elektrickém</a:t>
            </a:r>
          </a:p>
          <a:p>
            <a:r>
              <a:rPr lang="cs-CZ" altLang="cs-CZ" sz="2400"/>
              <a:t>obvodě. Do obvodu jsme zapojili rezistor o hodnotě R = 100 ohmů.</a:t>
            </a:r>
          </a:p>
        </p:txBody>
      </p:sp>
      <p:cxnSp>
        <p:nvCxnSpPr>
          <p:cNvPr id="45" name="Přímá spojnice 44"/>
          <p:cNvCxnSpPr>
            <a:cxnSpLocks/>
            <a:stCxn id="8" idx="6"/>
            <a:endCxn id="10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869" name="Skupina 40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36897" name="TextovéPole 37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5" name="Ovál 34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7" name="Přímá spojnice 26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Znak plus 12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Znak minus 13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0" name="Přímá spojnice 29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cxnSpLocks/>
            <a:stCxn id="12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stCxn id="7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6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cxnSpLocks/>
            <a:stCxn id="11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cxnSpLocks/>
            <a:endCxn id="5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92" name="Obdélník 35"/>
          <p:cNvSpPr>
            <a:spLocks noChangeArrowheads="1"/>
          </p:cNvSpPr>
          <p:nvPr/>
        </p:nvSpPr>
        <p:spPr bwMode="auto">
          <a:xfrm>
            <a:off x="3721100" y="4827588"/>
            <a:ext cx="760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sp>
        <p:nvSpPr>
          <p:cNvPr id="36893" name="Obdélník 36"/>
          <p:cNvSpPr>
            <a:spLocks noChangeArrowheads="1"/>
          </p:cNvSpPr>
          <p:nvPr/>
        </p:nvSpPr>
        <p:spPr bwMode="auto">
          <a:xfrm>
            <a:off x="-1673225" y="3027363"/>
            <a:ext cx="760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sp>
        <p:nvSpPr>
          <p:cNvPr id="36894" name="Obdélník 38"/>
          <p:cNvSpPr>
            <a:spLocks noChangeArrowheads="1"/>
          </p:cNvSpPr>
          <p:nvPr/>
        </p:nvSpPr>
        <p:spPr bwMode="auto">
          <a:xfrm>
            <a:off x="-1673225" y="2468563"/>
            <a:ext cx="760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sp>
        <p:nvSpPr>
          <p:cNvPr id="36895" name="Obdélník 41"/>
          <p:cNvSpPr>
            <a:spLocks noChangeArrowheads="1"/>
          </p:cNvSpPr>
          <p:nvPr/>
        </p:nvSpPr>
        <p:spPr bwMode="auto">
          <a:xfrm>
            <a:off x="-1630363" y="1914525"/>
            <a:ext cx="758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sp>
        <p:nvSpPr>
          <p:cNvPr id="36896" name="Obdélník 43"/>
          <p:cNvSpPr>
            <a:spLocks noChangeArrowheads="1"/>
          </p:cNvSpPr>
          <p:nvPr/>
        </p:nvSpPr>
        <p:spPr bwMode="auto">
          <a:xfrm>
            <a:off x="-1673225" y="1498600"/>
            <a:ext cx="760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892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37920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915" name="TextovéPole 32"/>
          <p:cNvSpPr txBox="1">
            <a:spLocks noChangeArrowheads="1"/>
          </p:cNvSpPr>
          <p:nvPr/>
        </p:nvSpPr>
        <p:spPr bwMode="auto">
          <a:xfrm>
            <a:off x="904875" y="571500"/>
            <a:ext cx="571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obvod připojíme na napětí U = 2 V.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 V</a:t>
            </a:r>
          </a:p>
        </p:txBody>
      </p:sp>
      <p:pic>
        <p:nvPicPr>
          <p:cNvPr id="37917" name="Picture 13" descr="DSCF113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8375" y="1668463"/>
            <a:ext cx="5840413" cy="370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565775" y="5934075"/>
            <a:ext cx="6535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Kontrola svorkového napětí digitálním voltmetrem.</a:t>
            </a:r>
          </a:p>
        </p:txBody>
      </p:sp>
      <p:sp>
        <p:nvSpPr>
          <p:cNvPr id="37919" name="Obdélník 37"/>
          <p:cNvSpPr>
            <a:spLocks noChangeArrowheads="1"/>
          </p:cNvSpPr>
          <p:nvPr/>
        </p:nvSpPr>
        <p:spPr bwMode="auto">
          <a:xfrm>
            <a:off x="3743325" y="4826000"/>
            <a:ext cx="760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916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38958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39" name="TextovéPole 32"/>
          <p:cNvSpPr txBox="1">
            <a:spLocks noChangeArrowheads="1"/>
          </p:cNvSpPr>
          <p:nvPr/>
        </p:nvSpPr>
        <p:spPr bwMode="auto">
          <a:xfrm>
            <a:off x="336550" y="596900"/>
            <a:ext cx="903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Zapnutím vypínače se uzavře elektrický obvod a vodiči prochází proud.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9244013" y="596900"/>
            <a:ext cx="2732087" cy="3603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zapni kliknutím</a:t>
            </a:r>
          </a:p>
        </p:txBody>
      </p:sp>
      <p:cxnSp>
        <p:nvCxnSpPr>
          <p:cNvPr id="37" name="Přímá spojnice 36"/>
          <p:cNvCxnSpPr>
            <a:stCxn id="11" idx="7"/>
            <a:endCxn id="10" idx="0"/>
          </p:cNvCxnSpPr>
          <p:nvPr/>
        </p:nvCxnSpPr>
        <p:spPr>
          <a:xfrm flipV="1">
            <a:off x="2651125" y="3344863"/>
            <a:ext cx="644525" cy="58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42" name="TextovéPole 50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 V</a:t>
            </a:r>
          </a:p>
        </p:txBody>
      </p:sp>
      <p:pic>
        <p:nvPicPr>
          <p:cNvPr id="52" name="Picture 8" descr="DSCF113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94450" y="2074863"/>
            <a:ext cx="5581650" cy="418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438150" y="1046163"/>
            <a:ext cx="5715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Digitální ampérmetr ukazuje velikost proudu</a:t>
            </a:r>
          </a:p>
          <a:p>
            <a:r>
              <a:rPr lang="cs-CZ" altLang="cs-CZ" sz="2400"/>
              <a:t>I = 0,02 A = 20 mA.</a:t>
            </a:r>
          </a:p>
        </p:txBody>
      </p:sp>
      <p:sp>
        <p:nvSpPr>
          <p:cNvPr id="38945" name="Obdélník 52"/>
          <p:cNvSpPr>
            <a:spLocks noChangeArrowheads="1"/>
          </p:cNvSpPr>
          <p:nvPr/>
        </p:nvSpPr>
        <p:spPr bwMode="auto">
          <a:xfrm>
            <a:off x="3714750" y="4803775"/>
            <a:ext cx="760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grpSp>
        <p:nvGrpSpPr>
          <p:cNvPr id="34" name="Skupina 33"/>
          <p:cNvGrpSpPr>
            <a:grpSpLocks/>
          </p:cNvGrpSpPr>
          <p:nvPr/>
        </p:nvGrpSpPr>
        <p:grpSpPr bwMode="auto">
          <a:xfrm>
            <a:off x="2132013" y="4949825"/>
            <a:ext cx="255587" cy="547688"/>
            <a:chOff x="1920046" y="4980175"/>
            <a:chExt cx="254447" cy="547880"/>
          </a:xfrm>
        </p:grpSpPr>
        <p:sp>
          <p:nvSpPr>
            <p:cNvPr id="38956" name="TextovéPole 45"/>
            <p:cNvSpPr txBox="1">
              <a:spLocks noChangeArrowheads="1"/>
            </p:cNvSpPr>
            <p:nvPr/>
          </p:nvSpPr>
          <p:spPr bwMode="auto">
            <a:xfrm>
              <a:off x="1920046" y="4980175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2" name="Šipka: doprava 1"/>
            <p:cNvSpPr/>
            <p:nvPr/>
          </p:nvSpPr>
          <p:spPr>
            <a:xfrm rot="10800000">
              <a:off x="1926368" y="5350193"/>
              <a:ext cx="248125" cy="177862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5681663" y="4213225"/>
            <a:ext cx="398462" cy="471488"/>
            <a:chOff x="5681471" y="4212519"/>
            <a:chExt cx="398451" cy="472250"/>
          </a:xfrm>
        </p:grpSpPr>
        <p:sp>
          <p:nvSpPr>
            <p:cNvPr id="38954" name="TextovéPole 54"/>
            <p:cNvSpPr txBox="1">
              <a:spLocks noChangeArrowheads="1"/>
            </p:cNvSpPr>
            <p:nvPr/>
          </p:nvSpPr>
          <p:spPr bwMode="auto">
            <a:xfrm>
              <a:off x="5831136" y="4212519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58" name="Šipka: doprava 57"/>
            <p:cNvSpPr/>
            <p:nvPr/>
          </p:nvSpPr>
          <p:spPr>
            <a:xfrm rot="5197136">
              <a:off x="5646343" y="4471846"/>
              <a:ext cx="248050" cy="177795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9" name="Skupina 28"/>
          <p:cNvGrpSpPr>
            <a:grpSpLocks/>
          </p:cNvGrpSpPr>
          <p:nvPr/>
        </p:nvGrpSpPr>
        <p:grpSpPr bwMode="auto">
          <a:xfrm>
            <a:off x="3802063" y="3028950"/>
            <a:ext cx="282575" cy="498475"/>
            <a:chOff x="3801743" y="3028995"/>
            <a:chExt cx="282832" cy="498093"/>
          </a:xfrm>
        </p:grpSpPr>
        <p:sp>
          <p:nvSpPr>
            <p:cNvPr id="38952" name="TextovéPole 55"/>
            <p:cNvSpPr txBox="1">
              <a:spLocks noChangeArrowheads="1"/>
            </p:cNvSpPr>
            <p:nvPr/>
          </p:nvSpPr>
          <p:spPr bwMode="auto">
            <a:xfrm>
              <a:off x="3801743" y="3028995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59" name="Šipka: doprava 58"/>
            <p:cNvSpPr/>
            <p:nvPr/>
          </p:nvSpPr>
          <p:spPr>
            <a:xfrm>
              <a:off x="3835110" y="3349424"/>
              <a:ext cx="249465" cy="177664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1476375" y="3032125"/>
            <a:ext cx="269875" cy="498475"/>
            <a:chOff x="1476634" y="3031894"/>
            <a:chExt cx="269823" cy="499498"/>
          </a:xfrm>
        </p:grpSpPr>
        <p:sp>
          <p:nvSpPr>
            <p:cNvPr id="38950" name="TextovéPole 56"/>
            <p:cNvSpPr txBox="1">
              <a:spLocks noChangeArrowheads="1"/>
            </p:cNvSpPr>
            <p:nvPr/>
          </p:nvSpPr>
          <p:spPr bwMode="auto">
            <a:xfrm>
              <a:off x="1476634" y="303189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0" name="Šipka: doprava 59"/>
            <p:cNvSpPr/>
            <p:nvPr/>
          </p:nvSpPr>
          <p:spPr>
            <a:xfrm>
              <a:off x="1497268" y="3354818"/>
              <a:ext cx="249189" cy="176574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940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39968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63" name="TextovéPole 32"/>
          <p:cNvSpPr txBox="1">
            <a:spLocks noChangeArrowheads="1"/>
          </p:cNvSpPr>
          <p:nvPr/>
        </p:nvSpPr>
        <p:spPr bwMode="auto">
          <a:xfrm>
            <a:off x="904875" y="571500"/>
            <a:ext cx="571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obvod připojíme na napětí U = 4 V.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 V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565775" y="5934075"/>
            <a:ext cx="6535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Kontrola svorkového napětí digitálním voltmetrem.</a:t>
            </a:r>
          </a:p>
        </p:txBody>
      </p:sp>
      <p:pic>
        <p:nvPicPr>
          <p:cNvPr id="39966" name="Picture 16" descr="DSCF11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6350" y="1697038"/>
            <a:ext cx="5395913" cy="4046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9967" name="Obdélník 38"/>
          <p:cNvSpPr>
            <a:spLocks noChangeArrowheads="1"/>
          </p:cNvSpPr>
          <p:nvPr/>
        </p:nvSpPr>
        <p:spPr bwMode="auto">
          <a:xfrm>
            <a:off x="3714750" y="4802188"/>
            <a:ext cx="760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964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41006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87" name="TextovéPole 32"/>
          <p:cNvSpPr txBox="1">
            <a:spLocks noChangeArrowheads="1"/>
          </p:cNvSpPr>
          <p:nvPr/>
        </p:nvSpPr>
        <p:spPr bwMode="auto">
          <a:xfrm>
            <a:off x="336550" y="596900"/>
            <a:ext cx="903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Zapnutím vypínače se uzavře elektrický obvod a vodiči prochází proud.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9244013" y="596900"/>
            <a:ext cx="1871662" cy="3603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zapni kliknutím</a:t>
            </a:r>
          </a:p>
        </p:txBody>
      </p:sp>
      <p:cxnSp>
        <p:nvCxnSpPr>
          <p:cNvPr id="37" name="Přímá spojnice 36"/>
          <p:cNvCxnSpPr>
            <a:stCxn id="11" idx="7"/>
            <a:endCxn id="10" idx="0"/>
          </p:cNvCxnSpPr>
          <p:nvPr/>
        </p:nvCxnSpPr>
        <p:spPr>
          <a:xfrm flipV="1">
            <a:off x="2651125" y="3344863"/>
            <a:ext cx="644525" cy="58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90" name="TextovéPole 50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 V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303213" y="1316038"/>
            <a:ext cx="5715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Digitální ampérmetr ukazuje velikost proudu</a:t>
            </a:r>
          </a:p>
          <a:p>
            <a:r>
              <a:rPr lang="cs-CZ" altLang="cs-CZ" sz="2400"/>
              <a:t>I = 0,04 A = 40 mA.</a:t>
            </a:r>
          </a:p>
        </p:txBody>
      </p:sp>
      <p:pic>
        <p:nvPicPr>
          <p:cNvPr id="53" name="Picture 5" descr="DSCF114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43650" y="2147888"/>
            <a:ext cx="5441950" cy="408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93" name="Obdélník 51"/>
          <p:cNvSpPr>
            <a:spLocks noChangeArrowheads="1"/>
          </p:cNvSpPr>
          <p:nvPr/>
        </p:nvSpPr>
        <p:spPr bwMode="auto">
          <a:xfrm>
            <a:off x="3727450" y="4803775"/>
            <a:ext cx="760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3824288" y="2976563"/>
            <a:ext cx="288925" cy="603250"/>
            <a:chOff x="1538923" y="2196164"/>
            <a:chExt cx="288905" cy="602081"/>
          </a:xfrm>
        </p:grpSpPr>
        <p:sp>
          <p:nvSpPr>
            <p:cNvPr id="41004" name="TextovéPole 45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0" name="Šipka: doprava 59"/>
            <p:cNvSpPr/>
            <p:nvPr/>
          </p:nvSpPr>
          <p:spPr>
            <a:xfrm>
              <a:off x="1578607" y="2547906"/>
              <a:ext cx="249221" cy="25033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1" name="Skupina 60"/>
          <p:cNvGrpSpPr>
            <a:grpSpLocks/>
          </p:cNvGrpSpPr>
          <p:nvPr/>
        </p:nvGrpSpPr>
        <p:grpSpPr bwMode="auto">
          <a:xfrm>
            <a:off x="1576388" y="2976563"/>
            <a:ext cx="288925" cy="603250"/>
            <a:chOff x="1538923" y="2196164"/>
            <a:chExt cx="288905" cy="602081"/>
          </a:xfrm>
        </p:grpSpPr>
        <p:sp>
          <p:nvSpPr>
            <p:cNvPr id="41002" name="TextovéPole 61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3" name="Šipka: doprava 62"/>
            <p:cNvSpPr/>
            <p:nvPr/>
          </p:nvSpPr>
          <p:spPr>
            <a:xfrm>
              <a:off x="1578607" y="2547906"/>
              <a:ext cx="249221" cy="25033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1974850" y="4883150"/>
            <a:ext cx="265113" cy="663575"/>
            <a:chOff x="1974599" y="4883692"/>
            <a:chExt cx="265489" cy="662266"/>
          </a:xfrm>
        </p:grpSpPr>
        <p:sp>
          <p:nvSpPr>
            <p:cNvPr id="41000" name="TextovéPole 64"/>
            <p:cNvSpPr txBox="1">
              <a:spLocks noChangeArrowheads="1"/>
            </p:cNvSpPr>
            <p:nvPr/>
          </p:nvSpPr>
          <p:spPr bwMode="auto">
            <a:xfrm>
              <a:off x="1991302" y="4883692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6" name="Šipka: doprava 65"/>
            <p:cNvSpPr/>
            <p:nvPr/>
          </p:nvSpPr>
          <p:spPr>
            <a:xfrm rot="10800000">
              <a:off x="1974599" y="5295628"/>
              <a:ext cx="248001" cy="25033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9" name="Skupina 28"/>
          <p:cNvGrpSpPr>
            <a:grpSpLocks/>
          </p:cNvGrpSpPr>
          <p:nvPr/>
        </p:nvGrpSpPr>
        <p:grpSpPr bwMode="auto">
          <a:xfrm>
            <a:off x="5619750" y="4262438"/>
            <a:ext cx="522288" cy="368300"/>
            <a:chOff x="5620325" y="4262002"/>
            <a:chExt cx="521986" cy="369332"/>
          </a:xfrm>
        </p:grpSpPr>
        <p:sp>
          <p:nvSpPr>
            <p:cNvPr id="40998" name="TextovéPole 70"/>
            <p:cNvSpPr txBox="1">
              <a:spLocks noChangeArrowheads="1"/>
            </p:cNvSpPr>
            <p:nvPr/>
          </p:nvSpPr>
          <p:spPr bwMode="auto">
            <a:xfrm>
              <a:off x="5893525" y="4262002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74" name="Šipka: doprava 73"/>
            <p:cNvSpPr/>
            <p:nvPr/>
          </p:nvSpPr>
          <p:spPr>
            <a:xfrm rot="5400000">
              <a:off x="5621494" y="4346799"/>
              <a:ext cx="248344" cy="25068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988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42016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011" name="TextovéPole 32"/>
          <p:cNvSpPr txBox="1">
            <a:spLocks noChangeArrowheads="1"/>
          </p:cNvSpPr>
          <p:nvPr/>
        </p:nvSpPr>
        <p:spPr bwMode="auto">
          <a:xfrm>
            <a:off x="904875" y="571500"/>
            <a:ext cx="571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obvod připojíme na napětí U = 6 V.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 V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565775" y="5934075"/>
            <a:ext cx="6535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Kontrola svorkového napětí digitálním voltmetrem.</a:t>
            </a:r>
          </a:p>
        </p:txBody>
      </p:sp>
      <p:pic>
        <p:nvPicPr>
          <p:cNvPr id="42014" name="Picture 7" descr="DSCF114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4588" y="1296988"/>
            <a:ext cx="5378450" cy="403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2015" name="Obdélník 37"/>
          <p:cNvSpPr>
            <a:spLocks noChangeArrowheads="1"/>
          </p:cNvSpPr>
          <p:nvPr/>
        </p:nvSpPr>
        <p:spPr bwMode="auto">
          <a:xfrm>
            <a:off x="3708400" y="4803775"/>
            <a:ext cx="760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012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43054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35" name="TextovéPole 32"/>
          <p:cNvSpPr txBox="1">
            <a:spLocks noChangeArrowheads="1"/>
          </p:cNvSpPr>
          <p:nvPr/>
        </p:nvSpPr>
        <p:spPr bwMode="auto">
          <a:xfrm>
            <a:off x="336550" y="596900"/>
            <a:ext cx="903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Zapnutím vypínače se uzavře elektrický obvod a vodiči prochází proud.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9244013" y="596900"/>
            <a:ext cx="1871662" cy="3603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zapni kliknutím</a:t>
            </a:r>
          </a:p>
        </p:txBody>
      </p:sp>
      <p:cxnSp>
        <p:nvCxnSpPr>
          <p:cNvPr id="37" name="Přímá spojnice 36"/>
          <p:cNvCxnSpPr>
            <a:stCxn id="11" idx="7"/>
            <a:endCxn id="10" idx="0"/>
          </p:cNvCxnSpPr>
          <p:nvPr/>
        </p:nvCxnSpPr>
        <p:spPr>
          <a:xfrm flipV="1">
            <a:off x="2651125" y="3344863"/>
            <a:ext cx="644525" cy="58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38" name="TextovéPole 50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 V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303213" y="1316038"/>
            <a:ext cx="5715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Digitální ampérmetr ukazuje velikost proudu</a:t>
            </a:r>
          </a:p>
          <a:p>
            <a:r>
              <a:rPr lang="cs-CZ" altLang="cs-CZ" sz="2400"/>
              <a:t>I = 0,06 A = 60 mA.</a:t>
            </a:r>
          </a:p>
        </p:txBody>
      </p:sp>
      <p:pic>
        <p:nvPicPr>
          <p:cNvPr id="56" name="Picture 6" descr="DSCF114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6538" y="2035175"/>
            <a:ext cx="4779962" cy="358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3041" name="Obdélník 51"/>
          <p:cNvSpPr>
            <a:spLocks noChangeArrowheads="1"/>
          </p:cNvSpPr>
          <p:nvPr/>
        </p:nvSpPr>
        <p:spPr bwMode="auto">
          <a:xfrm>
            <a:off x="3689350" y="4826000"/>
            <a:ext cx="760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grpSp>
        <p:nvGrpSpPr>
          <p:cNvPr id="53" name="Skupina 52"/>
          <p:cNvGrpSpPr>
            <a:grpSpLocks/>
          </p:cNvGrpSpPr>
          <p:nvPr/>
        </p:nvGrpSpPr>
        <p:grpSpPr bwMode="auto">
          <a:xfrm>
            <a:off x="5099050" y="4979988"/>
            <a:ext cx="288925" cy="601662"/>
            <a:chOff x="1538923" y="2196164"/>
            <a:chExt cx="288905" cy="602081"/>
          </a:xfrm>
        </p:grpSpPr>
        <p:sp>
          <p:nvSpPr>
            <p:cNvPr id="43052" name="TextovéPole 54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57" name="Šipka: doprava 56"/>
            <p:cNvSpPr/>
            <p:nvPr/>
          </p:nvSpPr>
          <p:spPr>
            <a:xfrm rot="10800000">
              <a:off x="1578608" y="2547245"/>
              <a:ext cx="249220" cy="25100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0" name="Skupina 59"/>
          <p:cNvGrpSpPr>
            <a:grpSpLocks/>
          </p:cNvGrpSpPr>
          <p:nvPr/>
        </p:nvGrpSpPr>
        <p:grpSpPr bwMode="auto">
          <a:xfrm>
            <a:off x="3771900" y="2960688"/>
            <a:ext cx="288925" cy="601662"/>
            <a:chOff x="1538923" y="2196164"/>
            <a:chExt cx="288905" cy="602081"/>
          </a:xfrm>
        </p:grpSpPr>
        <p:sp>
          <p:nvSpPr>
            <p:cNvPr id="43050" name="TextovéPole 60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2" name="Šipka: doprava 61"/>
            <p:cNvSpPr/>
            <p:nvPr/>
          </p:nvSpPr>
          <p:spPr>
            <a:xfrm>
              <a:off x="1578608" y="2547245"/>
              <a:ext cx="249220" cy="25100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3" name="Skupina 62"/>
          <p:cNvGrpSpPr>
            <a:grpSpLocks/>
          </p:cNvGrpSpPr>
          <p:nvPr/>
        </p:nvGrpSpPr>
        <p:grpSpPr bwMode="auto">
          <a:xfrm>
            <a:off x="1539875" y="2982913"/>
            <a:ext cx="288925" cy="603250"/>
            <a:chOff x="1538923" y="2196164"/>
            <a:chExt cx="288905" cy="602081"/>
          </a:xfrm>
        </p:grpSpPr>
        <p:sp>
          <p:nvSpPr>
            <p:cNvPr id="43048" name="TextovéPole 63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5" name="Šipka: doprava 64"/>
            <p:cNvSpPr/>
            <p:nvPr/>
          </p:nvSpPr>
          <p:spPr>
            <a:xfrm>
              <a:off x="1578608" y="2547906"/>
              <a:ext cx="249220" cy="25033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6" name="Skupina 65"/>
          <p:cNvGrpSpPr>
            <a:grpSpLocks/>
          </p:cNvGrpSpPr>
          <p:nvPr/>
        </p:nvGrpSpPr>
        <p:grpSpPr bwMode="auto">
          <a:xfrm>
            <a:off x="1912938" y="4972050"/>
            <a:ext cx="288925" cy="601663"/>
            <a:chOff x="1538923" y="2196164"/>
            <a:chExt cx="288905" cy="602081"/>
          </a:xfrm>
        </p:grpSpPr>
        <p:sp>
          <p:nvSpPr>
            <p:cNvPr id="43046" name="TextovéPole 66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8" name="Šipka: doprava 67"/>
            <p:cNvSpPr/>
            <p:nvPr/>
          </p:nvSpPr>
          <p:spPr>
            <a:xfrm rot="10800000">
              <a:off x="1578607" y="2547246"/>
              <a:ext cx="249221" cy="25099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036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44064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059" name="TextovéPole 32"/>
          <p:cNvSpPr txBox="1">
            <a:spLocks noChangeArrowheads="1"/>
          </p:cNvSpPr>
          <p:nvPr/>
        </p:nvSpPr>
        <p:spPr bwMode="auto">
          <a:xfrm>
            <a:off x="904875" y="571500"/>
            <a:ext cx="571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obvod připojíme na napětí U = 8 V.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 V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565775" y="5934075"/>
            <a:ext cx="6535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Kontrola svorkového napětí digitálním voltmetrem.</a:t>
            </a:r>
          </a:p>
        </p:txBody>
      </p:sp>
      <p:pic>
        <p:nvPicPr>
          <p:cNvPr id="44062" name="Picture 7" descr="DSCF114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3325" y="1284288"/>
            <a:ext cx="5319713" cy="398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4063" name="Obdélník 38"/>
          <p:cNvSpPr>
            <a:spLocks noChangeArrowheads="1"/>
          </p:cNvSpPr>
          <p:nvPr/>
        </p:nvSpPr>
        <p:spPr bwMode="auto">
          <a:xfrm>
            <a:off x="3727450" y="4802188"/>
            <a:ext cx="760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060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45106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83" name="TextovéPole 32"/>
          <p:cNvSpPr txBox="1">
            <a:spLocks noChangeArrowheads="1"/>
          </p:cNvSpPr>
          <p:nvPr/>
        </p:nvSpPr>
        <p:spPr bwMode="auto">
          <a:xfrm>
            <a:off x="336550" y="596900"/>
            <a:ext cx="903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Zapnutím vypínače se uzavře elektrický obvod a vodiči prochází proud.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9244013" y="596900"/>
            <a:ext cx="1871662" cy="3603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zapni kliknutím</a:t>
            </a:r>
          </a:p>
        </p:txBody>
      </p:sp>
      <p:cxnSp>
        <p:nvCxnSpPr>
          <p:cNvPr id="37" name="Přímá spojnice 36"/>
          <p:cNvCxnSpPr>
            <a:stCxn id="11" idx="7"/>
            <a:endCxn id="10" idx="0"/>
          </p:cNvCxnSpPr>
          <p:nvPr/>
        </p:nvCxnSpPr>
        <p:spPr>
          <a:xfrm flipV="1">
            <a:off x="2651125" y="3344863"/>
            <a:ext cx="644525" cy="58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oloviční rámeček 37"/>
          <p:cNvSpPr/>
          <p:nvPr/>
        </p:nvSpPr>
        <p:spPr>
          <a:xfrm rot="10402956">
            <a:off x="12626975" y="2503488"/>
            <a:ext cx="374650" cy="384175"/>
          </a:xfrm>
          <a:prstGeom prst="halfFram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5087" name="TextovéPole 50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 V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303213" y="1316038"/>
            <a:ext cx="5715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Digitální ampérmetr ukazuje velikost proudu</a:t>
            </a:r>
          </a:p>
          <a:p>
            <a:r>
              <a:rPr lang="cs-CZ" altLang="cs-CZ" sz="2400"/>
              <a:t>I = 0,08 A = 80 mA.</a:t>
            </a:r>
          </a:p>
        </p:txBody>
      </p:sp>
      <p:pic>
        <p:nvPicPr>
          <p:cNvPr id="52" name="Picture 6" descr="DSCF114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02350" y="2032000"/>
            <a:ext cx="5156200" cy="386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5090" name="Obdélník 52"/>
          <p:cNvSpPr>
            <a:spLocks noChangeArrowheads="1"/>
          </p:cNvSpPr>
          <p:nvPr/>
        </p:nvSpPr>
        <p:spPr bwMode="auto">
          <a:xfrm>
            <a:off x="3670300" y="4816475"/>
            <a:ext cx="760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sp>
        <p:nvSpPr>
          <p:cNvPr id="45091" name="Obdélník 54"/>
          <p:cNvSpPr>
            <a:spLocks noChangeArrowheads="1"/>
          </p:cNvSpPr>
          <p:nvPr/>
        </p:nvSpPr>
        <p:spPr bwMode="auto">
          <a:xfrm>
            <a:off x="-1673225" y="2468563"/>
            <a:ext cx="587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51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sp>
        <p:nvSpPr>
          <p:cNvPr id="45092" name="Obdélník 55"/>
          <p:cNvSpPr>
            <a:spLocks noChangeArrowheads="1"/>
          </p:cNvSpPr>
          <p:nvPr/>
        </p:nvSpPr>
        <p:spPr bwMode="auto">
          <a:xfrm>
            <a:off x="-1630363" y="1914525"/>
            <a:ext cx="701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sp>
        <p:nvSpPr>
          <p:cNvPr id="45093" name="Obdélník 56"/>
          <p:cNvSpPr>
            <a:spLocks noChangeArrowheads="1"/>
          </p:cNvSpPr>
          <p:nvPr/>
        </p:nvSpPr>
        <p:spPr bwMode="auto">
          <a:xfrm>
            <a:off x="-1673225" y="1498600"/>
            <a:ext cx="703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grpSp>
        <p:nvGrpSpPr>
          <p:cNvPr id="64" name="Skupina 63"/>
          <p:cNvGrpSpPr>
            <a:grpSpLocks/>
          </p:cNvGrpSpPr>
          <p:nvPr/>
        </p:nvGrpSpPr>
        <p:grpSpPr bwMode="auto">
          <a:xfrm>
            <a:off x="5078413" y="4940300"/>
            <a:ext cx="288925" cy="601663"/>
            <a:chOff x="1538923" y="2196164"/>
            <a:chExt cx="288905" cy="602081"/>
          </a:xfrm>
        </p:grpSpPr>
        <p:sp>
          <p:nvSpPr>
            <p:cNvPr id="45104" name="TextovéPole 64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6" name="Šipka: doprava 65"/>
            <p:cNvSpPr/>
            <p:nvPr/>
          </p:nvSpPr>
          <p:spPr>
            <a:xfrm rot="10800000">
              <a:off x="1578607" y="2547246"/>
              <a:ext cx="249221" cy="25099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7" name="Skupina 66"/>
          <p:cNvGrpSpPr>
            <a:grpSpLocks/>
          </p:cNvGrpSpPr>
          <p:nvPr/>
        </p:nvGrpSpPr>
        <p:grpSpPr bwMode="auto">
          <a:xfrm>
            <a:off x="3760788" y="2963863"/>
            <a:ext cx="288925" cy="601662"/>
            <a:chOff x="1538923" y="2196164"/>
            <a:chExt cx="288905" cy="602081"/>
          </a:xfrm>
        </p:grpSpPr>
        <p:sp>
          <p:nvSpPr>
            <p:cNvPr id="45102" name="TextovéPole 67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9" name="Šipka: doprava 68"/>
            <p:cNvSpPr/>
            <p:nvPr/>
          </p:nvSpPr>
          <p:spPr>
            <a:xfrm>
              <a:off x="1578607" y="2547245"/>
              <a:ext cx="249221" cy="25100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0" name="Skupina 69"/>
          <p:cNvGrpSpPr>
            <a:grpSpLocks/>
          </p:cNvGrpSpPr>
          <p:nvPr/>
        </p:nvGrpSpPr>
        <p:grpSpPr bwMode="auto">
          <a:xfrm>
            <a:off x="1363663" y="2982913"/>
            <a:ext cx="288925" cy="603250"/>
            <a:chOff x="1538923" y="2196164"/>
            <a:chExt cx="288905" cy="602081"/>
          </a:xfrm>
        </p:grpSpPr>
        <p:sp>
          <p:nvSpPr>
            <p:cNvPr id="45100" name="TextovéPole 70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72" name="Šipka: doprava 71"/>
            <p:cNvSpPr/>
            <p:nvPr/>
          </p:nvSpPr>
          <p:spPr>
            <a:xfrm>
              <a:off x="1578607" y="2547906"/>
              <a:ext cx="249221" cy="25033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3" name="Skupina 72"/>
          <p:cNvGrpSpPr>
            <a:grpSpLocks/>
          </p:cNvGrpSpPr>
          <p:nvPr/>
        </p:nvGrpSpPr>
        <p:grpSpPr bwMode="auto">
          <a:xfrm>
            <a:off x="2052638" y="4940300"/>
            <a:ext cx="288925" cy="601663"/>
            <a:chOff x="1538923" y="2196164"/>
            <a:chExt cx="288905" cy="602081"/>
          </a:xfrm>
        </p:grpSpPr>
        <p:sp>
          <p:nvSpPr>
            <p:cNvPr id="45098" name="TextovéPole 73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75" name="Šipka: doprava 74"/>
            <p:cNvSpPr/>
            <p:nvPr/>
          </p:nvSpPr>
          <p:spPr>
            <a:xfrm rot="10800000">
              <a:off x="1578607" y="2547246"/>
              <a:ext cx="249221" cy="25099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82" name="Skupina 1"/>
          <p:cNvGrpSpPr>
            <a:grpSpLocks/>
          </p:cNvGrpSpPr>
          <p:nvPr/>
        </p:nvGrpSpPr>
        <p:grpSpPr bwMode="auto">
          <a:xfrm>
            <a:off x="279400" y="3082925"/>
            <a:ext cx="5578475" cy="2433638"/>
            <a:chOff x="279401" y="3083240"/>
            <a:chExt cx="5578214" cy="2433701"/>
          </a:xfrm>
        </p:grpSpPr>
        <p:cxnSp>
          <p:nvCxnSpPr>
            <p:cNvPr id="3" name="Přímá spojnice 2"/>
            <p:cNvCxnSpPr>
              <a:cxnSpLocks/>
              <a:stCxn id="10" idx="6"/>
              <a:endCxn id="12" idx="2"/>
            </p:cNvCxnSpPr>
            <p:nvPr/>
          </p:nvCxnSpPr>
          <p:spPr>
            <a:xfrm flipV="1">
              <a:off x="3389168" y="3429324"/>
              <a:ext cx="1054051" cy="952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>
              <a:cxnSpLocks/>
            </p:cNvCxnSpPr>
            <p:nvPr/>
          </p:nvCxnSpPr>
          <p:spPr>
            <a:xfrm>
              <a:off x="4628947" y="3399161"/>
              <a:ext cx="22382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6090" name="Skupina 4"/>
            <p:cNvGrpSpPr>
              <a:grpSpLocks/>
            </p:cNvGrpSpPr>
            <p:nvPr/>
          </p:nvGrpSpPr>
          <p:grpSpPr bwMode="auto">
            <a:xfrm>
              <a:off x="4843720" y="3083240"/>
              <a:ext cx="614362" cy="611387"/>
              <a:chOff x="5060734" y="4087940"/>
              <a:chExt cx="614362" cy="611387"/>
            </a:xfrm>
          </p:grpSpPr>
          <p:sp>
            <p:nvSpPr>
              <p:cNvPr id="46113" name="TextovéPole 30"/>
              <p:cNvSpPr txBox="1">
                <a:spLocks noChangeArrowheads="1"/>
              </p:cNvSpPr>
              <p:nvPr/>
            </p:nvSpPr>
            <p:spPr bwMode="auto">
              <a:xfrm>
                <a:off x="5161904" y="4087940"/>
                <a:ext cx="421910" cy="5847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3200"/>
                  <a:t>A</a:t>
                </a:r>
              </a:p>
            </p:txBody>
          </p:sp>
          <p:sp>
            <p:nvSpPr>
              <p:cNvPr id="32" name="Ovál 31"/>
              <p:cNvSpPr/>
              <p:nvPr/>
            </p:nvSpPr>
            <p:spPr>
              <a:xfrm rot="299275">
                <a:off x="5060264" y="4113341"/>
                <a:ext cx="614333" cy="585803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6" name="Přímá spojnice 5"/>
            <p:cNvCxnSpPr>
              <a:cxnSpLocks/>
            </p:cNvCxnSpPr>
            <p:nvPr/>
          </p:nvCxnSpPr>
          <p:spPr>
            <a:xfrm flipV="1">
              <a:off x="3511400" y="4980352"/>
              <a:ext cx="1111198" cy="2063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vál 6"/>
            <p:cNvSpPr/>
            <p:nvPr/>
          </p:nvSpPr>
          <p:spPr>
            <a:xfrm>
              <a:off x="3417742" y="5318498"/>
              <a:ext cx="185728" cy="18574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4535290" y="5331198"/>
              <a:ext cx="185728" cy="18574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5671887" y="3353122"/>
              <a:ext cx="185728" cy="18574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203439" y="3345185"/>
              <a:ext cx="185729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2492272" y="3376936"/>
              <a:ext cx="185729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4443219" y="3335660"/>
              <a:ext cx="185728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822301" y="4735871"/>
              <a:ext cx="185729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822301" y="4088154"/>
              <a:ext cx="185729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Znak plus 14"/>
            <p:cNvSpPr/>
            <p:nvPr/>
          </p:nvSpPr>
          <p:spPr>
            <a:xfrm>
              <a:off x="279401" y="3965913"/>
              <a:ext cx="469878" cy="431811"/>
            </a:xfrm>
            <a:prstGeom prst="mathPlus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Znak minus 15"/>
            <p:cNvSpPr/>
            <p:nvPr/>
          </p:nvSpPr>
          <p:spPr>
            <a:xfrm>
              <a:off x="303213" y="4559653"/>
              <a:ext cx="446066" cy="538177"/>
            </a:xfrm>
            <a:prstGeom prst="mathMinus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635219" y="4826360"/>
              <a:ext cx="900071" cy="3079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19" name="Přímá spojnice 18"/>
            <p:cNvCxnSpPr>
              <a:cxnSpLocks/>
            </p:cNvCxnSpPr>
            <p:nvPr/>
          </p:nvCxnSpPr>
          <p:spPr>
            <a:xfrm>
              <a:off x="3532037" y="4980352"/>
              <a:ext cx="0" cy="3159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cxnSpLocks/>
            </p:cNvCxnSpPr>
            <p:nvPr/>
          </p:nvCxnSpPr>
          <p:spPr>
            <a:xfrm>
              <a:off x="4640060" y="4991464"/>
              <a:ext cx="0" cy="31433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cxnSpLocks/>
            </p:cNvCxnSpPr>
            <p:nvPr/>
          </p:nvCxnSpPr>
          <p:spPr>
            <a:xfrm flipV="1">
              <a:off x="2624029" y="3148330"/>
              <a:ext cx="714342" cy="24924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>
              <a:cxnSpLocks/>
            </p:cNvCxnSpPr>
            <p:nvPr/>
          </p:nvCxnSpPr>
          <p:spPr>
            <a:xfrm>
              <a:off x="5452822" y="3429324"/>
              <a:ext cx="22541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cxnSpLocks/>
              <a:stCxn id="14" idx="0"/>
            </p:cNvCxnSpPr>
            <p:nvPr/>
          </p:nvCxnSpPr>
          <p:spPr>
            <a:xfrm flipH="1" flipV="1">
              <a:off x="914371" y="3429324"/>
              <a:ext cx="0" cy="65883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>
              <a:cxnSpLocks/>
            </p:cNvCxnSpPr>
            <p:nvPr/>
          </p:nvCxnSpPr>
          <p:spPr>
            <a:xfrm>
              <a:off x="914371" y="3446787"/>
              <a:ext cx="1577901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stCxn id="9" idx="4"/>
            </p:cNvCxnSpPr>
            <p:nvPr/>
          </p:nvCxnSpPr>
          <p:spPr>
            <a:xfrm flipH="1">
              <a:off x="5763957" y="3538865"/>
              <a:ext cx="0" cy="1885999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>
              <a:stCxn id="8" idx="6"/>
            </p:cNvCxnSpPr>
            <p:nvPr/>
          </p:nvCxnSpPr>
          <p:spPr>
            <a:xfrm>
              <a:off x="4721018" y="5424864"/>
              <a:ext cx="1042939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cxnSpLocks/>
              <a:stCxn id="13" idx="4"/>
            </p:cNvCxnSpPr>
            <p:nvPr/>
          </p:nvCxnSpPr>
          <p:spPr>
            <a:xfrm flipH="1">
              <a:off x="904847" y="4921613"/>
              <a:ext cx="9525" cy="503251"/>
            </a:xfrm>
            <a:prstGeom prst="line">
              <a:avLst/>
            </a:prstGeom>
            <a:ln w="5715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>
              <a:cxnSpLocks/>
              <a:endCxn id="7" idx="2"/>
            </p:cNvCxnSpPr>
            <p:nvPr/>
          </p:nvCxnSpPr>
          <p:spPr>
            <a:xfrm flipV="1">
              <a:off x="904847" y="5412163"/>
              <a:ext cx="2512895" cy="12700"/>
            </a:xfrm>
            <a:prstGeom prst="line">
              <a:avLst/>
            </a:prstGeom>
            <a:ln w="5715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083" name="TextovéPole 32"/>
          <p:cNvSpPr txBox="1">
            <a:spLocks noChangeArrowheads="1"/>
          </p:cNvSpPr>
          <p:nvPr/>
        </p:nvSpPr>
        <p:spPr bwMode="auto">
          <a:xfrm>
            <a:off x="904875" y="571500"/>
            <a:ext cx="5870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Elektrický obvod připojíme na napětí U = 10 V.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079500" y="4264025"/>
            <a:ext cx="739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 V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565775" y="5934075"/>
            <a:ext cx="6535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Kontrola svorkového napětí digitálním voltmetrem.</a:t>
            </a:r>
          </a:p>
        </p:txBody>
      </p:sp>
      <p:pic>
        <p:nvPicPr>
          <p:cNvPr id="46086" name="Picture 8" descr="DSCF115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30938" y="1524000"/>
            <a:ext cx="5437187" cy="407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6087" name="Obdélník 40"/>
          <p:cNvSpPr>
            <a:spLocks noChangeArrowheads="1"/>
          </p:cNvSpPr>
          <p:nvPr/>
        </p:nvSpPr>
        <p:spPr bwMode="auto">
          <a:xfrm>
            <a:off x="3694113" y="4795838"/>
            <a:ext cx="760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>
            <a:cxnSpLocks/>
            <a:stCxn id="10" idx="6"/>
            <a:endCxn id="12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7108" name="Skupina 4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47150" name="TextovéPole 30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32" name="Ovál 31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6" name="Přímá spojnice 5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nak plus 14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minus 15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9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  <a:stCxn id="13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  <a:endCxn id="7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131" name="TextovéPole 32"/>
          <p:cNvSpPr txBox="1">
            <a:spLocks noChangeArrowheads="1"/>
          </p:cNvSpPr>
          <p:nvPr/>
        </p:nvSpPr>
        <p:spPr bwMode="auto">
          <a:xfrm>
            <a:off x="336550" y="596900"/>
            <a:ext cx="903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Zapnutím vypínače se uzavře elektrický obvod a vodiči prochází proud.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9244013" y="596900"/>
            <a:ext cx="1871662" cy="3603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zapni kliknutím</a:t>
            </a:r>
          </a:p>
        </p:txBody>
      </p:sp>
      <p:cxnSp>
        <p:nvCxnSpPr>
          <p:cNvPr id="37" name="Přímá spojnice 36"/>
          <p:cNvCxnSpPr>
            <a:stCxn id="11" idx="7"/>
            <a:endCxn id="10" idx="0"/>
          </p:cNvCxnSpPr>
          <p:nvPr/>
        </p:nvCxnSpPr>
        <p:spPr>
          <a:xfrm flipV="1">
            <a:off x="2651125" y="3344863"/>
            <a:ext cx="644525" cy="58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134" name="TextovéPole 50"/>
          <p:cNvSpPr txBox="1">
            <a:spLocks noChangeArrowheads="1"/>
          </p:cNvSpPr>
          <p:nvPr/>
        </p:nvSpPr>
        <p:spPr bwMode="auto">
          <a:xfrm>
            <a:off x="1079500" y="4264025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 V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303213" y="1316038"/>
            <a:ext cx="5715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Digitální ampérmetr ukazuje velikost proudu</a:t>
            </a:r>
          </a:p>
          <a:p>
            <a:r>
              <a:rPr lang="cs-CZ" altLang="cs-CZ" sz="2400"/>
              <a:t>I = 0,1 A = 100 mA.</a:t>
            </a:r>
          </a:p>
        </p:txBody>
      </p:sp>
      <p:pic>
        <p:nvPicPr>
          <p:cNvPr id="53" name="Picture 5" descr="DSCF115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2050" y="1958975"/>
            <a:ext cx="5286375" cy="3963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7137" name="Obdélník 51"/>
          <p:cNvSpPr>
            <a:spLocks noChangeArrowheads="1"/>
          </p:cNvSpPr>
          <p:nvPr/>
        </p:nvSpPr>
        <p:spPr bwMode="auto">
          <a:xfrm>
            <a:off x="3670300" y="4826000"/>
            <a:ext cx="760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grpSp>
        <p:nvGrpSpPr>
          <p:cNvPr id="66" name="Skupina 65"/>
          <p:cNvGrpSpPr>
            <a:grpSpLocks/>
          </p:cNvGrpSpPr>
          <p:nvPr/>
        </p:nvGrpSpPr>
        <p:grpSpPr bwMode="auto">
          <a:xfrm>
            <a:off x="3746500" y="2954338"/>
            <a:ext cx="288925" cy="601662"/>
            <a:chOff x="1538923" y="2196164"/>
            <a:chExt cx="288905" cy="602081"/>
          </a:xfrm>
        </p:grpSpPr>
        <p:sp>
          <p:nvSpPr>
            <p:cNvPr id="47148" name="TextovéPole 66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8" name="Šipka: doprava 67"/>
            <p:cNvSpPr/>
            <p:nvPr/>
          </p:nvSpPr>
          <p:spPr>
            <a:xfrm>
              <a:off x="1578608" y="2547245"/>
              <a:ext cx="249220" cy="25100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9" name="Skupina 68"/>
          <p:cNvGrpSpPr>
            <a:grpSpLocks/>
          </p:cNvGrpSpPr>
          <p:nvPr/>
        </p:nvGrpSpPr>
        <p:grpSpPr bwMode="auto">
          <a:xfrm>
            <a:off x="1066800" y="2982913"/>
            <a:ext cx="288925" cy="603250"/>
            <a:chOff x="1538923" y="2196164"/>
            <a:chExt cx="288905" cy="602081"/>
          </a:xfrm>
        </p:grpSpPr>
        <p:sp>
          <p:nvSpPr>
            <p:cNvPr id="47146" name="TextovéPole 69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71" name="Šipka: doprava 70"/>
            <p:cNvSpPr/>
            <p:nvPr/>
          </p:nvSpPr>
          <p:spPr>
            <a:xfrm>
              <a:off x="1578608" y="2547906"/>
              <a:ext cx="249220" cy="25033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2" name="Skupina 71"/>
          <p:cNvGrpSpPr>
            <a:grpSpLocks/>
          </p:cNvGrpSpPr>
          <p:nvPr/>
        </p:nvGrpSpPr>
        <p:grpSpPr bwMode="auto">
          <a:xfrm>
            <a:off x="1938338" y="4979988"/>
            <a:ext cx="288925" cy="601662"/>
            <a:chOff x="1538923" y="2196164"/>
            <a:chExt cx="288905" cy="602081"/>
          </a:xfrm>
        </p:grpSpPr>
        <p:sp>
          <p:nvSpPr>
            <p:cNvPr id="47144" name="TextovéPole 72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74" name="Šipka: doprava 73"/>
            <p:cNvSpPr/>
            <p:nvPr/>
          </p:nvSpPr>
          <p:spPr>
            <a:xfrm rot="10800000">
              <a:off x="1578607" y="2547245"/>
              <a:ext cx="249221" cy="25100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5" name="Skupina 74"/>
          <p:cNvGrpSpPr>
            <a:grpSpLocks/>
          </p:cNvGrpSpPr>
          <p:nvPr/>
        </p:nvGrpSpPr>
        <p:grpSpPr bwMode="auto">
          <a:xfrm>
            <a:off x="5110163" y="4943475"/>
            <a:ext cx="288925" cy="603250"/>
            <a:chOff x="1538923" y="2196164"/>
            <a:chExt cx="288905" cy="602081"/>
          </a:xfrm>
        </p:grpSpPr>
        <p:sp>
          <p:nvSpPr>
            <p:cNvPr id="47142" name="TextovéPole 75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77" name="Šipka: doprava 76"/>
            <p:cNvSpPr/>
            <p:nvPr/>
          </p:nvSpPr>
          <p:spPr>
            <a:xfrm rot="10800000">
              <a:off x="1578607" y="2547906"/>
              <a:ext cx="249221" cy="25033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-309563"/>
            <a:ext cx="10515600" cy="1325563"/>
          </a:xfrm>
        </p:spPr>
        <p:txBody>
          <a:bodyPr/>
          <a:lstStyle/>
          <a:p>
            <a:endParaRPr lang="cs-CZ" altLang="cs-CZ" sz="2400" b="1" smtClean="0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8650" y="596900"/>
            <a:ext cx="10515600" cy="4351338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smtClean="0"/>
              <a:t>Při stálé (konstantní) hodnotě odporu rezistoru</a:t>
            </a:r>
          </a:p>
          <a:p>
            <a:pPr>
              <a:buFontTx/>
              <a:buNone/>
            </a:pPr>
            <a:r>
              <a:rPr lang="cs-CZ" altLang="cs-CZ" sz="2400" smtClean="0"/>
              <a:t>jsme hodnoty napětí a proudu zanesli do tabulky:</a:t>
            </a:r>
          </a:p>
          <a:p>
            <a:pPr>
              <a:buFontTx/>
              <a:buNone/>
            </a:pPr>
            <a:r>
              <a:rPr lang="cs-CZ" altLang="cs-CZ" sz="2400" smtClean="0"/>
              <a:t>Napětí:      2 V        4 V        6 V          8 V            10 V</a:t>
            </a:r>
          </a:p>
          <a:p>
            <a:pPr>
              <a:buFontTx/>
              <a:buNone/>
            </a:pPr>
            <a:r>
              <a:rPr lang="cs-CZ" altLang="cs-CZ" sz="2400" smtClean="0"/>
              <a:t>Proud:  0,02 A    0,04 A    0,06 A    0,08 A        0,1 A</a:t>
            </a:r>
          </a:p>
        </p:txBody>
      </p:sp>
      <p:cxnSp>
        <p:nvCxnSpPr>
          <p:cNvPr id="5" name="Přímá spojnice se šipkou 4"/>
          <p:cNvCxnSpPr>
            <a:cxnSpLocks/>
          </p:cNvCxnSpPr>
          <p:nvPr/>
        </p:nvCxnSpPr>
        <p:spPr>
          <a:xfrm flipV="1">
            <a:off x="1047750" y="2473325"/>
            <a:ext cx="0" cy="38671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cxnSpLocks/>
          </p:cNvCxnSpPr>
          <p:nvPr/>
        </p:nvCxnSpPr>
        <p:spPr>
          <a:xfrm>
            <a:off x="1047750" y="6356350"/>
            <a:ext cx="7705725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89000" y="2697163"/>
            <a:ext cx="3000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04875" y="3429000"/>
            <a:ext cx="3000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04875" y="4168775"/>
            <a:ext cx="3000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04875" y="4843463"/>
            <a:ext cx="3000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98525" y="5641975"/>
            <a:ext cx="3000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139" name="TextovéPole 12"/>
          <p:cNvSpPr txBox="1">
            <a:spLocks noChangeArrowheads="1"/>
          </p:cNvSpPr>
          <p:nvPr/>
        </p:nvSpPr>
        <p:spPr bwMode="auto">
          <a:xfrm>
            <a:off x="1238250" y="2417763"/>
            <a:ext cx="8842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 [ V]</a:t>
            </a:r>
          </a:p>
        </p:txBody>
      </p:sp>
      <p:sp>
        <p:nvSpPr>
          <p:cNvPr id="48140" name="TextovéPole 18"/>
          <p:cNvSpPr txBox="1">
            <a:spLocks noChangeArrowheads="1"/>
          </p:cNvSpPr>
          <p:nvPr/>
        </p:nvSpPr>
        <p:spPr bwMode="auto">
          <a:xfrm>
            <a:off x="407988" y="2436813"/>
            <a:ext cx="882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10</a:t>
            </a:r>
          </a:p>
        </p:txBody>
      </p:sp>
      <p:sp>
        <p:nvSpPr>
          <p:cNvPr id="48141" name="TextovéPole 21"/>
          <p:cNvSpPr txBox="1">
            <a:spLocks noChangeArrowheads="1"/>
          </p:cNvSpPr>
          <p:nvPr/>
        </p:nvSpPr>
        <p:spPr bwMode="auto">
          <a:xfrm>
            <a:off x="523875" y="3224213"/>
            <a:ext cx="374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48142" name="TextovéPole 22"/>
          <p:cNvSpPr txBox="1">
            <a:spLocks noChangeArrowheads="1"/>
          </p:cNvSpPr>
          <p:nvPr/>
        </p:nvSpPr>
        <p:spPr bwMode="auto">
          <a:xfrm>
            <a:off x="495300" y="3937000"/>
            <a:ext cx="477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</a:t>
            </a:r>
          </a:p>
        </p:txBody>
      </p:sp>
      <p:sp>
        <p:nvSpPr>
          <p:cNvPr id="48143" name="TextovéPole 23"/>
          <p:cNvSpPr txBox="1">
            <a:spLocks noChangeArrowheads="1"/>
          </p:cNvSpPr>
          <p:nvPr/>
        </p:nvSpPr>
        <p:spPr bwMode="auto">
          <a:xfrm>
            <a:off x="463550" y="4602163"/>
            <a:ext cx="3000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4</a:t>
            </a:r>
          </a:p>
        </p:txBody>
      </p:sp>
      <p:sp>
        <p:nvSpPr>
          <p:cNvPr id="48144" name="TextovéPole 24"/>
          <p:cNvSpPr txBox="1">
            <a:spLocks noChangeArrowheads="1"/>
          </p:cNvSpPr>
          <p:nvPr/>
        </p:nvSpPr>
        <p:spPr bwMode="auto">
          <a:xfrm>
            <a:off x="493713" y="5392738"/>
            <a:ext cx="2698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2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8243888" y="6162675"/>
            <a:ext cx="0" cy="3444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792913" y="6164263"/>
            <a:ext cx="0" cy="3460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372100" y="6183313"/>
            <a:ext cx="0" cy="34448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949700" y="6157913"/>
            <a:ext cx="0" cy="3460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513013" y="6142038"/>
            <a:ext cx="0" cy="34448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150" name="TextovéPole 25"/>
          <p:cNvSpPr txBox="1">
            <a:spLocks noChangeArrowheads="1"/>
          </p:cNvSpPr>
          <p:nvPr/>
        </p:nvSpPr>
        <p:spPr bwMode="auto">
          <a:xfrm>
            <a:off x="7958138" y="6416675"/>
            <a:ext cx="5730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0,1</a:t>
            </a:r>
          </a:p>
        </p:txBody>
      </p:sp>
      <p:sp>
        <p:nvSpPr>
          <p:cNvPr id="48151" name="TextovéPole 32"/>
          <p:cNvSpPr txBox="1">
            <a:spLocks noChangeArrowheads="1"/>
          </p:cNvSpPr>
          <p:nvPr/>
        </p:nvSpPr>
        <p:spPr bwMode="auto">
          <a:xfrm>
            <a:off x="6443663" y="6416675"/>
            <a:ext cx="728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0,08</a:t>
            </a:r>
          </a:p>
        </p:txBody>
      </p:sp>
      <p:sp>
        <p:nvSpPr>
          <p:cNvPr id="48152" name="TextovéPole 33"/>
          <p:cNvSpPr txBox="1">
            <a:spLocks noChangeArrowheads="1"/>
          </p:cNvSpPr>
          <p:nvPr/>
        </p:nvSpPr>
        <p:spPr bwMode="auto">
          <a:xfrm>
            <a:off x="5051425" y="6432550"/>
            <a:ext cx="727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0,06</a:t>
            </a:r>
          </a:p>
        </p:txBody>
      </p:sp>
      <p:sp>
        <p:nvSpPr>
          <p:cNvPr id="48153" name="TextovéPole 34"/>
          <p:cNvSpPr txBox="1">
            <a:spLocks noChangeArrowheads="1"/>
          </p:cNvSpPr>
          <p:nvPr/>
        </p:nvSpPr>
        <p:spPr bwMode="auto">
          <a:xfrm>
            <a:off x="3614738" y="6445250"/>
            <a:ext cx="728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0,04</a:t>
            </a:r>
          </a:p>
        </p:txBody>
      </p:sp>
      <p:sp>
        <p:nvSpPr>
          <p:cNvPr id="48154" name="TextovéPole 35"/>
          <p:cNvSpPr txBox="1">
            <a:spLocks noChangeArrowheads="1"/>
          </p:cNvSpPr>
          <p:nvPr/>
        </p:nvSpPr>
        <p:spPr bwMode="auto">
          <a:xfrm>
            <a:off x="2163763" y="6429375"/>
            <a:ext cx="728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0,02</a:t>
            </a:r>
          </a:p>
        </p:txBody>
      </p:sp>
      <p:sp>
        <p:nvSpPr>
          <p:cNvPr id="48155" name="TextovéPole 26"/>
          <p:cNvSpPr txBox="1">
            <a:spLocks noChangeArrowheads="1"/>
          </p:cNvSpPr>
          <p:nvPr/>
        </p:nvSpPr>
        <p:spPr bwMode="auto">
          <a:xfrm>
            <a:off x="8729663" y="6083300"/>
            <a:ext cx="835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 [ A ]</a:t>
            </a:r>
          </a:p>
        </p:txBody>
      </p:sp>
      <p:cxnSp>
        <p:nvCxnSpPr>
          <p:cNvPr id="7169" name="Přímá spojnice 7168"/>
          <p:cNvCxnSpPr>
            <a:cxnSpLocks/>
          </p:cNvCxnSpPr>
          <p:nvPr/>
        </p:nvCxnSpPr>
        <p:spPr>
          <a:xfrm flipV="1">
            <a:off x="1055688" y="5610225"/>
            <a:ext cx="1457325" cy="12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3" name="Přímá spojnice 7172"/>
          <p:cNvCxnSpPr>
            <a:cxnSpLocks/>
          </p:cNvCxnSpPr>
          <p:nvPr/>
        </p:nvCxnSpPr>
        <p:spPr>
          <a:xfrm>
            <a:off x="2493963" y="5591175"/>
            <a:ext cx="0" cy="838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7" name="Přímá spojnice 7176"/>
          <p:cNvCxnSpPr>
            <a:cxnSpLocks/>
          </p:cNvCxnSpPr>
          <p:nvPr/>
        </p:nvCxnSpPr>
        <p:spPr>
          <a:xfrm flipV="1">
            <a:off x="1047750" y="4843463"/>
            <a:ext cx="2901950" cy="142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9" name="Přímá spojnice 7178"/>
          <p:cNvCxnSpPr/>
          <p:nvPr/>
        </p:nvCxnSpPr>
        <p:spPr>
          <a:xfrm>
            <a:off x="3949700" y="4832350"/>
            <a:ext cx="0" cy="1482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2" name="Přímá spojnice 7181"/>
          <p:cNvCxnSpPr/>
          <p:nvPr/>
        </p:nvCxnSpPr>
        <p:spPr>
          <a:xfrm>
            <a:off x="1055688" y="4168775"/>
            <a:ext cx="43592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4" name="Přímá spojnice 7183"/>
          <p:cNvCxnSpPr>
            <a:cxnSpLocks/>
          </p:cNvCxnSpPr>
          <p:nvPr/>
        </p:nvCxnSpPr>
        <p:spPr>
          <a:xfrm flipH="1">
            <a:off x="5372100" y="4168775"/>
            <a:ext cx="20638" cy="2187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9" name="Přímá spojnice 7188"/>
          <p:cNvCxnSpPr/>
          <p:nvPr/>
        </p:nvCxnSpPr>
        <p:spPr>
          <a:xfrm flipV="1">
            <a:off x="1055688" y="2536825"/>
            <a:ext cx="7475537" cy="38036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1" name="Přímá spojnice 7190"/>
          <p:cNvCxnSpPr/>
          <p:nvPr/>
        </p:nvCxnSpPr>
        <p:spPr>
          <a:xfrm>
            <a:off x="1055688" y="3429000"/>
            <a:ext cx="5753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3" name="Přímá spojnice 7192"/>
          <p:cNvCxnSpPr>
            <a:endCxn id="48151" idx="0"/>
          </p:cNvCxnSpPr>
          <p:nvPr/>
        </p:nvCxnSpPr>
        <p:spPr>
          <a:xfrm>
            <a:off x="6808788" y="3429000"/>
            <a:ext cx="0" cy="2987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5" name="Přímá spojnice 7194"/>
          <p:cNvCxnSpPr/>
          <p:nvPr/>
        </p:nvCxnSpPr>
        <p:spPr>
          <a:xfrm>
            <a:off x="1047750" y="2659063"/>
            <a:ext cx="71961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7" name="Přímá spojnice 7196"/>
          <p:cNvCxnSpPr>
            <a:endCxn id="48150" idx="0"/>
          </p:cNvCxnSpPr>
          <p:nvPr/>
        </p:nvCxnSpPr>
        <p:spPr>
          <a:xfrm flipH="1">
            <a:off x="8243888" y="2676525"/>
            <a:ext cx="7937" cy="37401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8" name="TextovéPole 7197"/>
          <p:cNvSpPr txBox="1">
            <a:spLocks noChangeArrowheads="1"/>
          </p:cNvSpPr>
          <p:nvPr/>
        </p:nvSpPr>
        <p:spPr bwMode="auto">
          <a:xfrm>
            <a:off x="8609013" y="3551238"/>
            <a:ext cx="32004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Velikost proudu je 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přímo úměrná velikosti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napětí. Čím větší napětí,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tím větší proud.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8242300" y="1214438"/>
            <a:ext cx="3144838" cy="46196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169" name="TextovéPole 7198"/>
          <p:cNvSpPr txBox="1">
            <a:spLocks noChangeArrowheads="1"/>
          </p:cNvSpPr>
          <p:nvPr/>
        </p:nvSpPr>
        <p:spPr bwMode="auto">
          <a:xfrm>
            <a:off x="8220075" y="1185863"/>
            <a:ext cx="31448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Kliknutím spusť animaci</a:t>
            </a:r>
          </a:p>
        </p:txBody>
      </p:sp>
      <p:sp>
        <p:nvSpPr>
          <p:cNvPr id="48170" name="Obdélník 41"/>
          <p:cNvSpPr>
            <a:spLocks noChangeArrowheads="1"/>
          </p:cNvSpPr>
          <p:nvPr/>
        </p:nvSpPr>
        <p:spPr bwMode="auto">
          <a:xfrm>
            <a:off x="6584950" y="569913"/>
            <a:ext cx="9255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ea typeface="SimSun" pitchFamily="2" charset="-122"/>
              </a:rPr>
              <a:t>100 </a:t>
            </a:r>
            <a:r>
              <a:rPr lang="el-GR" altLang="cs-CZ" sz="2400">
                <a:ea typeface="SimSun" pitchFamily="2" charset="-122"/>
              </a:rPr>
              <a:t>Ω</a:t>
            </a:r>
            <a:endParaRPr lang="cs-CZ" altLang="cs-CZ" sz="2400"/>
          </a:p>
        </p:txBody>
      </p:sp>
      <p:cxnSp>
        <p:nvCxnSpPr>
          <p:cNvPr id="3" name="Přímá spojnice 2"/>
          <p:cNvCxnSpPr/>
          <p:nvPr/>
        </p:nvCxnSpPr>
        <p:spPr>
          <a:xfrm>
            <a:off x="523875" y="1490663"/>
            <a:ext cx="66484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23875" y="1962150"/>
            <a:ext cx="66484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23875" y="2462213"/>
            <a:ext cx="66484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23875" y="1490663"/>
            <a:ext cx="0" cy="9461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647825" y="1490663"/>
            <a:ext cx="0" cy="9461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614613" y="1490663"/>
            <a:ext cx="0" cy="9461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711575" y="1470025"/>
            <a:ext cx="0" cy="947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725988" y="1514475"/>
            <a:ext cx="0" cy="947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888038" y="1470025"/>
            <a:ext cx="0" cy="947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172325" y="1514475"/>
            <a:ext cx="0" cy="9477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181" name="TextovéPole 6"/>
          <p:cNvSpPr txBox="1">
            <a:spLocks noChangeArrowheads="1"/>
          </p:cNvSpPr>
          <p:nvPr/>
        </p:nvSpPr>
        <p:spPr bwMode="auto">
          <a:xfrm>
            <a:off x="8621713" y="1863725"/>
            <a:ext cx="348773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Pokus se do notesu napsat</a:t>
            </a:r>
          </a:p>
          <a:p>
            <a:r>
              <a:rPr lang="cs-CZ" altLang="cs-CZ" sz="2400"/>
              <a:t>závěr vyplývající z měření.</a:t>
            </a:r>
          </a:p>
          <a:p>
            <a:r>
              <a:rPr lang="cs-CZ" altLang="cs-CZ" sz="2400"/>
              <a:t>Proveď kontrolu kliknutím</a:t>
            </a:r>
          </a:p>
          <a:p>
            <a:r>
              <a:rPr lang="cs-CZ" altLang="cs-CZ" sz="2400"/>
              <a:t>na černý obdélník.</a:t>
            </a:r>
          </a:p>
          <a:p>
            <a:endParaRPr lang="cs-CZ" altLang="cs-CZ" sz="2400"/>
          </a:p>
        </p:txBody>
      </p:sp>
      <p:sp>
        <p:nvSpPr>
          <p:cNvPr id="8" name="Obdélník 7"/>
          <p:cNvSpPr/>
          <p:nvPr/>
        </p:nvSpPr>
        <p:spPr>
          <a:xfrm>
            <a:off x="8621713" y="3455988"/>
            <a:ext cx="3487737" cy="17637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198" grpId="0"/>
      <p:bldP spid="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154" name="Skupina 2"/>
          <p:cNvGrpSpPr>
            <a:grpSpLocks/>
          </p:cNvGrpSpPr>
          <p:nvPr/>
        </p:nvGrpSpPr>
        <p:grpSpPr bwMode="auto">
          <a:xfrm>
            <a:off x="279400" y="3082925"/>
            <a:ext cx="5578475" cy="2433638"/>
            <a:chOff x="279401" y="3083240"/>
            <a:chExt cx="5578214" cy="2433701"/>
          </a:xfrm>
        </p:grpSpPr>
        <p:cxnSp>
          <p:nvCxnSpPr>
            <p:cNvPr id="4" name="Přímá spojnice 3"/>
            <p:cNvCxnSpPr>
              <a:cxnSpLocks/>
              <a:stCxn id="11" idx="6"/>
              <a:endCxn id="13" idx="2"/>
            </p:cNvCxnSpPr>
            <p:nvPr/>
          </p:nvCxnSpPr>
          <p:spPr>
            <a:xfrm flipV="1">
              <a:off x="3389168" y="3429324"/>
              <a:ext cx="1054051" cy="952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>
              <a:cxnSpLocks/>
            </p:cNvCxnSpPr>
            <p:nvPr/>
          </p:nvCxnSpPr>
          <p:spPr>
            <a:xfrm>
              <a:off x="4628947" y="3399161"/>
              <a:ext cx="22382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9163" name="Skupina 5"/>
            <p:cNvGrpSpPr>
              <a:grpSpLocks/>
            </p:cNvGrpSpPr>
            <p:nvPr/>
          </p:nvGrpSpPr>
          <p:grpSpPr bwMode="auto">
            <a:xfrm>
              <a:off x="4843720" y="3083240"/>
              <a:ext cx="614362" cy="611387"/>
              <a:chOff x="5060734" y="4087940"/>
              <a:chExt cx="614362" cy="611387"/>
            </a:xfrm>
          </p:grpSpPr>
          <p:sp>
            <p:nvSpPr>
              <p:cNvPr id="49186" name="TextovéPole 31"/>
              <p:cNvSpPr txBox="1">
                <a:spLocks noChangeArrowheads="1"/>
              </p:cNvSpPr>
              <p:nvPr/>
            </p:nvSpPr>
            <p:spPr bwMode="auto">
              <a:xfrm>
                <a:off x="5161904" y="4087940"/>
                <a:ext cx="421910" cy="5847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3200"/>
                  <a:t>A</a:t>
                </a:r>
              </a:p>
            </p:txBody>
          </p:sp>
          <p:sp>
            <p:nvSpPr>
              <p:cNvPr id="33" name="Ovál 32"/>
              <p:cNvSpPr/>
              <p:nvPr/>
            </p:nvSpPr>
            <p:spPr>
              <a:xfrm rot="299275">
                <a:off x="5060264" y="4113341"/>
                <a:ext cx="614333" cy="585803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7" name="Přímá spojnice 6"/>
            <p:cNvCxnSpPr>
              <a:cxnSpLocks/>
            </p:cNvCxnSpPr>
            <p:nvPr/>
          </p:nvCxnSpPr>
          <p:spPr>
            <a:xfrm flipV="1">
              <a:off x="3511400" y="4980352"/>
              <a:ext cx="1111198" cy="2063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3417742" y="5318498"/>
              <a:ext cx="185728" cy="18574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4535290" y="5331198"/>
              <a:ext cx="185728" cy="18574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5671887" y="3353122"/>
              <a:ext cx="185728" cy="18574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203439" y="3345185"/>
              <a:ext cx="185729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2492272" y="3376936"/>
              <a:ext cx="185729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4443219" y="3335660"/>
              <a:ext cx="185728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822301" y="4735871"/>
              <a:ext cx="185729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822301" y="4088154"/>
              <a:ext cx="185729" cy="1857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Znak plus 15"/>
            <p:cNvSpPr/>
            <p:nvPr/>
          </p:nvSpPr>
          <p:spPr>
            <a:xfrm>
              <a:off x="279401" y="3965913"/>
              <a:ext cx="469878" cy="431811"/>
            </a:xfrm>
            <a:prstGeom prst="mathPlus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Znak minus 16"/>
            <p:cNvSpPr/>
            <p:nvPr/>
          </p:nvSpPr>
          <p:spPr>
            <a:xfrm>
              <a:off x="303213" y="4559653"/>
              <a:ext cx="446066" cy="538177"/>
            </a:xfrm>
            <a:prstGeom prst="mathMinus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3635219" y="4826360"/>
              <a:ext cx="900071" cy="3079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20" name="Přímá spojnice 19"/>
            <p:cNvCxnSpPr>
              <a:cxnSpLocks/>
            </p:cNvCxnSpPr>
            <p:nvPr/>
          </p:nvCxnSpPr>
          <p:spPr>
            <a:xfrm>
              <a:off x="3532037" y="4980352"/>
              <a:ext cx="0" cy="3159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cxnSpLocks/>
            </p:cNvCxnSpPr>
            <p:nvPr/>
          </p:nvCxnSpPr>
          <p:spPr>
            <a:xfrm>
              <a:off x="4640060" y="4991464"/>
              <a:ext cx="0" cy="31433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>
              <a:cxnSpLocks/>
            </p:cNvCxnSpPr>
            <p:nvPr/>
          </p:nvCxnSpPr>
          <p:spPr>
            <a:xfrm flipV="1">
              <a:off x="2624029" y="3148330"/>
              <a:ext cx="714342" cy="24924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cxnSpLocks/>
            </p:cNvCxnSpPr>
            <p:nvPr/>
          </p:nvCxnSpPr>
          <p:spPr>
            <a:xfrm>
              <a:off x="5452822" y="3429324"/>
              <a:ext cx="22541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>
              <a:cxnSpLocks/>
              <a:stCxn id="15" idx="0"/>
            </p:cNvCxnSpPr>
            <p:nvPr/>
          </p:nvCxnSpPr>
          <p:spPr>
            <a:xfrm flipH="1" flipV="1">
              <a:off x="914371" y="3429324"/>
              <a:ext cx="0" cy="65883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cxnSpLocks/>
            </p:cNvCxnSpPr>
            <p:nvPr/>
          </p:nvCxnSpPr>
          <p:spPr>
            <a:xfrm>
              <a:off x="914371" y="3446787"/>
              <a:ext cx="1577901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>
              <a:stCxn id="10" idx="4"/>
            </p:cNvCxnSpPr>
            <p:nvPr/>
          </p:nvCxnSpPr>
          <p:spPr>
            <a:xfrm flipH="1">
              <a:off x="5763957" y="3538865"/>
              <a:ext cx="0" cy="1885999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9" idx="6"/>
            </p:cNvCxnSpPr>
            <p:nvPr/>
          </p:nvCxnSpPr>
          <p:spPr>
            <a:xfrm>
              <a:off x="4721018" y="5424864"/>
              <a:ext cx="1042939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>
              <a:cxnSpLocks/>
              <a:stCxn id="14" idx="4"/>
            </p:cNvCxnSpPr>
            <p:nvPr/>
          </p:nvCxnSpPr>
          <p:spPr>
            <a:xfrm flipH="1">
              <a:off x="904847" y="4921613"/>
              <a:ext cx="9525" cy="503251"/>
            </a:xfrm>
            <a:prstGeom prst="line">
              <a:avLst/>
            </a:prstGeom>
            <a:ln w="5715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cxnSpLocks/>
              <a:endCxn id="8" idx="2"/>
            </p:cNvCxnSpPr>
            <p:nvPr/>
          </p:nvCxnSpPr>
          <p:spPr>
            <a:xfrm flipV="1">
              <a:off x="904847" y="5412163"/>
              <a:ext cx="2512895" cy="12700"/>
            </a:xfrm>
            <a:prstGeom prst="line">
              <a:avLst/>
            </a:prstGeom>
            <a:ln w="5715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155" name="TextovéPole 33"/>
          <p:cNvSpPr txBox="1">
            <a:spLocks noChangeArrowheads="1"/>
          </p:cNvSpPr>
          <p:nvPr/>
        </p:nvSpPr>
        <p:spPr bwMode="auto">
          <a:xfrm>
            <a:off x="635000" y="400050"/>
            <a:ext cx="11156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Nyní ponecháme konstantní velikost napětí U = 10 V a budeme měnit hodnoty rezistorů.</a:t>
            </a:r>
          </a:p>
        </p:txBody>
      </p:sp>
      <p:pic>
        <p:nvPicPr>
          <p:cNvPr id="49156" name="Picture 7" descr="DSCF115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8750" y="1633538"/>
            <a:ext cx="5178425" cy="388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565775" y="5934075"/>
            <a:ext cx="6535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Kontrola svorkového napětí digitálním voltmetrem.</a:t>
            </a:r>
          </a:p>
        </p:txBody>
      </p:sp>
      <p:sp>
        <p:nvSpPr>
          <p:cNvPr id="68" name="TextovéPole 67"/>
          <p:cNvSpPr txBox="1">
            <a:spLocks noChangeArrowheads="1"/>
          </p:cNvSpPr>
          <p:nvPr/>
        </p:nvSpPr>
        <p:spPr bwMode="auto">
          <a:xfrm>
            <a:off x="1100138" y="4256088"/>
            <a:ext cx="739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 V</a:t>
            </a:r>
          </a:p>
        </p:txBody>
      </p:sp>
      <p:sp>
        <p:nvSpPr>
          <p:cNvPr id="49159" name="Obdélník 36"/>
          <p:cNvSpPr>
            <a:spLocks noChangeArrowheads="1"/>
          </p:cNvSpPr>
          <p:nvPr/>
        </p:nvSpPr>
        <p:spPr bwMode="auto">
          <a:xfrm>
            <a:off x="-1673225" y="2468563"/>
            <a:ext cx="587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51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sp>
        <p:nvSpPr>
          <p:cNvPr id="49160" name="Obdélník 37"/>
          <p:cNvSpPr>
            <a:spLocks noChangeArrowheads="1"/>
          </p:cNvSpPr>
          <p:nvPr/>
        </p:nvSpPr>
        <p:spPr bwMode="auto">
          <a:xfrm>
            <a:off x="3792538" y="4795838"/>
            <a:ext cx="644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51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6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>
            <a:cxnSpLocks/>
            <a:stCxn id="11" idx="6"/>
            <a:endCxn id="13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180" name="Skupina 3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50222" name="TextovéPole 4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6" name="Ovál 5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7" name="Přímá spojnice 6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plus 15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Znak minus 16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  <a:stCxn id="15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0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9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/>
            <a:stCxn id="14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  <a:endCxn id="8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12" idx="7"/>
            <a:endCxn id="11" idx="0"/>
          </p:cNvCxnSpPr>
          <p:nvPr/>
        </p:nvCxnSpPr>
        <p:spPr>
          <a:xfrm flipV="1">
            <a:off x="2651125" y="3344863"/>
            <a:ext cx="644525" cy="58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204" name="TextovéPole 44"/>
          <p:cNvSpPr txBox="1">
            <a:spLocks noChangeArrowheads="1"/>
          </p:cNvSpPr>
          <p:nvPr/>
        </p:nvSpPr>
        <p:spPr bwMode="auto">
          <a:xfrm>
            <a:off x="1079500" y="4264025"/>
            <a:ext cx="739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 V</a:t>
            </a:r>
          </a:p>
        </p:txBody>
      </p:sp>
      <p:sp>
        <p:nvSpPr>
          <p:cNvPr id="50205" name="TextovéPole 45"/>
          <p:cNvSpPr txBox="1">
            <a:spLocks noChangeArrowheads="1"/>
          </p:cNvSpPr>
          <p:nvPr/>
        </p:nvSpPr>
        <p:spPr bwMode="auto">
          <a:xfrm>
            <a:off x="336550" y="596900"/>
            <a:ext cx="903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Zapnutím vypínače se uzavře elektrický obvod a vodiči prochází proud.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9244013" y="596900"/>
            <a:ext cx="1871662" cy="3603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zapni kliknutím</a:t>
            </a:r>
          </a:p>
        </p:txBody>
      </p:sp>
      <p:pic>
        <p:nvPicPr>
          <p:cNvPr id="48" name="Picture 8" descr="DSCF113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51600" y="2451100"/>
            <a:ext cx="5380038" cy="403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382588" y="1330325"/>
            <a:ext cx="5715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Digitální ampérmetr ukazuje velikost proudu</a:t>
            </a:r>
          </a:p>
          <a:p>
            <a:r>
              <a:rPr lang="cs-CZ" altLang="cs-CZ" sz="2400"/>
              <a:t>I = 0,04 A = 40 mA.</a:t>
            </a:r>
          </a:p>
        </p:txBody>
      </p:sp>
      <p:sp>
        <p:nvSpPr>
          <p:cNvPr id="50209" name="Obdélník 49"/>
          <p:cNvSpPr>
            <a:spLocks noChangeArrowheads="1"/>
          </p:cNvSpPr>
          <p:nvPr/>
        </p:nvSpPr>
        <p:spPr bwMode="auto">
          <a:xfrm>
            <a:off x="3756025" y="4800600"/>
            <a:ext cx="6461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51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grpSp>
        <p:nvGrpSpPr>
          <p:cNvPr id="51" name="Skupina 50"/>
          <p:cNvGrpSpPr>
            <a:grpSpLocks/>
          </p:cNvGrpSpPr>
          <p:nvPr/>
        </p:nvGrpSpPr>
        <p:grpSpPr bwMode="auto">
          <a:xfrm>
            <a:off x="3814763" y="2941638"/>
            <a:ext cx="288925" cy="603250"/>
            <a:chOff x="1538923" y="2196164"/>
            <a:chExt cx="288905" cy="602081"/>
          </a:xfrm>
        </p:grpSpPr>
        <p:sp>
          <p:nvSpPr>
            <p:cNvPr id="50220" name="TextovéPole 51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53" name="Šipka: doprava 52"/>
            <p:cNvSpPr/>
            <p:nvPr/>
          </p:nvSpPr>
          <p:spPr>
            <a:xfrm>
              <a:off x="1578607" y="2547906"/>
              <a:ext cx="249221" cy="25033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6" name="Skupina 55"/>
          <p:cNvGrpSpPr>
            <a:grpSpLocks/>
          </p:cNvGrpSpPr>
          <p:nvPr/>
        </p:nvGrpSpPr>
        <p:grpSpPr bwMode="auto">
          <a:xfrm>
            <a:off x="1254125" y="2960688"/>
            <a:ext cx="288925" cy="601662"/>
            <a:chOff x="1538923" y="2196164"/>
            <a:chExt cx="288905" cy="602081"/>
          </a:xfrm>
        </p:grpSpPr>
        <p:sp>
          <p:nvSpPr>
            <p:cNvPr id="50218" name="TextovéPole 56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58" name="Šipka: doprava 57"/>
            <p:cNvSpPr/>
            <p:nvPr/>
          </p:nvSpPr>
          <p:spPr>
            <a:xfrm>
              <a:off x="1578608" y="2547245"/>
              <a:ext cx="249220" cy="25100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9" name="Skupina 58"/>
          <p:cNvGrpSpPr>
            <a:grpSpLocks/>
          </p:cNvGrpSpPr>
          <p:nvPr/>
        </p:nvGrpSpPr>
        <p:grpSpPr bwMode="auto">
          <a:xfrm>
            <a:off x="2000250" y="4940300"/>
            <a:ext cx="287338" cy="601663"/>
            <a:chOff x="1538923" y="2196164"/>
            <a:chExt cx="288905" cy="602081"/>
          </a:xfrm>
        </p:grpSpPr>
        <p:sp>
          <p:nvSpPr>
            <p:cNvPr id="50216" name="TextovéPole 59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1" name="Šipka: doprava 60"/>
            <p:cNvSpPr/>
            <p:nvPr/>
          </p:nvSpPr>
          <p:spPr>
            <a:xfrm rot="10800000">
              <a:off x="1578827" y="2547246"/>
              <a:ext cx="249001" cy="25099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2" name="Skupina 61"/>
          <p:cNvGrpSpPr>
            <a:grpSpLocks/>
          </p:cNvGrpSpPr>
          <p:nvPr/>
        </p:nvGrpSpPr>
        <p:grpSpPr bwMode="auto">
          <a:xfrm>
            <a:off x="5011738" y="4940300"/>
            <a:ext cx="288925" cy="601663"/>
            <a:chOff x="1538923" y="2196164"/>
            <a:chExt cx="288905" cy="602081"/>
          </a:xfrm>
        </p:grpSpPr>
        <p:sp>
          <p:nvSpPr>
            <p:cNvPr id="50214" name="TextovéPole 62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4" name="Šipka: doprava 63"/>
            <p:cNvSpPr/>
            <p:nvPr/>
          </p:nvSpPr>
          <p:spPr>
            <a:xfrm rot="10800000">
              <a:off x="1578607" y="2547246"/>
              <a:ext cx="249221" cy="25099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>
            <a:cxnSpLocks/>
            <a:stCxn id="11" idx="6"/>
            <a:endCxn id="13" idx="2"/>
          </p:cNvCxnSpPr>
          <p:nvPr/>
        </p:nvCxnSpPr>
        <p:spPr>
          <a:xfrm flipV="1">
            <a:off x="3389313" y="3429000"/>
            <a:ext cx="1054100" cy="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>
            <a:cxnSpLocks/>
          </p:cNvCxnSpPr>
          <p:nvPr/>
        </p:nvCxnSpPr>
        <p:spPr>
          <a:xfrm>
            <a:off x="4627563" y="3398838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204" name="Skupina 3"/>
          <p:cNvGrpSpPr>
            <a:grpSpLocks/>
          </p:cNvGrpSpPr>
          <p:nvPr/>
        </p:nvGrpSpPr>
        <p:grpSpPr bwMode="auto">
          <a:xfrm>
            <a:off x="4843463" y="3082925"/>
            <a:ext cx="614362" cy="611188"/>
            <a:chOff x="5060734" y="4087940"/>
            <a:chExt cx="614362" cy="611387"/>
          </a:xfrm>
        </p:grpSpPr>
        <p:sp>
          <p:nvSpPr>
            <p:cNvPr id="51246" name="TextovéPole 4"/>
            <p:cNvSpPr txBox="1">
              <a:spLocks noChangeArrowheads="1"/>
            </p:cNvSpPr>
            <p:nvPr/>
          </p:nvSpPr>
          <p:spPr bwMode="auto">
            <a:xfrm>
              <a:off x="5161904" y="4087940"/>
              <a:ext cx="42191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A</a:t>
              </a:r>
            </a:p>
          </p:txBody>
        </p:sp>
        <p:sp>
          <p:nvSpPr>
            <p:cNvPr id="6" name="Ovál 5"/>
            <p:cNvSpPr/>
            <p:nvPr/>
          </p:nvSpPr>
          <p:spPr>
            <a:xfrm rot="299275">
              <a:off x="5060734" y="4113348"/>
              <a:ext cx="614362" cy="58597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7" name="Přímá spojnice 6"/>
          <p:cNvCxnSpPr>
            <a:cxnSpLocks/>
          </p:cNvCxnSpPr>
          <p:nvPr/>
        </p:nvCxnSpPr>
        <p:spPr>
          <a:xfrm flipV="1">
            <a:off x="3511550" y="4979988"/>
            <a:ext cx="1109663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417888" y="53181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535488" y="533082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672138" y="3352800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03575" y="334486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492375" y="33766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443413" y="3335338"/>
            <a:ext cx="185737" cy="1873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22325" y="47355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22325" y="4087813"/>
            <a:ext cx="185738" cy="1857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nak plus 15"/>
          <p:cNvSpPr/>
          <p:nvPr/>
        </p:nvSpPr>
        <p:spPr>
          <a:xfrm>
            <a:off x="279400" y="3965575"/>
            <a:ext cx="469900" cy="43180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Znak minus 16"/>
          <p:cNvSpPr/>
          <p:nvPr/>
        </p:nvSpPr>
        <p:spPr>
          <a:xfrm>
            <a:off x="303213" y="4560888"/>
            <a:ext cx="446087" cy="53657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35375" y="4826000"/>
            <a:ext cx="900113" cy="307975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cxnSpLocks/>
          </p:cNvCxnSpPr>
          <p:nvPr/>
        </p:nvCxnSpPr>
        <p:spPr>
          <a:xfrm>
            <a:off x="3532188" y="4979988"/>
            <a:ext cx="0" cy="315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4640263" y="4991100"/>
            <a:ext cx="0" cy="315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 flipV="1">
            <a:off x="2624138" y="3148013"/>
            <a:ext cx="714375" cy="2508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>
            <a:off x="5453063" y="3429000"/>
            <a:ext cx="2254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  <a:stCxn id="15" idx="0"/>
          </p:cNvCxnSpPr>
          <p:nvPr/>
        </p:nvCxnSpPr>
        <p:spPr>
          <a:xfrm flipH="1" flipV="1">
            <a:off x="914400" y="3429000"/>
            <a:ext cx="0" cy="658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914400" y="3446463"/>
            <a:ext cx="15779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0" idx="4"/>
          </p:cNvCxnSpPr>
          <p:nvPr/>
        </p:nvCxnSpPr>
        <p:spPr>
          <a:xfrm flipH="1">
            <a:off x="5764213" y="3538538"/>
            <a:ext cx="0" cy="18859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9" idx="6"/>
          </p:cNvCxnSpPr>
          <p:nvPr/>
        </p:nvCxnSpPr>
        <p:spPr>
          <a:xfrm>
            <a:off x="4721225" y="5424488"/>
            <a:ext cx="10429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/>
            <a:stCxn id="14" idx="4"/>
          </p:cNvCxnSpPr>
          <p:nvPr/>
        </p:nvCxnSpPr>
        <p:spPr>
          <a:xfrm flipH="1">
            <a:off x="904875" y="4921250"/>
            <a:ext cx="9525" cy="50323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  <a:endCxn id="8" idx="2"/>
          </p:cNvCxnSpPr>
          <p:nvPr/>
        </p:nvCxnSpPr>
        <p:spPr>
          <a:xfrm flipV="1">
            <a:off x="904875" y="5411788"/>
            <a:ext cx="2513013" cy="1270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12" idx="7"/>
            <a:endCxn id="11" idx="0"/>
          </p:cNvCxnSpPr>
          <p:nvPr/>
        </p:nvCxnSpPr>
        <p:spPr>
          <a:xfrm flipV="1">
            <a:off x="2651125" y="3344863"/>
            <a:ext cx="644525" cy="58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28" name="TextovéPole 44"/>
          <p:cNvSpPr txBox="1">
            <a:spLocks noChangeArrowheads="1"/>
          </p:cNvSpPr>
          <p:nvPr/>
        </p:nvSpPr>
        <p:spPr bwMode="auto">
          <a:xfrm>
            <a:off x="1079500" y="4264025"/>
            <a:ext cx="739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 V</a:t>
            </a:r>
          </a:p>
        </p:txBody>
      </p:sp>
      <p:sp>
        <p:nvSpPr>
          <p:cNvPr id="51229" name="TextovéPole 45"/>
          <p:cNvSpPr txBox="1">
            <a:spLocks noChangeArrowheads="1"/>
          </p:cNvSpPr>
          <p:nvPr/>
        </p:nvSpPr>
        <p:spPr bwMode="auto">
          <a:xfrm>
            <a:off x="336550" y="596900"/>
            <a:ext cx="903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Zapnutím vypínače se uzavře elektrický obvod a vodiči prochází proud.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9244013" y="596900"/>
            <a:ext cx="1871662" cy="3603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zapni kliknutím</a:t>
            </a:r>
          </a:p>
        </p:txBody>
      </p: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381000" y="1241425"/>
            <a:ext cx="57150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Digitální ampérmetr ukazuje velikost proudu</a:t>
            </a:r>
          </a:p>
          <a:p>
            <a:r>
              <a:rPr lang="cs-CZ" altLang="cs-CZ" sz="2400"/>
              <a:t>I = 0,02 A = 20 mA.</a:t>
            </a:r>
          </a:p>
        </p:txBody>
      </p:sp>
      <p:pic>
        <p:nvPicPr>
          <p:cNvPr id="50" name="Picture 10" descr="DSCF113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62700" y="2147888"/>
            <a:ext cx="5265738" cy="394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1233" name="Obdélník 50"/>
          <p:cNvSpPr>
            <a:spLocks noChangeArrowheads="1"/>
          </p:cNvSpPr>
          <p:nvPr/>
        </p:nvSpPr>
        <p:spPr bwMode="auto">
          <a:xfrm>
            <a:off x="3686175" y="4826000"/>
            <a:ext cx="758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latin typeface="Times New Roman" pitchFamily="18" charset="0"/>
                <a:ea typeface="SimSun" pitchFamily="2" charset="-122"/>
              </a:rPr>
              <a:t>100 </a:t>
            </a:r>
            <a:r>
              <a:rPr lang="el-GR" altLang="cs-CZ">
                <a:latin typeface="Times New Roman" pitchFamily="18" charset="0"/>
                <a:ea typeface="SimSun" pitchFamily="2" charset="-122"/>
              </a:rPr>
              <a:t>Ω</a:t>
            </a:r>
            <a:endParaRPr lang="cs-CZ" altLang="cs-CZ"/>
          </a:p>
        </p:txBody>
      </p: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3814763" y="2971800"/>
            <a:ext cx="288925" cy="601663"/>
            <a:chOff x="1538923" y="2196164"/>
            <a:chExt cx="288905" cy="602081"/>
          </a:xfrm>
        </p:grpSpPr>
        <p:sp>
          <p:nvSpPr>
            <p:cNvPr id="51244" name="TextovéPole 51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53" name="Šipka: doprava 52"/>
            <p:cNvSpPr/>
            <p:nvPr/>
          </p:nvSpPr>
          <p:spPr>
            <a:xfrm>
              <a:off x="1578607" y="2547246"/>
              <a:ext cx="249221" cy="25099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6" name="Skupina 55"/>
          <p:cNvGrpSpPr>
            <a:grpSpLocks/>
          </p:cNvGrpSpPr>
          <p:nvPr/>
        </p:nvGrpSpPr>
        <p:grpSpPr bwMode="auto">
          <a:xfrm>
            <a:off x="1404938" y="2960688"/>
            <a:ext cx="288925" cy="601662"/>
            <a:chOff x="1538923" y="2196164"/>
            <a:chExt cx="288905" cy="602081"/>
          </a:xfrm>
        </p:grpSpPr>
        <p:sp>
          <p:nvSpPr>
            <p:cNvPr id="51242" name="TextovéPole 56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58" name="Šipka: doprava 57"/>
            <p:cNvSpPr/>
            <p:nvPr/>
          </p:nvSpPr>
          <p:spPr>
            <a:xfrm>
              <a:off x="1578607" y="2547245"/>
              <a:ext cx="249221" cy="251000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9" name="Skupina 58"/>
          <p:cNvGrpSpPr>
            <a:grpSpLocks/>
          </p:cNvGrpSpPr>
          <p:nvPr/>
        </p:nvGrpSpPr>
        <p:grpSpPr bwMode="auto">
          <a:xfrm>
            <a:off x="2057400" y="4921250"/>
            <a:ext cx="288925" cy="603250"/>
            <a:chOff x="1538923" y="2196164"/>
            <a:chExt cx="288905" cy="602081"/>
          </a:xfrm>
        </p:grpSpPr>
        <p:sp>
          <p:nvSpPr>
            <p:cNvPr id="51240" name="TextovéPole 59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1" name="Šipka: doprava 60"/>
            <p:cNvSpPr/>
            <p:nvPr/>
          </p:nvSpPr>
          <p:spPr>
            <a:xfrm rot="10800000">
              <a:off x="1578608" y="2547906"/>
              <a:ext cx="249220" cy="25033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2" name="Skupina 61"/>
          <p:cNvGrpSpPr>
            <a:grpSpLocks/>
          </p:cNvGrpSpPr>
          <p:nvPr/>
        </p:nvGrpSpPr>
        <p:grpSpPr bwMode="auto">
          <a:xfrm>
            <a:off x="4954588" y="4940300"/>
            <a:ext cx="288925" cy="601663"/>
            <a:chOff x="1538923" y="2196164"/>
            <a:chExt cx="288905" cy="602081"/>
          </a:xfrm>
        </p:grpSpPr>
        <p:sp>
          <p:nvSpPr>
            <p:cNvPr id="51238" name="TextovéPole 62"/>
            <p:cNvSpPr txBox="1">
              <a:spLocks noChangeArrowheads="1"/>
            </p:cNvSpPr>
            <p:nvPr/>
          </p:nvSpPr>
          <p:spPr bwMode="auto">
            <a:xfrm>
              <a:off x="1538923" y="2196164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64" name="Šipka: doprava 63"/>
            <p:cNvSpPr/>
            <p:nvPr/>
          </p:nvSpPr>
          <p:spPr>
            <a:xfrm rot="10800000">
              <a:off x="1578607" y="2547246"/>
              <a:ext cx="249221" cy="250999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489075" y="1560513"/>
            <a:ext cx="9074150" cy="4525962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smtClean="0"/>
              <a:t>Hodnoty měření zaneseme do tabulky:</a:t>
            </a:r>
          </a:p>
          <a:p>
            <a:pPr>
              <a:buFontTx/>
              <a:buNone/>
            </a:pPr>
            <a:r>
              <a:rPr lang="cs-CZ" altLang="cs-CZ" sz="2400" smtClean="0"/>
              <a:t>Stálé/konstantní napětí: 10 V</a:t>
            </a:r>
          </a:p>
          <a:p>
            <a:pPr>
              <a:buFontTx/>
              <a:buNone/>
            </a:pPr>
            <a:r>
              <a:rPr lang="cs-CZ" altLang="cs-CZ" sz="2400" smtClean="0"/>
              <a:t>Rezistor o odporu:                                     </a:t>
            </a:r>
          </a:p>
          <a:p>
            <a:pPr>
              <a:buFontTx/>
              <a:buNone/>
            </a:pPr>
            <a:r>
              <a:rPr lang="cs-CZ" altLang="cs-CZ" sz="2400" smtClean="0"/>
              <a:t>Procházející el. proud:       0,04 A                            0,02 A</a:t>
            </a:r>
          </a:p>
          <a:p>
            <a:pPr>
              <a:buFontTx/>
              <a:buNone/>
            </a:pPr>
            <a:endParaRPr lang="cs-CZ" altLang="cs-CZ" sz="2400" smtClean="0">
              <a:solidFill>
                <a:srgbClr val="FF3300"/>
              </a:solidFill>
            </a:endParaRPr>
          </a:p>
        </p:txBody>
      </p:sp>
      <p:sp>
        <p:nvSpPr>
          <p:cNvPr id="52227" name="Obdélník 3"/>
          <p:cNvSpPr>
            <a:spLocks noChangeArrowheads="1"/>
          </p:cNvSpPr>
          <p:nvPr/>
        </p:nvSpPr>
        <p:spPr bwMode="auto">
          <a:xfrm>
            <a:off x="4756150" y="2463800"/>
            <a:ext cx="769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ea typeface="SimSun" pitchFamily="2" charset="-122"/>
              </a:rPr>
              <a:t>51 </a:t>
            </a:r>
            <a:r>
              <a:rPr lang="el-GR" altLang="cs-CZ" sz="2400">
                <a:ea typeface="SimSun" pitchFamily="2" charset="-122"/>
              </a:rPr>
              <a:t>Ω</a:t>
            </a:r>
            <a:endParaRPr lang="cs-CZ" altLang="cs-CZ" sz="2400"/>
          </a:p>
        </p:txBody>
      </p:sp>
      <p:sp>
        <p:nvSpPr>
          <p:cNvPr id="52228" name="Obdélník 4"/>
          <p:cNvSpPr>
            <a:spLocks noChangeArrowheads="1"/>
          </p:cNvSpPr>
          <p:nvPr/>
        </p:nvSpPr>
        <p:spPr bwMode="auto">
          <a:xfrm>
            <a:off x="7442200" y="2463800"/>
            <a:ext cx="923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ea typeface="SimSun" pitchFamily="2" charset="-122"/>
              </a:rPr>
              <a:t>100 </a:t>
            </a:r>
            <a:r>
              <a:rPr lang="el-GR" altLang="cs-CZ" sz="2400">
                <a:ea typeface="SimSun" pitchFamily="2" charset="-122"/>
              </a:rPr>
              <a:t>Ω</a:t>
            </a:r>
            <a:endParaRPr lang="cs-CZ" altLang="cs-CZ" sz="2400"/>
          </a:p>
        </p:txBody>
      </p:sp>
      <p:sp>
        <p:nvSpPr>
          <p:cNvPr id="52229" name="TextovéPole 1"/>
          <p:cNvSpPr txBox="1">
            <a:spLocks noChangeArrowheads="1"/>
          </p:cNvSpPr>
          <p:nvPr/>
        </p:nvSpPr>
        <p:spPr bwMode="auto">
          <a:xfrm>
            <a:off x="6211888" y="246380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&lt;</a:t>
            </a:r>
          </a:p>
        </p:txBody>
      </p:sp>
      <p:sp>
        <p:nvSpPr>
          <p:cNvPr id="52230" name="TextovéPole 2"/>
          <p:cNvSpPr txBox="1">
            <a:spLocks noChangeArrowheads="1"/>
          </p:cNvSpPr>
          <p:nvPr/>
        </p:nvSpPr>
        <p:spPr bwMode="auto">
          <a:xfrm>
            <a:off x="6248400" y="2925763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&gt;</a:t>
            </a:r>
          </a:p>
        </p:txBody>
      </p:sp>
      <p:cxnSp>
        <p:nvCxnSpPr>
          <p:cNvPr id="8" name="Přímá spojnice 7"/>
          <p:cNvCxnSpPr>
            <a:cxnSpLocks/>
          </p:cNvCxnSpPr>
          <p:nvPr/>
        </p:nvCxnSpPr>
        <p:spPr>
          <a:xfrm flipV="1">
            <a:off x="1454150" y="2460625"/>
            <a:ext cx="9144000" cy="31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 flipV="1">
            <a:off x="1454150" y="2967038"/>
            <a:ext cx="9144000" cy="31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cxnSpLocks/>
          </p:cNvCxnSpPr>
          <p:nvPr/>
        </p:nvCxnSpPr>
        <p:spPr>
          <a:xfrm flipV="1">
            <a:off x="1454150" y="3336925"/>
            <a:ext cx="9144000" cy="31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54150" y="2438400"/>
            <a:ext cx="0" cy="8858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51363" y="2433638"/>
            <a:ext cx="0" cy="8858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949950" y="2460625"/>
            <a:ext cx="0" cy="8858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0598150" y="2451100"/>
            <a:ext cx="0" cy="8858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238" name="TextovéPole 19"/>
          <p:cNvSpPr txBox="1">
            <a:spLocks noChangeArrowheads="1"/>
          </p:cNvSpPr>
          <p:nvPr/>
        </p:nvSpPr>
        <p:spPr bwMode="auto">
          <a:xfrm>
            <a:off x="1368425" y="3429000"/>
            <a:ext cx="100949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Pokus se do notesu napsat závěr vyplývající z měření. Proveď kontrolu kliknutím</a:t>
            </a:r>
          </a:p>
          <a:p>
            <a:r>
              <a:rPr lang="cs-CZ" altLang="cs-CZ" sz="2400"/>
              <a:t>na černý obdélník.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Při stálém napětí 10 V, čím větší hodnota odporu bude do obvodu zařazena,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tím menší bude velikost procházejícího proudu.</a:t>
            </a:r>
          </a:p>
          <a:p>
            <a:endParaRPr lang="cs-CZ" altLang="cs-CZ" sz="2400"/>
          </a:p>
        </p:txBody>
      </p:sp>
      <p:sp>
        <p:nvSpPr>
          <p:cNvPr id="6" name="Obdélník 5"/>
          <p:cNvSpPr/>
          <p:nvPr/>
        </p:nvSpPr>
        <p:spPr>
          <a:xfrm>
            <a:off x="1454150" y="4464050"/>
            <a:ext cx="10009188" cy="1109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závěr – sem klikni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ovéPole 3"/>
          <p:cNvSpPr txBox="1">
            <a:spLocks noChangeArrowheads="1"/>
          </p:cNvSpPr>
          <p:nvPr/>
        </p:nvSpPr>
        <p:spPr bwMode="auto">
          <a:xfrm>
            <a:off x="560388" y="61913"/>
            <a:ext cx="96440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vypočítej příklady a ověř si výsledky kliknutím na černé obdélníky.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60388" y="598488"/>
            <a:ext cx="10709275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Žárovka je  připojena ke zdroji elektrického napětí 230 V. Odpor vlákna žárovky je</a:t>
            </a:r>
          </a:p>
          <a:p>
            <a:pPr>
              <a:defRPr/>
            </a:pPr>
            <a:r>
              <a:rPr lang="cs-CZ" sz="2400" dirty="0"/>
              <a:t>                  Vypočti proud procházející vláknem žárovky.       I = 0,22 A</a:t>
            </a:r>
          </a:p>
        </p:txBody>
      </p:sp>
      <p:sp>
        <p:nvSpPr>
          <p:cNvPr id="6" name="Obdélník 5"/>
          <p:cNvSpPr/>
          <p:nvPr/>
        </p:nvSpPr>
        <p:spPr>
          <a:xfrm>
            <a:off x="7458075" y="965200"/>
            <a:ext cx="2292350" cy="4810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výsledek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0388" y="2220913"/>
            <a:ext cx="105838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FontTx/>
              <a:buAutoNum type="arabicPeriod" startAt="2"/>
              <a:defRPr/>
            </a:pPr>
            <a:r>
              <a:rPr lang="cs-CZ" sz="2400" dirty="0"/>
              <a:t>Odpor topného tělesa vařiče je při ustálené teplotě               Vařič je připojen</a:t>
            </a:r>
          </a:p>
          <a:p>
            <a:pPr>
              <a:defRPr/>
            </a:pPr>
            <a:r>
              <a:rPr lang="cs-CZ" sz="2400" dirty="0"/>
              <a:t>       na napětí 230 V. Jaký proud prochází vařičem?           I = 1,64 A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85025" y="2619375"/>
            <a:ext cx="1738313" cy="47942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výsledek</a:t>
            </a:r>
          </a:p>
        </p:txBody>
      </p:sp>
      <p:sp>
        <p:nvSpPr>
          <p:cNvPr id="53255" name="TextovéPole 8"/>
          <p:cNvSpPr txBox="1">
            <a:spLocks noChangeArrowheads="1"/>
          </p:cNvSpPr>
          <p:nvPr/>
        </p:nvSpPr>
        <p:spPr bwMode="auto">
          <a:xfrm>
            <a:off x="581025" y="3805238"/>
            <a:ext cx="4164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3.   Rezistorem o odporu</a:t>
            </a:r>
          </a:p>
        </p:txBody>
      </p:sp>
      <p:sp>
        <p:nvSpPr>
          <p:cNvPr id="53256" name="TextovéPole 11"/>
          <p:cNvSpPr txBox="1">
            <a:spLocks noChangeArrowheads="1"/>
          </p:cNvSpPr>
          <p:nvPr/>
        </p:nvSpPr>
        <p:spPr bwMode="auto">
          <a:xfrm>
            <a:off x="4676775" y="3778250"/>
            <a:ext cx="65563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prochází proud 10 mA. Jaké napětí naměříme mezi</a:t>
            </a:r>
          </a:p>
          <a:p>
            <a:r>
              <a:rPr lang="cs-CZ" altLang="cs-CZ" sz="2400"/>
              <a:t> </a:t>
            </a:r>
          </a:p>
        </p:txBody>
      </p:sp>
      <p:sp>
        <p:nvSpPr>
          <p:cNvPr id="53257" name="TextovéPole 12"/>
          <p:cNvSpPr txBox="1">
            <a:spLocks noChangeArrowheads="1"/>
          </p:cNvSpPr>
          <p:nvPr/>
        </p:nvSpPr>
        <p:spPr bwMode="auto">
          <a:xfrm>
            <a:off x="1055688" y="4244975"/>
            <a:ext cx="90185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svorkami rezistoru?                                                                                             </a:t>
            </a:r>
          </a:p>
        </p:txBody>
      </p:sp>
      <p:sp>
        <p:nvSpPr>
          <p:cNvPr id="53258" name="TextovéPole 17"/>
          <p:cNvSpPr txBox="1">
            <a:spLocks noChangeArrowheads="1"/>
          </p:cNvSpPr>
          <p:nvPr/>
        </p:nvSpPr>
        <p:spPr bwMode="auto">
          <a:xfrm>
            <a:off x="3887788" y="4252913"/>
            <a:ext cx="739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12 V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697288" y="4206875"/>
            <a:ext cx="1643062" cy="49212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výsledek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81025" y="4903788"/>
            <a:ext cx="10207625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 startAt="4"/>
              <a:defRPr/>
            </a:pPr>
            <a:r>
              <a:rPr lang="cs-CZ" sz="2400" dirty="0"/>
              <a:t>Vláknem žárovky o odporu            prochází proud 0,05 A. Můžeme ke změření</a:t>
            </a:r>
          </a:p>
          <a:p>
            <a:pPr>
              <a:defRPr/>
            </a:pPr>
            <a:r>
              <a:rPr lang="cs-CZ" sz="2400" dirty="0"/>
              <a:t>       napětí na svorkách žárovky použít voltmetr s měřicím rozsahem 3 V ?</a:t>
            </a:r>
          </a:p>
          <a:p>
            <a:pPr>
              <a:defRPr/>
            </a:pPr>
            <a:r>
              <a:rPr lang="cs-CZ" sz="2400" dirty="0"/>
              <a:t>       </a:t>
            </a:r>
            <a:r>
              <a:rPr lang="cs-CZ" sz="2400" dirty="0">
                <a:solidFill>
                  <a:srgbClr val="FF0000"/>
                </a:solidFill>
              </a:rPr>
              <a:t>Nemůžeme, protože napětí je 6 V. Voltmetr by se poškodil.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133475" y="5653088"/>
            <a:ext cx="7175500" cy="42703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výsledek</a:t>
            </a:r>
          </a:p>
        </p:txBody>
      </p:sp>
      <p:sp>
        <p:nvSpPr>
          <p:cNvPr id="53262" name="Obdélník 14"/>
          <p:cNvSpPr>
            <a:spLocks noChangeArrowheads="1"/>
          </p:cNvSpPr>
          <p:nvPr/>
        </p:nvSpPr>
        <p:spPr bwMode="auto">
          <a:xfrm>
            <a:off x="4346575" y="4895850"/>
            <a:ext cx="993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ea typeface="SimSun" pitchFamily="2" charset="-122"/>
              </a:rPr>
              <a:t>120 </a:t>
            </a:r>
            <a:r>
              <a:rPr lang="el-GR" altLang="cs-CZ" sz="2400">
                <a:ea typeface="SimSun" pitchFamily="2" charset="-122"/>
              </a:rPr>
              <a:t>Ω</a:t>
            </a:r>
            <a:r>
              <a:rPr lang="cs-CZ" altLang="cs-CZ" sz="2400">
                <a:ea typeface="SimSun" pitchFamily="2" charset="-122"/>
              </a:rPr>
              <a:t> </a:t>
            </a:r>
            <a:endParaRPr lang="cs-CZ" altLang="cs-CZ" sz="2400"/>
          </a:p>
        </p:txBody>
      </p:sp>
      <p:sp>
        <p:nvSpPr>
          <p:cNvPr id="53263" name="Obdélník 15"/>
          <p:cNvSpPr>
            <a:spLocks noChangeArrowheads="1"/>
          </p:cNvSpPr>
          <p:nvPr/>
        </p:nvSpPr>
        <p:spPr bwMode="auto">
          <a:xfrm>
            <a:off x="7740650" y="4325938"/>
            <a:ext cx="9890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ea typeface="SimSun" pitchFamily="2" charset="-122"/>
              </a:rPr>
              <a:t>1 200 </a:t>
            </a:r>
            <a:r>
              <a:rPr lang="el-GR" altLang="cs-CZ" sz="2000">
                <a:ea typeface="SimSun" pitchFamily="2" charset="-122"/>
              </a:rPr>
              <a:t>Ω</a:t>
            </a:r>
            <a:endParaRPr lang="cs-CZ" altLang="cs-CZ" sz="2000"/>
          </a:p>
        </p:txBody>
      </p:sp>
      <p:sp>
        <p:nvSpPr>
          <p:cNvPr id="53264" name="Obdélník 16"/>
          <p:cNvSpPr>
            <a:spLocks noChangeArrowheads="1"/>
          </p:cNvSpPr>
          <p:nvPr/>
        </p:nvSpPr>
        <p:spPr bwMode="auto">
          <a:xfrm>
            <a:off x="3086100" y="3146425"/>
            <a:ext cx="801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ea typeface="SimSun" pitchFamily="2" charset="-122"/>
              </a:rPr>
              <a:t>140 </a:t>
            </a:r>
            <a:r>
              <a:rPr lang="el-GR" altLang="cs-CZ" sz="2000">
                <a:ea typeface="SimSun" pitchFamily="2" charset="-122"/>
              </a:rPr>
              <a:t>Ω</a:t>
            </a:r>
            <a:endParaRPr lang="cs-CZ" altLang="cs-CZ" sz="2400"/>
          </a:p>
        </p:txBody>
      </p:sp>
      <p:sp>
        <p:nvSpPr>
          <p:cNvPr id="53265" name="Obdélník 21"/>
          <p:cNvSpPr>
            <a:spLocks noChangeArrowheads="1"/>
          </p:cNvSpPr>
          <p:nvPr/>
        </p:nvSpPr>
        <p:spPr bwMode="auto">
          <a:xfrm>
            <a:off x="814388" y="968375"/>
            <a:ext cx="1228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ea typeface="SimSun" pitchFamily="2" charset="-122"/>
              </a:rPr>
              <a:t>1045 </a:t>
            </a:r>
            <a:r>
              <a:rPr lang="el-GR" altLang="cs-CZ" sz="2400">
                <a:ea typeface="SimSun" pitchFamily="2" charset="-122"/>
              </a:rPr>
              <a:t>Ω</a:t>
            </a:r>
            <a:r>
              <a:rPr lang="cs-CZ" altLang="cs-CZ" sz="2400">
                <a:ea typeface="SimSun" pitchFamily="2" charset="-122"/>
              </a:rPr>
              <a:t>.  </a:t>
            </a:r>
            <a:endParaRPr lang="cs-CZ" altLang="cs-CZ" sz="2400"/>
          </a:p>
        </p:txBody>
      </p:sp>
      <p:sp>
        <p:nvSpPr>
          <p:cNvPr id="53266" name="TextovéPole 1"/>
          <p:cNvSpPr txBox="1">
            <a:spLocks noChangeArrowheads="1"/>
          </p:cNvSpPr>
          <p:nvPr/>
        </p:nvSpPr>
        <p:spPr bwMode="auto">
          <a:xfrm>
            <a:off x="1035050" y="1679575"/>
            <a:ext cx="2001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I = U : R = 230 V : </a:t>
            </a:r>
          </a:p>
        </p:txBody>
      </p:sp>
      <p:sp>
        <p:nvSpPr>
          <p:cNvPr id="53267" name="Obdélník 22"/>
          <p:cNvSpPr>
            <a:spLocks noChangeArrowheads="1"/>
          </p:cNvSpPr>
          <p:nvPr/>
        </p:nvSpPr>
        <p:spPr bwMode="auto">
          <a:xfrm>
            <a:off x="2830513" y="1643063"/>
            <a:ext cx="1228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>
                <a:ea typeface="SimSun" pitchFamily="2" charset="-122"/>
              </a:rPr>
              <a:t>  1045 </a:t>
            </a:r>
            <a:r>
              <a:rPr lang="el-GR" altLang="cs-CZ" sz="2000">
                <a:ea typeface="SimSun" pitchFamily="2" charset="-122"/>
              </a:rPr>
              <a:t>Ω</a:t>
            </a:r>
            <a:r>
              <a:rPr lang="cs-CZ" altLang="cs-CZ" sz="2400">
                <a:ea typeface="SimSun" pitchFamily="2" charset="-122"/>
              </a:rPr>
              <a:t>  </a:t>
            </a:r>
            <a:endParaRPr lang="cs-CZ" altLang="cs-CZ" sz="2400"/>
          </a:p>
        </p:txBody>
      </p:sp>
      <p:sp>
        <p:nvSpPr>
          <p:cNvPr id="53268" name="TextovéPole 2"/>
          <p:cNvSpPr txBox="1">
            <a:spLocks noChangeArrowheads="1"/>
          </p:cNvSpPr>
          <p:nvPr/>
        </p:nvSpPr>
        <p:spPr bwMode="auto">
          <a:xfrm>
            <a:off x="3802063" y="1695450"/>
            <a:ext cx="1030287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= 0,22 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69950" y="1446213"/>
            <a:ext cx="4781550" cy="6667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řešení příkladu</a:t>
            </a:r>
          </a:p>
        </p:txBody>
      </p:sp>
      <p:sp>
        <p:nvSpPr>
          <p:cNvPr id="53270" name="Obdélník 23"/>
          <p:cNvSpPr>
            <a:spLocks noChangeArrowheads="1"/>
          </p:cNvSpPr>
          <p:nvPr/>
        </p:nvSpPr>
        <p:spPr bwMode="auto">
          <a:xfrm>
            <a:off x="7458075" y="2214563"/>
            <a:ext cx="1001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ea typeface="SimSun" pitchFamily="2" charset="-122"/>
              </a:rPr>
              <a:t>140 </a:t>
            </a:r>
            <a:r>
              <a:rPr lang="el-GR" altLang="cs-CZ" sz="2400">
                <a:ea typeface="SimSun" pitchFamily="2" charset="-122"/>
              </a:rPr>
              <a:t>Ω</a:t>
            </a:r>
            <a:r>
              <a:rPr lang="cs-CZ" altLang="cs-CZ" sz="2400">
                <a:ea typeface="SimSun" pitchFamily="2" charset="-122"/>
              </a:rPr>
              <a:t>.</a:t>
            </a:r>
            <a:endParaRPr lang="cs-CZ" altLang="cs-CZ" sz="2400"/>
          </a:p>
        </p:txBody>
      </p:sp>
      <p:sp>
        <p:nvSpPr>
          <p:cNvPr id="53271" name="TextovéPole 10"/>
          <p:cNvSpPr txBox="1">
            <a:spLocks noChangeArrowheads="1"/>
          </p:cNvSpPr>
          <p:nvPr/>
        </p:nvSpPr>
        <p:spPr bwMode="auto">
          <a:xfrm>
            <a:off x="1092200" y="3146425"/>
            <a:ext cx="4189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/>
              <a:t>I = U : R = 230 V   .                = 1,64 A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71550" y="2994025"/>
            <a:ext cx="4189413" cy="6492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řešení příkladu</a:t>
            </a:r>
          </a:p>
        </p:txBody>
      </p:sp>
      <p:sp>
        <p:nvSpPr>
          <p:cNvPr id="53273" name="Obdélník 24"/>
          <p:cNvSpPr>
            <a:spLocks noChangeArrowheads="1"/>
          </p:cNvSpPr>
          <p:nvPr/>
        </p:nvSpPr>
        <p:spPr bwMode="auto">
          <a:xfrm>
            <a:off x="3778250" y="3813175"/>
            <a:ext cx="985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ea typeface="SimSun" pitchFamily="2" charset="-122"/>
              </a:rPr>
              <a:t>1,2 k</a:t>
            </a:r>
            <a:r>
              <a:rPr lang="el-GR" altLang="cs-CZ" sz="2400">
                <a:ea typeface="SimSun" pitchFamily="2" charset="-122"/>
              </a:rPr>
              <a:t>Ω</a:t>
            </a:r>
            <a:endParaRPr lang="cs-CZ" altLang="cs-CZ" sz="2400"/>
          </a:p>
        </p:txBody>
      </p:sp>
      <p:sp>
        <p:nvSpPr>
          <p:cNvPr id="53274" name="TextovéPole 25"/>
          <p:cNvSpPr txBox="1">
            <a:spLocks noChangeArrowheads="1"/>
          </p:cNvSpPr>
          <p:nvPr/>
        </p:nvSpPr>
        <p:spPr bwMode="auto">
          <a:xfrm>
            <a:off x="5789613" y="4310063"/>
            <a:ext cx="2151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U = I . R = O,01 A .  </a:t>
            </a:r>
          </a:p>
        </p:txBody>
      </p:sp>
      <p:sp>
        <p:nvSpPr>
          <p:cNvPr id="53275" name="TextovéPole 26"/>
          <p:cNvSpPr txBox="1">
            <a:spLocks noChangeArrowheads="1"/>
          </p:cNvSpPr>
          <p:nvPr/>
        </p:nvSpPr>
        <p:spPr bwMode="auto">
          <a:xfrm>
            <a:off x="8636000" y="4354513"/>
            <a:ext cx="8350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= 12 V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789613" y="4252913"/>
            <a:ext cx="3960812" cy="5143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Řešení příkladu</a:t>
            </a:r>
          </a:p>
        </p:txBody>
      </p:sp>
      <p:sp>
        <p:nvSpPr>
          <p:cNvPr id="53277" name="TextovéPole 29"/>
          <p:cNvSpPr txBox="1">
            <a:spLocks noChangeArrowheads="1"/>
          </p:cNvSpPr>
          <p:nvPr/>
        </p:nvSpPr>
        <p:spPr bwMode="auto">
          <a:xfrm>
            <a:off x="1244600" y="6300788"/>
            <a:ext cx="3230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/>
              <a:t>U = I . R = 0,05 A . 120 V = </a:t>
            </a:r>
            <a:r>
              <a:rPr lang="cs-CZ" altLang="cs-CZ" sz="2000">
                <a:solidFill>
                  <a:srgbClr val="FF0000"/>
                </a:solidFill>
              </a:rPr>
              <a:t>6</a:t>
            </a:r>
            <a:r>
              <a:rPr lang="cs-CZ" altLang="cs-CZ" sz="2000"/>
              <a:t> V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1190625" y="6300788"/>
            <a:ext cx="3790950" cy="4476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řešení příkladu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9" grpId="0" animBg="1"/>
      <p:bldP spid="21" grpId="0" animBg="1"/>
      <p:bldP spid="10" grpId="0" animBg="1"/>
      <p:bldP spid="14" grpId="0" animBg="1"/>
      <p:bldP spid="29" grpId="0" animBg="1"/>
      <p:bldP spid="31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Přímá spojovací čára 53"/>
          <p:cNvCxnSpPr/>
          <p:nvPr/>
        </p:nvCxnSpPr>
        <p:spPr>
          <a:xfrm>
            <a:off x="1524000" y="5373688"/>
            <a:ext cx="9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275" name="Obdélník 84"/>
          <p:cNvSpPr>
            <a:spLocks noChangeArrowheads="1"/>
          </p:cNvSpPr>
          <p:nvPr/>
        </p:nvSpPr>
        <p:spPr bwMode="auto">
          <a:xfrm>
            <a:off x="1343025" y="2120900"/>
            <a:ext cx="614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 </a:t>
            </a:r>
            <a:r>
              <a:rPr lang="el-GR" altLang="cs-CZ" sz="2400"/>
              <a:t>Ω</a:t>
            </a:r>
          </a:p>
        </p:txBody>
      </p:sp>
      <p:sp>
        <p:nvSpPr>
          <p:cNvPr id="54276" name="TextovéPole 85"/>
          <p:cNvSpPr txBox="1">
            <a:spLocks noChangeArrowheads="1"/>
          </p:cNvSpPr>
          <p:nvPr/>
        </p:nvSpPr>
        <p:spPr bwMode="auto">
          <a:xfrm>
            <a:off x="1739900" y="3044825"/>
            <a:ext cx="13652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U   = 12 V</a:t>
            </a:r>
          </a:p>
        </p:txBody>
      </p:sp>
      <p:cxnSp>
        <p:nvCxnSpPr>
          <p:cNvPr id="89" name="Přímá spojovací čára 88"/>
          <p:cNvCxnSpPr/>
          <p:nvPr/>
        </p:nvCxnSpPr>
        <p:spPr bwMode="auto">
          <a:xfrm>
            <a:off x="693738" y="1906588"/>
            <a:ext cx="36020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bdélník 65"/>
          <p:cNvSpPr/>
          <p:nvPr/>
        </p:nvSpPr>
        <p:spPr bwMode="auto">
          <a:xfrm>
            <a:off x="1127125" y="1833563"/>
            <a:ext cx="935038" cy="2159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279" name="Obdélník 83"/>
          <p:cNvSpPr>
            <a:spLocks noChangeArrowheads="1"/>
          </p:cNvSpPr>
          <p:nvPr/>
        </p:nvSpPr>
        <p:spPr bwMode="auto">
          <a:xfrm>
            <a:off x="2998788" y="2120900"/>
            <a:ext cx="6143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 </a:t>
            </a:r>
            <a:r>
              <a:rPr lang="el-GR" altLang="cs-CZ" sz="2400"/>
              <a:t>Ω</a:t>
            </a:r>
          </a:p>
        </p:txBody>
      </p:sp>
      <p:sp>
        <p:nvSpPr>
          <p:cNvPr id="67" name="Obdélník 66"/>
          <p:cNvSpPr/>
          <p:nvPr/>
        </p:nvSpPr>
        <p:spPr bwMode="auto">
          <a:xfrm>
            <a:off x="2782888" y="1833563"/>
            <a:ext cx="936625" cy="2159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1" name="Přímá spojovací čára 90"/>
          <p:cNvCxnSpPr/>
          <p:nvPr/>
        </p:nvCxnSpPr>
        <p:spPr bwMode="auto">
          <a:xfrm>
            <a:off x="909638" y="1114425"/>
            <a:ext cx="13700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282" name="Skupina 73"/>
          <p:cNvGrpSpPr>
            <a:grpSpLocks/>
          </p:cNvGrpSpPr>
          <p:nvPr/>
        </p:nvGrpSpPr>
        <p:grpSpPr bwMode="auto">
          <a:xfrm>
            <a:off x="1343025" y="896938"/>
            <a:ext cx="466725" cy="457200"/>
            <a:chOff x="2915816" y="1484784"/>
            <a:chExt cx="466414" cy="457200"/>
          </a:xfrm>
        </p:grpSpPr>
        <p:sp>
          <p:nvSpPr>
            <p:cNvPr id="69" name="Vývojový diagram: spojka 68"/>
            <p:cNvSpPr/>
            <p:nvPr/>
          </p:nvSpPr>
          <p:spPr>
            <a:xfrm>
              <a:off x="2915816" y="1484784"/>
              <a:ext cx="456895" cy="4572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solidFill>
                    <a:schemeClr val="tx1"/>
                  </a:solidFill>
                </a:rPr>
                <a:t>V</a:t>
              </a:r>
              <a:r>
                <a:rPr lang="cs-CZ" sz="1000" dirty="0">
                  <a:solidFill>
                    <a:schemeClr val="tx1"/>
                  </a:solidFill>
                </a:rPr>
                <a:t> 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4326" name="TextovéPole 69"/>
            <p:cNvSpPr txBox="1">
              <a:spLocks noChangeArrowheads="1"/>
            </p:cNvSpPr>
            <p:nvPr/>
          </p:nvSpPr>
          <p:spPr bwMode="auto">
            <a:xfrm>
              <a:off x="3131840" y="1628800"/>
              <a:ext cx="250390" cy="246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000"/>
                <a:t>1</a:t>
              </a:r>
            </a:p>
          </p:txBody>
        </p:sp>
      </p:grpSp>
      <p:cxnSp>
        <p:nvCxnSpPr>
          <p:cNvPr id="92" name="Přímá spojovací čára 91"/>
          <p:cNvCxnSpPr/>
          <p:nvPr/>
        </p:nvCxnSpPr>
        <p:spPr bwMode="auto">
          <a:xfrm>
            <a:off x="2566988" y="1114425"/>
            <a:ext cx="13684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Vývojový diagram: spojka 70"/>
          <p:cNvSpPr/>
          <p:nvPr/>
        </p:nvSpPr>
        <p:spPr bwMode="auto">
          <a:xfrm>
            <a:off x="2998788" y="89693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285" name="TextovéPole 74"/>
          <p:cNvSpPr txBox="1">
            <a:spLocks noChangeArrowheads="1"/>
          </p:cNvSpPr>
          <p:nvPr/>
        </p:nvSpPr>
        <p:spPr bwMode="auto">
          <a:xfrm>
            <a:off x="3214688" y="1041400"/>
            <a:ext cx="250825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/>
              <a:t>2</a:t>
            </a:r>
          </a:p>
        </p:txBody>
      </p:sp>
      <p:cxnSp>
        <p:nvCxnSpPr>
          <p:cNvPr id="94" name="Přímá spojovací čára 93"/>
          <p:cNvCxnSpPr/>
          <p:nvPr/>
        </p:nvCxnSpPr>
        <p:spPr bwMode="auto">
          <a:xfrm>
            <a:off x="909638" y="1114425"/>
            <a:ext cx="0" cy="7921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 bwMode="auto">
          <a:xfrm>
            <a:off x="2279650" y="1114425"/>
            <a:ext cx="0" cy="7921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 bwMode="auto">
          <a:xfrm>
            <a:off x="2566988" y="1114425"/>
            <a:ext cx="0" cy="7921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 bwMode="auto">
          <a:xfrm>
            <a:off x="3935413" y="1114425"/>
            <a:ext cx="0" cy="7921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Vývojový diagram: spojka 97"/>
          <p:cNvSpPr/>
          <p:nvPr/>
        </p:nvSpPr>
        <p:spPr bwMode="auto">
          <a:xfrm>
            <a:off x="2206625" y="1833563"/>
            <a:ext cx="144463" cy="14446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9" name="Vývojový diagram: spojka 98"/>
          <p:cNvSpPr/>
          <p:nvPr/>
        </p:nvSpPr>
        <p:spPr bwMode="auto">
          <a:xfrm>
            <a:off x="2495550" y="1833563"/>
            <a:ext cx="142875" cy="14446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0" name="Vývojový diagram: spojka 99"/>
          <p:cNvSpPr/>
          <p:nvPr/>
        </p:nvSpPr>
        <p:spPr bwMode="auto">
          <a:xfrm>
            <a:off x="3863975" y="1833563"/>
            <a:ext cx="144463" cy="14446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1" name="Vývojový diagram: spojka 100"/>
          <p:cNvSpPr/>
          <p:nvPr/>
        </p:nvSpPr>
        <p:spPr bwMode="auto">
          <a:xfrm>
            <a:off x="1990725" y="2841625"/>
            <a:ext cx="144463" cy="144463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" name="Vývojový diagram: spojka 101"/>
          <p:cNvSpPr/>
          <p:nvPr/>
        </p:nvSpPr>
        <p:spPr bwMode="auto">
          <a:xfrm>
            <a:off x="2422525" y="2841625"/>
            <a:ext cx="144463" cy="144463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" name="Vývojový diagram: spojka 102"/>
          <p:cNvSpPr/>
          <p:nvPr/>
        </p:nvSpPr>
        <p:spPr bwMode="auto">
          <a:xfrm flipH="1">
            <a:off x="838200" y="1833563"/>
            <a:ext cx="144463" cy="14446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09" name="Přímá spojovací čára 108"/>
          <p:cNvCxnSpPr/>
          <p:nvPr/>
        </p:nvCxnSpPr>
        <p:spPr bwMode="auto">
          <a:xfrm>
            <a:off x="693738" y="2914650"/>
            <a:ext cx="12969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 bwMode="auto">
          <a:xfrm flipV="1">
            <a:off x="2566988" y="2914650"/>
            <a:ext cx="5762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 bwMode="auto">
          <a:xfrm>
            <a:off x="693738" y="1906588"/>
            <a:ext cx="0" cy="10080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 bwMode="auto">
          <a:xfrm>
            <a:off x="4295775" y="1906588"/>
            <a:ext cx="0" cy="10080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300" name="TextovéPole 116"/>
          <p:cNvSpPr txBox="1">
            <a:spLocks noChangeArrowheads="1"/>
          </p:cNvSpPr>
          <p:nvPr/>
        </p:nvSpPr>
        <p:spPr bwMode="auto">
          <a:xfrm>
            <a:off x="1919288" y="24812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+</a:t>
            </a:r>
          </a:p>
        </p:txBody>
      </p:sp>
      <p:sp>
        <p:nvSpPr>
          <p:cNvPr id="54301" name="TextovéPole 117"/>
          <p:cNvSpPr txBox="1">
            <a:spLocks noChangeArrowheads="1"/>
          </p:cNvSpPr>
          <p:nvPr/>
        </p:nvSpPr>
        <p:spPr bwMode="auto">
          <a:xfrm>
            <a:off x="2351088" y="23368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_</a:t>
            </a:r>
          </a:p>
        </p:txBody>
      </p:sp>
      <p:sp>
        <p:nvSpPr>
          <p:cNvPr id="54302" name="TextovéPole 118"/>
          <p:cNvSpPr txBox="1">
            <a:spLocks noChangeArrowheads="1"/>
          </p:cNvSpPr>
          <p:nvPr/>
        </p:nvSpPr>
        <p:spPr bwMode="auto">
          <a:xfrm>
            <a:off x="254000" y="42863"/>
            <a:ext cx="11684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Jakou hodnotu napětí ukáže voltmetr V ? Vypočítej do notesu a ověř si výsledek kliknutím na</a:t>
            </a:r>
          </a:p>
          <a:p>
            <a:pPr eaLnBrk="1" hangingPunct="1"/>
            <a:r>
              <a:rPr lang="cs-CZ" altLang="cs-CZ" sz="2400"/>
              <a:t>žlutý obdélníček.</a:t>
            </a:r>
          </a:p>
        </p:txBody>
      </p:sp>
      <p:sp>
        <p:nvSpPr>
          <p:cNvPr id="54303" name="TextovéPole 119"/>
          <p:cNvSpPr txBox="1">
            <a:spLocks noChangeArrowheads="1"/>
          </p:cNvSpPr>
          <p:nvPr/>
        </p:nvSpPr>
        <p:spPr bwMode="auto">
          <a:xfrm>
            <a:off x="5091113" y="230188"/>
            <a:ext cx="249237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/>
              <a:t>2</a:t>
            </a:r>
          </a:p>
        </p:txBody>
      </p:sp>
      <p:sp>
        <p:nvSpPr>
          <p:cNvPr id="54304" name="TextovéPole 120"/>
          <p:cNvSpPr txBox="1">
            <a:spLocks noChangeArrowheads="1"/>
          </p:cNvSpPr>
          <p:nvPr/>
        </p:nvSpPr>
        <p:spPr bwMode="auto">
          <a:xfrm>
            <a:off x="4965700" y="896938"/>
            <a:ext cx="13081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b="1"/>
              <a:t>A -  </a:t>
            </a:r>
            <a:r>
              <a:rPr lang="cs-CZ" altLang="cs-CZ" sz="2400"/>
              <a:t>7,2 V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 b="1"/>
              <a:t>B -  </a:t>
            </a:r>
            <a:r>
              <a:rPr lang="cs-CZ" altLang="cs-CZ" sz="2400"/>
              <a:t>12 V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 b="1"/>
              <a:t>C -  </a:t>
            </a:r>
            <a:r>
              <a:rPr lang="cs-CZ" altLang="cs-CZ" sz="2400"/>
              <a:t>5 V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 b="1"/>
              <a:t>D -  </a:t>
            </a:r>
            <a:r>
              <a:rPr lang="cs-CZ" altLang="cs-CZ" sz="2400"/>
              <a:t>2 V</a:t>
            </a:r>
          </a:p>
        </p:txBody>
      </p:sp>
      <p:grpSp>
        <p:nvGrpSpPr>
          <p:cNvPr id="54305" name="Skupina 76"/>
          <p:cNvGrpSpPr>
            <a:grpSpLocks/>
          </p:cNvGrpSpPr>
          <p:nvPr/>
        </p:nvGrpSpPr>
        <p:grpSpPr bwMode="auto">
          <a:xfrm>
            <a:off x="3143250" y="2841625"/>
            <a:ext cx="576263" cy="73025"/>
            <a:chOff x="2699792" y="1700808"/>
            <a:chExt cx="576064" cy="72008"/>
          </a:xfrm>
        </p:grpSpPr>
        <p:cxnSp>
          <p:nvCxnSpPr>
            <p:cNvPr id="78" name="Přímá spojovací čára 77"/>
            <p:cNvCxnSpPr/>
            <p:nvPr/>
          </p:nvCxnSpPr>
          <p:spPr>
            <a:xfrm flipV="1">
              <a:off x="2699792" y="1700808"/>
              <a:ext cx="576064" cy="7200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ovací čára 78"/>
            <p:cNvCxnSpPr/>
            <p:nvPr/>
          </p:nvCxnSpPr>
          <p:spPr>
            <a:xfrm>
              <a:off x="3275856" y="1700808"/>
              <a:ext cx="0" cy="720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2" name="Přímá spojovací čára 81"/>
          <p:cNvCxnSpPr/>
          <p:nvPr/>
        </p:nvCxnSpPr>
        <p:spPr>
          <a:xfrm>
            <a:off x="3719513" y="2914650"/>
            <a:ext cx="5762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4307" name="Obrázek 5" descr="thumbs-up-smiley-th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9650" y="5876925"/>
            <a:ext cx="67468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" name="Obdélník 69"/>
          <p:cNvSpPr/>
          <p:nvPr/>
        </p:nvSpPr>
        <p:spPr>
          <a:xfrm>
            <a:off x="1703388" y="5805488"/>
            <a:ext cx="2160587" cy="8636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  <p:pic>
        <p:nvPicPr>
          <p:cNvPr id="54309" name="Obrázek 7" descr="thumbs-down-smiley-th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04288" y="5805488"/>
            <a:ext cx="709612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310" name="Obrázek 11" descr="thumbs-down-smiley-th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83338" y="5876925"/>
            <a:ext cx="7207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311" name="Obrázek 13" descr="thumbs-down-smiley-th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67213" y="5876925"/>
            <a:ext cx="72390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" name="Obdélník 74"/>
          <p:cNvSpPr/>
          <p:nvPr/>
        </p:nvSpPr>
        <p:spPr>
          <a:xfrm>
            <a:off x="8399463" y="5805488"/>
            <a:ext cx="2087562" cy="8636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76" name="Obdélník 75"/>
          <p:cNvSpPr/>
          <p:nvPr/>
        </p:nvSpPr>
        <p:spPr>
          <a:xfrm>
            <a:off x="6240463" y="5805488"/>
            <a:ext cx="2087562" cy="8636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4008438" y="5805488"/>
            <a:ext cx="2089150" cy="8636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54315" name="TextovéPole 85"/>
          <p:cNvSpPr txBox="1">
            <a:spLocks noChangeArrowheads="1"/>
          </p:cNvSpPr>
          <p:nvPr/>
        </p:nvSpPr>
        <p:spPr bwMode="auto">
          <a:xfrm>
            <a:off x="7091363" y="1008063"/>
            <a:ext cx="1365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U   = 12 V</a:t>
            </a:r>
          </a:p>
        </p:txBody>
      </p:sp>
      <p:sp>
        <p:nvSpPr>
          <p:cNvPr id="54316" name="TextovéPole 1"/>
          <p:cNvSpPr txBox="1">
            <a:spLocks noChangeArrowheads="1"/>
          </p:cNvSpPr>
          <p:nvPr/>
        </p:nvSpPr>
        <p:spPr bwMode="auto">
          <a:xfrm>
            <a:off x="7104063" y="1728788"/>
            <a:ext cx="841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 c = </a:t>
            </a:r>
          </a:p>
        </p:txBody>
      </p:sp>
      <p:sp>
        <p:nvSpPr>
          <p:cNvPr id="54317" name="Obdélník 84"/>
          <p:cNvSpPr>
            <a:spLocks noChangeArrowheads="1"/>
          </p:cNvSpPr>
          <p:nvPr/>
        </p:nvSpPr>
        <p:spPr bwMode="auto">
          <a:xfrm>
            <a:off x="7785100" y="1709738"/>
            <a:ext cx="836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 </a:t>
            </a:r>
            <a:r>
              <a:rPr lang="el-GR" altLang="cs-CZ" sz="2400"/>
              <a:t>Ω</a:t>
            </a:r>
            <a:r>
              <a:rPr lang="cs-CZ" altLang="cs-CZ" sz="2400"/>
              <a:t> +</a:t>
            </a:r>
            <a:endParaRPr lang="el-GR" altLang="cs-CZ" sz="2400"/>
          </a:p>
        </p:txBody>
      </p:sp>
      <p:sp>
        <p:nvSpPr>
          <p:cNvPr id="54318" name="Obdélník 83"/>
          <p:cNvSpPr>
            <a:spLocks noChangeArrowheads="1"/>
          </p:cNvSpPr>
          <p:nvPr/>
        </p:nvSpPr>
        <p:spPr bwMode="auto">
          <a:xfrm>
            <a:off x="8548688" y="1695450"/>
            <a:ext cx="1285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 </a:t>
            </a:r>
            <a:r>
              <a:rPr lang="el-GR" altLang="cs-CZ" sz="2400"/>
              <a:t>Ω</a:t>
            </a:r>
            <a:r>
              <a:rPr lang="cs-CZ" altLang="cs-CZ" sz="2400"/>
              <a:t> = 10 </a:t>
            </a:r>
            <a:endParaRPr lang="el-GR" altLang="cs-CZ" sz="2400"/>
          </a:p>
        </p:txBody>
      </p:sp>
      <p:sp>
        <p:nvSpPr>
          <p:cNvPr id="54319" name="Obdélník 83"/>
          <p:cNvSpPr>
            <a:spLocks noChangeArrowheads="1"/>
          </p:cNvSpPr>
          <p:nvPr/>
        </p:nvSpPr>
        <p:spPr bwMode="auto">
          <a:xfrm>
            <a:off x="9642475" y="1684338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2400"/>
              <a:t>Ω</a:t>
            </a:r>
          </a:p>
        </p:txBody>
      </p:sp>
      <p:sp>
        <p:nvSpPr>
          <p:cNvPr id="54320" name="TextovéPole 2"/>
          <p:cNvSpPr txBox="1">
            <a:spLocks noChangeArrowheads="1"/>
          </p:cNvSpPr>
          <p:nvPr/>
        </p:nvSpPr>
        <p:spPr bwMode="auto">
          <a:xfrm>
            <a:off x="7167563" y="2921000"/>
            <a:ext cx="3473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 </a:t>
            </a:r>
            <a:r>
              <a:rPr lang="cs-CZ" altLang="cs-CZ"/>
              <a:t>2 </a:t>
            </a:r>
            <a:r>
              <a:rPr lang="cs-CZ" altLang="cs-CZ" sz="2400"/>
              <a:t>= I . R c = 1,2 . 6 = 7,2 V</a:t>
            </a:r>
            <a:endParaRPr lang="cs-CZ" altLang="cs-CZ"/>
          </a:p>
        </p:txBody>
      </p:sp>
      <p:sp>
        <p:nvSpPr>
          <p:cNvPr id="54321" name="TextovéPole 3"/>
          <p:cNvSpPr txBox="1">
            <a:spLocks noChangeArrowheads="1"/>
          </p:cNvSpPr>
          <p:nvPr/>
        </p:nvSpPr>
        <p:spPr bwMode="auto">
          <a:xfrm>
            <a:off x="7151688" y="2316163"/>
            <a:ext cx="3435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I  = U : R c = 12 : 10 = 1,2 A</a:t>
            </a:r>
          </a:p>
        </p:txBody>
      </p:sp>
      <p:sp>
        <p:nvSpPr>
          <p:cNvPr id="5" name="Obdélník 4"/>
          <p:cNvSpPr/>
          <p:nvPr/>
        </p:nvSpPr>
        <p:spPr>
          <a:xfrm>
            <a:off x="7013575" y="874713"/>
            <a:ext cx="4268788" cy="2763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Výpočet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  <p:bldLst>
      <p:bldP spid="70" grpId="0" animBg="1"/>
      <p:bldP spid="75" grpId="0" animBg="1"/>
      <p:bldP spid="76" grpId="0" animBg="1"/>
      <p:bldP spid="77" grpId="0" animBg="1"/>
      <p:bldP spid="5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Přímá spojovací čára 53"/>
          <p:cNvCxnSpPr/>
          <p:nvPr/>
        </p:nvCxnSpPr>
        <p:spPr>
          <a:xfrm>
            <a:off x="1524000" y="4581525"/>
            <a:ext cx="9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299" name="Obdélník 80"/>
          <p:cNvSpPr>
            <a:spLocks noChangeArrowheads="1"/>
          </p:cNvSpPr>
          <p:nvPr/>
        </p:nvSpPr>
        <p:spPr bwMode="auto">
          <a:xfrm>
            <a:off x="1228725" y="2255838"/>
            <a:ext cx="700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  <a:r>
              <a:rPr lang="el-GR" altLang="cs-CZ" sz="2400"/>
              <a:t>Ω</a:t>
            </a:r>
          </a:p>
        </p:txBody>
      </p:sp>
      <p:sp>
        <p:nvSpPr>
          <p:cNvPr id="55300" name="Obdélník 81"/>
          <p:cNvSpPr>
            <a:spLocks noChangeArrowheads="1"/>
          </p:cNvSpPr>
          <p:nvPr/>
        </p:nvSpPr>
        <p:spPr bwMode="auto">
          <a:xfrm>
            <a:off x="1228725" y="3119438"/>
            <a:ext cx="769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60 </a:t>
            </a:r>
            <a:r>
              <a:rPr lang="el-GR" altLang="cs-CZ" sz="2400"/>
              <a:t>Ω</a:t>
            </a:r>
          </a:p>
        </p:txBody>
      </p:sp>
      <p:sp>
        <p:nvSpPr>
          <p:cNvPr id="66" name="Vývojový diagram: spojka 65"/>
          <p:cNvSpPr/>
          <p:nvPr/>
        </p:nvSpPr>
        <p:spPr>
          <a:xfrm>
            <a:off x="1301750" y="1392238"/>
            <a:ext cx="144463" cy="14446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Vývojový diagram: spojka 45"/>
          <p:cNvSpPr/>
          <p:nvPr/>
        </p:nvSpPr>
        <p:spPr>
          <a:xfrm>
            <a:off x="1733550" y="1392238"/>
            <a:ext cx="144463" cy="14446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581025" y="2471738"/>
            <a:ext cx="144463" cy="14446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Vývojový diagram: spojka 47"/>
          <p:cNvSpPr/>
          <p:nvPr/>
        </p:nvSpPr>
        <p:spPr>
          <a:xfrm>
            <a:off x="3246438" y="2471738"/>
            <a:ext cx="144462" cy="14446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654050" y="2111375"/>
            <a:ext cx="26638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Obdélník 70"/>
          <p:cNvSpPr/>
          <p:nvPr/>
        </p:nvSpPr>
        <p:spPr>
          <a:xfrm>
            <a:off x="1085850" y="2039938"/>
            <a:ext cx="936625" cy="2159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4" name="Vývojový diagram: spojka 73"/>
          <p:cNvSpPr/>
          <p:nvPr/>
        </p:nvSpPr>
        <p:spPr>
          <a:xfrm>
            <a:off x="2771775" y="1885950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cxnSp>
        <p:nvCxnSpPr>
          <p:cNvPr id="58" name="Přímá spojovací čára 57"/>
          <p:cNvCxnSpPr/>
          <p:nvPr/>
        </p:nvCxnSpPr>
        <p:spPr>
          <a:xfrm>
            <a:off x="654050" y="2976563"/>
            <a:ext cx="26638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1085850" y="2903538"/>
            <a:ext cx="936625" cy="2159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2716213" y="275113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1" name="Přímá spojovací čára 60"/>
          <p:cNvCxnSpPr/>
          <p:nvPr/>
        </p:nvCxnSpPr>
        <p:spPr>
          <a:xfrm>
            <a:off x="654050" y="2111375"/>
            <a:ext cx="0" cy="8651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3317875" y="2111375"/>
            <a:ext cx="0" cy="8651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365125" y="2543175"/>
            <a:ext cx="2889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3317875" y="2543175"/>
            <a:ext cx="7921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Vývojový diagram: spojka 41"/>
          <p:cNvSpPr/>
          <p:nvPr/>
        </p:nvSpPr>
        <p:spPr>
          <a:xfrm>
            <a:off x="3533775" y="2327275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sz="1000" dirty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9" name="Přímá spojovací čára 68"/>
          <p:cNvCxnSpPr>
            <a:stCxn id="46" idx="6"/>
          </p:cNvCxnSpPr>
          <p:nvPr/>
        </p:nvCxnSpPr>
        <p:spPr>
          <a:xfrm flipV="1">
            <a:off x="1878013" y="1463675"/>
            <a:ext cx="7921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4110038" y="1463675"/>
            <a:ext cx="0" cy="1079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>
            <a:endCxn id="66" idx="2"/>
          </p:cNvCxnSpPr>
          <p:nvPr/>
        </p:nvCxnSpPr>
        <p:spPr>
          <a:xfrm>
            <a:off x="365125" y="1463675"/>
            <a:ext cx="936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>
            <a:off x="365125" y="1463675"/>
            <a:ext cx="0" cy="1079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320" name="TextovéPole 78"/>
          <p:cNvSpPr txBox="1">
            <a:spLocks noChangeArrowheads="1"/>
          </p:cNvSpPr>
          <p:nvPr/>
        </p:nvSpPr>
        <p:spPr bwMode="auto">
          <a:xfrm>
            <a:off x="1120775" y="77628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120 V</a:t>
            </a:r>
          </a:p>
        </p:txBody>
      </p:sp>
      <p:sp>
        <p:nvSpPr>
          <p:cNvPr id="55321" name="TextovéPole 79"/>
          <p:cNvSpPr txBox="1">
            <a:spLocks noChangeArrowheads="1"/>
          </p:cNvSpPr>
          <p:nvPr/>
        </p:nvSpPr>
        <p:spPr bwMode="auto">
          <a:xfrm>
            <a:off x="1228725" y="1031875"/>
            <a:ext cx="320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+</a:t>
            </a:r>
          </a:p>
        </p:txBody>
      </p:sp>
      <p:sp>
        <p:nvSpPr>
          <p:cNvPr id="55322" name="TextovéPole 80"/>
          <p:cNvSpPr txBox="1">
            <a:spLocks noChangeArrowheads="1"/>
          </p:cNvSpPr>
          <p:nvPr/>
        </p:nvSpPr>
        <p:spPr bwMode="auto">
          <a:xfrm>
            <a:off x="1662113" y="887413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_</a:t>
            </a:r>
          </a:p>
        </p:txBody>
      </p:sp>
      <p:sp>
        <p:nvSpPr>
          <p:cNvPr id="55323" name="TextovéPole 82"/>
          <p:cNvSpPr txBox="1">
            <a:spLocks noChangeArrowheads="1"/>
          </p:cNvSpPr>
          <p:nvPr/>
        </p:nvSpPr>
        <p:spPr bwMode="auto">
          <a:xfrm>
            <a:off x="2960688" y="2020888"/>
            <a:ext cx="255587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latin typeface="Arial" pitchFamily="34" charset="0"/>
              </a:rPr>
              <a:t>1</a:t>
            </a:r>
          </a:p>
        </p:txBody>
      </p:sp>
      <p:sp>
        <p:nvSpPr>
          <p:cNvPr id="55324" name="TextovéPole 83"/>
          <p:cNvSpPr txBox="1">
            <a:spLocks noChangeArrowheads="1"/>
          </p:cNvSpPr>
          <p:nvPr/>
        </p:nvSpPr>
        <p:spPr bwMode="auto">
          <a:xfrm>
            <a:off x="2960688" y="2873375"/>
            <a:ext cx="255587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latin typeface="Arial" pitchFamily="34" charset="0"/>
              </a:rPr>
              <a:t>2</a:t>
            </a:r>
          </a:p>
        </p:txBody>
      </p:sp>
      <p:grpSp>
        <p:nvGrpSpPr>
          <p:cNvPr id="55325" name="Skupina 84"/>
          <p:cNvGrpSpPr>
            <a:grpSpLocks/>
          </p:cNvGrpSpPr>
          <p:nvPr/>
        </p:nvGrpSpPr>
        <p:grpSpPr bwMode="auto">
          <a:xfrm>
            <a:off x="2670175" y="1392238"/>
            <a:ext cx="576263" cy="71437"/>
            <a:chOff x="2699792" y="1700808"/>
            <a:chExt cx="576064" cy="72008"/>
          </a:xfrm>
        </p:grpSpPr>
        <p:cxnSp>
          <p:nvCxnSpPr>
            <p:cNvPr id="86" name="Přímá spojovací čára 85"/>
            <p:cNvCxnSpPr/>
            <p:nvPr/>
          </p:nvCxnSpPr>
          <p:spPr>
            <a:xfrm flipV="1">
              <a:off x="2699792" y="1700808"/>
              <a:ext cx="576064" cy="7200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ovací čára 86"/>
            <p:cNvCxnSpPr/>
            <p:nvPr/>
          </p:nvCxnSpPr>
          <p:spPr>
            <a:xfrm>
              <a:off x="3275856" y="1700808"/>
              <a:ext cx="0" cy="720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0" name="Přímá spojovací čára 89"/>
          <p:cNvCxnSpPr/>
          <p:nvPr/>
        </p:nvCxnSpPr>
        <p:spPr>
          <a:xfrm>
            <a:off x="3246438" y="1463675"/>
            <a:ext cx="863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20" name="TextovéPole 90"/>
          <p:cNvSpPr txBox="1">
            <a:spLocks noChangeArrowheads="1"/>
          </p:cNvSpPr>
          <p:nvPr/>
        </p:nvSpPr>
        <p:spPr bwMode="auto">
          <a:xfrm>
            <a:off x="185738" y="161925"/>
            <a:ext cx="6319837" cy="46037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</a:rPr>
              <a:t>Jaké hodnoty proudu naměří ampérmetry A   </a:t>
            </a:r>
            <a:r>
              <a:rPr lang="cs-CZ" altLang="cs-CZ" sz="2400" dirty="0" err="1">
                <a:latin typeface="+mn-lt"/>
              </a:rPr>
              <a:t>a</a:t>
            </a:r>
            <a:r>
              <a:rPr lang="cs-CZ" altLang="cs-CZ" sz="2400" dirty="0">
                <a:latin typeface="+mn-lt"/>
              </a:rPr>
              <a:t>  </a:t>
            </a:r>
            <a:r>
              <a:rPr lang="cs-CZ" altLang="cs-CZ" sz="2400" dirty="0" err="1">
                <a:latin typeface="+mn-lt"/>
              </a:rPr>
              <a:t>A</a:t>
            </a:r>
            <a:endParaRPr lang="cs-CZ" altLang="cs-CZ" sz="2400" dirty="0">
              <a:latin typeface="+mn-lt"/>
            </a:endParaRPr>
          </a:p>
        </p:txBody>
      </p:sp>
      <p:sp>
        <p:nvSpPr>
          <p:cNvPr id="55328" name="TextovéPole 91"/>
          <p:cNvSpPr txBox="1">
            <a:spLocks noChangeArrowheads="1"/>
          </p:cNvSpPr>
          <p:nvPr/>
        </p:nvSpPr>
        <p:spPr bwMode="auto">
          <a:xfrm>
            <a:off x="5643563" y="374650"/>
            <a:ext cx="255587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 b="1">
                <a:latin typeface="Arial" pitchFamily="34" charset="0"/>
              </a:rPr>
              <a:t>1</a:t>
            </a:r>
          </a:p>
        </p:txBody>
      </p:sp>
      <p:sp>
        <p:nvSpPr>
          <p:cNvPr id="55329" name="TextovéPole 92"/>
          <p:cNvSpPr txBox="1">
            <a:spLocks noChangeArrowheads="1"/>
          </p:cNvSpPr>
          <p:nvPr/>
        </p:nvSpPr>
        <p:spPr bwMode="auto">
          <a:xfrm>
            <a:off x="6361113" y="358775"/>
            <a:ext cx="257175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 b="1">
                <a:latin typeface="Arial" pitchFamily="34" charset="0"/>
              </a:rPr>
              <a:t>2</a:t>
            </a:r>
          </a:p>
        </p:txBody>
      </p:sp>
      <p:sp>
        <p:nvSpPr>
          <p:cNvPr id="12323" name="TextovéPole 94"/>
          <p:cNvSpPr txBox="1">
            <a:spLocks noChangeArrowheads="1"/>
          </p:cNvSpPr>
          <p:nvPr/>
        </p:nvSpPr>
        <p:spPr bwMode="auto">
          <a:xfrm>
            <a:off x="6505575" y="192088"/>
            <a:ext cx="524827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</a:rPr>
              <a:t>? Vypočítej do notesu a proveď kontrolu.</a:t>
            </a:r>
          </a:p>
        </p:txBody>
      </p:sp>
      <p:sp>
        <p:nvSpPr>
          <p:cNvPr id="55331" name="TextovéPole 95"/>
          <p:cNvSpPr txBox="1">
            <a:spLocks noChangeArrowheads="1"/>
          </p:cNvSpPr>
          <p:nvPr/>
        </p:nvSpPr>
        <p:spPr bwMode="auto">
          <a:xfrm>
            <a:off x="4273550" y="1120775"/>
            <a:ext cx="3106738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b="1">
                <a:latin typeface="Arial" pitchFamily="34" charset="0"/>
              </a:rPr>
              <a:t>A -   I</a:t>
            </a:r>
            <a:r>
              <a:rPr lang="cs-CZ" altLang="cs-CZ" sz="2400">
                <a:latin typeface="Arial" pitchFamily="34" charset="0"/>
              </a:rPr>
              <a:t>   = 4 A;  I  = 2 A</a:t>
            </a:r>
          </a:p>
          <a:p>
            <a:pPr eaLnBrk="1" hangingPunct="1"/>
            <a:endParaRPr lang="cs-CZ" altLang="cs-CZ" b="1">
              <a:latin typeface="Arial" pitchFamily="34" charset="0"/>
            </a:endParaRPr>
          </a:p>
          <a:p>
            <a:pPr eaLnBrk="1" hangingPunct="1"/>
            <a:r>
              <a:rPr lang="cs-CZ" altLang="cs-CZ" sz="2400" b="1">
                <a:latin typeface="Arial" pitchFamily="34" charset="0"/>
              </a:rPr>
              <a:t>B -  </a:t>
            </a:r>
          </a:p>
        </p:txBody>
      </p:sp>
      <p:sp>
        <p:nvSpPr>
          <p:cNvPr id="55332" name="TextovéPole 111"/>
          <p:cNvSpPr txBox="1">
            <a:spLocks noChangeArrowheads="1"/>
          </p:cNvSpPr>
          <p:nvPr/>
        </p:nvSpPr>
        <p:spPr bwMode="auto">
          <a:xfrm>
            <a:off x="5043488" y="1292225"/>
            <a:ext cx="255587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latin typeface="Arial" pitchFamily="34" charset="0"/>
              </a:rPr>
              <a:t>1</a:t>
            </a:r>
          </a:p>
        </p:txBody>
      </p:sp>
      <p:sp>
        <p:nvSpPr>
          <p:cNvPr id="55333" name="TextovéPole 122"/>
          <p:cNvSpPr txBox="1">
            <a:spLocks noChangeArrowheads="1"/>
          </p:cNvSpPr>
          <p:nvPr/>
        </p:nvSpPr>
        <p:spPr bwMode="auto">
          <a:xfrm>
            <a:off x="6305550" y="1316038"/>
            <a:ext cx="255588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 b="1">
                <a:latin typeface="Arial" pitchFamily="34" charset="0"/>
              </a:rPr>
              <a:t>2</a:t>
            </a:r>
          </a:p>
        </p:txBody>
      </p:sp>
      <p:grpSp>
        <p:nvGrpSpPr>
          <p:cNvPr id="55334" name="Skupina 162"/>
          <p:cNvGrpSpPr>
            <a:grpSpLocks/>
          </p:cNvGrpSpPr>
          <p:nvPr/>
        </p:nvGrpSpPr>
        <p:grpSpPr bwMode="auto">
          <a:xfrm>
            <a:off x="4849813" y="1768475"/>
            <a:ext cx="1911350" cy="477838"/>
            <a:chOff x="5148536" y="2564388"/>
            <a:chExt cx="1911400" cy="477200"/>
          </a:xfrm>
        </p:grpSpPr>
        <p:grpSp>
          <p:nvGrpSpPr>
            <p:cNvPr id="55372" name="Skupina 148"/>
            <p:cNvGrpSpPr>
              <a:grpSpLocks/>
            </p:cNvGrpSpPr>
            <p:nvPr/>
          </p:nvGrpSpPr>
          <p:grpSpPr bwMode="auto">
            <a:xfrm>
              <a:off x="5148536" y="2564388"/>
              <a:ext cx="543244" cy="462283"/>
              <a:chOff x="-1260648" y="3501008"/>
              <a:chExt cx="543213" cy="462217"/>
            </a:xfrm>
          </p:grpSpPr>
          <p:sp>
            <p:nvSpPr>
              <p:cNvPr id="55377" name="TextovéPole 149"/>
              <p:cNvSpPr txBox="1">
                <a:spLocks noChangeArrowheads="1"/>
              </p:cNvSpPr>
              <p:nvPr/>
            </p:nvSpPr>
            <p:spPr bwMode="auto">
              <a:xfrm>
                <a:off x="-1260648" y="3501008"/>
                <a:ext cx="439529" cy="4603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>
                    <a:latin typeface="Arial" pitchFamily="34" charset="0"/>
                  </a:rPr>
                  <a:t>  I</a:t>
                </a:r>
              </a:p>
            </p:txBody>
          </p:sp>
          <p:sp>
            <p:nvSpPr>
              <p:cNvPr id="55378" name="TextovéPole 150"/>
              <p:cNvSpPr txBox="1">
                <a:spLocks noChangeArrowheads="1"/>
              </p:cNvSpPr>
              <p:nvPr/>
            </p:nvSpPr>
            <p:spPr bwMode="auto">
              <a:xfrm>
                <a:off x="-972633" y="3717004"/>
                <a:ext cx="255198" cy="24622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000" b="1">
                    <a:latin typeface="Arial" pitchFamily="34" charset="0"/>
                  </a:rPr>
                  <a:t>1</a:t>
                </a:r>
              </a:p>
            </p:txBody>
          </p:sp>
        </p:grpSp>
        <p:grpSp>
          <p:nvGrpSpPr>
            <p:cNvPr id="55373" name="Skupina 180"/>
            <p:cNvGrpSpPr>
              <a:grpSpLocks/>
            </p:cNvGrpSpPr>
            <p:nvPr/>
          </p:nvGrpSpPr>
          <p:grpSpPr bwMode="auto">
            <a:xfrm>
              <a:off x="6669466" y="2581185"/>
              <a:ext cx="390470" cy="460403"/>
              <a:chOff x="-3412215" y="4237880"/>
              <a:chExt cx="390448" cy="460337"/>
            </a:xfrm>
          </p:grpSpPr>
          <p:sp>
            <p:nvSpPr>
              <p:cNvPr id="55375" name="TextovéPole 181"/>
              <p:cNvSpPr txBox="1">
                <a:spLocks noChangeArrowheads="1"/>
              </p:cNvSpPr>
              <p:nvPr/>
            </p:nvSpPr>
            <p:spPr bwMode="auto">
              <a:xfrm>
                <a:off x="-3412215" y="4237880"/>
                <a:ext cx="269617" cy="4603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>
                    <a:latin typeface="Arial" pitchFamily="34" charset="0"/>
                  </a:rPr>
                  <a:t>I</a:t>
                </a:r>
              </a:p>
            </p:txBody>
          </p:sp>
          <p:sp>
            <p:nvSpPr>
              <p:cNvPr id="55376" name="TextovéPole 182"/>
              <p:cNvSpPr txBox="1">
                <a:spLocks noChangeArrowheads="1"/>
              </p:cNvSpPr>
              <p:nvPr/>
            </p:nvSpPr>
            <p:spPr bwMode="auto">
              <a:xfrm>
                <a:off x="-3276965" y="4437083"/>
                <a:ext cx="255198" cy="24622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000">
                    <a:latin typeface="Arial" pitchFamily="34" charset="0"/>
                  </a:rPr>
                  <a:t>2</a:t>
                </a:r>
              </a:p>
            </p:txBody>
          </p:sp>
        </p:grpSp>
        <p:sp>
          <p:nvSpPr>
            <p:cNvPr id="55374" name="TextovéPole 183"/>
            <p:cNvSpPr txBox="1">
              <a:spLocks noChangeArrowheads="1"/>
            </p:cNvSpPr>
            <p:nvPr/>
          </p:nvSpPr>
          <p:spPr bwMode="auto">
            <a:xfrm>
              <a:off x="5508596" y="2564391"/>
              <a:ext cx="1063779" cy="4604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>
                  <a:latin typeface="Arial" pitchFamily="34" charset="0"/>
                </a:rPr>
                <a:t> = 2 A;</a:t>
              </a:r>
            </a:p>
          </p:txBody>
        </p:sp>
      </p:grpSp>
      <p:sp>
        <p:nvSpPr>
          <p:cNvPr id="55335" name="TextovéPole 184"/>
          <p:cNvSpPr txBox="1">
            <a:spLocks noChangeArrowheads="1"/>
          </p:cNvSpPr>
          <p:nvPr/>
        </p:nvSpPr>
        <p:spPr bwMode="auto">
          <a:xfrm>
            <a:off x="6704013" y="1768475"/>
            <a:ext cx="8937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= 4 A</a:t>
            </a:r>
          </a:p>
          <a:p>
            <a:pPr eaLnBrk="1" hangingPunct="1"/>
            <a:endParaRPr lang="cs-CZ" altLang="cs-CZ">
              <a:latin typeface="Arial" pitchFamily="34" charset="0"/>
            </a:endParaRPr>
          </a:p>
          <a:p>
            <a:pPr eaLnBrk="1" hangingPunct="1"/>
            <a:endParaRPr lang="cs-CZ" altLang="cs-CZ">
              <a:latin typeface="Arial" pitchFamily="34" charset="0"/>
            </a:endParaRPr>
          </a:p>
        </p:txBody>
      </p:sp>
      <p:sp>
        <p:nvSpPr>
          <p:cNvPr id="55336" name="TextovéPole 185"/>
          <p:cNvSpPr txBox="1">
            <a:spLocks noChangeArrowheads="1"/>
          </p:cNvSpPr>
          <p:nvPr/>
        </p:nvSpPr>
        <p:spPr bwMode="auto">
          <a:xfrm>
            <a:off x="4264025" y="2344738"/>
            <a:ext cx="2098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b="1">
                <a:latin typeface="Arial" pitchFamily="34" charset="0"/>
              </a:rPr>
              <a:t>C -  I </a:t>
            </a:r>
            <a:r>
              <a:rPr lang="cs-CZ" altLang="cs-CZ" sz="1600" b="1">
                <a:latin typeface="Arial" pitchFamily="34" charset="0"/>
              </a:rPr>
              <a:t>1</a:t>
            </a:r>
            <a:r>
              <a:rPr lang="cs-CZ" altLang="cs-CZ" sz="2400" b="1">
                <a:latin typeface="Arial" pitchFamily="34" charset="0"/>
              </a:rPr>
              <a:t>   </a:t>
            </a:r>
            <a:r>
              <a:rPr lang="cs-CZ" altLang="cs-CZ" sz="2400">
                <a:latin typeface="Arial" pitchFamily="34" charset="0"/>
              </a:rPr>
              <a:t>= 1 A;</a:t>
            </a:r>
          </a:p>
        </p:txBody>
      </p:sp>
      <p:grpSp>
        <p:nvGrpSpPr>
          <p:cNvPr id="55337" name="Skupina 163"/>
          <p:cNvGrpSpPr>
            <a:grpSpLocks/>
          </p:cNvGrpSpPr>
          <p:nvPr/>
        </p:nvGrpSpPr>
        <p:grpSpPr bwMode="auto">
          <a:xfrm>
            <a:off x="6473825" y="2330450"/>
            <a:ext cx="1141413" cy="477838"/>
            <a:chOff x="6772962" y="3127072"/>
            <a:chExt cx="1141722" cy="475131"/>
          </a:xfrm>
        </p:grpSpPr>
        <p:grpSp>
          <p:nvGrpSpPr>
            <p:cNvPr id="55368" name="Skupina 177"/>
            <p:cNvGrpSpPr>
              <a:grpSpLocks/>
            </p:cNvGrpSpPr>
            <p:nvPr/>
          </p:nvGrpSpPr>
          <p:grpSpPr bwMode="auto">
            <a:xfrm>
              <a:off x="6772962" y="3127072"/>
              <a:ext cx="390061" cy="460401"/>
              <a:chOff x="-3380733" y="4207624"/>
              <a:chExt cx="390039" cy="460335"/>
            </a:xfrm>
          </p:grpSpPr>
          <p:sp>
            <p:nvSpPr>
              <p:cNvPr id="55370" name="TextovéPole 178"/>
              <p:cNvSpPr txBox="1">
                <a:spLocks noChangeArrowheads="1"/>
              </p:cNvSpPr>
              <p:nvPr/>
            </p:nvSpPr>
            <p:spPr bwMode="auto">
              <a:xfrm>
                <a:off x="-3380733" y="4207624"/>
                <a:ext cx="269681" cy="46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>
                    <a:latin typeface="Arial" pitchFamily="34" charset="0"/>
                  </a:rPr>
                  <a:t>I</a:t>
                </a:r>
              </a:p>
            </p:txBody>
          </p:sp>
          <p:sp>
            <p:nvSpPr>
              <p:cNvPr id="55371" name="TextovéPole 179"/>
              <p:cNvSpPr txBox="1">
                <a:spLocks noChangeArrowheads="1"/>
              </p:cNvSpPr>
              <p:nvPr/>
            </p:nvSpPr>
            <p:spPr bwMode="auto">
              <a:xfrm>
                <a:off x="-3245892" y="4349231"/>
                <a:ext cx="255198" cy="24622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000">
                    <a:latin typeface="Arial" pitchFamily="34" charset="0"/>
                  </a:rPr>
                  <a:t>2</a:t>
                </a:r>
              </a:p>
            </p:txBody>
          </p:sp>
        </p:grpSp>
        <p:sp>
          <p:nvSpPr>
            <p:cNvPr id="55369" name="TextovéPole 186"/>
            <p:cNvSpPr txBox="1">
              <a:spLocks noChangeArrowheads="1"/>
            </p:cNvSpPr>
            <p:nvPr/>
          </p:nvSpPr>
          <p:spPr bwMode="auto">
            <a:xfrm>
              <a:off x="7020850" y="3140538"/>
              <a:ext cx="89383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>
                  <a:latin typeface="Arial" pitchFamily="34" charset="0"/>
                </a:rPr>
                <a:t>= 5 A</a:t>
              </a:r>
            </a:p>
          </p:txBody>
        </p:sp>
      </p:grpSp>
      <p:grpSp>
        <p:nvGrpSpPr>
          <p:cNvPr id="55338" name="Skupina 164"/>
          <p:cNvGrpSpPr>
            <a:grpSpLocks/>
          </p:cNvGrpSpPr>
          <p:nvPr/>
        </p:nvGrpSpPr>
        <p:grpSpPr bwMode="auto">
          <a:xfrm>
            <a:off x="4273550" y="2921000"/>
            <a:ext cx="3341688" cy="490538"/>
            <a:chOff x="4716016" y="3068960"/>
            <a:chExt cx="3342106" cy="490226"/>
          </a:xfrm>
        </p:grpSpPr>
        <p:grpSp>
          <p:nvGrpSpPr>
            <p:cNvPr id="55359" name="Skupina 159"/>
            <p:cNvGrpSpPr>
              <a:grpSpLocks/>
            </p:cNvGrpSpPr>
            <p:nvPr/>
          </p:nvGrpSpPr>
          <p:grpSpPr bwMode="auto">
            <a:xfrm>
              <a:off x="5462289" y="3097203"/>
              <a:ext cx="373036" cy="461983"/>
              <a:chOff x="-1018922" y="2809610"/>
              <a:chExt cx="373015" cy="461917"/>
            </a:xfrm>
          </p:grpSpPr>
          <p:sp>
            <p:nvSpPr>
              <p:cNvPr id="55366" name="TextovéPole 160"/>
              <p:cNvSpPr txBox="1">
                <a:spLocks noChangeArrowheads="1"/>
              </p:cNvSpPr>
              <p:nvPr/>
            </p:nvSpPr>
            <p:spPr bwMode="auto">
              <a:xfrm>
                <a:off x="-1018922" y="2809610"/>
                <a:ext cx="269644" cy="4619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>
                    <a:latin typeface="Arial" pitchFamily="34" charset="0"/>
                  </a:rPr>
                  <a:t>I</a:t>
                </a:r>
              </a:p>
            </p:txBody>
          </p:sp>
          <p:sp>
            <p:nvSpPr>
              <p:cNvPr id="55367" name="TextovéPole 161"/>
              <p:cNvSpPr txBox="1">
                <a:spLocks noChangeArrowheads="1"/>
              </p:cNvSpPr>
              <p:nvPr/>
            </p:nvSpPr>
            <p:spPr bwMode="auto">
              <a:xfrm>
                <a:off x="-901105" y="2997363"/>
                <a:ext cx="255198" cy="24622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000" b="1">
                    <a:latin typeface="Arial" pitchFamily="34" charset="0"/>
                  </a:rPr>
                  <a:t>1</a:t>
                </a:r>
              </a:p>
            </p:txBody>
          </p:sp>
        </p:grpSp>
        <p:grpSp>
          <p:nvGrpSpPr>
            <p:cNvPr id="55360" name="Skupina 174"/>
            <p:cNvGrpSpPr>
              <a:grpSpLocks/>
            </p:cNvGrpSpPr>
            <p:nvPr/>
          </p:nvGrpSpPr>
          <p:grpSpPr bwMode="auto">
            <a:xfrm>
              <a:off x="6732242" y="3068960"/>
              <a:ext cx="581582" cy="461984"/>
              <a:chOff x="-3349441" y="3573459"/>
              <a:chExt cx="581549" cy="461918"/>
            </a:xfrm>
          </p:grpSpPr>
          <p:sp>
            <p:nvSpPr>
              <p:cNvPr id="55364" name="TextovéPole 175"/>
              <p:cNvSpPr txBox="1">
                <a:spLocks noChangeArrowheads="1"/>
              </p:cNvSpPr>
              <p:nvPr/>
            </p:nvSpPr>
            <p:spPr bwMode="auto">
              <a:xfrm>
                <a:off x="-3349441" y="3573459"/>
                <a:ext cx="439574" cy="4619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>
                    <a:latin typeface="Arial" pitchFamily="34" charset="0"/>
                  </a:rPr>
                  <a:t>  I</a:t>
                </a:r>
              </a:p>
            </p:txBody>
          </p:sp>
          <p:sp>
            <p:nvSpPr>
              <p:cNvPr id="55365" name="TextovéPole 176"/>
              <p:cNvSpPr txBox="1">
                <a:spLocks noChangeArrowheads="1"/>
              </p:cNvSpPr>
              <p:nvPr/>
            </p:nvSpPr>
            <p:spPr bwMode="auto">
              <a:xfrm>
                <a:off x="-3023091" y="3734530"/>
                <a:ext cx="255199" cy="24622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000" b="1">
                    <a:latin typeface="Arial" pitchFamily="34" charset="0"/>
                  </a:rPr>
                  <a:t>2</a:t>
                </a:r>
              </a:p>
            </p:txBody>
          </p:sp>
        </p:grpSp>
        <p:sp>
          <p:nvSpPr>
            <p:cNvPr id="55361" name="TextovéPole 187"/>
            <p:cNvSpPr txBox="1">
              <a:spLocks noChangeArrowheads="1"/>
            </p:cNvSpPr>
            <p:nvPr/>
          </p:nvSpPr>
          <p:spPr bwMode="auto">
            <a:xfrm>
              <a:off x="4716016" y="3068960"/>
              <a:ext cx="680079" cy="4619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 b="1">
                  <a:latin typeface="Arial" pitchFamily="34" charset="0"/>
                </a:rPr>
                <a:t>D - </a:t>
              </a:r>
            </a:p>
          </p:txBody>
        </p:sp>
        <p:sp>
          <p:nvSpPr>
            <p:cNvPr id="55362" name="TextovéPole 188"/>
            <p:cNvSpPr txBox="1">
              <a:spLocks noChangeArrowheads="1"/>
            </p:cNvSpPr>
            <p:nvPr/>
          </p:nvSpPr>
          <p:spPr bwMode="auto">
            <a:xfrm>
              <a:off x="5724128" y="3068960"/>
              <a:ext cx="978917" cy="4619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>
                  <a:latin typeface="Arial" pitchFamily="34" charset="0"/>
                </a:rPr>
                <a:t>= 5 A;</a:t>
              </a:r>
            </a:p>
          </p:txBody>
        </p:sp>
        <p:sp>
          <p:nvSpPr>
            <p:cNvPr id="55363" name="TextovéPole 189"/>
            <p:cNvSpPr txBox="1">
              <a:spLocks noChangeArrowheads="1"/>
            </p:cNvSpPr>
            <p:nvPr/>
          </p:nvSpPr>
          <p:spPr bwMode="auto">
            <a:xfrm>
              <a:off x="7164288" y="3068960"/>
              <a:ext cx="89383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>
                  <a:latin typeface="Arial" pitchFamily="34" charset="0"/>
                </a:rPr>
                <a:t>= 1 A</a:t>
              </a:r>
            </a:p>
          </p:txBody>
        </p:sp>
      </p:grpSp>
      <p:pic>
        <p:nvPicPr>
          <p:cNvPr id="55339" name="Obrázek 5" descr="thumbs-up-smiley-th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4113" y="5805488"/>
            <a:ext cx="67468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40" name="Obrázek 7" descr="thumbs-down-smiley-th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20188" y="5876925"/>
            <a:ext cx="709612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41" name="Obrázek 11" descr="thumbs-down-smiley-th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83338" y="5876925"/>
            <a:ext cx="72072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42" name="Obrázek 13" descr="thumbs-down-smiley-th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7575" y="5876925"/>
            <a:ext cx="72390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8" name="Obdélník 97"/>
          <p:cNvSpPr/>
          <p:nvPr/>
        </p:nvSpPr>
        <p:spPr>
          <a:xfrm>
            <a:off x="6240463" y="5805488"/>
            <a:ext cx="2087562" cy="8636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99" name="Obdélník 98"/>
          <p:cNvSpPr/>
          <p:nvPr/>
        </p:nvSpPr>
        <p:spPr>
          <a:xfrm>
            <a:off x="1774825" y="5805488"/>
            <a:ext cx="2160588" cy="8636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00" name="Obdélník 99"/>
          <p:cNvSpPr/>
          <p:nvPr/>
        </p:nvSpPr>
        <p:spPr>
          <a:xfrm>
            <a:off x="4079875" y="5805488"/>
            <a:ext cx="2089150" cy="8636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101" name="Obdélník 100"/>
          <p:cNvSpPr/>
          <p:nvPr/>
        </p:nvSpPr>
        <p:spPr>
          <a:xfrm>
            <a:off x="8399463" y="5805488"/>
            <a:ext cx="2087562" cy="8636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55347" name="TextovéPole 34"/>
          <p:cNvSpPr txBox="1">
            <a:spLocks noChangeArrowheads="1"/>
          </p:cNvSpPr>
          <p:nvPr/>
        </p:nvSpPr>
        <p:spPr bwMode="auto">
          <a:xfrm>
            <a:off x="7691438" y="1233488"/>
            <a:ext cx="3327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  <a:latin typeface="Arial" pitchFamily="34" charset="0"/>
              </a:rPr>
              <a:t>I </a:t>
            </a:r>
            <a:r>
              <a:rPr lang="cs-CZ" altLang="cs-CZ" sz="1600">
                <a:solidFill>
                  <a:srgbClr val="FF0000"/>
                </a:solidFill>
                <a:latin typeface="Arial" pitchFamily="34" charset="0"/>
              </a:rPr>
              <a:t>1 </a:t>
            </a:r>
            <a:r>
              <a:rPr lang="cs-CZ" altLang="cs-CZ" sz="2400">
                <a:solidFill>
                  <a:srgbClr val="FF0000"/>
                </a:solidFill>
                <a:latin typeface="Arial" pitchFamily="34" charset="0"/>
              </a:rPr>
              <a:t>= U : R = 120 V : 30 </a:t>
            </a:r>
            <a:endParaRPr lang="cs-CZ" altLang="cs-CZ" sz="160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55348" name="Obdélník 35"/>
          <p:cNvSpPr>
            <a:spLocks noChangeArrowheads="1"/>
          </p:cNvSpPr>
          <p:nvPr/>
        </p:nvSpPr>
        <p:spPr bwMode="auto">
          <a:xfrm>
            <a:off x="10963275" y="2009775"/>
            <a:ext cx="415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altLang="cs-CZ" sz="240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Ω</a:t>
            </a:r>
            <a:endParaRPr lang="cs-CZ" altLang="cs-CZ" sz="240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55349" name="Obdélník 36"/>
          <p:cNvSpPr>
            <a:spLocks noChangeArrowheads="1"/>
          </p:cNvSpPr>
          <p:nvPr/>
        </p:nvSpPr>
        <p:spPr bwMode="auto">
          <a:xfrm>
            <a:off x="10769600" y="1216025"/>
            <a:ext cx="12938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 </a:t>
            </a:r>
            <a:r>
              <a:rPr lang="el-GR" altLang="cs-CZ" sz="240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Ω</a:t>
            </a:r>
            <a:r>
              <a:rPr lang="cs-CZ" altLang="cs-CZ" sz="240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 = 4 A</a:t>
            </a:r>
            <a:endParaRPr lang="cs-CZ" altLang="cs-CZ" sz="240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55350" name="TextovéPole 37"/>
          <p:cNvSpPr txBox="1">
            <a:spLocks noChangeArrowheads="1"/>
          </p:cNvSpPr>
          <p:nvPr/>
        </p:nvSpPr>
        <p:spPr bwMode="auto">
          <a:xfrm>
            <a:off x="7799388" y="1998663"/>
            <a:ext cx="4530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  <a:latin typeface="Arial" pitchFamily="34" charset="0"/>
              </a:rPr>
              <a:t>I </a:t>
            </a:r>
            <a:r>
              <a:rPr lang="cs-CZ" altLang="cs-CZ" sz="1600">
                <a:solidFill>
                  <a:srgbClr val="FF0000"/>
                </a:solidFill>
                <a:latin typeface="Arial" pitchFamily="34" charset="0"/>
              </a:rPr>
              <a:t>2 </a:t>
            </a:r>
            <a:r>
              <a:rPr lang="cs-CZ" altLang="cs-CZ" sz="2400">
                <a:solidFill>
                  <a:srgbClr val="FF0000"/>
                </a:solidFill>
                <a:latin typeface="Arial" pitchFamily="34" charset="0"/>
              </a:rPr>
              <a:t>= U : R =  120 V : 60    = 2 A  </a:t>
            </a:r>
            <a:endParaRPr lang="cs-CZ" altLang="cs-CZ" sz="160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55351" name="TextovéPole 38"/>
          <p:cNvSpPr txBox="1">
            <a:spLocks noChangeArrowheads="1"/>
          </p:cNvSpPr>
          <p:nvPr/>
        </p:nvSpPr>
        <p:spPr bwMode="auto">
          <a:xfrm>
            <a:off x="7799388" y="2817813"/>
            <a:ext cx="4271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  <a:latin typeface="Arial" pitchFamily="34" charset="0"/>
              </a:rPr>
              <a:t>I </a:t>
            </a:r>
            <a:r>
              <a:rPr lang="cs-CZ" altLang="cs-CZ" sz="1600">
                <a:solidFill>
                  <a:srgbClr val="FF0000"/>
                </a:solidFill>
                <a:latin typeface="Arial" pitchFamily="34" charset="0"/>
              </a:rPr>
              <a:t>c </a:t>
            </a:r>
            <a:r>
              <a:rPr lang="cs-CZ" altLang="cs-CZ" sz="2400">
                <a:solidFill>
                  <a:srgbClr val="FF0000"/>
                </a:solidFill>
                <a:latin typeface="Arial" pitchFamily="34" charset="0"/>
              </a:rPr>
              <a:t> = I </a:t>
            </a:r>
            <a:r>
              <a:rPr lang="cs-CZ" altLang="cs-CZ" sz="1600">
                <a:solidFill>
                  <a:srgbClr val="FF0000"/>
                </a:solidFill>
                <a:latin typeface="Arial" pitchFamily="34" charset="0"/>
              </a:rPr>
              <a:t>1 </a:t>
            </a:r>
            <a:r>
              <a:rPr lang="cs-CZ" altLang="cs-CZ" sz="2400">
                <a:solidFill>
                  <a:srgbClr val="FF0000"/>
                </a:solidFill>
                <a:latin typeface="Arial" pitchFamily="34" charset="0"/>
              </a:rPr>
              <a:t> + I </a:t>
            </a:r>
            <a:r>
              <a:rPr lang="cs-CZ" altLang="cs-CZ" sz="1600">
                <a:solidFill>
                  <a:srgbClr val="FF0000"/>
                </a:solidFill>
                <a:latin typeface="Arial" pitchFamily="34" charset="0"/>
              </a:rPr>
              <a:t>2</a:t>
            </a:r>
            <a:r>
              <a:rPr lang="cs-CZ" altLang="cs-CZ" sz="2400">
                <a:solidFill>
                  <a:srgbClr val="FF0000"/>
                </a:solidFill>
                <a:latin typeface="Arial" pitchFamily="34" charset="0"/>
              </a:rPr>
              <a:t> = 4 A  + 2 A = 6 A</a:t>
            </a:r>
            <a:endParaRPr lang="cs-CZ" altLang="cs-CZ" sz="1600">
              <a:solidFill>
                <a:srgbClr val="FF0000"/>
              </a:solidFill>
              <a:latin typeface="Arial" pitchFamily="34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230438" y="2111375"/>
            <a:ext cx="439737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/>
          <p:nvPr/>
        </p:nvCxnSpPr>
        <p:spPr>
          <a:xfrm>
            <a:off x="2228850" y="2976563"/>
            <a:ext cx="439738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354" name="TextovéPole 3"/>
          <p:cNvSpPr txBox="1">
            <a:spLocks noChangeArrowheads="1"/>
          </p:cNvSpPr>
          <p:nvPr/>
        </p:nvSpPr>
        <p:spPr bwMode="auto">
          <a:xfrm>
            <a:off x="2252663" y="2627313"/>
            <a:ext cx="3857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I </a:t>
            </a:r>
            <a:r>
              <a:rPr lang="cs-CZ" altLang="cs-CZ" sz="140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55355" name="TextovéPole 82"/>
          <p:cNvSpPr txBox="1">
            <a:spLocks noChangeArrowheads="1"/>
          </p:cNvSpPr>
          <p:nvPr/>
        </p:nvSpPr>
        <p:spPr bwMode="auto">
          <a:xfrm>
            <a:off x="2255838" y="1746250"/>
            <a:ext cx="387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I </a:t>
            </a:r>
            <a:r>
              <a:rPr lang="cs-CZ" altLang="cs-CZ" sz="140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5" name="Obdélník 4"/>
          <p:cNvSpPr/>
          <p:nvPr/>
        </p:nvSpPr>
        <p:spPr>
          <a:xfrm>
            <a:off x="7691438" y="1008063"/>
            <a:ext cx="4405312" cy="24209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533775" y="1463675"/>
            <a:ext cx="401638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358" name="TextovéPole 7"/>
          <p:cNvSpPr txBox="1">
            <a:spLocks noChangeArrowheads="1"/>
          </p:cNvSpPr>
          <p:nvPr/>
        </p:nvSpPr>
        <p:spPr bwMode="auto">
          <a:xfrm>
            <a:off x="3454400" y="1108075"/>
            <a:ext cx="5032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I 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</p:childTnLst>
        </p:cTn>
      </p:par>
    </p:tnLst>
    <p:bldLst>
      <p:bldP spid="98" grpId="0" animBg="1"/>
      <p:bldP spid="99" grpId="0" animBg="1"/>
      <p:bldP spid="100" grpId="0" animBg="1"/>
      <p:bldP spid="101" grpId="0" animBg="1"/>
      <p:bldP spid="5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ovéPole 1"/>
          <p:cNvSpPr txBox="1">
            <a:spLocks noChangeArrowheads="1"/>
          </p:cNvSpPr>
          <p:nvPr/>
        </p:nvSpPr>
        <p:spPr bwMode="auto">
          <a:xfrm>
            <a:off x="284163" y="247650"/>
            <a:ext cx="114331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kliknutím, na čem závisí hodnota odporu vodiče. Správné označení se zabarví zeleně.</a:t>
            </a:r>
          </a:p>
        </p:txBody>
      </p:sp>
      <p:sp>
        <p:nvSpPr>
          <p:cNvPr id="56323" name="TextovéPole 2"/>
          <p:cNvSpPr txBox="1">
            <a:spLocks noChangeArrowheads="1"/>
          </p:cNvSpPr>
          <p:nvPr/>
        </p:nvSpPr>
        <p:spPr bwMode="auto">
          <a:xfrm>
            <a:off x="1235075" y="1673225"/>
            <a:ext cx="21161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délce vodiče</a:t>
            </a:r>
          </a:p>
        </p:txBody>
      </p:sp>
      <p:sp>
        <p:nvSpPr>
          <p:cNvPr id="56324" name="TextovéPole 3"/>
          <p:cNvSpPr txBox="1">
            <a:spLocks noChangeArrowheads="1"/>
          </p:cNvSpPr>
          <p:nvPr/>
        </p:nvSpPr>
        <p:spPr bwMode="auto">
          <a:xfrm>
            <a:off x="3173413" y="2879725"/>
            <a:ext cx="33972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obsahu průřezu vodiče</a:t>
            </a:r>
          </a:p>
        </p:txBody>
      </p:sp>
      <p:sp>
        <p:nvSpPr>
          <p:cNvPr id="56325" name="TextovéPole 4"/>
          <p:cNvSpPr txBox="1">
            <a:spLocks noChangeArrowheads="1"/>
          </p:cNvSpPr>
          <p:nvPr/>
        </p:nvSpPr>
        <p:spPr bwMode="auto">
          <a:xfrm>
            <a:off x="1984375" y="4178300"/>
            <a:ext cx="14636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teplotě</a:t>
            </a:r>
          </a:p>
        </p:txBody>
      </p:sp>
      <p:sp>
        <p:nvSpPr>
          <p:cNvPr id="56326" name="TextovéPole 5"/>
          <p:cNvSpPr txBox="1">
            <a:spLocks noChangeArrowheads="1"/>
          </p:cNvSpPr>
          <p:nvPr/>
        </p:nvSpPr>
        <p:spPr bwMode="auto">
          <a:xfrm>
            <a:off x="5924550" y="4791075"/>
            <a:ext cx="2732088" cy="4619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hmotnosti vodiče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328025" y="3341688"/>
            <a:ext cx="22113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izolaci vodiče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496300" y="1411288"/>
            <a:ext cx="21558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barvě vodiče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366838" y="5761038"/>
            <a:ext cx="11128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čase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475538" y="5921375"/>
            <a:ext cx="26463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materiálu vodiče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3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63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63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63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32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63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63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63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63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3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63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563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563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563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3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63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3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ovéPole 2"/>
          <p:cNvSpPr txBox="1">
            <a:spLocks noChangeArrowheads="1"/>
          </p:cNvSpPr>
          <p:nvPr/>
        </p:nvSpPr>
        <p:spPr bwMode="auto">
          <a:xfrm>
            <a:off x="466725" y="438150"/>
            <a:ext cx="108727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Velikost elektrického odporu nezávisí jen na napětí a proudu, ale také na délce vodiče,</a:t>
            </a:r>
          </a:p>
          <a:p>
            <a:r>
              <a:rPr lang="cs-CZ" altLang="cs-CZ" sz="2400"/>
              <a:t>materiálu a jeho průřezu.</a:t>
            </a:r>
          </a:p>
        </p:txBody>
      </p:sp>
      <p:sp>
        <p:nvSpPr>
          <p:cNvPr id="57347" name="TextovéPole 3"/>
          <p:cNvSpPr txBox="1">
            <a:spLocks noChangeArrowheads="1"/>
          </p:cNvSpPr>
          <p:nvPr/>
        </p:nvSpPr>
        <p:spPr bwMode="auto">
          <a:xfrm>
            <a:off x="585788" y="1344613"/>
            <a:ext cx="11020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Znáš vzorec pro výpočet odporu vodiče ?              </a:t>
            </a:r>
            <a:r>
              <a:rPr lang="cs-CZ" altLang="cs-CZ" sz="3200"/>
              <a:t>R =</a:t>
            </a:r>
            <a:r>
              <a:rPr lang="cs-CZ" altLang="cs-CZ" sz="2400"/>
              <a:t> </a:t>
            </a:r>
          </a:p>
        </p:txBody>
      </p:sp>
      <p:grpSp>
        <p:nvGrpSpPr>
          <p:cNvPr id="57348" name="Skupina 5"/>
          <p:cNvGrpSpPr>
            <a:grpSpLocks/>
          </p:cNvGrpSpPr>
          <p:nvPr/>
        </p:nvGrpSpPr>
        <p:grpSpPr bwMode="auto">
          <a:xfrm>
            <a:off x="6962775" y="1076325"/>
            <a:ext cx="846138" cy="461963"/>
            <a:chOff x="4786313" y="3685032"/>
            <a:chExt cx="864679" cy="640080"/>
          </a:xfrm>
        </p:grpSpPr>
        <p:pic>
          <p:nvPicPr>
            <p:cNvPr id="57406" name="Picture 2" descr="Ró – Wikiped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86313" y="3725133"/>
              <a:ext cx="864679" cy="5754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Obdélník 4"/>
            <p:cNvSpPr/>
            <p:nvPr/>
          </p:nvSpPr>
          <p:spPr>
            <a:xfrm>
              <a:off x="4800914" y="3685032"/>
              <a:ext cx="438017" cy="6400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8" name="Přímá spojnice 7"/>
          <p:cNvCxnSpPr/>
          <p:nvPr/>
        </p:nvCxnSpPr>
        <p:spPr>
          <a:xfrm flipV="1">
            <a:off x="7288213" y="1520825"/>
            <a:ext cx="1087437" cy="174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50" name="TextovéPole 8"/>
          <p:cNvSpPr txBox="1">
            <a:spLocks noChangeArrowheads="1"/>
          </p:cNvSpPr>
          <p:nvPr/>
        </p:nvSpPr>
        <p:spPr bwMode="auto">
          <a:xfrm>
            <a:off x="7716838" y="990600"/>
            <a:ext cx="476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. l</a:t>
            </a:r>
          </a:p>
        </p:txBody>
      </p:sp>
      <p:sp>
        <p:nvSpPr>
          <p:cNvPr id="57351" name="TextovéPole 9"/>
          <p:cNvSpPr txBox="1">
            <a:spLocks noChangeArrowheads="1"/>
          </p:cNvSpPr>
          <p:nvPr/>
        </p:nvSpPr>
        <p:spPr bwMode="auto">
          <a:xfrm>
            <a:off x="7591425" y="1512888"/>
            <a:ext cx="3730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S</a:t>
            </a:r>
          </a:p>
        </p:txBody>
      </p:sp>
      <p:grpSp>
        <p:nvGrpSpPr>
          <p:cNvPr id="57352" name="Skupina 12"/>
          <p:cNvGrpSpPr>
            <a:grpSpLocks/>
          </p:cNvGrpSpPr>
          <p:nvPr/>
        </p:nvGrpSpPr>
        <p:grpSpPr bwMode="auto">
          <a:xfrm>
            <a:off x="293688" y="2527300"/>
            <a:ext cx="846137" cy="461963"/>
            <a:chOff x="4786313" y="3685032"/>
            <a:chExt cx="864679" cy="640080"/>
          </a:xfrm>
        </p:grpSpPr>
        <p:pic>
          <p:nvPicPr>
            <p:cNvPr id="57404" name="Picture 2" descr="Ró – Wikiped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86313" y="3725133"/>
              <a:ext cx="864679" cy="5754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" name="Obdélník 14"/>
            <p:cNvSpPr/>
            <p:nvPr/>
          </p:nvSpPr>
          <p:spPr>
            <a:xfrm>
              <a:off x="4800913" y="3685032"/>
              <a:ext cx="438018" cy="6400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7353" name="TextovéPole 11"/>
          <p:cNvSpPr txBox="1">
            <a:spLocks noChangeArrowheads="1"/>
          </p:cNvSpPr>
          <p:nvPr/>
        </p:nvSpPr>
        <p:spPr bwMode="auto">
          <a:xfrm>
            <a:off x="749300" y="3429000"/>
            <a:ext cx="2794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l</a:t>
            </a:r>
          </a:p>
        </p:txBody>
      </p:sp>
      <p:sp>
        <p:nvSpPr>
          <p:cNvPr id="57354" name="TextovéPole 16"/>
          <p:cNvSpPr txBox="1">
            <a:spLocks noChangeArrowheads="1"/>
          </p:cNvSpPr>
          <p:nvPr/>
        </p:nvSpPr>
        <p:spPr bwMode="auto">
          <a:xfrm>
            <a:off x="749300" y="4179888"/>
            <a:ext cx="374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S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652588" y="2555875"/>
            <a:ext cx="23066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hustota látky ?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070350" y="2371725"/>
            <a:ext cx="7813675" cy="8302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měrný odpor (rezistivita)- je roven odporu drátu délky 1m a</a:t>
            </a:r>
          </a:p>
          <a:p>
            <a:r>
              <a:rPr lang="cs-CZ" altLang="cs-CZ" sz="2400"/>
              <a:t>průřezu 1 mm ? Hodnotu najdeme v tabulkách.</a:t>
            </a:r>
          </a:p>
        </p:txBody>
      </p:sp>
      <p:sp>
        <p:nvSpPr>
          <p:cNvPr id="57357" name="TextovéPole 18"/>
          <p:cNvSpPr txBox="1">
            <a:spLocks noChangeArrowheads="1"/>
          </p:cNvSpPr>
          <p:nvPr/>
        </p:nvSpPr>
        <p:spPr bwMode="auto">
          <a:xfrm>
            <a:off x="5757863" y="2667000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2</a:t>
            </a: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123950" y="2844800"/>
            <a:ext cx="44767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6534150" y="965200"/>
            <a:ext cx="2112963" cy="1109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1204913" y="4506913"/>
            <a:ext cx="44767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238250" y="3735388"/>
            <a:ext cx="44767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62" name="TextovéPole 22"/>
          <p:cNvSpPr txBox="1">
            <a:spLocks noChangeArrowheads="1"/>
          </p:cNvSpPr>
          <p:nvPr/>
        </p:nvSpPr>
        <p:spPr bwMode="auto">
          <a:xfrm>
            <a:off x="1809750" y="3490913"/>
            <a:ext cx="3063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délka vodiče v metrech</a:t>
            </a:r>
          </a:p>
        </p:txBody>
      </p:sp>
      <p:sp>
        <p:nvSpPr>
          <p:cNvPr id="57363" name="TextovéPole 25"/>
          <p:cNvSpPr txBox="1">
            <a:spLocks noChangeArrowheads="1"/>
          </p:cNvSpPr>
          <p:nvPr/>
        </p:nvSpPr>
        <p:spPr bwMode="auto">
          <a:xfrm>
            <a:off x="1809750" y="4275138"/>
            <a:ext cx="5999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průřez vodiče v mm</a:t>
            </a:r>
          </a:p>
        </p:txBody>
      </p:sp>
      <p:sp>
        <p:nvSpPr>
          <p:cNvPr id="57364" name="TextovéPole 27"/>
          <p:cNvSpPr txBox="1">
            <a:spLocks noChangeArrowheads="1"/>
          </p:cNvSpPr>
          <p:nvPr/>
        </p:nvSpPr>
        <p:spPr bwMode="auto">
          <a:xfrm>
            <a:off x="4164013" y="4165600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2</a:t>
            </a:r>
          </a:p>
        </p:txBody>
      </p:sp>
      <p:sp>
        <p:nvSpPr>
          <p:cNvPr id="57365" name="TextovéPole 26"/>
          <p:cNvSpPr txBox="1">
            <a:spLocks noChangeArrowheads="1"/>
          </p:cNvSpPr>
          <p:nvPr/>
        </p:nvSpPr>
        <p:spPr bwMode="auto">
          <a:xfrm>
            <a:off x="6367463" y="3413125"/>
            <a:ext cx="4427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vzorec pro výpočet průřezu ?</a:t>
            </a:r>
          </a:p>
        </p:txBody>
      </p:sp>
      <p:sp>
        <p:nvSpPr>
          <p:cNvPr id="57366" name="TextovéPole 28"/>
          <p:cNvSpPr txBox="1">
            <a:spLocks noChangeArrowheads="1"/>
          </p:cNvSpPr>
          <p:nvPr/>
        </p:nvSpPr>
        <p:spPr bwMode="auto">
          <a:xfrm>
            <a:off x="6583363" y="4102100"/>
            <a:ext cx="549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 =</a:t>
            </a:r>
          </a:p>
        </p:txBody>
      </p:sp>
      <p:pic>
        <p:nvPicPr>
          <p:cNvPr id="57367" name="Picture 4" descr="Pí – Wik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5663" y="4076700"/>
            <a:ext cx="296862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68" name="Picture 4" descr="Pí – Wik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40863" y="4122738"/>
            <a:ext cx="287337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69" name="TextovéPole 29"/>
          <p:cNvSpPr txBox="1">
            <a:spLocks noChangeArrowheads="1"/>
          </p:cNvSpPr>
          <p:nvPr/>
        </p:nvSpPr>
        <p:spPr bwMode="auto">
          <a:xfrm>
            <a:off x="7583488" y="3948113"/>
            <a:ext cx="10969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. d</a:t>
            </a:r>
          </a:p>
        </p:txBody>
      </p:sp>
      <p:sp>
        <p:nvSpPr>
          <p:cNvPr id="57370" name="TextovéPole 33"/>
          <p:cNvSpPr txBox="1">
            <a:spLocks noChangeArrowheads="1"/>
          </p:cNvSpPr>
          <p:nvPr/>
        </p:nvSpPr>
        <p:spPr bwMode="auto">
          <a:xfrm>
            <a:off x="10098088" y="3967163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2</a:t>
            </a:r>
          </a:p>
        </p:txBody>
      </p:sp>
      <p:sp>
        <p:nvSpPr>
          <p:cNvPr id="57371" name="TextovéPole 34"/>
          <p:cNvSpPr txBox="1">
            <a:spLocks noChangeArrowheads="1"/>
          </p:cNvSpPr>
          <p:nvPr/>
        </p:nvSpPr>
        <p:spPr bwMode="auto">
          <a:xfrm>
            <a:off x="7953375" y="389096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2</a:t>
            </a:r>
          </a:p>
        </p:txBody>
      </p:sp>
      <p:cxnSp>
        <p:nvCxnSpPr>
          <p:cNvPr id="33" name="Přímá spojnice 32"/>
          <p:cNvCxnSpPr>
            <a:cxnSpLocks/>
          </p:cNvCxnSpPr>
          <p:nvPr/>
        </p:nvCxnSpPr>
        <p:spPr>
          <a:xfrm>
            <a:off x="7219950" y="4332288"/>
            <a:ext cx="84296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73" name="TextovéPole 36"/>
          <p:cNvSpPr txBox="1">
            <a:spLocks noChangeArrowheads="1"/>
          </p:cNvSpPr>
          <p:nvPr/>
        </p:nvSpPr>
        <p:spPr bwMode="auto">
          <a:xfrm>
            <a:off x="7448550" y="4306888"/>
            <a:ext cx="2841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4</a:t>
            </a:r>
          </a:p>
        </p:txBody>
      </p:sp>
      <p:sp>
        <p:nvSpPr>
          <p:cNvPr id="57374" name="TextovéPole 37"/>
          <p:cNvSpPr txBox="1">
            <a:spLocks noChangeArrowheads="1"/>
          </p:cNvSpPr>
          <p:nvPr/>
        </p:nvSpPr>
        <p:spPr bwMode="auto">
          <a:xfrm>
            <a:off x="9809163" y="4033838"/>
            <a:ext cx="565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. r</a:t>
            </a:r>
          </a:p>
        </p:txBody>
      </p:sp>
      <p:sp>
        <p:nvSpPr>
          <p:cNvPr id="57375" name="TextovéPole 40"/>
          <p:cNvSpPr txBox="1">
            <a:spLocks noChangeArrowheads="1"/>
          </p:cNvSpPr>
          <p:nvPr/>
        </p:nvSpPr>
        <p:spPr bwMode="auto">
          <a:xfrm>
            <a:off x="8823325" y="4054475"/>
            <a:ext cx="549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 =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6483350" y="3875088"/>
            <a:ext cx="4429125" cy="9239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800" dirty="0"/>
              <a:t>?</a:t>
            </a:r>
          </a:p>
        </p:txBody>
      </p:sp>
      <p:sp>
        <p:nvSpPr>
          <p:cNvPr id="57377" name="TextovéPole 39"/>
          <p:cNvSpPr txBox="1">
            <a:spLocks noChangeArrowheads="1"/>
          </p:cNvSpPr>
          <p:nvPr/>
        </p:nvSpPr>
        <p:spPr bwMode="auto">
          <a:xfrm>
            <a:off x="431800" y="4908550"/>
            <a:ext cx="1127283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Vypočítej do notesu, jak velký má odpor hliníkový vodič o průřezu 70 mm a délky 10 km ?</a:t>
            </a:r>
          </a:p>
          <a:p>
            <a:r>
              <a:rPr lang="cs-CZ" altLang="cs-CZ" sz="2400"/>
              <a:t>proveď kontrolu kliknutím na černý obdélník.</a:t>
            </a:r>
          </a:p>
        </p:txBody>
      </p:sp>
      <p:sp>
        <p:nvSpPr>
          <p:cNvPr id="57378" name="TextovéPole 43"/>
          <p:cNvSpPr txBox="1">
            <a:spLocks noChangeArrowheads="1"/>
          </p:cNvSpPr>
          <p:nvPr/>
        </p:nvSpPr>
        <p:spPr bwMode="auto">
          <a:xfrm>
            <a:off x="1806575" y="607853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2</a:t>
            </a:r>
          </a:p>
        </p:txBody>
      </p:sp>
      <p:sp>
        <p:nvSpPr>
          <p:cNvPr id="57379" name="TextovéPole 44"/>
          <p:cNvSpPr txBox="1">
            <a:spLocks noChangeArrowheads="1"/>
          </p:cNvSpPr>
          <p:nvPr/>
        </p:nvSpPr>
        <p:spPr bwMode="auto">
          <a:xfrm>
            <a:off x="9296400" y="477678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2</a:t>
            </a:r>
          </a:p>
        </p:txBody>
      </p:sp>
      <p:grpSp>
        <p:nvGrpSpPr>
          <p:cNvPr id="57380" name="Skupina 45"/>
          <p:cNvGrpSpPr>
            <a:grpSpLocks/>
          </p:cNvGrpSpPr>
          <p:nvPr/>
        </p:nvGrpSpPr>
        <p:grpSpPr bwMode="auto">
          <a:xfrm>
            <a:off x="161925" y="5653088"/>
            <a:ext cx="846138" cy="461962"/>
            <a:chOff x="4786313" y="3685032"/>
            <a:chExt cx="864679" cy="640080"/>
          </a:xfrm>
        </p:grpSpPr>
        <p:pic>
          <p:nvPicPr>
            <p:cNvPr id="57402" name="Picture 2" descr="Ró – Wikiped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86313" y="3725133"/>
              <a:ext cx="864679" cy="5754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8" name="Obdélník 47"/>
            <p:cNvSpPr/>
            <p:nvPr/>
          </p:nvSpPr>
          <p:spPr>
            <a:xfrm>
              <a:off x="4800914" y="3685032"/>
              <a:ext cx="438017" cy="6400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7381" name="Skupina 48"/>
          <p:cNvGrpSpPr>
            <a:grpSpLocks/>
          </p:cNvGrpSpPr>
          <p:nvPr/>
        </p:nvGrpSpPr>
        <p:grpSpPr bwMode="auto">
          <a:xfrm>
            <a:off x="903288" y="5699125"/>
            <a:ext cx="3328987" cy="476250"/>
            <a:chOff x="1298448" y="5909556"/>
            <a:chExt cx="3328416" cy="477421"/>
          </a:xfrm>
        </p:grpSpPr>
        <p:sp>
          <p:nvSpPr>
            <p:cNvPr id="57399" name="TextovéPole 41"/>
            <p:cNvSpPr txBox="1">
              <a:spLocks noChangeArrowheads="1"/>
            </p:cNvSpPr>
            <p:nvPr/>
          </p:nvSpPr>
          <p:spPr bwMode="auto">
            <a:xfrm>
              <a:off x="1298448" y="5925312"/>
              <a:ext cx="332841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hliníku = 250 m</a:t>
              </a:r>
            </a:p>
          </p:txBody>
        </p:sp>
        <p:pic>
          <p:nvPicPr>
            <p:cNvPr id="57400" name="Picture 8" descr="3d řecké písmeno omega fototapeta • fototapety omega, Řek, Řecko |  myloview.cz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341828" y="5982590"/>
              <a:ext cx="288862" cy="2888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7401" name="TextovéPole 42"/>
            <p:cNvSpPr txBox="1">
              <a:spLocks noChangeArrowheads="1"/>
            </p:cNvSpPr>
            <p:nvPr/>
          </p:nvSpPr>
          <p:spPr bwMode="auto">
            <a:xfrm>
              <a:off x="3540564" y="5909556"/>
              <a:ext cx="53625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.m</a:t>
              </a:r>
            </a:p>
          </p:txBody>
        </p:sp>
      </p:grpSp>
      <p:sp>
        <p:nvSpPr>
          <p:cNvPr id="57382" name="TextovéPole 49"/>
          <p:cNvSpPr txBox="1">
            <a:spLocks noChangeArrowheads="1"/>
          </p:cNvSpPr>
          <p:nvPr/>
        </p:nvSpPr>
        <p:spPr bwMode="auto">
          <a:xfrm>
            <a:off x="585788" y="6186488"/>
            <a:ext cx="1487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 = 70 mm</a:t>
            </a:r>
          </a:p>
        </p:txBody>
      </p:sp>
      <p:sp>
        <p:nvSpPr>
          <p:cNvPr id="57383" name="TextovéPole 50"/>
          <p:cNvSpPr txBox="1">
            <a:spLocks noChangeArrowheads="1"/>
          </p:cNvSpPr>
          <p:nvPr/>
        </p:nvSpPr>
        <p:spPr bwMode="auto">
          <a:xfrm>
            <a:off x="2255838" y="6181725"/>
            <a:ext cx="2763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 = 10 km = 10 000 m</a:t>
            </a:r>
          </a:p>
        </p:txBody>
      </p:sp>
      <p:grpSp>
        <p:nvGrpSpPr>
          <p:cNvPr id="57384" name="Skupina 55"/>
          <p:cNvGrpSpPr>
            <a:grpSpLocks/>
          </p:cNvGrpSpPr>
          <p:nvPr/>
        </p:nvGrpSpPr>
        <p:grpSpPr bwMode="auto">
          <a:xfrm>
            <a:off x="5688013" y="5724525"/>
            <a:ext cx="846137" cy="461963"/>
            <a:chOff x="4786313" y="3685032"/>
            <a:chExt cx="864679" cy="640080"/>
          </a:xfrm>
        </p:grpSpPr>
        <p:pic>
          <p:nvPicPr>
            <p:cNvPr id="57397" name="Picture 2" descr="Ró – Wikiped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86313" y="3725133"/>
              <a:ext cx="864679" cy="5754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8" name="Obdélník 57"/>
            <p:cNvSpPr/>
            <p:nvPr/>
          </p:nvSpPr>
          <p:spPr>
            <a:xfrm>
              <a:off x="4800913" y="3685032"/>
              <a:ext cx="438018" cy="6400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7385" name="Skupina 51"/>
          <p:cNvGrpSpPr>
            <a:grpSpLocks/>
          </p:cNvGrpSpPr>
          <p:nvPr/>
        </p:nvGrpSpPr>
        <p:grpSpPr bwMode="auto">
          <a:xfrm>
            <a:off x="6013450" y="5724525"/>
            <a:ext cx="1119188" cy="1022350"/>
            <a:chOff x="6012731" y="5639262"/>
            <a:chExt cx="1088136" cy="1107995"/>
          </a:xfrm>
        </p:grpSpPr>
        <p:cxnSp>
          <p:nvCxnSpPr>
            <p:cNvPr id="59" name="Přímá spojnice 58"/>
            <p:cNvCxnSpPr/>
            <p:nvPr/>
          </p:nvCxnSpPr>
          <p:spPr>
            <a:xfrm flipV="1">
              <a:off x="6012731" y="6169173"/>
              <a:ext cx="1088136" cy="172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395" name="TextovéPole 59"/>
            <p:cNvSpPr txBox="1">
              <a:spLocks noChangeArrowheads="1"/>
            </p:cNvSpPr>
            <p:nvPr/>
          </p:nvSpPr>
          <p:spPr bwMode="auto">
            <a:xfrm>
              <a:off x="6442360" y="5639262"/>
              <a:ext cx="476412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. l</a:t>
              </a:r>
            </a:p>
          </p:txBody>
        </p:sp>
        <p:sp>
          <p:nvSpPr>
            <p:cNvPr id="57396" name="TextovéPole 60"/>
            <p:cNvSpPr txBox="1">
              <a:spLocks noChangeArrowheads="1"/>
            </p:cNvSpPr>
            <p:nvPr/>
          </p:nvSpPr>
          <p:spPr bwMode="auto">
            <a:xfrm>
              <a:off x="6315718" y="6162482"/>
              <a:ext cx="37382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200"/>
                <a:t>S</a:t>
              </a:r>
            </a:p>
          </p:txBody>
        </p:sp>
      </p:grpSp>
      <p:sp>
        <p:nvSpPr>
          <p:cNvPr id="57386" name="TextovéPole 52"/>
          <p:cNvSpPr txBox="1">
            <a:spLocks noChangeArrowheads="1"/>
          </p:cNvSpPr>
          <p:nvPr/>
        </p:nvSpPr>
        <p:spPr bwMode="auto">
          <a:xfrm flipH="1">
            <a:off x="5319713" y="5895975"/>
            <a:ext cx="10271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R =</a:t>
            </a:r>
          </a:p>
        </p:txBody>
      </p:sp>
      <p:sp>
        <p:nvSpPr>
          <p:cNvPr id="57387" name="TextovéPole 53"/>
          <p:cNvSpPr txBox="1">
            <a:spLocks noChangeArrowheads="1"/>
          </p:cNvSpPr>
          <p:nvPr/>
        </p:nvSpPr>
        <p:spPr bwMode="auto">
          <a:xfrm>
            <a:off x="7342188" y="5681663"/>
            <a:ext cx="2235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 250 .10 000</a:t>
            </a:r>
          </a:p>
        </p:txBody>
      </p:sp>
      <p:cxnSp>
        <p:nvCxnSpPr>
          <p:cNvPr id="62" name="Přímá spojnice 61"/>
          <p:cNvCxnSpPr/>
          <p:nvPr/>
        </p:nvCxnSpPr>
        <p:spPr>
          <a:xfrm flipV="1">
            <a:off x="7591425" y="6257925"/>
            <a:ext cx="1849438" cy="127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89" name="TextovéPole 62"/>
          <p:cNvSpPr txBox="1">
            <a:spLocks noChangeArrowheads="1"/>
          </p:cNvSpPr>
          <p:nvPr/>
        </p:nvSpPr>
        <p:spPr bwMode="auto">
          <a:xfrm>
            <a:off x="8177213" y="6169025"/>
            <a:ext cx="601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70</a:t>
            </a:r>
          </a:p>
        </p:txBody>
      </p:sp>
      <p:sp>
        <p:nvSpPr>
          <p:cNvPr id="57390" name="TextovéPole 70655"/>
          <p:cNvSpPr txBox="1">
            <a:spLocks noChangeArrowheads="1"/>
          </p:cNvSpPr>
          <p:nvPr/>
        </p:nvSpPr>
        <p:spPr bwMode="auto">
          <a:xfrm>
            <a:off x="7153275" y="5918200"/>
            <a:ext cx="290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=</a:t>
            </a:r>
          </a:p>
        </p:txBody>
      </p:sp>
      <p:sp>
        <p:nvSpPr>
          <p:cNvPr id="57391" name="TextovéPole 68"/>
          <p:cNvSpPr txBox="1">
            <a:spLocks noChangeArrowheads="1"/>
          </p:cNvSpPr>
          <p:nvPr/>
        </p:nvSpPr>
        <p:spPr bwMode="auto">
          <a:xfrm>
            <a:off x="9472613" y="5889625"/>
            <a:ext cx="2643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= </a:t>
            </a:r>
            <a:r>
              <a:rPr lang="cs-CZ" altLang="cs-CZ" sz="3200">
                <a:solidFill>
                  <a:srgbClr val="FF0000"/>
                </a:solidFill>
              </a:rPr>
              <a:t>35 714</a:t>
            </a:r>
          </a:p>
        </p:txBody>
      </p:sp>
      <p:pic>
        <p:nvPicPr>
          <p:cNvPr id="57392" name="Picture 8" descr="3d řecké písmeno omega fototapeta • fototapety omega, Řek, Řecko |  myloview.cz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074400" y="6030913"/>
            <a:ext cx="287338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657" name="Obdélník 70656"/>
          <p:cNvSpPr/>
          <p:nvPr/>
        </p:nvSpPr>
        <p:spPr>
          <a:xfrm>
            <a:off x="431800" y="5681663"/>
            <a:ext cx="11583988" cy="1073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6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657"/>
                  </p:tgtEl>
                </p:cond>
              </p:nextCondLst>
            </p:seq>
          </p:childTnLst>
        </p:cTn>
      </p:par>
    </p:tnLst>
    <p:bldLst>
      <p:bldP spid="22" grpId="0" animBg="1"/>
      <p:bldP spid="39" grpId="0" animBg="1"/>
      <p:bldP spid="70657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Uhlíkové rezistory THT 1/4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88169">
            <a:off x="855663" y="-17463"/>
            <a:ext cx="3416300" cy="2571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371" name="TextovéPole 1"/>
          <p:cNvSpPr txBox="1">
            <a:spLocks noChangeArrowheads="1"/>
          </p:cNvSpPr>
          <p:nvPr/>
        </p:nvSpPr>
        <p:spPr bwMode="auto">
          <a:xfrm>
            <a:off x="530225" y="430213"/>
            <a:ext cx="47037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nazývá součástka na obrázku?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778500" y="612775"/>
            <a:ext cx="23780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Je to odpor 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445500" y="604838"/>
            <a:ext cx="23780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Je to rezistor?</a:t>
            </a:r>
          </a:p>
        </p:txBody>
      </p:sp>
      <p:sp>
        <p:nvSpPr>
          <p:cNvPr id="58374" name="TextovéPole 3"/>
          <p:cNvSpPr txBox="1">
            <a:spLocks noChangeArrowheads="1"/>
          </p:cNvSpPr>
          <p:nvPr/>
        </p:nvSpPr>
        <p:spPr bwMode="auto">
          <a:xfrm>
            <a:off x="425450" y="1643063"/>
            <a:ext cx="6745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na šipky, rezistory zapojené do série.</a:t>
            </a:r>
          </a:p>
        </p:txBody>
      </p:sp>
      <p:grpSp>
        <p:nvGrpSpPr>
          <p:cNvPr id="58375" name="Skupina 22"/>
          <p:cNvGrpSpPr>
            <a:grpSpLocks/>
          </p:cNvGrpSpPr>
          <p:nvPr/>
        </p:nvGrpSpPr>
        <p:grpSpPr bwMode="auto">
          <a:xfrm>
            <a:off x="7516813" y="1863725"/>
            <a:ext cx="2630487" cy="2576513"/>
            <a:chOff x="3739814" y="2663346"/>
            <a:chExt cx="2630445" cy="2575574"/>
          </a:xfrm>
        </p:grpSpPr>
        <p:pic>
          <p:nvPicPr>
            <p:cNvPr id="58395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85405">
              <a:off x="4148999" y="2663346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8396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85405">
              <a:off x="4148998" y="3876464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1" name="Přímá spojnice 10"/>
            <p:cNvCxnSpPr>
              <a:cxnSpLocks/>
            </p:cNvCxnSpPr>
            <p:nvPr/>
          </p:nvCxnSpPr>
          <p:spPr>
            <a:xfrm>
              <a:off x="4004922" y="3377461"/>
              <a:ext cx="0" cy="118067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cxnSpLocks/>
            </p:cNvCxnSpPr>
            <p:nvPr/>
          </p:nvCxnSpPr>
          <p:spPr>
            <a:xfrm>
              <a:off x="6092451" y="3317158"/>
              <a:ext cx="0" cy="120764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vál 16"/>
            <p:cNvSpPr/>
            <p:nvPr/>
          </p:nvSpPr>
          <p:spPr>
            <a:xfrm>
              <a:off x="6032127" y="3824972"/>
              <a:ext cx="126998" cy="12378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3941423" y="3886863"/>
              <a:ext cx="126998" cy="12378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0" name="Přímá spojnice 19"/>
            <p:cNvCxnSpPr>
              <a:cxnSpLocks/>
              <a:endCxn id="22" idx="6"/>
            </p:cNvCxnSpPr>
            <p:nvPr/>
          </p:nvCxnSpPr>
          <p:spPr>
            <a:xfrm flipV="1">
              <a:off x="3739814" y="3948752"/>
              <a:ext cx="328607" cy="1904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>
              <a:cxnSpLocks/>
            </p:cNvCxnSpPr>
            <p:nvPr/>
          </p:nvCxnSpPr>
          <p:spPr>
            <a:xfrm flipV="1">
              <a:off x="6041652" y="3875754"/>
              <a:ext cx="328607" cy="206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376" name="Skupina 28"/>
          <p:cNvGrpSpPr>
            <a:grpSpLocks/>
          </p:cNvGrpSpPr>
          <p:nvPr/>
        </p:nvGrpSpPr>
        <p:grpSpPr bwMode="auto">
          <a:xfrm>
            <a:off x="7215188" y="4568825"/>
            <a:ext cx="3608387" cy="1431925"/>
            <a:chOff x="1325652" y="2293826"/>
            <a:chExt cx="3609023" cy="1431036"/>
          </a:xfrm>
        </p:grpSpPr>
        <p:pic>
          <p:nvPicPr>
            <p:cNvPr id="58391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85405">
              <a:off x="1325652" y="2347470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8392" name="Picture 6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21578">
              <a:off x="3026627" y="2293826"/>
              <a:ext cx="1908048" cy="14310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32" name="Přímá spojnice 31"/>
            <p:cNvCxnSpPr/>
            <p:nvPr/>
          </p:nvCxnSpPr>
          <p:spPr>
            <a:xfrm>
              <a:off x="2787997" y="3009344"/>
              <a:ext cx="936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ál 32"/>
            <p:cNvSpPr/>
            <p:nvPr/>
          </p:nvSpPr>
          <p:spPr>
            <a:xfrm>
              <a:off x="2805463" y="2977614"/>
              <a:ext cx="100030" cy="10946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8377" name="Skupina 38"/>
          <p:cNvGrpSpPr>
            <a:grpSpLocks/>
          </p:cNvGrpSpPr>
          <p:nvPr/>
        </p:nvGrpSpPr>
        <p:grpSpPr bwMode="auto">
          <a:xfrm>
            <a:off x="1755775" y="3514725"/>
            <a:ext cx="3763963" cy="2416175"/>
            <a:chOff x="1755648" y="3514898"/>
            <a:chExt cx="3764243" cy="2415738"/>
          </a:xfrm>
        </p:grpSpPr>
        <p:grpSp>
          <p:nvGrpSpPr>
            <p:cNvPr id="58381" name="Skupina 36"/>
            <p:cNvGrpSpPr>
              <a:grpSpLocks/>
            </p:cNvGrpSpPr>
            <p:nvPr/>
          </p:nvGrpSpPr>
          <p:grpSpPr bwMode="auto">
            <a:xfrm>
              <a:off x="1783080" y="3514898"/>
              <a:ext cx="3736811" cy="2415738"/>
              <a:chOff x="1783080" y="3514898"/>
              <a:chExt cx="3736811" cy="2415738"/>
            </a:xfrm>
          </p:grpSpPr>
          <p:grpSp>
            <p:nvGrpSpPr>
              <p:cNvPr id="58383" name="Skupina 8"/>
              <p:cNvGrpSpPr>
                <a:grpSpLocks/>
              </p:cNvGrpSpPr>
              <p:nvPr/>
            </p:nvGrpSpPr>
            <p:grpSpPr bwMode="auto">
              <a:xfrm>
                <a:off x="1910868" y="4499600"/>
                <a:ext cx="3609023" cy="1431036"/>
                <a:chOff x="1325652" y="2293826"/>
                <a:chExt cx="3609023" cy="1431036"/>
              </a:xfrm>
            </p:grpSpPr>
            <p:pic>
              <p:nvPicPr>
                <p:cNvPr id="58387" name="Picture 4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 rot="2085405">
                  <a:off x="1325652" y="2347470"/>
                  <a:ext cx="1816608" cy="136245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8388" name="Picture 6"/>
                <p:cNvPicPr>
                  <a:picLocks noChangeAspect="1" noChangeArrowheads="1"/>
                </p:cNvPicPr>
                <p:nvPr/>
              </p:nvPicPr>
              <p:blipFill>
                <a:blip r:embed="rId5" cstate="print"/>
                <a:srcRect/>
                <a:stretch>
                  <a:fillRect/>
                </a:stretch>
              </p:blipFill>
              <p:spPr bwMode="auto">
                <a:xfrm rot="2121578">
                  <a:off x="3026627" y="2293826"/>
                  <a:ext cx="1908048" cy="143103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cxnSp>
              <p:nvCxnSpPr>
                <p:cNvPr id="7" name="Přímá spojnice 6"/>
                <p:cNvCxnSpPr/>
                <p:nvPr/>
              </p:nvCxnSpPr>
              <p:spPr>
                <a:xfrm>
                  <a:off x="2788216" y="3009030"/>
                  <a:ext cx="93669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" name="Ovál 7"/>
                <p:cNvSpPr/>
                <p:nvPr/>
              </p:nvSpPr>
              <p:spPr>
                <a:xfrm>
                  <a:off x="2804092" y="2977285"/>
                  <a:ext cx="101608" cy="10951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pic>
            <p:nvPicPr>
              <p:cNvPr id="58384" name="Picture 6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 rot="2121578">
                <a:off x="1851237" y="3514898"/>
                <a:ext cx="1522501" cy="11418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25" name="Přímá spojnice 24"/>
              <p:cNvCxnSpPr>
                <a:endCxn id="8" idx="7"/>
              </p:cNvCxnSpPr>
              <p:nvPr/>
            </p:nvCxnSpPr>
            <p:spPr>
              <a:xfrm>
                <a:off x="3467100" y="4068836"/>
                <a:ext cx="9526" cy="113009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>
                <a:cxnSpLocks/>
              </p:cNvCxnSpPr>
              <p:nvPr/>
            </p:nvCxnSpPr>
            <p:spPr>
              <a:xfrm>
                <a:off x="1782638" y="4079946"/>
                <a:ext cx="0" cy="121263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8" name="Ovál 37"/>
            <p:cNvSpPr/>
            <p:nvPr/>
          </p:nvSpPr>
          <p:spPr>
            <a:xfrm>
              <a:off x="1755648" y="5175123"/>
              <a:ext cx="115897" cy="12856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1" name="Šipka: doprava 40"/>
          <p:cNvSpPr/>
          <p:nvPr/>
        </p:nvSpPr>
        <p:spPr>
          <a:xfrm>
            <a:off x="5099050" y="2860675"/>
            <a:ext cx="2068513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Šipka: doprava 44"/>
          <p:cNvSpPr/>
          <p:nvPr/>
        </p:nvSpPr>
        <p:spPr>
          <a:xfrm rot="1800780">
            <a:off x="5538788" y="4230688"/>
            <a:ext cx="2116137" cy="469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Šipka: doprava 45"/>
          <p:cNvSpPr/>
          <p:nvPr/>
        </p:nvSpPr>
        <p:spPr>
          <a:xfrm rot="5595216">
            <a:off x="2958306" y="3536157"/>
            <a:ext cx="2116137" cy="469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ovéPole 1"/>
          <p:cNvSpPr txBox="1">
            <a:spLocks noChangeArrowheads="1"/>
          </p:cNvSpPr>
          <p:nvPr/>
        </p:nvSpPr>
        <p:spPr bwMode="auto">
          <a:xfrm>
            <a:off x="425450" y="1643063"/>
            <a:ext cx="6970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na šipky, rezistory zapojené paralelně.</a:t>
            </a:r>
          </a:p>
        </p:txBody>
      </p:sp>
      <p:grpSp>
        <p:nvGrpSpPr>
          <p:cNvPr id="59395" name="Skupina 2"/>
          <p:cNvGrpSpPr>
            <a:grpSpLocks/>
          </p:cNvGrpSpPr>
          <p:nvPr/>
        </p:nvGrpSpPr>
        <p:grpSpPr bwMode="auto">
          <a:xfrm>
            <a:off x="7516813" y="1863725"/>
            <a:ext cx="2630487" cy="2576513"/>
            <a:chOff x="3739814" y="2663346"/>
            <a:chExt cx="2630445" cy="2575574"/>
          </a:xfrm>
        </p:grpSpPr>
        <p:pic>
          <p:nvPicPr>
            <p:cNvPr id="59415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85405">
              <a:off x="4148999" y="2663346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9416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85405">
              <a:off x="4148998" y="3876464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6" name="Přímá spojnice 5"/>
            <p:cNvCxnSpPr>
              <a:cxnSpLocks/>
            </p:cNvCxnSpPr>
            <p:nvPr/>
          </p:nvCxnSpPr>
          <p:spPr>
            <a:xfrm>
              <a:off x="4004922" y="3377461"/>
              <a:ext cx="0" cy="118067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cxnSpLocks/>
            </p:cNvCxnSpPr>
            <p:nvPr/>
          </p:nvCxnSpPr>
          <p:spPr>
            <a:xfrm>
              <a:off x="6092451" y="3317158"/>
              <a:ext cx="0" cy="120764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6032127" y="3824972"/>
              <a:ext cx="126998" cy="12378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941423" y="3886863"/>
              <a:ext cx="126998" cy="12378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0" name="Přímá spojnice 9"/>
            <p:cNvCxnSpPr>
              <a:cxnSpLocks/>
              <a:endCxn id="9" idx="6"/>
            </p:cNvCxnSpPr>
            <p:nvPr/>
          </p:nvCxnSpPr>
          <p:spPr>
            <a:xfrm flipV="1">
              <a:off x="3739814" y="3948752"/>
              <a:ext cx="328607" cy="1904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>
              <a:cxnSpLocks/>
            </p:cNvCxnSpPr>
            <p:nvPr/>
          </p:nvCxnSpPr>
          <p:spPr>
            <a:xfrm flipV="1">
              <a:off x="6041652" y="3875754"/>
              <a:ext cx="328607" cy="206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396" name="Skupina 11"/>
          <p:cNvGrpSpPr>
            <a:grpSpLocks/>
          </p:cNvGrpSpPr>
          <p:nvPr/>
        </p:nvGrpSpPr>
        <p:grpSpPr bwMode="auto">
          <a:xfrm>
            <a:off x="7215188" y="4568825"/>
            <a:ext cx="3608387" cy="1431925"/>
            <a:chOff x="1325652" y="2293826"/>
            <a:chExt cx="3609023" cy="1431036"/>
          </a:xfrm>
        </p:grpSpPr>
        <p:pic>
          <p:nvPicPr>
            <p:cNvPr id="59411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85405">
              <a:off x="1325652" y="2347470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9412" name="Picture 6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21578">
              <a:off x="3026627" y="2293826"/>
              <a:ext cx="1908048" cy="14310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5" name="Přímá spojnice 14"/>
            <p:cNvCxnSpPr/>
            <p:nvPr/>
          </p:nvCxnSpPr>
          <p:spPr>
            <a:xfrm>
              <a:off x="2787997" y="3009344"/>
              <a:ext cx="936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ál 15"/>
            <p:cNvSpPr/>
            <p:nvPr/>
          </p:nvSpPr>
          <p:spPr>
            <a:xfrm>
              <a:off x="2805463" y="2977614"/>
              <a:ext cx="100030" cy="10946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9397" name="Skupina 16"/>
          <p:cNvGrpSpPr>
            <a:grpSpLocks/>
          </p:cNvGrpSpPr>
          <p:nvPr/>
        </p:nvGrpSpPr>
        <p:grpSpPr bwMode="auto">
          <a:xfrm>
            <a:off x="1755775" y="3514725"/>
            <a:ext cx="3763963" cy="2416175"/>
            <a:chOff x="1755648" y="3514898"/>
            <a:chExt cx="3764243" cy="2415738"/>
          </a:xfrm>
        </p:grpSpPr>
        <p:grpSp>
          <p:nvGrpSpPr>
            <p:cNvPr id="59401" name="Skupina 17"/>
            <p:cNvGrpSpPr>
              <a:grpSpLocks/>
            </p:cNvGrpSpPr>
            <p:nvPr/>
          </p:nvGrpSpPr>
          <p:grpSpPr bwMode="auto">
            <a:xfrm>
              <a:off x="1783080" y="3514898"/>
              <a:ext cx="3736811" cy="2415738"/>
              <a:chOff x="1783080" y="3514898"/>
              <a:chExt cx="3736811" cy="2415738"/>
            </a:xfrm>
          </p:grpSpPr>
          <p:grpSp>
            <p:nvGrpSpPr>
              <p:cNvPr id="59403" name="Skupina 19"/>
              <p:cNvGrpSpPr>
                <a:grpSpLocks/>
              </p:cNvGrpSpPr>
              <p:nvPr/>
            </p:nvGrpSpPr>
            <p:grpSpPr bwMode="auto">
              <a:xfrm>
                <a:off x="1910868" y="4499600"/>
                <a:ext cx="3609023" cy="1431036"/>
                <a:chOff x="1325652" y="2293826"/>
                <a:chExt cx="3609023" cy="1431036"/>
              </a:xfrm>
            </p:grpSpPr>
            <p:pic>
              <p:nvPicPr>
                <p:cNvPr id="59407" name="Picture 4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 rot="2085405">
                  <a:off x="1325652" y="2347470"/>
                  <a:ext cx="1816608" cy="136245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9408" name="Picture 6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 rot="2121578">
                  <a:off x="3026627" y="2293826"/>
                  <a:ext cx="1908048" cy="143103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cxnSp>
              <p:nvCxnSpPr>
                <p:cNvPr id="26" name="Přímá spojnice 25"/>
                <p:cNvCxnSpPr/>
                <p:nvPr/>
              </p:nvCxnSpPr>
              <p:spPr>
                <a:xfrm>
                  <a:off x="2788216" y="3009030"/>
                  <a:ext cx="93669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7" name="Ovál 26"/>
                <p:cNvSpPr/>
                <p:nvPr/>
              </p:nvSpPr>
              <p:spPr>
                <a:xfrm>
                  <a:off x="2804092" y="2977285"/>
                  <a:ext cx="101608" cy="10951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pic>
            <p:nvPicPr>
              <p:cNvPr id="59404" name="Picture 6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 rot="2121578">
                <a:off x="1851237" y="3514898"/>
                <a:ext cx="1522501" cy="11418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22" name="Přímá spojnice 21"/>
              <p:cNvCxnSpPr>
                <a:endCxn id="27" idx="7"/>
              </p:cNvCxnSpPr>
              <p:nvPr/>
            </p:nvCxnSpPr>
            <p:spPr>
              <a:xfrm>
                <a:off x="3467100" y="4068836"/>
                <a:ext cx="9526" cy="113009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>
                <a:cxnSpLocks/>
              </p:cNvCxnSpPr>
              <p:nvPr/>
            </p:nvCxnSpPr>
            <p:spPr>
              <a:xfrm>
                <a:off x="1782638" y="4079946"/>
                <a:ext cx="0" cy="121263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Ovál 18"/>
            <p:cNvSpPr/>
            <p:nvPr/>
          </p:nvSpPr>
          <p:spPr>
            <a:xfrm>
              <a:off x="1755648" y="5175123"/>
              <a:ext cx="115897" cy="12856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8" name="Šipka: doprava 27"/>
          <p:cNvSpPr/>
          <p:nvPr/>
        </p:nvSpPr>
        <p:spPr>
          <a:xfrm>
            <a:off x="5099050" y="2860675"/>
            <a:ext cx="2068513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Šipka: doprava 28"/>
          <p:cNvSpPr/>
          <p:nvPr/>
        </p:nvSpPr>
        <p:spPr>
          <a:xfrm rot="1800780">
            <a:off x="5538788" y="4230688"/>
            <a:ext cx="2116137" cy="469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Šipka: doprava 29"/>
          <p:cNvSpPr/>
          <p:nvPr/>
        </p:nvSpPr>
        <p:spPr>
          <a:xfrm rot="5595216">
            <a:off x="2958306" y="3536157"/>
            <a:ext cx="2116137" cy="469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extovéPole 1"/>
          <p:cNvSpPr txBox="1">
            <a:spLocks noChangeArrowheads="1"/>
          </p:cNvSpPr>
          <p:nvPr/>
        </p:nvSpPr>
        <p:spPr bwMode="auto">
          <a:xfrm>
            <a:off x="425450" y="1643063"/>
            <a:ext cx="7585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na šipky, rezistory zapojené sérioparalelně.</a:t>
            </a:r>
          </a:p>
        </p:txBody>
      </p:sp>
      <p:grpSp>
        <p:nvGrpSpPr>
          <p:cNvPr id="60419" name="Skupina 2"/>
          <p:cNvGrpSpPr>
            <a:grpSpLocks/>
          </p:cNvGrpSpPr>
          <p:nvPr/>
        </p:nvGrpSpPr>
        <p:grpSpPr bwMode="auto">
          <a:xfrm>
            <a:off x="7516813" y="1863725"/>
            <a:ext cx="2630487" cy="2576513"/>
            <a:chOff x="3739814" y="2663346"/>
            <a:chExt cx="2630445" cy="2575574"/>
          </a:xfrm>
        </p:grpSpPr>
        <p:pic>
          <p:nvPicPr>
            <p:cNvPr id="60439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85405">
              <a:off x="4148999" y="2663346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0440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85405">
              <a:off x="4148998" y="3876464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6" name="Přímá spojnice 5"/>
            <p:cNvCxnSpPr>
              <a:cxnSpLocks/>
            </p:cNvCxnSpPr>
            <p:nvPr/>
          </p:nvCxnSpPr>
          <p:spPr>
            <a:xfrm>
              <a:off x="4004922" y="3377461"/>
              <a:ext cx="0" cy="118067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cxnSpLocks/>
            </p:cNvCxnSpPr>
            <p:nvPr/>
          </p:nvCxnSpPr>
          <p:spPr>
            <a:xfrm>
              <a:off x="6092451" y="3317158"/>
              <a:ext cx="0" cy="120764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6032127" y="3824972"/>
              <a:ext cx="126998" cy="12378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941423" y="3886863"/>
              <a:ext cx="126998" cy="12378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0" name="Přímá spojnice 9"/>
            <p:cNvCxnSpPr>
              <a:cxnSpLocks/>
              <a:endCxn id="9" idx="6"/>
            </p:cNvCxnSpPr>
            <p:nvPr/>
          </p:nvCxnSpPr>
          <p:spPr>
            <a:xfrm flipV="1">
              <a:off x="3739814" y="3948752"/>
              <a:ext cx="328607" cy="1904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>
              <a:cxnSpLocks/>
            </p:cNvCxnSpPr>
            <p:nvPr/>
          </p:nvCxnSpPr>
          <p:spPr>
            <a:xfrm flipV="1">
              <a:off x="6041652" y="3875754"/>
              <a:ext cx="328607" cy="2063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420" name="Skupina 11"/>
          <p:cNvGrpSpPr>
            <a:grpSpLocks/>
          </p:cNvGrpSpPr>
          <p:nvPr/>
        </p:nvGrpSpPr>
        <p:grpSpPr bwMode="auto">
          <a:xfrm>
            <a:off x="7215188" y="4568825"/>
            <a:ext cx="3608387" cy="1431925"/>
            <a:chOff x="1325652" y="2293826"/>
            <a:chExt cx="3609023" cy="1431036"/>
          </a:xfrm>
        </p:grpSpPr>
        <p:pic>
          <p:nvPicPr>
            <p:cNvPr id="60435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85405">
              <a:off x="1325652" y="2347470"/>
              <a:ext cx="1816608" cy="1362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0436" name="Picture 6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21578">
              <a:off x="3026627" y="2293826"/>
              <a:ext cx="1908048" cy="14310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5" name="Přímá spojnice 14"/>
            <p:cNvCxnSpPr/>
            <p:nvPr/>
          </p:nvCxnSpPr>
          <p:spPr>
            <a:xfrm>
              <a:off x="2787997" y="3009344"/>
              <a:ext cx="936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ál 15"/>
            <p:cNvSpPr/>
            <p:nvPr/>
          </p:nvSpPr>
          <p:spPr>
            <a:xfrm>
              <a:off x="2805463" y="2977614"/>
              <a:ext cx="100030" cy="10946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60421" name="Skupina 16"/>
          <p:cNvGrpSpPr>
            <a:grpSpLocks/>
          </p:cNvGrpSpPr>
          <p:nvPr/>
        </p:nvGrpSpPr>
        <p:grpSpPr bwMode="auto">
          <a:xfrm>
            <a:off x="1755775" y="3514725"/>
            <a:ext cx="3763963" cy="2416175"/>
            <a:chOff x="1755648" y="3514898"/>
            <a:chExt cx="3764243" cy="2415738"/>
          </a:xfrm>
        </p:grpSpPr>
        <p:grpSp>
          <p:nvGrpSpPr>
            <p:cNvPr id="60425" name="Skupina 17"/>
            <p:cNvGrpSpPr>
              <a:grpSpLocks/>
            </p:cNvGrpSpPr>
            <p:nvPr/>
          </p:nvGrpSpPr>
          <p:grpSpPr bwMode="auto">
            <a:xfrm>
              <a:off x="1783080" y="3514898"/>
              <a:ext cx="3736811" cy="2415738"/>
              <a:chOff x="1783080" y="3514898"/>
              <a:chExt cx="3736811" cy="2415738"/>
            </a:xfrm>
          </p:grpSpPr>
          <p:grpSp>
            <p:nvGrpSpPr>
              <p:cNvPr id="60427" name="Skupina 19"/>
              <p:cNvGrpSpPr>
                <a:grpSpLocks/>
              </p:cNvGrpSpPr>
              <p:nvPr/>
            </p:nvGrpSpPr>
            <p:grpSpPr bwMode="auto">
              <a:xfrm>
                <a:off x="1910868" y="4499600"/>
                <a:ext cx="3609023" cy="1431036"/>
                <a:chOff x="1325652" y="2293826"/>
                <a:chExt cx="3609023" cy="1431036"/>
              </a:xfrm>
            </p:grpSpPr>
            <p:pic>
              <p:nvPicPr>
                <p:cNvPr id="60431" name="Picture 4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 rot="2085405">
                  <a:off x="1325652" y="2347470"/>
                  <a:ext cx="1816608" cy="136245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60432" name="Picture 6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 rot="2121578">
                  <a:off x="3026627" y="2293826"/>
                  <a:ext cx="1908048" cy="143103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cxnSp>
              <p:nvCxnSpPr>
                <p:cNvPr id="26" name="Přímá spojnice 25"/>
                <p:cNvCxnSpPr/>
                <p:nvPr/>
              </p:nvCxnSpPr>
              <p:spPr>
                <a:xfrm>
                  <a:off x="2788216" y="3009030"/>
                  <a:ext cx="93669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7" name="Ovál 26"/>
                <p:cNvSpPr/>
                <p:nvPr/>
              </p:nvSpPr>
              <p:spPr>
                <a:xfrm>
                  <a:off x="2804092" y="2977285"/>
                  <a:ext cx="101608" cy="109517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pic>
            <p:nvPicPr>
              <p:cNvPr id="60428" name="Picture 6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 rot="2121578">
                <a:off x="1851237" y="3514898"/>
                <a:ext cx="1522501" cy="11418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22" name="Přímá spojnice 21"/>
              <p:cNvCxnSpPr>
                <a:endCxn id="27" idx="7"/>
              </p:cNvCxnSpPr>
              <p:nvPr/>
            </p:nvCxnSpPr>
            <p:spPr>
              <a:xfrm>
                <a:off x="3467100" y="4068836"/>
                <a:ext cx="9526" cy="113009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>
                <a:cxnSpLocks/>
              </p:cNvCxnSpPr>
              <p:nvPr/>
            </p:nvCxnSpPr>
            <p:spPr>
              <a:xfrm>
                <a:off x="1782638" y="4079946"/>
                <a:ext cx="0" cy="121263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Ovál 18"/>
            <p:cNvSpPr/>
            <p:nvPr/>
          </p:nvSpPr>
          <p:spPr>
            <a:xfrm>
              <a:off x="1755648" y="5175123"/>
              <a:ext cx="115897" cy="12856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8" name="Šipka: doprava 27"/>
          <p:cNvSpPr/>
          <p:nvPr/>
        </p:nvSpPr>
        <p:spPr>
          <a:xfrm>
            <a:off x="5099050" y="2860675"/>
            <a:ext cx="2068513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Šipka: doprava 28"/>
          <p:cNvSpPr/>
          <p:nvPr/>
        </p:nvSpPr>
        <p:spPr>
          <a:xfrm rot="1800780">
            <a:off x="5538788" y="4230688"/>
            <a:ext cx="2116137" cy="469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Šipka: doprava 29"/>
          <p:cNvSpPr/>
          <p:nvPr/>
        </p:nvSpPr>
        <p:spPr>
          <a:xfrm rot="5595216">
            <a:off x="2958306" y="3536157"/>
            <a:ext cx="2116137" cy="469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Přímá spojovací čára 7"/>
          <p:cNvCxnSpPr/>
          <p:nvPr/>
        </p:nvCxnSpPr>
        <p:spPr bwMode="auto">
          <a:xfrm>
            <a:off x="3611563" y="1341438"/>
            <a:ext cx="65516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Obdélník 87"/>
          <p:cNvSpPr/>
          <p:nvPr/>
        </p:nvSpPr>
        <p:spPr bwMode="auto">
          <a:xfrm>
            <a:off x="4259263" y="1196975"/>
            <a:ext cx="792162" cy="2873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89" name="Přímá spojovací čára 35"/>
          <p:cNvCxnSpPr>
            <a:stCxn id="88" idx="3"/>
          </p:cNvCxnSpPr>
          <p:nvPr/>
        </p:nvCxnSpPr>
        <p:spPr bwMode="auto">
          <a:xfrm>
            <a:off x="5051425" y="13414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36"/>
          <p:cNvCxnSpPr>
            <a:stCxn id="88" idx="1"/>
          </p:cNvCxnSpPr>
          <p:nvPr/>
        </p:nvCxnSpPr>
        <p:spPr bwMode="auto">
          <a:xfrm flipH="1">
            <a:off x="4114800" y="1341438"/>
            <a:ext cx="1444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Obdélník 84"/>
          <p:cNvSpPr/>
          <p:nvPr/>
        </p:nvSpPr>
        <p:spPr bwMode="auto">
          <a:xfrm>
            <a:off x="5483225" y="1196975"/>
            <a:ext cx="792163" cy="2873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86" name="Přímá spojovací čára 31"/>
          <p:cNvCxnSpPr>
            <a:stCxn id="85" idx="3"/>
          </p:cNvCxnSpPr>
          <p:nvPr/>
        </p:nvCxnSpPr>
        <p:spPr bwMode="auto">
          <a:xfrm>
            <a:off x="6275388" y="13414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32"/>
          <p:cNvCxnSpPr>
            <a:stCxn id="85" idx="1"/>
          </p:cNvCxnSpPr>
          <p:nvPr/>
        </p:nvCxnSpPr>
        <p:spPr bwMode="auto">
          <a:xfrm flipH="1">
            <a:off x="5338763" y="1341438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Obdélník 81"/>
          <p:cNvSpPr/>
          <p:nvPr/>
        </p:nvSpPr>
        <p:spPr bwMode="auto">
          <a:xfrm>
            <a:off x="6707188" y="1196975"/>
            <a:ext cx="792162" cy="2873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83" name="Přímá spojovací čára 27"/>
          <p:cNvCxnSpPr>
            <a:stCxn id="82" idx="3"/>
          </p:cNvCxnSpPr>
          <p:nvPr/>
        </p:nvCxnSpPr>
        <p:spPr bwMode="auto">
          <a:xfrm>
            <a:off x="7499350" y="13414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28"/>
          <p:cNvCxnSpPr>
            <a:stCxn id="82" idx="1"/>
          </p:cNvCxnSpPr>
          <p:nvPr/>
        </p:nvCxnSpPr>
        <p:spPr bwMode="auto">
          <a:xfrm flipH="1">
            <a:off x="6562725" y="1341438"/>
            <a:ext cx="1444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Obdélník 78"/>
          <p:cNvSpPr/>
          <p:nvPr/>
        </p:nvSpPr>
        <p:spPr bwMode="auto">
          <a:xfrm>
            <a:off x="7931150" y="1196975"/>
            <a:ext cx="792163" cy="2873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80" name="Přímá spojovací čára 23"/>
          <p:cNvCxnSpPr>
            <a:stCxn id="79" idx="3"/>
          </p:cNvCxnSpPr>
          <p:nvPr/>
        </p:nvCxnSpPr>
        <p:spPr bwMode="auto">
          <a:xfrm>
            <a:off x="8723313" y="13414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24"/>
          <p:cNvCxnSpPr>
            <a:stCxn id="79" idx="1"/>
          </p:cNvCxnSpPr>
          <p:nvPr/>
        </p:nvCxnSpPr>
        <p:spPr bwMode="auto">
          <a:xfrm flipH="1">
            <a:off x="7786688" y="1341438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Obdélník 75"/>
          <p:cNvSpPr/>
          <p:nvPr/>
        </p:nvSpPr>
        <p:spPr bwMode="auto">
          <a:xfrm>
            <a:off x="9012238" y="1196975"/>
            <a:ext cx="790575" cy="2873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77" name="Přímá spojovací čára 19"/>
          <p:cNvCxnSpPr>
            <a:stCxn id="76" idx="3"/>
          </p:cNvCxnSpPr>
          <p:nvPr/>
        </p:nvCxnSpPr>
        <p:spPr bwMode="auto">
          <a:xfrm>
            <a:off x="9802813" y="13414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20"/>
          <p:cNvCxnSpPr>
            <a:stCxn id="76" idx="1"/>
          </p:cNvCxnSpPr>
          <p:nvPr/>
        </p:nvCxnSpPr>
        <p:spPr bwMode="auto">
          <a:xfrm flipH="1">
            <a:off x="8867775" y="1341438"/>
            <a:ext cx="1444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délník 72"/>
          <p:cNvSpPr/>
          <p:nvPr/>
        </p:nvSpPr>
        <p:spPr bwMode="auto">
          <a:xfrm>
            <a:off x="3106738" y="1196975"/>
            <a:ext cx="792162" cy="2873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74" name="Přímá spojovací čára 15"/>
          <p:cNvCxnSpPr>
            <a:stCxn id="73" idx="3"/>
          </p:cNvCxnSpPr>
          <p:nvPr/>
        </p:nvCxnSpPr>
        <p:spPr bwMode="auto">
          <a:xfrm>
            <a:off x="3898900" y="13414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16"/>
          <p:cNvCxnSpPr>
            <a:stCxn id="73" idx="1"/>
          </p:cNvCxnSpPr>
          <p:nvPr/>
        </p:nvCxnSpPr>
        <p:spPr bwMode="auto">
          <a:xfrm flipH="1">
            <a:off x="2962275" y="1341438"/>
            <a:ext cx="1444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61" name="TextovéPole 37"/>
          <p:cNvSpPr txBox="1">
            <a:spLocks noChangeArrowheads="1"/>
          </p:cNvSpPr>
          <p:nvPr/>
        </p:nvSpPr>
        <p:spPr bwMode="auto">
          <a:xfrm>
            <a:off x="3251200" y="1196975"/>
            <a:ext cx="381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 sz="1200">
                <a:solidFill>
                  <a:srgbClr val="000000"/>
                </a:solidFill>
              </a:rPr>
              <a:t>R 1</a:t>
            </a:r>
          </a:p>
        </p:txBody>
      </p:sp>
      <p:sp>
        <p:nvSpPr>
          <p:cNvPr id="61462" name="TextovéPole 38"/>
          <p:cNvSpPr txBox="1">
            <a:spLocks noChangeArrowheads="1"/>
          </p:cNvSpPr>
          <p:nvPr/>
        </p:nvSpPr>
        <p:spPr bwMode="auto">
          <a:xfrm>
            <a:off x="4402138" y="1196975"/>
            <a:ext cx="3476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 sz="1200">
                <a:solidFill>
                  <a:srgbClr val="000000"/>
                </a:solidFill>
              </a:rPr>
              <a:t>R2</a:t>
            </a:r>
          </a:p>
        </p:txBody>
      </p:sp>
      <p:sp>
        <p:nvSpPr>
          <p:cNvPr id="61463" name="TextovéPole 39"/>
          <p:cNvSpPr txBox="1">
            <a:spLocks noChangeArrowheads="1"/>
          </p:cNvSpPr>
          <p:nvPr/>
        </p:nvSpPr>
        <p:spPr bwMode="auto">
          <a:xfrm>
            <a:off x="5699125" y="1196975"/>
            <a:ext cx="3460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 sz="1200">
                <a:solidFill>
                  <a:srgbClr val="000000"/>
                </a:solidFill>
              </a:rPr>
              <a:t>R3</a:t>
            </a:r>
          </a:p>
        </p:txBody>
      </p:sp>
      <p:sp>
        <p:nvSpPr>
          <p:cNvPr id="61464" name="TextovéPole 40"/>
          <p:cNvSpPr txBox="1">
            <a:spLocks noChangeArrowheads="1"/>
          </p:cNvSpPr>
          <p:nvPr/>
        </p:nvSpPr>
        <p:spPr bwMode="auto">
          <a:xfrm>
            <a:off x="6923088" y="1196975"/>
            <a:ext cx="3460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 sz="1200">
                <a:solidFill>
                  <a:srgbClr val="000000"/>
                </a:solidFill>
              </a:rPr>
              <a:t>R4</a:t>
            </a:r>
          </a:p>
        </p:txBody>
      </p:sp>
      <p:sp>
        <p:nvSpPr>
          <p:cNvPr id="61465" name="TextovéPole 41"/>
          <p:cNvSpPr txBox="1">
            <a:spLocks noChangeArrowheads="1"/>
          </p:cNvSpPr>
          <p:nvPr/>
        </p:nvSpPr>
        <p:spPr bwMode="auto">
          <a:xfrm>
            <a:off x="8075613" y="1196975"/>
            <a:ext cx="3460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 sz="1200">
                <a:solidFill>
                  <a:srgbClr val="000000"/>
                </a:solidFill>
              </a:rPr>
              <a:t>R5</a:t>
            </a:r>
          </a:p>
        </p:txBody>
      </p:sp>
      <p:sp>
        <p:nvSpPr>
          <p:cNvPr id="61466" name="TextovéPole 42"/>
          <p:cNvSpPr txBox="1">
            <a:spLocks noChangeArrowheads="1"/>
          </p:cNvSpPr>
          <p:nvPr/>
        </p:nvSpPr>
        <p:spPr bwMode="auto">
          <a:xfrm>
            <a:off x="9226550" y="1196975"/>
            <a:ext cx="433388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 sz="1200">
                <a:solidFill>
                  <a:srgbClr val="000000"/>
                </a:solidFill>
              </a:rPr>
              <a:t>R6</a:t>
            </a:r>
          </a:p>
        </p:txBody>
      </p:sp>
      <p:cxnSp>
        <p:nvCxnSpPr>
          <p:cNvPr id="67" name="Přímá spojovací čára 44"/>
          <p:cNvCxnSpPr/>
          <p:nvPr/>
        </p:nvCxnSpPr>
        <p:spPr bwMode="auto">
          <a:xfrm>
            <a:off x="10163175" y="1341438"/>
            <a:ext cx="0" cy="1295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46"/>
          <p:cNvCxnSpPr/>
          <p:nvPr/>
        </p:nvCxnSpPr>
        <p:spPr bwMode="auto">
          <a:xfrm flipH="1">
            <a:off x="2603500" y="2636838"/>
            <a:ext cx="75596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Elipsa 50"/>
          <p:cNvSpPr/>
          <p:nvPr/>
        </p:nvSpPr>
        <p:spPr bwMode="auto">
          <a:xfrm>
            <a:off x="2459038" y="2563813"/>
            <a:ext cx="144462" cy="14446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0" name="Elipsa 51"/>
          <p:cNvSpPr/>
          <p:nvPr/>
        </p:nvSpPr>
        <p:spPr bwMode="auto">
          <a:xfrm>
            <a:off x="2459038" y="1268413"/>
            <a:ext cx="144462" cy="14446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71" name="Přímá spojovací čára 56"/>
          <p:cNvCxnSpPr>
            <a:stCxn id="73" idx="1"/>
            <a:endCxn id="70" idx="6"/>
          </p:cNvCxnSpPr>
          <p:nvPr/>
        </p:nvCxnSpPr>
        <p:spPr bwMode="auto">
          <a:xfrm flipH="1">
            <a:off x="2603500" y="1341438"/>
            <a:ext cx="5032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57"/>
          <p:cNvSpPr txBox="1">
            <a:spLocks noChangeArrowheads="1"/>
          </p:cNvSpPr>
          <p:nvPr/>
        </p:nvSpPr>
        <p:spPr bwMode="auto">
          <a:xfrm>
            <a:off x="2135188" y="1989138"/>
            <a:ext cx="1270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>
                <a:solidFill>
                  <a:srgbClr val="00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 = 36,5 V</a:t>
            </a:r>
          </a:p>
        </p:txBody>
      </p:sp>
      <p:grpSp>
        <p:nvGrpSpPr>
          <p:cNvPr id="61473" name="Skupina 72"/>
          <p:cNvGrpSpPr>
            <a:grpSpLocks/>
          </p:cNvGrpSpPr>
          <p:nvPr/>
        </p:nvGrpSpPr>
        <p:grpSpPr bwMode="auto">
          <a:xfrm>
            <a:off x="2855913" y="1916113"/>
            <a:ext cx="7127875" cy="0"/>
            <a:chOff x="1331640" y="1772816"/>
            <a:chExt cx="7128792" cy="0"/>
          </a:xfrm>
        </p:grpSpPr>
        <p:cxnSp>
          <p:nvCxnSpPr>
            <p:cNvPr id="48" name="Přímá spojovací šipka 62"/>
            <p:cNvCxnSpPr/>
            <p:nvPr/>
          </p:nvCxnSpPr>
          <p:spPr>
            <a:xfrm>
              <a:off x="1331640" y="1772816"/>
              <a:ext cx="1295567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šipka 63"/>
            <p:cNvCxnSpPr/>
            <p:nvPr/>
          </p:nvCxnSpPr>
          <p:spPr>
            <a:xfrm>
              <a:off x="2555759" y="1772816"/>
              <a:ext cx="1295567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šipka 64"/>
            <p:cNvCxnSpPr/>
            <p:nvPr/>
          </p:nvCxnSpPr>
          <p:spPr>
            <a:xfrm>
              <a:off x="3779880" y="1772816"/>
              <a:ext cx="1368601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šipka 65"/>
            <p:cNvCxnSpPr/>
            <p:nvPr/>
          </p:nvCxnSpPr>
          <p:spPr>
            <a:xfrm>
              <a:off x="5075447" y="1772816"/>
              <a:ext cx="1224119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šipka 66"/>
            <p:cNvCxnSpPr/>
            <p:nvPr/>
          </p:nvCxnSpPr>
          <p:spPr>
            <a:xfrm>
              <a:off x="6228120" y="1772816"/>
              <a:ext cx="1152673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šipka 67"/>
            <p:cNvCxnSpPr/>
            <p:nvPr/>
          </p:nvCxnSpPr>
          <p:spPr>
            <a:xfrm>
              <a:off x="7307759" y="1772816"/>
              <a:ext cx="1152673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" name="Přímá spojovací čára 74"/>
          <p:cNvCxnSpPr/>
          <p:nvPr/>
        </p:nvCxnSpPr>
        <p:spPr>
          <a:xfrm>
            <a:off x="2855913" y="1341438"/>
            <a:ext cx="0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80"/>
          <p:cNvCxnSpPr/>
          <p:nvPr/>
        </p:nvCxnSpPr>
        <p:spPr>
          <a:xfrm>
            <a:off x="4151313" y="1341438"/>
            <a:ext cx="0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81"/>
          <p:cNvCxnSpPr/>
          <p:nvPr/>
        </p:nvCxnSpPr>
        <p:spPr>
          <a:xfrm>
            <a:off x="5303838" y="1341438"/>
            <a:ext cx="0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82"/>
          <p:cNvCxnSpPr/>
          <p:nvPr/>
        </p:nvCxnSpPr>
        <p:spPr>
          <a:xfrm>
            <a:off x="6600825" y="1341438"/>
            <a:ext cx="0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3"/>
          <p:cNvCxnSpPr/>
          <p:nvPr/>
        </p:nvCxnSpPr>
        <p:spPr>
          <a:xfrm>
            <a:off x="7751763" y="1341438"/>
            <a:ext cx="0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84"/>
          <p:cNvCxnSpPr/>
          <p:nvPr/>
        </p:nvCxnSpPr>
        <p:spPr>
          <a:xfrm>
            <a:off x="8832850" y="1341438"/>
            <a:ext cx="0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85"/>
          <p:cNvCxnSpPr/>
          <p:nvPr/>
        </p:nvCxnSpPr>
        <p:spPr>
          <a:xfrm>
            <a:off x="9983788" y="1341438"/>
            <a:ext cx="0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7" name="Skupina 96"/>
          <p:cNvGrpSpPr>
            <a:grpSpLocks/>
          </p:cNvGrpSpPr>
          <p:nvPr/>
        </p:nvGrpSpPr>
        <p:grpSpPr bwMode="auto">
          <a:xfrm>
            <a:off x="3286125" y="1560513"/>
            <a:ext cx="469900" cy="368300"/>
            <a:chOff x="5540121" y="3521743"/>
            <a:chExt cx="469417" cy="368300"/>
          </a:xfrm>
        </p:grpSpPr>
        <p:sp>
          <p:nvSpPr>
            <p:cNvPr id="61531" name="TextovéPole 86"/>
            <p:cNvSpPr txBox="1">
              <a:spLocks noChangeArrowheads="1"/>
            </p:cNvSpPr>
            <p:nvPr/>
          </p:nvSpPr>
          <p:spPr bwMode="auto">
            <a:xfrm>
              <a:off x="5540121" y="3521743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U</a:t>
              </a:r>
            </a:p>
          </p:txBody>
        </p:sp>
        <p:sp>
          <p:nvSpPr>
            <p:cNvPr id="61532" name="TextovéPole 87"/>
            <p:cNvSpPr txBox="1">
              <a:spLocks noChangeArrowheads="1"/>
            </p:cNvSpPr>
            <p:nvPr/>
          </p:nvSpPr>
          <p:spPr bwMode="auto">
            <a:xfrm>
              <a:off x="5746013" y="3612230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 sz="1200">
                  <a:solidFill>
                    <a:srgbClr val="000000"/>
                  </a:solidFill>
                </a:rPr>
                <a:t>1</a:t>
              </a:r>
            </a:p>
          </p:txBody>
        </p:sp>
      </p:grpSp>
      <p:grpSp>
        <p:nvGrpSpPr>
          <p:cNvPr id="98" name="Skupina 97"/>
          <p:cNvGrpSpPr>
            <a:grpSpLocks/>
          </p:cNvGrpSpPr>
          <p:nvPr/>
        </p:nvGrpSpPr>
        <p:grpSpPr bwMode="auto">
          <a:xfrm>
            <a:off x="4413250" y="1587500"/>
            <a:ext cx="465138" cy="374650"/>
            <a:chOff x="5857874" y="3563938"/>
            <a:chExt cx="465138" cy="375155"/>
          </a:xfrm>
        </p:grpSpPr>
        <p:sp>
          <p:nvSpPr>
            <p:cNvPr id="61529" name="TextovéPole 88"/>
            <p:cNvSpPr txBox="1">
              <a:spLocks noChangeArrowheads="1"/>
            </p:cNvSpPr>
            <p:nvPr/>
          </p:nvSpPr>
          <p:spPr bwMode="auto">
            <a:xfrm>
              <a:off x="5857874" y="35639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U</a:t>
              </a:r>
            </a:p>
          </p:txBody>
        </p:sp>
        <p:sp>
          <p:nvSpPr>
            <p:cNvPr id="61530" name="TextovéPole 105"/>
            <p:cNvSpPr txBox="1">
              <a:spLocks noChangeArrowheads="1"/>
            </p:cNvSpPr>
            <p:nvPr/>
          </p:nvSpPr>
          <p:spPr bwMode="auto">
            <a:xfrm>
              <a:off x="6059487" y="3661280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 sz="1200">
                  <a:solidFill>
                    <a:srgbClr val="000000"/>
                  </a:solidFill>
                </a:rPr>
                <a:t>2</a:t>
              </a:r>
            </a:p>
          </p:txBody>
        </p:sp>
      </p:grpSp>
      <p:grpSp>
        <p:nvGrpSpPr>
          <p:cNvPr id="99" name="Skupina 98"/>
          <p:cNvGrpSpPr>
            <a:grpSpLocks/>
          </p:cNvGrpSpPr>
          <p:nvPr/>
        </p:nvGrpSpPr>
        <p:grpSpPr bwMode="auto">
          <a:xfrm>
            <a:off x="5702300" y="1579563"/>
            <a:ext cx="460375" cy="368300"/>
            <a:chOff x="6102281" y="3514588"/>
            <a:chExt cx="460445" cy="368300"/>
          </a:xfrm>
        </p:grpSpPr>
        <p:sp>
          <p:nvSpPr>
            <p:cNvPr id="61527" name="TextovéPole 101"/>
            <p:cNvSpPr txBox="1">
              <a:spLocks noChangeArrowheads="1"/>
            </p:cNvSpPr>
            <p:nvPr/>
          </p:nvSpPr>
          <p:spPr bwMode="auto">
            <a:xfrm>
              <a:off x="6102281" y="351458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U</a:t>
              </a:r>
            </a:p>
          </p:txBody>
        </p:sp>
        <p:sp>
          <p:nvSpPr>
            <p:cNvPr id="61528" name="TextovéPole 106"/>
            <p:cNvSpPr txBox="1">
              <a:spLocks noChangeArrowheads="1"/>
            </p:cNvSpPr>
            <p:nvPr/>
          </p:nvSpPr>
          <p:spPr bwMode="auto">
            <a:xfrm>
              <a:off x="6299201" y="36050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 sz="1200">
                  <a:solidFill>
                    <a:srgbClr val="000000"/>
                  </a:solidFill>
                </a:rPr>
                <a:t>3</a:t>
              </a:r>
            </a:p>
          </p:txBody>
        </p:sp>
      </p:grpSp>
      <p:grpSp>
        <p:nvGrpSpPr>
          <p:cNvPr id="100" name="Skupina 99"/>
          <p:cNvGrpSpPr>
            <a:grpSpLocks/>
          </p:cNvGrpSpPr>
          <p:nvPr/>
        </p:nvGrpSpPr>
        <p:grpSpPr bwMode="auto">
          <a:xfrm>
            <a:off x="6958013" y="1585913"/>
            <a:ext cx="438150" cy="403225"/>
            <a:chOff x="6294370" y="3625794"/>
            <a:chExt cx="438218" cy="403776"/>
          </a:xfrm>
        </p:grpSpPr>
        <p:sp>
          <p:nvSpPr>
            <p:cNvPr id="61525" name="TextovéPole 102"/>
            <p:cNvSpPr txBox="1">
              <a:spLocks noChangeArrowheads="1"/>
            </p:cNvSpPr>
            <p:nvPr/>
          </p:nvSpPr>
          <p:spPr bwMode="auto">
            <a:xfrm>
              <a:off x="6294370" y="3625794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U</a:t>
              </a:r>
            </a:p>
          </p:txBody>
        </p:sp>
        <p:sp>
          <p:nvSpPr>
            <p:cNvPr id="61526" name="TextovéPole 107"/>
            <p:cNvSpPr txBox="1">
              <a:spLocks noChangeArrowheads="1"/>
            </p:cNvSpPr>
            <p:nvPr/>
          </p:nvSpPr>
          <p:spPr bwMode="auto">
            <a:xfrm>
              <a:off x="6469063" y="3751757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 sz="1200">
                  <a:solidFill>
                    <a:srgbClr val="000000"/>
                  </a:solidFill>
                </a:rPr>
                <a:t>4</a:t>
              </a:r>
            </a:p>
          </p:txBody>
        </p:sp>
      </p:grpSp>
      <p:grpSp>
        <p:nvGrpSpPr>
          <p:cNvPr id="101" name="Skupina 100"/>
          <p:cNvGrpSpPr>
            <a:grpSpLocks/>
          </p:cNvGrpSpPr>
          <p:nvPr/>
        </p:nvGrpSpPr>
        <p:grpSpPr bwMode="auto">
          <a:xfrm>
            <a:off x="8105775" y="1587500"/>
            <a:ext cx="427038" cy="368300"/>
            <a:chOff x="7085123" y="3563938"/>
            <a:chExt cx="426927" cy="368300"/>
          </a:xfrm>
        </p:grpSpPr>
        <p:sp>
          <p:nvSpPr>
            <p:cNvPr id="61523" name="TextovéPole 103"/>
            <p:cNvSpPr txBox="1">
              <a:spLocks noChangeArrowheads="1"/>
            </p:cNvSpPr>
            <p:nvPr/>
          </p:nvSpPr>
          <p:spPr bwMode="auto">
            <a:xfrm>
              <a:off x="7085123" y="35639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U</a:t>
              </a:r>
            </a:p>
          </p:txBody>
        </p:sp>
        <p:sp>
          <p:nvSpPr>
            <p:cNvPr id="61524" name="TextovéPole 108"/>
            <p:cNvSpPr txBox="1">
              <a:spLocks noChangeArrowheads="1"/>
            </p:cNvSpPr>
            <p:nvPr/>
          </p:nvSpPr>
          <p:spPr bwMode="auto">
            <a:xfrm>
              <a:off x="7248525" y="365442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 sz="1200">
                  <a:solidFill>
                    <a:srgbClr val="000000"/>
                  </a:solidFill>
                </a:rPr>
                <a:t>5</a:t>
              </a:r>
            </a:p>
          </p:txBody>
        </p:sp>
      </p:grpSp>
      <p:grpSp>
        <p:nvGrpSpPr>
          <p:cNvPr id="102" name="Skupina 101"/>
          <p:cNvGrpSpPr>
            <a:grpSpLocks/>
          </p:cNvGrpSpPr>
          <p:nvPr/>
        </p:nvGrpSpPr>
        <p:grpSpPr bwMode="auto">
          <a:xfrm>
            <a:off x="9177338" y="1544638"/>
            <a:ext cx="428625" cy="385762"/>
            <a:chOff x="7838281" y="3412985"/>
            <a:chExt cx="427831" cy="385752"/>
          </a:xfrm>
        </p:grpSpPr>
        <p:sp>
          <p:nvSpPr>
            <p:cNvPr id="61521" name="TextovéPole 104"/>
            <p:cNvSpPr txBox="1">
              <a:spLocks noChangeArrowheads="1"/>
            </p:cNvSpPr>
            <p:nvPr/>
          </p:nvSpPr>
          <p:spPr bwMode="auto">
            <a:xfrm>
              <a:off x="7838281" y="3412985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U</a:t>
              </a:r>
            </a:p>
          </p:txBody>
        </p:sp>
        <p:sp>
          <p:nvSpPr>
            <p:cNvPr id="61522" name="TextovéPole 109"/>
            <p:cNvSpPr txBox="1">
              <a:spLocks noChangeArrowheads="1"/>
            </p:cNvSpPr>
            <p:nvPr/>
          </p:nvSpPr>
          <p:spPr bwMode="auto">
            <a:xfrm>
              <a:off x="8004175" y="3520924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 sz="1200">
                  <a:solidFill>
                    <a:srgbClr val="000000"/>
                  </a:solidFill>
                </a:rPr>
                <a:t>6</a:t>
              </a:r>
            </a:p>
          </p:txBody>
        </p:sp>
      </p:grpSp>
      <p:cxnSp>
        <p:nvCxnSpPr>
          <p:cNvPr id="24" name="Přímá spojovací šipka 111"/>
          <p:cNvCxnSpPr/>
          <p:nvPr/>
        </p:nvCxnSpPr>
        <p:spPr>
          <a:xfrm flipH="1">
            <a:off x="8399463" y="2636838"/>
            <a:ext cx="10096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112"/>
          <p:cNvSpPr txBox="1">
            <a:spLocks noChangeArrowheads="1"/>
          </p:cNvSpPr>
          <p:nvPr/>
        </p:nvSpPr>
        <p:spPr bwMode="auto">
          <a:xfrm>
            <a:off x="8759825" y="2205038"/>
            <a:ext cx="242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>
                <a:solidFill>
                  <a:srgbClr val="000000"/>
                </a:solidFill>
              </a:rPr>
              <a:t>I</a:t>
            </a:r>
          </a:p>
        </p:txBody>
      </p:sp>
      <p:grpSp>
        <p:nvGrpSpPr>
          <p:cNvPr id="26" name="Skupina 126"/>
          <p:cNvGrpSpPr>
            <a:grpSpLocks/>
          </p:cNvGrpSpPr>
          <p:nvPr/>
        </p:nvGrpSpPr>
        <p:grpSpPr bwMode="auto">
          <a:xfrm>
            <a:off x="3216275" y="836613"/>
            <a:ext cx="498475" cy="400050"/>
            <a:chOff x="-2772816" y="2564904"/>
            <a:chExt cx="498600" cy="400110"/>
          </a:xfrm>
        </p:grpSpPr>
        <p:sp>
          <p:nvSpPr>
            <p:cNvPr id="61519" name="Obdélník 115"/>
            <p:cNvSpPr>
              <a:spLocks noChangeArrowheads="1"/>
            </p:cNvSpPr>
            <p:nvPr/>
          </p:nvSpPr>
          <p:spPr bwMode="auto">
            <a:xfrm>
              <a:off x="-2628800" y="2564904"/>
              <a:ext cx="35458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el-GR" altLang="cs-CZ" sz="2000">
                  <a:solidFill>
                    <a:srgbClr val="000000"/>
                  </a:solidFill>
                </a:rPr>
                <a:t>Ω</a:t>
              </a:r>
            </a:p>
          </p:txBody>
        </p:sp>
        <p:sp>
          <p:nvSpPr>
            <p:cNvPr id="61520" name="TextovéPole 125"/>
            <p:cNvSpPr txBox="1">
              <a:spLocks noChangeArrowheads="1"/>
            </p:cNvSpPr>
            <p:nvPr/>
          </p:nvSpPr>
          <p:spPr bwMode="auto">
            <a:xfrm>
              <a:off x="-2772816" y="2564904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5</a:t>
              </a:r>
            </a:p>
          </p:txBody>
        </p:sp>
      </p:grpSp>
      <p:grpSp>
        <p:nvGrpSpPr>
          <p:cNvPr id="27" name="Skupina 128"/>
          <p:cNvGrpSpPr>
            <a:grpSpLocks/>
          </p:cNvGrpSpPr>
          <p:nvPr/>
        </p:nvGrpSpPr>
        <p:grpSpPr bwMode="auto">
          <a:xfrm>
            <a:off x="4151313" y="836613"/>
            <a:ext cx="842962" cy="369887"/>
            <a:chOff x="-1980728" y="2420888"/>
            <a:chExt cx="842610" cy="369332"/>
          </a:xfrm>
        </p:grpSpPr>
        <p:sp>
          <p:nvSpPr>
            <p:cNvPr id="61517" name="Obdélník 114"/>
            <p:cNvSpPr>
              <a:spLocks noChangeArrowheads="1"/>
            </p:cNvSpPr>
            <p:nvPr/>
          </p:nvSpPr>
          <p:spPr bwMode="auto">
            <a:xfrm>
              <a:off x="-1476672" y="2420888"/>
              <a:ext cx="33855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el-GR" altLang="cs-CZ">
                  <a:solidFill>
                    <a:srgbClr val="000000"/>
                  </a:solidFill>
                </a:rPr>
                <a:t>Ω</a:t>
              </a:r>
            </a:p>
          </p:txBody>
        </p:sp>
        <p:sp>
          <p:nvSpPr>
            <p:cNvPr id="61518" name="TextovéPole 127"/>
            <p:cNvSpPr txBox="1">
              <a:spLocks noChangeArrowheads="1"/>
            </p:cNvSpPr>
            <p:nvPr/>
          </p:nvSpPr>
          <p:spPr bwMode="auto">
            <a:xfrm>
              <a:off x="-1980728" y="2420888"/>
              <a:ext cx="633242" cy="3687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0,1 k</a:t>
              </a:r>
            </a:p>
          </p:txBody>
        </p:sp>
      </p:grpSp>
      <p:grpSp>
        <p:nvGrpSpPr>
          <p:cNvPr id="28" name="Skupina 130"/>
          <p:cNvGrpSpPr>
            <a:grpSpLocks/>
          </p:cNvGrpSpPr>
          <p:nvPr/>
        </p:nvGrpSpPr>
        <p:grpSpPr bwMode="auto">
          <a:xfrm>
            <a:off x="5519738" y="836613"/>
            <a:ext cx="698500" cy="369887"/>
            <a:chOff x="-2124744" y="2708920"/>
            <a:chExt cx="698594" cy="369332"/>
          </a:xfrm>
        </p:grpSpPr>
        <p:sp>
          <p:nvSpPr>
            <p:cNvPr id="61515" name="Obdélník 116"/>
            <p:cNvSpPr>
              <a:spLocks noChangeArrowheads="1"/>
            </p:cNvSpPr>
            <p:nvPr/>
          </p:nvSpPr>
          <p:spPr bwMode="auto">
            <a:xfrm>
              <a:off x="-1764704" y="2708920"/>
              <a:ext cx="33855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el-GR" altLang="cs-CZ">
                  <a:solidFill>
                    <a:srgbClr val="000000"/>
                  </a:solidFill>
                </a:rPr>
                <a:t>Ω</a:t>
              </a:r>
            </a:p>
          </p:txBody>
        </p:sp>
        <p:sp>
          <p:nvSpPr>
            <p:cNvPr id="61516" name="TextovéPole 129"/>
            <p:cNvSpPr txBox="1">
              <a:spLocks noChangeArrowheads="1"/>
            </p:cNvSpPr>
            <p:nvPr/>
          </p:nvSpPr>
          <p:spPr bwMode="auto">
            <a:xfrm>
              <a:off x="-2124744" y="2708920"/>
              <a:ext cx="5357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200</a:t>
              </a:r>
            </a:p>
          </p:txBody>
        </p:sp>
      </p:grpSp>
      <p:grpSp>
        <p:nvGrpSpPr>
          <p:cNvPr id="29" name="Skupina 132"/>
          <p:cNvGrpSpPr>
            <a:grpSpLocks/>
          </p:cNvGrpSpPr>
          <p:nvPr/>
        </p:nvGrpSpPr>
        <p:grpSpPr bwMode="auto">
          <a:xfrm>
            <a:off x="6816725" y="836613"/>
            <a:ext cx="625475" cy="369887"/>
            <a:chOff x="-2124744" y="2708920"/>
            <a:chExt cx="626586" cy="369332"/>
          </a:xfrm>
        </p:grpSpPr>
        <p:sp>
          <p:nvSpPr>
            <p:cNvPr id="61513" name="Obdélník 118"/>
            <p:cNvSpPr>
              <a:spLocks noChangeArrowheads="1"/>
            </p:cNvSpPr>
            <p:nvPr/>
          </p:nvSpPr>
          <p:spPr bwMode="auto">
            <a:xfrm>
              <a:off x="-1836712" y="2708920"/>
              <a:ext cx="33855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el-GR" altLang="cs-CZ">
                  <a:solidFill>
                    <a:srgbClr val="000000"/>
                  </a:solidFill>
                </a:rPr>
                <a:t>Ω</a:t>
              </a:r>
            </a:p>
          </p:txBody>
        </p:sp>
        <p:sp>
          <p:nvSpPr>
            <p:cNvPr id="61514" name="TextovéPole 131"/>
            <p:cNvSpPr txBox="1">
              <a:spLocks noChangeArrowheads="1"/>
            </p:cNvSpPr>
            <p:nvPr/>
          </p:nvSpPr>
          <p:spPr bwMode="auto">
            <a:xfrm>
              <a:off x="-2124744" y="2708920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50</a:t>
              </a:r>
            </a:p>
          </p:txBody>
        </p:sp>
      </p:grpSp>
      <p:grpSp>
        <p:nvGrpSpPr>
          <p:cNvPr id="30" name="Skupina 134"/>
          <p:cNvGrpSpPr>
            <a:grpSpLocks/>
          </p:cNvGrpSpPr>
          <p:nvPr/>
        </p:nvGrpSpPr>
        <p:grpSpPr bwMode="auto">
          <a:xfrm>
            <a:off x="8040688" y="836613"/>
            <a:ext cx="482600" cy="369887"/>
            <a:chOff x="-1476672" y="2780928"/>
            <a:chExt cx="482570" cy="369332"/>
          </a:xfrm>
        </p:grpSpPr>
        <p:sp>
          <p:nvSpPr>
            <p:cNvPr id="61511" name="Obdélník 117"/>
            <p:cNvSpPr>
              <a:spLocks noChangeArrowheads="1"/>
            </p:cNvSpPr>
            <p:nvPr/>
          </p:nvSpPr>
          <p:spPr bwMode="auto">
            <a:xfrm>
              <a:off x="-1332656" y="2780928"/>
              <a:ext cx="33855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el-GR" altLang="cs-CZ">
                  <a:solidFill>
                    <a:srgbClr val="000000"/>
                  </a:solidFill>
                </a:rPr>
                <a:t>Ω</a:t>
              </a:r>
            </a:p>
          </p:txBody>
        </p:sp>
        <p:sp>
          <p:nvSpPr>
            <p:cNvPr id="61512" name="TextovéPole 133"/>
            <p:cNvSpPr txBox="1">
              <a:spLocks noChangeArrowheads="1"/>
            </p:cNvSpPr>
            <p:nvPr/>
          </p:nvSpPr>
          <p:spPr bwMode="auto">
            <a:xfrm>
              <a:off x="-1476672" y="2780928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4</a:t>
              </a:r>
            </a:p>
          </p:txBody>
        </p:sp>
      </p:grpSp>
      <p:grpSp>
        <p:nvGrpSpPr>
          <p:cNvPr id="31" name="Skupina 136"/>
          <p:cNvGrpSpPr>
            <a:grpSpLocks/>
          </p:cNvGrpSpPr>
          <p:nvPr/>
        </p:nvGrpSpPr>
        <p:grpSpPr bwMode="auto">
          <a:xfrm>
            <a:off x="9120188" y="836613"/>
            <a:ext cx="482600" cy="369887"/>
            <a:chOff x="-1332656" y="3068960"/>
            <a:chExt cx="482570" cy="369332"/>
          </a:xfrm>
        </p:grpSpPr>
        <p:sp>
          <p:nvSpPr>
            <p:cNvPr id="61509" name="Obdélník 120"/>
            <p:cNvSpPr>
              <a:spLocks noChangeArrowheads="1"/>
            </p:cNvSpPr>
            <p:nvPr/>
          </p:nvSpPr>
          <p:spPr bwMode="auto">
            <a:xfrm>
              <a:off x="-1188640" y="3068960"/>
              <a:ext cx="33855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el-GR" altLang="cs-CZ">
                  <a:solidFill>
                    <a:srgbClr val="000000"/>
                  </a:solidFill>
                </a:rPr>
                <a:t>Ω</a:t>
              </a:r>
            </a:p>
          </p:txBody>
        </p:sp>
        <p:sp>
          <p:nvSpPr>
            <p:cNvPr id="61510" name="TextovéPole 135"/>
            <p:cNvSpPr txBox="1">
              <a:spLocks noChangeArrowheads="1"/>
            </p:cNvSpPr>
            <p:nvPr/>
          </p:nvSpPr>
          <p:spPr bwMode="auto">
            <a:xfrm>
              <a:off x="-1332656" y="3068960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>
                <a:buFont typeface="Arial" pitchFamily="34" charset="0"/>
                <a:buNone/>
              </a:pPr>
              <a:r>
                <a:rPr lang="cs-CZ" altLang="cs-CZ">
                  <a:solidFill>
                    <a:srgbClr val="000000"/>
                  </a:solidFill>
                </a:rPr>
                <a:t>6</a:t>
              </a:r>
            </a:p>
          </p:txBody>
        </p:sp>
      </p:grpSp>
      <p:grpSp>
        <p:nvGrpSpPr>
          <p:cNvPr id="61495" name="Skupina 188"/>
          <p:cNvGrpSpPr>
            <a:grpSpLocks/>
          </p:cNvGrpSpPr>
          <p:nvPr/>
        </p:nvGrpSpPr>
        <p:grpSpPr bwMode="auto">
          <a:xfrm>
            <a:off x="2063750" y="1196975"/>
            <a:ext cx="215900" cy="215900"/>
            <a:chOff x="-2628800" y="3429000"/>
            <a:chExt cx="432048" cy="432048"/>
          </a:xfrm>
        </p:grpSpPr>
        <p:cxnSp>
          <p:nvCxnSpPr>
            <p:cNvPr id="34" name="Přímá spojovací čára 184"/>
            <p:cNvCxnSpPr/>
            <p:nvPr/>
          </p:nvCxnSpPr>
          <p:spPr>
            <a:xfrm>
              <a:off x="-2412776" y="3429000"/>
              <a:ext cx="0" cy="43204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186"/>
            <p:cNvCxnSpPr/>
            <p:nvPr/>
          </p:nvCxnSpPr>
          <p:spPr>
            <a:xfrm>
              <a:off x="-2628800" y="3645024"/>
              <a:ext cx="4320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3" name="Přímá spojovací čára 190"/>
          <p:cNvCxnSpPr/>
          <p:nvPr/>
        </p:nvCxnSpPr>
        <p:spPr>
          <a:xfrm>
            <a:off x="1992313" y="2636838"/>
            <a:ext cx="2873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ovéPole 90"/>
          <p:cNvSpPr txBox="1">
            <a:spLocks noChangeArrowheads="1"/>
          </p:cNvSpPr>
          <p:nvPr/>
        </p:nvSpPr>
        <p:spPr bwMode="auto">
          <a:xfrm>
            <a:off x="1924050" y="2895600"/>
            <a:ext cx="4071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 sz="2400">
                <a:solidFill>
                  <a:srgbClr val="000000"/>
                </a:solidFill>
                <a:latin typeface="Arial" pitchFamily="34" charset="0"/>
              </a:rPr>
              <a:t>Jak jsou zapojené rezistory?</a:t>
            </a:r>
          </a:p>
        </p:txBody>
      </p:sp>
      <p:sp>
        <p:nvSpPr>
          <p:cNvPr id="61498" name="TextovéPole 92"/>
          <p:cNvSpPr txBox="1">
            <a:spLocks noChangeArrowheads="1"/>
          </p:cNvSpPr>
          <p:nvPr/>
        </p:nvSpPr>
        <p:spPr bwMode="auto">
          <a:xfrm>
            <a:off x="1908175" y="3429000"/>
            <a:ext cx="3421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cs-CZ" altLang="cs-CZ" sz="2400">
                <a:solidFill>
                  <a:srgbClr val="000000"/>
                </a:solidFill>
                <a:latin typeface="Arial" pitchFamily="34" charset="0"/>
              </a:rPr>
              <a:t>Jsou zapojeny do série.</a:t>
            </a:r>
          </a:p>
        </p:txBody>
      </p:sp>
      <p:sp>
        <p:nvSpPr>
          <p:cNvPr id="103" name="Ovál 102"/>
          <p:cNvSpPr/>
          <p:nvPr/>
        </p:nvSpPr>
        <p:spPr>
          <a:xfrm>
            <a:off x="2854325" y="1303338"/>
            <a:ext cx="46038" cy="7143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4121150" y="1322388"/>
            <a:ext cx="46038" cy="7143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5294313" y="1303338"/>
            <a:ext cx="46037" cy="7143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6599238" y="1308100"/>
            <a:ext cx="46037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7743825" y="1316038"/>
            <a:ext cx="44450" cy="7143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8839200" y="1316038"/>
            <a:ext cx="44450" cy="7143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9971088" y="1327150"/>
            <a:ext cx="44450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908175" y="3429000"/>
            <a:ext cx="3467100" cy="5397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5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2" grpId="0"/>
      <p:bldP spid="25" grpId="0"/>
      <p:bldP spid="91" grpId="0"/>
      <p:bldP spid="2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466" name="Skupina 1"/>
          <p:cNvGrpSpPr>
            <a:grpSpLocks/>
          </p:cNvGrpSpPr>
          <p:nvPr/>
        </p:nvGrpSpPr>
        <p:grpSpPr bwMode="auto">
          <a:xfrm>
            <a:off x="2011363" y="404813"/>
            <a:ext cx="8169275" cy="1871662"/>
            <a:chOff x="468313" y="836613"/>
            <a:chExt cx="8170862" cy="1871662"/>
          </a:xfrm>
        </p:grpSpPr>
        <p:grpSp>
          <p:nvGrpSpPr>
            <p:cNvPr id="62482" name="Skupina 58"/>
            <p:cNvGrpSpPr>
              <a:grpSpLocks/>
            </p:cNvGrpSpPr>
            <p:nvPr/>
          </p:nvGrpSpPr>
          <p:grpSpPr bwMode="auto">
            <a:xfrm>
              <a:off x="611188" y="1196975"/>
              <a:ext cx="8027987" cy="1511300"/>
              <a:chOff x="0" y="1196752"/>
              <a:chExt cx="8028384" cy="1512168"/>
            </a:xfrm>
          </p:grpSpPr>
          <p:cxnSp>
            <p:nvCxnSpPr>
              <p:cNvPr id="54" name="Přímá spojovací čára 7"/>
              <p:cNvCxnSpPr/>
              <p:nvPr/>
            </p:nvCxnSpPr>
            <p:spPr>
              <a:xfrm>
                <a:off x="1476763" y="1341298"/>
                <a:ext cx="655162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2534" name="Skupina 33"/>
              <p:cNvGrpSpPr>
                <a:grpSpLocks/>
              </p:cNvGrpSpPr>
              <p:nvPr/>
            </p:nvGrpSpPr>
            <p:grpSpPr bwMode="auto">
              <a:xfrm>
                <a:off x="1979712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8" name="Obdélník 87"/>
                <p:cNvSpPr/>
                <p:nvPr/>
              </p:nvSpPr>
              <p:spPr>
                <a:xfrm>
                  <a:off x="-298794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9" name="Přímá spojovací čára 35"/>
                <p:cNvCxnSpPr>
                  <a:stCxn id="88" idx="3"/>
                </p:cNvCxnSpPr>
                <p:nvPr/>
              </p:nvCxnSpPr>
              <p:spPr>
                <a:xfrm>
                  <a:off x="-219718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Přímá spojovací čára 36"/>
                <p:cNvCxnSpPr>
                  <a:stCxn id="88" idx="1"/>
                </p:cNvCxnSpPr>
                <p:nvPr/>
              </p:nvCxnSpPr>
              <p:spPr>
                <a:xfrm flipH="1">
                  <a:off x="-313244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2535" name="Skupina 29"/>
              <p:cNvGrpSpPr>
                <a:grpSpLocks/>
              </p:cNvGrpSpPr>
              <p:nvPr/>
            </p:nvGrpSpPr>
            <p:grpSpPr bwMode="auto">
              <a:xfrm>
                <a:off x="3203848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5" name="Obdélník 84"/>
                <p:cNvSpPr/>
                <p:nvPr/>
              </p:nvSpPr>
              <p:spPr>
                <a:xfrm>
                  <a:off x="-2987823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6" name="Přímá spojovací čára 31"/>
                <p:cNvCxnSpPr>
                  <a:stCxn id="85" idx="3"/>
                </p:cNvCxnSpPr>
                <p:nvPr/>
              </p:nvCxnSpPr>
              <p:spPr>
                <a:xfrm>
                  <a:off x="-2197055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ovací čára 32"/>
                <p:cNvCxnSpPr>
                  <a:stCxn id="85" idx="1"/>
                </p:cNvCxnSpPr>
                <p:nvPr/>
              </p:nvCxnSpPr>
              <p:spPr>
                <a:xfrm flipH="1">
                  <a:off x="-3132320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2536" name="Skupina 25"/>
              <p:cNvGrpSpPr>
                <a:grpSpLocks/>
              </p:cNvGrpSpPr>
              <p:nvPr/>
            </p:nvGrpSpPr>
            <p:grpSpPr bwMode="auto">
              <a:xfrm>
                <a:off x="44279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2" name="Obdélník 81"/>
                <p:cNvSpPr/>
                <p:nvPr/>
              </p:nvSpPr>
              <p:spPr>
                <a:xfrm>
                  <a:off x="-298769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3" name="Přímá spojovací čára 27"/>
                <p:cNvCxnSpPr>
                  <a:stCxn id="82" idx="3"/>
                </p:cNvCxnSpPr>
                <p:nvPr/>
              </p:nvCxnSpPr>
              <p:spPr>
                <a:xfrm>
                  <a:off x="-219693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Přímá spojovací čára 28"/>
                <p:cNvCxnSpPr>
                  <a:stCxn id="82" idx="1"/>
                </p:cNvCxnSpPr>
                <p:nvPr/>
              </p:nvCxnSpPr>
              <p:spPr>
                <a:xfrm flipH="1">
                  <a:off x="-313219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2537" name="Skupina 21"/>
              <p:cNvGrpSpPr>
                <a:grpSpLocks/>
              </p:cNvGrpSpPr>
              <p:nvPr/>
            </p:nvGrpSpPr>
            <p:grpSpPr bwMode="auto">
              <a:xfrm>
                <a:off x="565212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9" name="Obdélník 78"/>
                <p:cNvSpPr/>
                <p:nvPr/>
              </p:nvSpPr>
              <p:spPr>
                <a:xfrm>
                  <a:off x="-2987574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0" name="Přímá spojovací čára 23"/>
                <p:cNvCxnSpPr>
                  <a:stCxn id="79" idx="3"/>
                </p:cNvCxnSpPr>
                <p:nvPr/>
              </p:nvCxnSpPr>
              <p:spPr>
                <a:xfrm>
                  <a:off x="-2196806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Přímá spojovací čára 24"/>
                <p:cNvCxnSpPr>
                  <a:stCxn id="79" idx="1"/>
                </p:cNvCxnSpPr>
                <p:nvPr/>
              </p:nvCxnSpPr>
              <p:spPr>
                <a:xfrm flipH="1">
                  <a:off x="-3132071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2538" name="Skupina 17"/>
              <p:cNvGrpSpPr>
                <a:grpSpLocks/>
              </p:cNvGrpSpPr>
              <p:nvPr/>
            </p:nvGrpSpPr>
            <p:grpSpPr bwMode="auto">
              <a:xfrm>
                <a:off x="673224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6" name="Obdélník 75"/>
                <p:cNvSpPr/>
                <p:nvPr/>
              </p:nvSpPr>
              <p:spPr>
                <a:xfrm>
                  <a:off x="-2987931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7" name="Přímá spojovací čára 19"/>
                <p:cNvCxnSpPr>
                  <a:stCxn id="76" idx="3"/>
                </p:cNvCxnSpPr>
                <p:nvPr/>
              </p:nvCxnSpPr>
              <p:spPr>
                <a:xfrm>
                  <a:off x="-2197163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Přímá spojovací čára 20"/>
                <p:cNvCxnSpPr>
                  <a:stCxn id="76" idx="1"/>
                </p:cNvCxnSpPr>
                <p:nvPr/>
              </p:nvCxnSpPr>
              <p:spPr>
                <a:xfrm flipH="1">
                  <a:off x="-3132428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2539" name="Skupina 13"/>
              <p:cNvGrpSpPr>
                <a:grpSpLocks/>
              </p:cNvGrpSpPr>
              <p:nvPr/>
            </p:nvGrpSpPr>
            <p:grpSpPr bwMode="auto">
              <a:xfrm>
                <a:off x="8275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3" name="Obdélník 72"/>
                <p:cNvSpPr/>
                <p:nvPr/>
              </p:nvSpPr>
              <p:spPr>
                <a:xfrm>
                  <a:off x="-2988625" y="980728"/>
                  <a:ext cx="792355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4" name="Přímá spojovací čára 15"/>
                <p:cNvCxnSpPr>
                  <a:stCxn id="73" idx="3"/>
                </p:cNvCxnSpPr>
                <p:nvPr/>
              </p:nvCxnSpPr>
              <p:spPr>
                <a:xfrm>
                  <a:off x="-219627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Přímá spojovací čára 16"/>
                <p:cNvCxnSpPr>
                  <a:stCxn id="73" idx="1"/>
                </p:cNvCxnSpPr>
                <p:nvPr/>
              </p:nvCxnSpPr>
              <p:spPr>
                <a:xfrm flipH="1">
                  <a:off x="-3133123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2540" name="TextovéPole 37"/>
              <p:cNvSpPr txBox="1">
                <a:spLocks noChangeArrowheads="1"/>
              </p:cNvSpPr>
              <p:nvPr/>
            </p:nvSpPr>
            <p:spPr bwMode="auto">
              <a:xfrm>
                <a:off x="1115616" y="1196752"/>
                <a:ext cx="38183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 1</a:t>
                </a:r>
              </a:p>
            </p:txBody>
          </p:sp>
          <p:sp>
            <p:nvSpPr>
              <p:cNvPr id="62541" name="TextovéPole 38"/>
              <p:cNvSpPr txBox="1">
                <a:spLocks noChangeArrowheads="1"/>
              </p:cNvSpPr>
              <p:nvPr/>
            </p:nvSpPr>
            <p:spPr bwMode="auto">
              <a:xfrm>
                <a:off x="226774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R2</a:t>
                </a:r>
              </a:p>
            </p:txBody>
          </p:sp>
          <p:sp>
            <p:nvSpPr>
              <p:cNvPr id="62542" name="TextovéPole 39"/>
              <p:cNvSpPr txBox="1">
                <a:spLocks noChangeArrowheads="1"/>
              </p:cNvSpPr>
              <p:nvPr/>
            </p:nvSpPr>
            <p:spPr bwMode="auto">
              <a:xfrm>
                <a:off x="3563888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R3</a:t>
                </a:r>
              </a:p>
            </p:txBody>
          </p:sp>
          <p:sp>
            <p:nvSpPr>
              <p:cNvPr id="62543" name="TextovéPole 40"/>
              <p:cNvSpPr txBox="1">
                <a:spLocks noChangeArrowheads="1"/>
              </p:cNvSpPr>
              <p:nvPr/>
            </p:nvSpPr>
            <p:spPr bwMode="auto">
              <a:xfrm>
                <a:off x="478802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R4</a:t>
                </a:r>
              </a:p>
            </p:txBody>
          </p:sp>
          <p:sp>
            <p:nvSpPr>
              <p:cNvPr id="62544" name="TextovéPole 41"/>
              <p:cNvSpPr txBox="1">
                <a:spLocks noChangeArrowheads="1"/>
              </p:cNvSpPr>
              <p:nvPr/>
            </p:nvSpPr>
            <p:spPr bwMode="auto">
              <a:xfrm>
                <a:off x="5940152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R5</a:t>
                </a:r>
              </a:p>
            </p:txBody>
          </p:sp>
          <p:sp>
            <p:nvSpPr>
              <p:cNvPr id="62545" name="TextovéPole 42"/>
              <p:cNvSpPr txBox="1">
                <a:spLocks noChangeArrowheads="1"/>
              </p:cNvSpPr>
              <p:nvPr/>
            </p:nvSpPr>
            <p:spPr bwMode="auto">
              <a:xfrm>
                <a:off x="7092280" y="1196752"/>
                <a:ext cx="432048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 sz="1200"/>
                  <a:t>R6</a:t>
                </a:r>
              </a:p>
            </p:txBody>
          </p:sp>
          <p:cxnSp>
            <p:nvCxnSpPr>
              <p:cNvPr id="67" name="Přímá spojovací čára 44"/>
              <p:cNvCxnSpPr/>
              <p:nvPr/>
            </p:nvCxnSpPr>
            <p:spPr>
              <a:xfrm>
                <a:off x="8028384" y="1341298"/>
                <a:ext cx="0" cy="129614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ovací čára 46"/>
              <p:cNvCxnSpPr/>
              <p:nvPr/>
            </p:nvCxnSpPr>
            <p:spPr>
              <a:xfrm flipH="1">
                <a:off x="468454" y="2637442"/>
                <a:ext cx="755993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9" name="Elipsa 50"/>
              <p:cNvSpPr/>
              <p:nvPr/>
            </p:nvSpPr>
            <p:spPr>
              <a:xfrm>
                <a:off x="323957" y="2564375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0" name="Elipsa 51"/>
              <p:cNvSpPr/>
              <p:nvPr/>
            </p:nvSpPr>
            <p:spPr>
              <a:xfrm>
                <a:off x="323957" y="1268231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1" name="Přímá spojovací čára 56"/>
              <p:cNvCxnSpPr>
                <a:stCxn id="73" idx="1"/>
                <a:endCxn id="70" idx="6"/>
              </p:cNvCxnSpPr>
              <p:nvPr/>
            </p:nvCxnSpPr>
            <p:spPr>
              <a:xfrm flipH="1">
                <a:off x="468454" y="1341298"/>
                <a:ext cx="50336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551" name="TextovéPole 57"/>
              <p:cNvSpPr txBox="1">
                <a:spLocks noChangeArrowheads="1"/>
              </p:cNvSpPr>
              <p:nvPr/>
            </p:nvSpPr>
            <p:spPr bwMode="auto">
              <a:xfrm>
                <a:off x="0" y="1989369"/>
                <a:ext cx="1270063" cy="3669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 Unicode MS" pitchFamily="34" charset="-128"/>
                    <a:ea typeface="Arial Unicode MS" pitchFamily="34" charset="-128"/>
                    <a:cs typeface="Arial Unicode MS" pitchFamily="34" charset="-128"/>
                  </a:rPr>
                  <a:t>U = 36,5 V</a:t>
                </a:r>
              </a:p>
            </p:txBody>
          </p:sp>
        </p:grpSp>
        <p:grpSp>
          <p:nvGrpSpPr>
            <p:cNvPr id="62483" name="Skupina 72"/>
            <p:cNvGrpSpPr>
              <a:grpSpLocks/>
            </p:cNvGrpSpPr>
            <p:nvPr/>
          </p:nvGrpSpPr>
          <p:grpSpPr bwMode="auto">
            <a:xfrm>
              <a:off x="1331913" y="1916113"/>
              <a:ext cx="7127875" cy="0"/>
              <a:chOff x="1331640" y="1772816"/>
              <a:chExt cx="7128792" cy="0"/>
            </a:xfrm>
          </p:grpSpPr>
          <p:cxnSp>
            <p:nvCxnSpPr>
              <p:cNvPr id="48" name="Přímá spojovací šipka 62"/>
              <p:cNvCxnSpPr/>
              <p:nvPr/>
            </p:nvCxnSpPr>
            <p:spPr>
              <a:xfrm>
                <a:off x="1331808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šipka 63"/>
              <p:cNvCxnSpPr/>
              <p:nvPr/>
            </p:nvCxnSpPr>
            <p:spPr>
              <a:xfrm>
                <a:off x="2556165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šipka 64"/>
              <p:cNvCxnSpPr/>
              <p:nvPr/>
            </p:nvCxnSpPr>
            <p:spPr>
              <a:xfrm>
                <a:off x="3780523" y="1772816"/>
                <a:ext cx="136727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šipka 65"/>
              <p:cNvCxnSpPr/>
              <p:nvPr/>
            </p:nvCxnSpPr>
            <p:spPr>
              <a:xfrm>
                <a:off x="5074753" y="1772816"/>
                <a:ext cx="122435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šipka 66"/>
              <p:cNvCxnSpPr/>
              <p:nvPr/>
            </p:nvCxnSpPr>
            <p:spPr>
              <a:xfrm>
                <a:off x="6227650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šipka 67"/>
              <p:cNvCxnSpPr/>
              <p:nvPr/>
            </p:nvCxnSpPr>
            <p:spPr>
              <a:xfrm>
                <a:off x="7307499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" name="Přímá spojovací čára 74"/>
            <p:cNvCxnSpPr/>
            <p:nvPr/>
          </p:nvCxnSpPr>
          <p:spPr>
            <a:xfrm>
              <a:off x="13320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80"/>
            <p:cNvCxnSpPr/>
            <p:nvPr/>
          </p:nvCxnSpPr>
          <p:spPr>
            <a:xfrm>
              <a:off x="262773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81"/>
            <p:cNvCxnSpPr/>
            <p:nvPr/>
          </p:nvCxnSpPr>
          <p:spPr>
            <a:xfrm>
              <a:off x="37804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82"/>
            <p:cNvCxnSpPr/>
            <p:nvPr/>
          </p:nvCxnSpPr>
          <p:spPr>
            <a:xfrm>
              <a:off x="507613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3"/>
            <p:cNvCxnSpPr/>
            <p:nvPr/>
          </p:nvCxnSpPr>
          <p:spPr>
            <a:xfrm>
              <a:off x="6227294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84"/>
            <p:cNvCxnSpPr/>
            <p:nvPr/>
          </p:nvCxnSpPr>
          <p:spPr>
            <a:xfrm>
              <a:off x="730859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85"/>
            <p:cNvCxnSpPr/>
            <p:nvPr/>
          </p:nvCxnSpPr>
          <p:spPr>
            <a:xfrm>
              <a:off x="845975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491" name="TextovéPole 86"/>
            <p:cNvSpPr txBox="1">
              <a:spLocks noChangeArrowheads="1"/>
            </p:cNvSpPr>
            <p:nvPr/>
          </p:nvSpPr>
          <p:spPr bwMode="auto">
            <a:xfrm>
              <a:off x="1692275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2492" name="TextovéPole 87"/>
            <p:cNvSpPr txBox="1">
              <a:spLocks noChangeArrowheads="1"/>
            </p:cNvSpPr>
            <p:nvPr/>
          </p:nvSpPr>
          <p:spPr bwMode="auto">
            <a:xfrm>
              <a:off x="1908175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62493" name="TextovéPole 88"/>
            <p:cNvSpPr txBox="1">
              <a:spLocks noChangeArrowheads="1"/>
            </p:cNvSpPr>
            <p:nvPr/>
          </p:nvSpPr>
          <p:spPr bwMode="auto">
            <a:xfrm>
              <a:off x="2843213" y="15573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2494" name="TextovéPole 101"/>
            <p:cNvSpPr txBox="1">
              <a:spLocks noChangeArrowheads="1"/>
            </p:cNvSpPr>
            <p:nvPr/>
          </p:nvSpPr>
          <p:spPr bwMode="auto">
            <a:xfrm>
              <a:off x="4140200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2495" name="TextovéPole 102"/>
            <p:cNvSpPr txBox="1">
              <a:spLocks noChangeArrowheads="1"/>
            </p:cNvSpPr>
            <p:nvPr/>
          </p:nvSpPr>
          <p:spPr bwMode="auto">
            <a:xfrm>
              <a:off x="5364163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2496" name="TextovéPole 103"/>
            <p:cNvSpPr txBox="1">
              <a:spLocks noChangeArrowheads="1"/>
            </p:cNvSpPr>
            <p:nvPr/>
          </p:nvSpPr>
          <p:spPr bwMode="auto">
            <a:xfrm>
              <a:off x="65166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2497" name="TextovéPole 104"/>
            <p:cNvSpPr txBox="1">
              <a:spLocks noChangeArrowheads="1"/>
            </p:cNvSpPr>
            <p:nvPr/>
          </p:nvSpPr>
          <p:spPr bwMode="auto">
            <a:xfrm>
              <a:off x="75961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2498" name="TextovéPole 105"/>
            <p:cNvSpPr txBox="1">
              <a:spLocks noChangeArrowheads="1"/>
            </p:cNvSpPr>
            <p:nvPr/>
          </p:nvSpPr>
          <p:spPr bwMode="auto">
            <a:xfrm>
              <a:off x="31321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62499" name="TextovéPole 106"/>
            <p:cNvSpPr txBox="1">
              <a:spLocks noChangeArrowheads="1"/>
            </p:cNvSpPr>
            <p:nvPr/>
          </p:nvSpPr>
          <p:spPr bwMode="auto">
            <a:xfrm>
              <a:off x="44275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3</a:t>
              </a:r>
            </a:p>
          </p:txBody>
        </p:sp>
        <p:sp>
          <p:nvSpPr>
            <p:cNvPr id="62500" name="TextovéPole 107"/>
            <p:cNvSpPr txBox="1">
              <a:spLocks noChangeArrowheads="1"/>
            </p:cNvSpPr>
            <p:nvPr/>
          </p:nvSpPr>
          <p:spPr bwMode="auto">
            <a:xfrm>
              <a:off x="5651500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4</a:t>
              </a:r>
            </a:p>
          </p:txBody>
        </p:sp>
        <p:sp>
          <p:nvSpPr>
            <p:cNvPr id="62501" name="TextovéPole 108"/>
            <p:cNvSpPr txBox="1">
              <a:spLocks noChangeArrowheads="1"/>
            </p:cNvSpPr>
            <p:nvPr/>
          </p:nvSpPr>
          <p:spPr bwMode="auto">
            <a:xfrm>
              <a:off x="673258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5</a:t>
              </a:r>
            </a:p>
          </p:txBody>
        </p:sp>
        <p:sp>
          <p:nvSpPr>
            <p:cNvPr id="62502" name="TextovéPole 109"/>
            <p:cNvSpPr txBox="1">
              <a:spLocks noChangeArrowheads="1"/>
            </p:cNvSpPr>
            <p:nvPr/>
          </p:nvSpPr>
          <p:spPr bwMode="auto">
            <a:xfrm>
              <a:off x="7885113" y="1628775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6</a:t>
              </a:r>
            </a:p>
          </p:txBody>
        </p:sp>
        <p:cxnSp>
          <p:nvCxnSpPr>
            <p:cNvPr id="24" name="Přímá spojovací šipka 111"/>
            <p:cNvCxnSpPr/>
            <p:nvPr/>
          </p:nvCxnSpPr>
          <p:spPr>
            <a:xfrm flipH="1">
              <a:off x="6875119" y="2636838"/>
              <a:ext cx="1009846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504" name="TextovéPole 112"/>
            <p:cNvSpPr txBox="1">
              <a:spLocks noChangeArrowheads="1"/>
            </p:cNvSpPr>
            <p:nvPr/>
          </p:nvSpPr>
          <p:spPr bwMode="auto">
            <a:xfrm>
              <a:off x="7235825" y="2205038"/>
              <a:ext cx="242888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I</a:t>
              </a:r>
            </a:p>
          </p:txBody>
        </p:sp>
        <p:grpSp>
          <p:nvGrpSpPr>
            <p:cNvPr id="62505" name="Skupina 126"/>
            <p:cNvGrpSpPr>
              <a:grpSpLocks/>
            </p:cNvGrpSpPr>
            <p:nvPr/>
          </p:nvGrpSpPr>
          <p:grpSpPr bwMode="auto">
            <a:xfrm>
              <a:off x="1692275" y="836613"/>
              <a:ext cx="498475" cy="400050"/>
              <a:chOff x="-2772816" y="2564904"/>
              <a:chExt cx="498600" cy="400110"/>
            </a:xfrm>
          </p:grpSpPr>
          <p:sp>
            <p:nvSpPr>
              <p:cNvPr id="62525" name="Obdélník 115"/>
              <p:cNvSpPr>
                <a:spLocks noChangeArrowheads="1"/>
              </p:cNvSpPr>
              <p:nvPr/>
            </p:nvSpPr>
            <p:spPr bwMode="auto">
              <a:xfrm>
                <a:off x="-2628800" y="2564904"/>
                <a:ext cx="3545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 sz="2000"/>
                  <a:t>Ω</a:t>
                </a:r>
              </a:p>
            </p:txBody>
          </p:sp>
          <p:sp>
            <p:nvSpPr>
              <p:cNvPr id="62526" name="TextovéPole 125"/>
              <p:cNvSpPr txBox="1">
                <a:spLocks noChangeArrowheads="1"/>
              </p:cNvSpPr>
              <p:nvPr/>
            </p:nvSpPr>
            <p:spPr bwMode="auto">
              <a:xfrm>
                <a:off x="-2772816" y="2564904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</a:t>
                </a:r>
              </a:p>
            </p:txBody>
          </p:sp>
        </p:grpSp>
        <p:grpSp>
          <p:nvGrpSpPr>
            <p:cNvPr id="62506" name="Skupina 128"/>
            <p:cNvGrpSpPr>
              <a:grpSpLocks/>
            </p:cNvGrpSpPr>
            <p:nvPr/>
          </p:nvGrpSpPr>
          <p:grpSpPr bwMode="auto">
            <a:xfrm>
              <a:off x="2627313" y="836613"/>
              <a:ext cx="842962" cy="369887"/>
              <a:chOff x="-1980728" y="2420888"/>
              <a:chExt cx="842610" cy="369332"/>
            </a:xfrm>
          </p:grpSpPr>
          <p:sp>
            <p:nvSpPr>
              <p:cNvPr id="62523" name="Obdélník 114"/>
              <p:cNvSpPr>
                <a:spLocks noChangeArrowheads="1"/>
              </p:cNvSpPr>
              <p:nvPr/>
            </p:nvSpPr>
            <p:spPr bwMode="auto">
              <a:xfrm>
                <a:off x="-1476672" y="242088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2524" name="TextovéPole 127"/>
              <p:cNvSpPr txBox="1">
                <a:spLocks noChangeArrowheads="1"/>
              </p:cNvSpPr>
              <p:nvPr/>
            </p:nvSpPr>
            <p:spPr bwMode="auto">
              <a:xfrm>
                <a:off x="-1980728" y="2420888"/>
                <a:ext cx="63324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0,1 k</a:t>
                </a:r>
              </a:p>
            </p:txBody>
          </p:sp>
        </p:grpSp>
        <p:grpSp>
          <p:nvGrpSpPr>
            <p:cNvPr id="62507" name="Skupina 130"/>
            <p:cNvGrpSpPr>
              <a:grpSpLocks/>
            </p:cNvGrpSpPr>
            <p:nvPr/>
          </p:nvGrpSpPr>
          <p:grpSpPr bwMode="auto">
            <a:xfrm>
              <a:off x="3995738" y="836613"/>
              <a:ext cx="698500" cy="369887"/>
              <a:chOff x="-2124744" y="2708920"/>
              <a:chExt cx="698594" cy="369332"/>
            </a:xfrm>
          </p:grpSpPr>
          <p:sp>
            <p:nvSpPr>
              <p:cNvPr id="62521" name="Obdélník 116"/>
              <p:cNvSpPr>
                <a:spLocks noChangeArrowheads="1"/>
              </p:cNvSpPr>
              <p:nvPr/>
            </p:nvSpPr>
            <p:spPr bwMode="auto">
              <a:xfrm>
                <a:off x="-1764704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2522" name="TextovéPole 129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53572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200</a:t>
                </a:r>
              </a:p>
            </p:txBody>
          </p:sp>
        </p:grpSp>
        <p:grpSp>
          <p:nvGrpSpPr>
            <p:cNvPr id="62508" name="Skupina 132"/>
            <p:cNvGrpSpPr>
              <a:grpSpLocks/>
            </p:cNvGrpSpPr>
            <p:nvPr/>
          </p:nvGrpSpPr>
          <p:grpSpPr bwMode="auto">
            <a:xfrm>
              <a:off x="5292725" y="836613"/>
              <a:ext cx="625475" cy="369887"/>
              <a:chOff x="-2124744" y="2708920"/>
              <a:chExt cx="626586" cy="369332"/>
            </a:xfrm>
          </p:grpSpPr>
          <p:sp>
            <p:nvSpPr>
              <p:cNvPr id="62519" name="Obdélník 118"/>
              <p:cNvSpPr>
                <a:spLocks noChangeArrowheads="1"/>
              </p:cNvSpPr>
              <p:nvPr/>
            </p:nvSpPr>
            <p:spPr bwMode="auto">
              <a:xfrm>
                <a:off x="-1836712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2520" name="TextovéPole 131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50</a:t>
                </a:r>
              </a:p>
            </p:txBody>
          </p:sp>
        </p:grpSp>
        <p:grpSp>
          <p:nvGrpSpPr>
            <p:cNvPr id="62509" name="Skupina 134"/>
            <p:cNvGrpSpPr>
              <a:grpSpLocks/>
            </p:cNvGrpSpPr>
            <p:nvPr/>
          </p:nvGrpSpPr>
          <p:grpSpPr bwMode="auto">
            <a:xfrm>
              <a:off x="6516688" y="836613"/>
              <a:ext cx="482600" cy="369887"/>
              <a:chOff x="-1476672" y="2780928"/>
              <a:chExt cx="482570" cy="369332"/>
            </a:xfrm>
          </p:grpSpPr>
          <p:sp>
            <p:nvSpPr>
              <p:cNvPr id="62517" name="Obdélník 117"/>
              <p:cNvSpPr>
                <a:spLocks noChangeArrowheads="1"/>
              </p:cNvSpPr>
              <p:nvPr/>
            </p:nvSpPr>
            <p:spPr bwMode="auto">
              <a:xfrm>
                <a:off x="-1332656" y="278092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2518" name="TextovéPole 133"/>
              <p:cNvSpPr txBox="1">
                <a:spLocks noChangeArrowheads="1"/>
              </p:cNvSpPr>
              <p:nvPr/>
            </p:nvSpPr>
            <p:spPr bwMode="auto">
              <a:xfrm>
                <a:off x="-1476672" y="2780928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4</a:t>
                </a:r>
              </a:p>
            </p:txBody>
          </p:sp>
        </p:grpSp>
        <p:grpSp>
          <p:nvGrpSpPr>
            <p:cNvPr id="62510" name="Skupina 136"/>
            <p:cNvGrpSpPr>
              <a:grpSpLocks/>
            </p:cNvGrpSpPr>
            <p:nvPr/>
          </p:nvGrpSpPr>
          <p:grpSpPr bwMode="auto">
            <a:xfrm>
              <a:off x="7596188" y="836613"/>
              <a:ext cx="482600" cy="369887"/>
              <a:chOff x="-1332656" y="3068960"/>
              <a:chExt cx="482570" cy="369332"/>
            </a:xfrm>
          </p:grpSpPr>
          <p:sp>
            <p:nvSpPr>
              <p:cNvPr id="62515" name="Obdélník 120"/>
              <p:cNvSpPr>
                <a:spLocks noChangeArrowheads="1"/>
              </p:cNvSpPr>
              <p:nvPr/>
            </p:nvSpPr>
            <p:spPr bwMode="auto">
              <a:xfrm>
                <a:off x="-1188640" y="306896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2516" name="TextovéPole 135"/>
              <p:cNvSpPr txBox="1">
                <a:spLocks noChangeArrowheads="1"/>
              </p:cNvSpPr>
              <p:nvPr/>
            </p:nvSpPr>
            <p:spPr bwMode="auto">
              <a:xfrm>
                <a:off x="-1332656" y="3068960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6</a:t>
                </a:r>
              </a:p>
            </p:txBody>
          </p:sp>
        </p:grpSp>
        <p:grpSp>
          <p:nvGrpSpPr>
            <p:cNvPr id="62511" name="Skupina 188"/>
            <p:cNvGrpSpPr>
              <a:grpSpLocks/>
            </p:cNvGrpSpPr>
            <p:nvPr/>
          </p:nvGrpSpPr>
          <p:grpSpPr bwMode="auto">
            <a:xfrm>
              <a:off x="539750" y="1196975"/>
              <a:ext cx="215900" cy="215900"/>
              <a:chOff x="-2628800" y="3429000"/>
              <a:chExt cx="432048" cy="432048"/>
            </a:xfrm>
          </p:grpSpPr>
          <p:cxnSp>
            <p:nvCxnSpPr>
              <p:cNvPr id="34" name="Přímá spojovací čára 184"/>
              <p:cNvCxnSpPr/>
              <p:nvPr/>
            </p:nvCxnSpPr>
            <p:spPr>
              <a:xfrm>
                <a:off x="-2412706" y="3429000"/>
                <a:ext cx="0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186"/>
              <p:cNvCxnSpPr/>
              <p:nvPr/>
            </p:nvCxnSpPr>
            <p:spPr>
              <a:xfrm>
                <a:off x="-2628772" y="3645024"/>
                <a:ext cx="43213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3" name="Přímá spojovací čára 190"/>
            <p:cNvCxnSpPr/>
            <p:nvPr/>
          </p:nvCxnSpPr>
          <p:spPr>
            <a:xfrm>
              <a:off x="468313" y="2636838"/>
              <a:ext cx="28739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TextovéPole 90"/>
          <p:cNvSpPr txBox="1">
            <a:spLocks noChangeArrowheads="1"/>
          </p:cNvSpPr>
          <p:nvPr/>
        </p:nvSpPr>
        <p:spPr bwMode="auto">
          <a:xfrm>
            <a:off x="2041525" y="2359025"/>
            <a:ext cx="75612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Dokážete vypočítat velikost procházejícího proudu?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Výpočet si napiš do notesu a zkontroluj si ho kliknutím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na černý obdélník.</a:t>
            </a:r>
          </a:p>
        </p:txBody>
      </p:sp>
      <p:sp>
        <p:nvSpPr>
          <p:cNvPr id="62468" name="TextovéPole 142"/>
          <p:cNvSpPr txBox="1">
            <a:spLocks noChangeArrowheads="1"/>
          </p:cNvSpPr>
          <p:nvPr/>
        </p:nvSpPr>
        <p:spPr bwMode="auto">
          <a:xfrm>
            <a:off x="2065338" y="3643313"/>
            <a:ext cx="1152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I =  ?</a:t>
            </a:r>
          </a:p>
        </p:txBody>
      </p:sp>
      <p:sp>
        <p:nvSpPr>
          <p:cNvPr id="62469" name="TextovéPole 176"/>
          <p:cNvSpPr txBox="1">
            <a:spLocks noChangeArrowheads="1"/>
          </p:cNvSpPr>
          <p:nvPr/>
        </p:nvSpPr>
        <p:spPr bwMode="auto">
          <a:xfrm>
            <a:off x="3384550" y="3646488"/>
            <a:ext cx="1244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0,1 A</a:t>
            </a:r>
          </a:p>
        </p:txBody>
      </p:sp>
      <p:sp>
        <p:nvSpPr>
          <p:cNvPr id="94" name="Obdélník 93"/>
          <p:cNvSpPr/>
          <p:nvPr/>
        </p:nvSpPr>
        <p:spPr>
          <a:xfrm>
            <a:off x="3378200" y="3716338"/>
            <a:ext cx="2519363" cy="635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Správný výsledek</a:t>
            </a:r>
          </a:p>
        </p:txBody>
      </p:sp>
      <p:grpSp>
        <p:nvGrpSpPr>
          <p:cNvPr id="62471" name="Skupina 103"/>
          <p:cNvGrpSpPr>
            <a:grpSpLocks/>
          </p:cNvGrpSpPr>
          <p:nvPr/>
        </p:nvGrpSpPr>
        <p:grpSpPr bwMode="auto">
          <a:xfrm>
            <a:off x="1854200" y="5218113"/>
            <a:ext cx="8439150" cy="766762"/>
            <a:chOff x="614907" y="5594568"/>
            <a:chExt cx="8440383" cy="766671"/>
          </a:xfrm>
        </p:grpSpPr>
        <p:sp>
          <p:nvSpPr>
            <p:cNvPr id="62473" name="Obdélník 122"/>
            <p:cNvSpPr>
              <a:spLocks noChangeArrowheads="1"/>
            </p:cNvSpPr>
            <p:nvPr/>
          </p:nvSpPr>
          <p:spPr bwMode="auto">
            <a:xfrm>
              <a:off x="6652802" y="5594568"/>
              <a:ext cx="526106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 sz="4000"/>
                <a:t>Ω</a:t>
              </a:r>
            </a:p>
          </p:txBody>
        </p:sp>
        <p:grpSp>
          <p:nvGrpSpPr>
            <p:cNvPr id="62474" name="Skupina 102"/>
            <p:cNvGrpSpPr>
              <a:grpSpLocks/>
            </p:cNvGrpSpPr>
            <p:nvPr/>
          </p:nvGrpSpPr>
          <p:grpSpPr bwMode="auto">
            <a:xfrm>
              <a:off x="614907" y="5640101"/>
              <a:ext cx="2981823" cy="721138"/>
              <a:chOff x="5297311" y="3722023"/>
              <a:chExt cx="2981823" cy="721138"/>
            </a:xfrm>
          </p:grpSpPr>
          <p:grpSp>
            <p:nvGrpSpPr>
              <p:cNvPr id="62478" name="Skupina 3"/>
              <p:cNvGrpSpPr>
                <a:grpSpLocks/>
              </p:cNvGrpSpPr>
              <p:nvPr/>
            </p:nvGrpSpPr>
            <p:grpSpPr bwMode="auto">
              <a:xfrm>
                <a:off x="7476190" y="3722023"/>
                <a:ext cx="802944" cy="707886"/>
                <a:chOff x="2150599" y="-374201"/>
                <a:chExt cx="712424" cy="708436"/>
              </a:xfrm>
            </p:grpSpPr>
            <p:sp>
              <p:nvSpPr>
                <p:cNvPr id="62480" name="TextovéPole 1"/>
                <p:cNvSpPr txBox="1">
                  <a:spLocks noChangeArrowheads="1"/>
                </p:cNvSpPr>
                <p:nvPr/>
              </p:nvSpPr>
              <p:spPr bwMode="auto">
                <a:xfrm>
                  <a:off x="2150599" y="-374201"/>
                  <a:ext cx="492397" cy="70843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 sz="4000">
                      <a:latin typeface="Arial" pitchFamily="34" charset="0"/>
                    </a:rPr>
                    <a:t>R</a:t>
                  </a:r>
                </a:p>
              </p:txBody>
            </p:sp>
            <p:sp>
              <p:nvSpPr>
                <p:cNvPr id="62481" name="TextovéPole 2"/>
                <p:cNvSpPr txBox="1">
                  <a:spLocks noChangeArrowheads="1"/>
                </p:cNvSpPr>
                <p:nvPr/>
              </p:nvSpPr>
              <p:spPr bwMode="auto">
                <a:xfrm>
                  <a:off x="2551258" y="-62066"/>
                  <a:ext cx="311765" cy="36961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C</a:t>
                  </a:r>
                </a:p>
              </p:txBody>
            </p:sp>
          </p:grpSp>
          <p:sp>
            <p:nvSpPr>
              <p:cNvPr id="62479" name="TextovéPole 84"/>
              <p:cNvSpPr txBox="1">
                <a:spLocks noChangeArrowheads="1"/>
              </p:cNvSpPr>
              <p:nvPr/>
            </p:nvSpPr>
            <p:spPr bwMode="auto">
              <a:xfrm>
                <a:off x="5297311" y="3735275"/>
                <a:ext cx="2424062" cy="70788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I   =    U : </a:t>
                </a:r>
              </a:p>
            </p:txBody>
          </p:sp>
        </p:grpSp>
        <p:sp>
          <p:nvSpPr>
            <p:cNvPr id="62475" name="TextovéPole 85"/>
            <p:cNvSpPr txBox="1">
              <a:spLocks noChangeArrowheads="1"/>
            </p:cNvSpPr>
            <p:nvPr/>
          </p:nvSpPr>
          <p:spPr bwMode="auto">
            <a:xfrm>
              <a:off x="3493053" y="5621318"/>
              <a:ext cx="484428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</a:t>
              </a:r>
            </a:p>
          </p:txBody>
        </p:sp>
        <p:sp>
          <p:nvSpPr>
            <p:cNvPr id="62476" name="TextovéPole 87"/>
            <p:cNvSpPr txBox="1">
              <a:spLocks noChangeArrowheads="1"/>
            </p:cNvSpPr>
            <p:nvPr/>
          </p:nvSpPr>
          <p:spPr bwMode="auto">
            <a:xfrm>
              <a:off x="3878746" y="5594568"/>
              <a:ext cx="295144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36,5 V : 365</a:t>
              </a:r>
            </a:p>
          </p:txBody>
        </p:sp>
        <p:sp>
          <p:nvSpPr>
            <p:cNvPr id="62477" name="TextovéPole 88"/>
            <p:cNvSpPr txBox="1">
              <a:spLocks noChangeArrowheads="1"/>
            </p:cNvSpPr>
            <p:nvPr/>
          </p:nvSpPr>
          <p:spPr bwMode="auto">
            <a:xfrm>
              <a:off x="7116361" y="5594568"/>
              <a:ext cx="193892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  </a:t>
              </a:r>
              <a:r>
                <a:rPr lang="cs-CZ" altLang="cs-CZ" sz="4000">
                  <a:solidFill>
                    <a:srgbClr val="FF0000"/>
                  </a:solidFill>
                  <a:latin typeface="Arial" pitchFamily="34" charset="0"/>
                </a:rPr>
                <a:t>0,1 A</a:t>
              </a:r>
            </a:p>
          </p:txBody>
        </p:sp>
      </p:grpSp>
      <p:sp>
        <p:nvSpPr>
          <p:cNvPr id="105" name="Obdélník 104"/>
          <p:cNvSpPr/>
          <p:nvPr/>
        </p:nvSpPr>
        <p:spPr>
          <a:xfrm>
            <a:off x="1703388" y="5084763"/>
            <a:ext cx="8713787" cy="1200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40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</p:childTnLst>
        </p:cTn>
      </p:par>
    </p:tnLst>
    <p:bldLst>
      <p:bldP spid="91" grpId="0"/>
      <p:bldP spid="94" grpId="0" animBg="1"/>
      <p:bldP spid="105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41525" y="2359025"/>
            <a:ext cx="75612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Dokážete vypočítat velikost  napětí U</a:t>
            </a:r>
            <a:r>
              <a:rPr lang="cs-CZ" altLang="cs-CZ">
                <a:latin typeface="Arial" pitchFamily="34" charset="0"/>
              </a:rPr>
              <a:t>1</a:t>
            </a:r>
            <a:r>
              <a:rPr lang="cs-CZ" altLang="cs-CZ" sz="2400">
                <a:latin typeface="Arial" pitchFamily="34" charset="0"/>
              </a:rPr>
              <a:t>?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Výpočet si napiš do notesu a zkontroluj si ho kliknutím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na černý obdélník.</a:t>
            </a:r>
          </a:p>
        </p:txBody>
      </p:sp>
      <p:grpSp>
        <p:nvGrpSpPr>
          <p:cNvPr id="63491" name="Skupina 2"/>
          <p:cNvGrpSpPr>
            <a:grpSpLocks/>
          </p:cNvGrpSpPr>
          <p:nvPr/>
        </p:nvGrpSpPr>
        <p:grpSpPr bwMode="auto">
          <a:xfrm>
            <a:off x="2011363" y="404813"/>
            <a:ext cx="8169275" cy="1871662"/>
            <a:chOff x="468313" y="836613"/>
            <a:chExt cx="8170862" cy="1871662"/>
          </a:xfrm>
        </p:grpSpPr>
        <p:grpSp>
          <p:nvGrpSpPr>
            <p:cNvPr id="63511" name="Skupina 58"/>
            <p:cNvGrpSpPr>
              <a:grpSpLocks/>
            </p:cNvGrpSpPr>
            <p:nvPr/>
          </p:nvGrpSpPr>
          <p:grpSpPr bwMode="auto">
            <a:xfrm>
              <a:off x="611188" y="1196975"/>
              <a:ext cx="8027987" cy="1511300"/>
              <a:chOff x="0" y="1196752"/>
              <a:chExt cx="8028384" cy="1512168"/>
            </a:xfrm>
          </p:grpSpPr>
          <p:cxnSp>
            <p:nvCxnSpPr>
              <p:cNvPr id="55" name="Přímá spojovací čára 7"/>
              <p:cNvCxnSpPr/>
              <p:nvPr/>
            </p:nvCxnSpPr>
            <p:spPr>
              <a:xfrm>
                <a:off x="1476763" y="1341298"/>
                <a:ext cx="655162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3563" name="Skupina 33"/>
              <p:cNvGrpSpPr>
                <a:grpSpLocks/>
              </p:cNvGrpSpPr>
              <p:nvPr/>
            </p:nvGrpSpPr>
            <p:grpSpPr bwMode="auto">
              <a:xfrm>
                <a:off x="1979712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9" name="Obdélník 88"/>
                <p:cNvSpPr/>
                <p:nvPr/>
              </p:nvSpPr>
              <p:spPr>
                <a:xfrm>
                  <a:off x="-298794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90" name="Přímá spojovací čára 35"/>
                <p:cNvCxnSpPr>
                  <a:stCxn id="89" idx="3"/>
                </p:cNvCxnSpPr>
                <p:nvPr/>
              </p:nvCxnSpPr>
              <p:spPr>
                <a:xfrm>
                  <a:off x="-219718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ovací čára 36"/>
                <p:cNvCxnSpPr>
                  <a:stCxn id="89" idx="1"/>
                </p:cNvCxnSpPr>
                <p:nvPr/>
              </p:nvCxnSpPr>
              <p:spPr>
                <a:xfrm flipH="1">
                  <a:off x="-313244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3564" name="Skupina 29"/>
              <p:cNvGrpSpPr>
                <a:grpSpLocks/>
              </p:cNvGrpSpPr>
              <p:nvPr/>
            </p:nvGrpSpPr>
            <p:grpSpPr bwMode="auto">
              <a:xfrm>
                <a:off x="3203848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6" name="Obdélník 85"/>
                <p:cNvSpPr/>
                <p:nvPr/>
              </p:nvSpPr>
              <p:spPr>
                <a:xfrm>
                  <a:off x="-2987823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7" name="Přímá spojovací čára 31"/>
                <p:cNvCxnSpPr>
                  <a:stCxn id="86" idx="3"/>
                </p:cNvCxnSpPr>
                <p:nvPr/>
              </p:nvCxnSpPr>
              <p:spPr>
                <a:xfrm>
                  <a:off x="-2197055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ovací čára 32"/>
                <p:cNvCxnSpPr>
                  <a:stCxn id="86" idx="1"/>
                </p:cNvCxnSpPr>
                <p:nvPr/>
              </p:nvCxnSpPr>
              <p:spPr>
                <a:xfrm flipH="1">
                  <a:off x="-3132320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3565" name="Skupina 25"/>
              <p:cNvGrpSpPr>
                <a:grpSpLocks/>
              </p:cNvGrpSpPr>
              <p:nvPr/>
            </p:nvGrpSpPr>
            <p:grpSpPr bwMode="auto">
              <a:xfrm>
                <a:off x="44279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3" name="Obdélník 82"/>
                <p:cNvSpPr/>
                <p:nvPr/>
              </p:nvSpPr>
              <p:spPr>
                <a:xfrm>
                  <a:off x="-298769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4" name="Přímá spojovací čára 27"/>
                <p:cNvCxnSpPr>
                  <a:stCxn id="83" idx="3"/>
                </p:cNvCxnSpPr>
                <p:nvPr/>
              </p:nvCxnSpPr>
              <p:spPr>
                <a:xfrm>
                  <a:off x="-219693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ovací čára 28"/>
                <p:cNvCxnSpPr>
                  <a:stCxn id="83" idx="1"/>
                </p:cNvCxnSpPr>
                <p:nvPr/>
              </p:nvCxnSpPr>
              <p:spPr>
                <a:xfrm flipH="1">
                  <a:off x="-313219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3566" name="Skupina 21"/>
              <p:cNvGrpSpPr>
                <a:grpSpLocks/>
              </p:cNvGrpSpPr>
              <p:nvPr/>
            </p:nvGrpSpPr>
            <p:grpSpPr bwMode="auto">
              <a:xfrm>
                <a:off x="565212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0" name="Obdélník 79"/>
                <p:cNvSpPr/>
                <p:nvPr/>
              </p:nvSpPr>
              <p:spPr>
                <a:xfrm>
                  <a:off x="-2987574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1" name="Přímá spojovací čára 23"/>
                <p:cNvCxnSpPr>
                  <a:stCxn id="80" idx="3"/>
                </p:cNvCxnSpPr>
                <p:nvPr/>
              </p:nvCxnSpPr>
              <p:spPr>
                <a:xfrm>
                  <a:off x="-2196806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ovací čára 24"/>
                <p:cNvCxnSpPr>
                  <a:stCxn id="80" idx="1"/>
                </p:cNvCxnSpPr>
                <p:nvPr/>
              </p:nvCxnSpPr>
              <p:spPr>
                <a:xfrm flipH="1">
                  <a:off x="-3132071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3567" name="Skupina 17"/>
              <p:cNvGrpSpPr>
                <a:grpSpLocks/>
              </p:cNvGrpSpPr>
              <p:nvPr/>
            </p:nvGrpSpPr>
            <p:grpSpPr bwMode="auto">
              <a:xfrm>
                <a:off x="673224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7" name="Obdélník 76"/>
                <p:cNvSpPr/>
                <p:nvPr/>
              </p:nvSpPr>
              <p:spPr>
                <a:xfrm>
                  <a:off x="-2987931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8" name="Přímá spojovací čára 19"/>
                <p:cNvCxnSpPr>
                  <a:stCxn id="77" idx="3"/>
                </p:cNvCxnSpPr>
                <p:nvPr/>
              </p:nvCxnSpPr>
              <p:spPr>
                <a:xfrm>
                  <a:off x="-2197163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ovací čára 20"/>
                <p:cNvCxnSpPr>
                  <a:stCxn id="77" idx="1"/>
                </p:cNvCxnSpPr>
                <p:nvPr/>
              </p:nvCxnSpPr>
              <p:spPr>
                <a:xfrm flipH="1">
                  <a:off x="-3132428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3568" name="Skupina 13"/>
              <p:cNvGrpSpPr>
                <a:grpSpLocks/>
              </p:cNvGrpSpPr>
              <p:nvPr/>
            </p:nvGrpSpPr>
            <p:grpSpPr bwMode="auto">
              <a:xfrm>
                <a:off x="8275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4" name="Obdélník 73"/>
                <p:cNvSpPr/>
                <p:nvPr/>
              </p:nvSpPr>
              <p:spPr>
                <a:xfrm>
                  <a:off x="-2988625" y="980728"/>
                  <a:ext cx="792355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5" name="Přímá spojovací čára 15"/>
                <p:cNvCxnSpPr>
                  <a:stCxn id="74" idx="3"/>
                </p:cNvCxnSpPr>
                <p:nvPr/>
              </p:nvCxnSpPr>
              <p:spPr>
                <a:xfrm>
                  <a:off x="-219627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ovací čára 16"/>
                <p:cNvCxnSpPr>
                  <a:stCxn id="74" idx="1"/>
                </p:cNvCxnSpPr>
                <p:nvPr/>
              </p:nvCxnSpPr>
              <p:spPr>
                <a:xfrm flipH="1">
                  <a:off x="-3133123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3569" name="TextovéPole 37"/>
              <p:cNvSpPr txBox="1">
                <a:spLocks noChangeArrowheads="1"/>
              </p:cNvSpPr>
              <p:nvPr/>
            </p:nvSpPr>
            <p:spPr bwMode="auto">
              <a:xfrm>
                <a:off x="1115616" y="1196752"/>
                <a:ext cx="38183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 1</a:t>
                </a:r>
              </a:p>
            </p:txBody>
          </p:sp>
          <p:sp>
            <p:nvSpPr>
              <p:cNvPr id="63570" name="TextovéPole 38"/>
              <p:cNvSpPr txBox="1">
                <a:spLocks noChangeArrowheads="1"/>
              </p:cNvSpPr>
              <p:nvPr/>
            </p:nvSpPr>
            <p:spPr bwMode="auto">
              <a:xfrm>
                <a:off x="226774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R2</a:t>
                </a:r>
              </a:p>
            </p:txBody>
          </p:sp>
          <p:sp>
            <p:nvSpPr>
              <p:cNvPr id="63571" name="TextovéPole 39"/>
              <p:cNvSpPr txBox="1">
                <a:spLocks noChangeArrowheads="1"/>
              </p:cNvSpPr>
              <p:nvPr/>
            </p:nvSpPr>
            <p:spPr bwMode="auto">
              <a:xfrm>
                <a:off x="3563888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R3</a:t>
                </a:r>
              </a:p>
            </p:txBody>
          </p:sp>
          <p:sp>
            <p:nvSpPr>
              <p:cNvPr id="63572" name="TextovéPole 40"/>
              <p:cNvSpPr txBox="1">
                <a:spLocks noChangeArrowheads="1"/>
              </p:cNvSpPr>
              <p:nvPr/>
            </p:nvSpPr>
            <p:spPr bwMode="auto">
              <a:xfrm>
                <a:off x="478802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R4</a:t>
                </a:r>
              </a:p>
            </p:txBody>
          </p:sp>
          <p:sp>
            <p:nvSpPr>
              <p:cNvPr id="63573" name="TextovéPole 41"/>
              <p:cNvSpPr txBox="1">
                <a:spLocks noChangeArrowheads="1"/>
              </p:cNvSpPr>
              <p:nvPr/>
            </p:nvSpPr>
            <p:spPr bwMode="auto">
              <a:xfrm>
                <a:off x="5940152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R5</a:t>
                </a:r>
              </a:p>
            </p:txBody>
          </p:sp>
          <p:sp>
            <p:nvSpPr>
              <p:cNvPr id="63574" name="TextovéPole 42"/>
              <p:cNvSpPr txBox="1">
                <a:spLocks noChangeArrowheads="1"/>
              </p:cNvSpPr>
              <p:nvPr/>
            </p:nvSpPr>
            <p:spPr bwMode="auto">
              <a:xfrm>
                <a:off x="7092280" y="1196752"/>
                <a:ext cx="432048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 sz="1200"/>
                  <a:t>R6</a:t>
                </a:r>
              </a:p>
            </p:txBody>
          </p:sp>
          <p:cxnSp>
            <p:nvCxnSpPr>
              <p:cNvPr id="68" name="Přímá spojovací čára 44"/>
              <p:cNvCxnSpPr/>
              <p:nvPr/>
            </p:nvCxnSpPr>
            <p:spPr>
              <a:xfrm>
                <a:off x="8028384" y="1341298"/>
                <a:ext cx="0" cy="129614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46"/>
              <p:cNvCxnSpPr/>
              <p:nvPr/>
            </p:nvCxnSpPr>
            <p:spPr>
              <a:xfrm flipH="1">
                <a:off x="468454" y="2637442"/>
                <a:ext cx="755993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Elipsa 50"/>
              <p:cNvSpPr/>
              <p:nvPr/>
            </p:nvSpPr>
            <p:spPr>
              <a:xfrm>
                <a:off x="323957" y="2564375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1" name="Elipsa 51"/>
              <p:cNvSpPr/>
              <p:nvPr/>
            </p:nvSpPr>
            <p:spPr>
              <a:xfrm>
                <a:off x="323957" y="1268231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2" name="Přímá spojovací čára 56"/>
              <p:cNvCxnSpPr>
                <a:stCxn id="74" idx="1"/>
                <a:endCxn id="71" idx="6"/>
              </p:cNvCxnSpPr>
              <p:nvPr/>
            </p:nvCxnSpPr>
            <p:spPr>
              <a:xfrm flipH="1">
                <a:off x="468454" y="1341298"/>
                <a:ext cx="50336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3580" name="TextovéPole 57"/>
              <p:cNvSpPr txBox="1">
                <a:spLocks noChangeArrowheads="1"/>
              </p:cNvSpPr>
              <p:nvPr/>
            </p:nvSpPr>
            <p:spPr bwMode="auto">
              <a:xfrm>
                <a:off x="0" y="1989369"/>
                <a:ext cx="1270063" cy="3669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 Unicode MS" pitchFamily="34" charset="-128"/>
                    <a:ea typeface="Arial Unicode MS" pitchFamily="34" charset="-128"/>
                    <a:cs typeface="Arial Unicode MS" pitchFamily="34" charset="-128"/>
                  </a:rPr>
                  <a:t>U = 36,5 V</a:t>
                </a:r>
              </a:p>
            </p:txBody>
          </p:sp>
        </p:grpSp>
        <p:grpSp>
          <p:nvGrpSpPr>
            <p:cNvPr id="63512" name="Skupina 72"/>
            <p:cNvGrpSpPr>
              <a:grpSpLocks/>
            </p:cNvGrpSpPr>
            <p:nvPr/>
          </p:nvGrpSpPr>
          <p:grpSpPr bwMode="auto">
            <a:xfrm>
              <a:off x="1331913" y="1916113"/>
              <a:ext cx="7127875" cy="0"/>
              <a:chOff x="1331640" y="1772816"/>
              <a:chExt cx="7128792" cy="0"/>
            </a:xfrm>
          </p:grpSpPr>
          <p:cxnSp>
            <p:nvCxnSpPr>
              <p:cNvPr id="49" name="Přímá spojovací šipka 62"/>
              <p:cNvCxnSpPr/>
              <p:nvPr/>
            </p:nvCxnSpPr>
            <p:spPr>
              <a:xfrm>
                <a:off x="1331808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šipka 63"/>
              <p:cNvCxnSpPr/>
              <p:nvPr/>
            </p:nvCxnSpPr>
            <p:spPr>
              <a:xfrm>
                <a:off x="2556165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šipka 64"/>
              <p:cNvCxnSpPr/>
              <p:nvPr/>
            </p:nvCxnSpPr>
            <p:spPr>
              <a:xfrm>
                <a:off x="3780523" y="1772816"/>
                <a:ext cx="136727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šipka 65"/>
              <p:cNvCxnSpPr/>
              <p:nvPr/>
            </p:nvCxnSpPr>
            <p:spPr>
              <a:xfrm>
                <a:off x="5074753" y="1772816"/>
                <a:ext cx="122435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šipka 66"/>
              <p:cNvCxnSpPr/>
              <p:nvPr/>
            </p:nvCxnSpPr>
            <p:spPr>
              <a:xfrm>
                <a:off x="6227650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šipka 67"/>
              <p:cNvCxnSpPr/>
              <p:nvPr/>
            </p:nvCxnSpPr>
            <p:spPr>
              <a:xfrm>
                <a:off x="7307499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Přímá spojovací čára 74"/>
            <p:cNvCxnSpPr/>
            <p:nvPr/>
          </p:nvCxnSpPr>
          <p:spPr>
            <a:xfrm>
              <a:off x="13320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80"/>
            <p:cNvCxnSpPr/>
            <p:nvPr/>
          </p:nvCxnSpPr>
          <p:spPr>
            <a:xfrm>
              <a:off x="262773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81"/>
            <p:cNvCxnSpPr/>
            <p:nvPr/>
          </p:nvCxnSpPr>
          <p:spPr>
            <a:xfrm>
              <a:off x="37804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2"/>
            <p:cNvCxnSpPr/>
            <p:nvPr/>
          </p:nvCxnSpPr>
          <p:spPr>
            <a:xfrm>
              <a:off x="507613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83"/>
            <p:cNvCxnSpPr/>
            <p:nvPr/>
          </p:nvCxnSpPr>
          <p:spPr>
            <a:xfrm>
              <a:off x="6227294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84"/>
            <p:cNvCxnSpPr/>
            <p:nvPr/>
          </p:nvCxnSpPr>
          <p:spPr>
            <a:xfrm>
              <a:off x="730859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85"/>
            <p:cNvCxnSpPr/>
            <p:nvPr/>
          </p:nvCxnSpPr>
          <p:spPr>
            <a:xfrm>
              <a:off x="845975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520" name="TextovéPole 86"/>
            <p:cNvSpPr txBox="1">
              <a:spLocks noChangeArrowheads="1"/>
            </p:cNvSpPr>
            <p:nvPr/>
          </p:nvSpPr>
          <p:spPr bwMode="auto">
            <a:xfrm>
              <a:off x="1692275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3521" name="TextovéPole 87"/>
            <p:cNvSpPr txBox="1">
              <a:spLocks noChangeArrowheads="1"/>
            </p:cNvSpPr>
            <p:nvPr/>
          </p:nvSpPr>
          <p:spPr bwMode="auto">
            <a:xfrm>
              <a:off x="1908175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63522" name="TextovéPole 88"/>
            <p:cNvSpPr txBox="1">
              <a:spLocks noChangeArrowheads="1"/>
            </p:cNvSpPr>
            <p:nvPr/>
          </p:nvSpPr>
          <p:spPr bwMode="auto">
            <a:xfrm>
              <a:off x="2843213" y="15573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3523" name="TextovéPole 101"/>
            <p:cNvSpPr txBox="1">
              <a:spLocks noChangeArrowheads="1"/>
            </p:cNvSpPr>
            <p:nvPr/>
          </p:nvSpPr>
          <p:spPr bwMode="auto">
            <a:xfrm>
              <a:off x="4140200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3524" name="TextovéPole 102"/>
            <p:cNvSpPr txBox="1">
              <a:spLocks noChangeArrowheads="1"/>
            </p:cNvSpPr>
            <p:nvPr/>
          </p:nvSpPr>
          <p:spPr bwMode="auto">
            <a:xfrm>
              <a:off x="5364163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3525" name="TextovéPole 103"/>
            <p:cNvSpPr txBox="1">
              <a:spLocks noChangeArrowheads="1"/>
            </p:cNvSpPr>
            <p:nvPr/>
          </p:nvSpPr>
          <p:spPr bwMode="auto">
            <a:xfrm>
              <a:off x="65166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3526" name="TextovéPole 104"/>
            <p:cNvSpPr txBox="1">
              <a:spLocks noChangeArrowheads="1"/>
            </p:cNvSpPr>
            <p:nvPr/>
          </p:nvSpPr>
          <p:spPr bwMode="auto">
            <a:xfrm>
              <a:off x="75961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3527" name="TextovéPole 105"/>
            <p:cNvSpPr txBox="1">
              <a:spLocks noChangeArrowheads="1"/>
            </p:cNvSpPr>
            <p:nvPr/>
          </p:nvSpPr>
          <p:spPr bwMode="auto">
            <a:xfrm>
              <a:off x="31321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63528" name="TextovéPole 106"/>
            <p:cNvSpPr txBox="1">
              <a:spLocks noChangeArrowheads="1"/>
            </p:cNvSpPr>
            <p:nvPr/>
          </p:nvSpPr>
          <p:spPr bwMode="auto">
            <a:xfrm>
              <a:off x="44275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3</a:t>
              </a:r>
            </a:p>
          </p:txBody>
        </p:sp>
        <p:sp>
          <p:nvSpPr>
            <p:cNvPr id="63529" name="TextovéPole 107"/>
            <p:cNvSpPr txBox="1">
              <a:spLocks noChangeArrowheads="1"/>
            </p:cNvSpPr>
            <p:nvPr/>
          </p:nvSpPr>
          <p:spPr bwMode="auto">
            <a:xfrm>
              <a:off x="5651500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4</a:t>
              </a:r>
            </a:p>
          </p:txBody>
        </p:sp>
        <p:sp>
          <p:nvSpPr>
            <p:cNvPr id="63530" name="TextovéPole 108"/>
            <p:cNvSpPr txBox="1">
              <a:spLocks noChangeArrowheads="1"/>
            </p:cNvSpPr>
            <p:nvPr/>
          </p:nvSpPr>
          <p:spPr bwMode="auto">
            <a:xfrm>
              <a:off x="673258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5</a:t>
              </a:r>
            </a:p>
          </p:txBody>
        </p:sp>
        <p:sp>
          <p:nvSpPr>
            <p:cNvPr id="63531" name="TextovéPole 109"/>
            <p:cNvSpPr txBox="1">
              <a:spLocks noChangeArrowheads="1"/>
            </p:cNvSpPr>
            <p:nvPr/>
          </p:nvSpPr>
          <p:spPr bwMode="auto">
            <a:xfrm>
              <a:off x="7885113" y="1628775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6</a:t>
              </a:r>
            </a:p>
          </p:txBody>
        </p:sp>
        <p:cxnSp>
          <p:nvCxnSpPr>
            <p:cNvPr id="25" name="Přímá spojovací šipka 111"/>
            <p:cNvCxnSpPr/>
            <p:nvPr/>
          </p:nvCxnSpPr>
          <p:spPr>
            <a:xfrm flipH="1">
              <a:off x="6875119" y="2636838"/>
              <a:ext cx="1009846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533" name="TextovéPole 112"/>
            <p:cNvSpPr txBox="1">
              <a:spLocks noChangeArrowheads="1"/>
            </p:cNvSpPr>
            <p:nvPr/>
          </p:nvSpPr>
          <p:spPr bwMode="auto">
            <a:xfrm>
              <a:off x="7235825" y="2205038"/>
              <a:ext cx="941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I = 0,1 A</a:t>
              </a:r>
            </a:p>
          </p:txBody>
        </p:sp>
        <p:grpSp>
          <p:nvGrpSpPr>
            <p:cNvPr id="63534" name="Skupina 126"/>
            <p:cNvGrpSpPr>
              <a:grpSpLocks/>
            </p:cNvGrpSpPr>
            <p:nvPr/>
          </p:nvGrpSpPr>
          <p:grpSpPr bwMode="auto">
            <a:xfrm>
              <a:off x="1692275" y="836613"/>
              <a:ext cx="498475" cy="400050"/>
              <a:chOff x="-2772816" y="2564904"/>
              <a:chExt cx="498600" cy="400110"/>
            </a:xfrm>
          </p:grpSpPr>
          <p:sp>
            <p:nvSpPr>
              <p:cNvPr id="63554" name="Obdélník 115"/>
              <p:cNvSpPr>
                <a:spLocks noChangeArrowheads="1"/>
              </p:cNvSpPr>
              <p:nvPr/>
            </p:nvSpPr>
            <p:spPr bwMode="auto">
              <a:xfrm>
                <a:off x="-2628800" y="2564904"/>
                <a:ext cx="3545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 sz="2000"/>
                  <a:t>Ω</a:t>
                </a:r>
              </a:p>
            </p:txBody>
          </p:sp>
          <p:sp>
            <p:nvSpPr>
              <p:cNvPr id="63555" name="TextovéPole 125"/>
              <p:cNvSpPr txBox="1">
                <a:spLocks noChangeArrowheads="1"/>
              </p:cNvSpPr>
              <p:nvPr/>
            </p:nvSpPr>
            <p:spPr bwMode="auto">
              <a:xfrm>
                <a:off x="-2772816" y="2564904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</a:t>
                </a:r>
              </a:p>
            </p:txBody>
          </p:sp>
        </p:grpSp>
        <p:grpSp>
          <p:nvGrpSpPr>
            <p:cNvPr id="63535" name="Skupina 128"/>
            <p:cNvGrpSpPr>
              <a:grpSpLocks/>
            </p:cNvGrpSpPr>
            <p:nvPr/>
          </p:nvGrpSpPr>
          <p:grpSpPr bwMode="auto">
            <a:xfrm>
              <a:off x="2627313" y="836613"/>
              <a:ext cx="842962" cy="369887"/>
              <a:chOff x="-1980728" y="2420888"/>
              <a:chExt cx="842610" cy="369332"/>
            </a:xfrm>
          </p:grpSpPr>
          <p:sp>
            <p:nvSpPr>
              <p:cNvPr id="63552" name="Obdélník 114"/>
              <p:cNvSpPr>
                <a:spLocks noChangeArrowheads="1"/>
              </p:cNvSpPr>
              <p:nvPr/>
            </p:nvSpPr>
            <p:spPr bwMode="auto">
              <a:xfrm>
                <a:off x="-1476672" y="242088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3553" name="TextovéPole 127"/>
              <p:cNvSpPr txBox="1">
                <a:spLocks noChangeArrowheads="1"/>
              </p:cNvSpPr>
              <p:nvPr/>
            </p:nvSpPr>
            <p:spPr bwMode="auto">
              <a:xfrm>
                <a:off x="-1980728" y="2420888"/>
                <a:ext cx="63324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0,1 k</a:t>
                </a:r>
              </a:p>
            </p:txBody>
          </p:sp>
        </p:grpSp>
        <p:grpSp>
          <p:nvGrpSpPr>
            <p:cNvPr id="63536" name="Skupina 130"/>
            <p:cNvGrpSpPr>
              <a:grpSpLocks/>
            </p:cNvGrpSpPr>
            <p:nvPr/>
          </p:nvGrpSpPr>
          <p:grpSpPr bwMode="auto">
            <a:xfrm>
              <a:off x="3995738" y="836613"/>
              <a:ext cx="698500" cy="369887"/>
              <a:chOff x="-2124744" y="2708920"/>
              <a:chExt cx="698594" cy="369332"/>
            </a:xfrm>
          </p:grpSpPr>
          <p:sp>
            <p:nvSpPr>
              <p:cNvPr id="63550" name="Obdélník 116"/>
              <p:cNvSpPr>
                <a:spLocks noChangeArrowheads="1"/>
              </p:cNvSpPr>
              <p:nvPr/>
            </p:nvSpPr>
            <p:spPr bwMode="auto">
              <a:xfrm>
                <a:off x="-1764704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3551" name="TextovéPole 129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53572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200</a:t>
                </a:r>
              </a:p>
            </p:txBody>
          </p:sp>
        </p:grpSp>
        <p:grpSp>
          <p:nvGrpSpPr>
            <p:cNvPr id="63537" name="Skupina 132"/>
            <p:cNvGrpSpPr>
              <a:grpSpLocks/>
            </p:cNvGrpSpPr>
            <p:nvPr/>
          </p:nvGrpSpPr>
          <p:grpSpPr bwMode="auto">
            <a:xfrm>
              <a:off x="5292725" y="836613"/>
              <a:ext cx="625475" cy="369887"/>
              <a:chOff x="-2124744" y="2708920"/>
              <a:chExt cx="626586" cy="369332"/>
            </a:xfrm>
          </p:grpSpPr>
          <p:sp>
            <p:nvSpPr>
              <p:cNvPr id="63548" name="Obdélník 118"/>
              <p:cNvSpPr>
                <a:spLocks noChangeArrowheads="1"/>
              </p:cNvSpPr>
              <p:nvPr/>
            </p:nvSpPr>
            <p:spPr bwMode="auto">
              <a:xfrm>
                <a:off x="-1836712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3549" name="TextovéPole 131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50</a:t>
                </a:r>
              </a:p>
            </p:txBody>
          </p:sp>
        </p:grpSp>
        <p:grpSp>
          <p:nvGrpSpPr>
            <p:cNvPr id="63538" name="Skupina 134"/>
            <p:cNvGrpSpPr>
              <a:grpSpLocks/>
            </p:cNvGrpSpPr>
            <p:nvPr/>
          </p:nvGrpSpPr>
          <p:grpSpPr bwMode="auto">
            <a:xfrm>
              <a:off x="6516688" y="836613"/>
              <a:ext cx="482600" cy="369887"/>
              <a:chOff x="-1476672" y="2780928"/>
              <a:chExt cx="482570" cy="369332"/>
            </a:xfrm>
          </p:grpSpPr>
          <p:sp>
            <p:nvSpPr>
              <p:cNvPr id="63546" name="Obdélník 117"/>
              <p:cNvSpPr>
                <a:spLocks noChangeArrowheads="1"/>
              </p:cNvSpPr>
              <p:nvPr/>
            </p:nvSpPr>
            <p:spPr bwMode="auto">
              <a:xfrm>
                <a:off x="-1332656" y="278092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3547" name="TextovéPole 133"/>
              <p:cNvSpPr txBox="1">
                <a:spLocks noChangeArrowheads="1"/>
              </p:cNvSpPr>
              <p:nvPr/>
            </p:nvSpPr>
            <p:spPr bwMode="auto">
              <a:xfrm>
                <a:off x="-1476672" y="2780928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4</a:t>
                </a:r>
              </a:p>
            </p:txBody>
          </p:sp>
        </p:grpSp>
        <p:grpSp>
          <p:nvGrpSpPr>
            <p:cNvPr id="63539" name="Skupina 136"/>
            <p:cNvGrpSpPr>
              <a:grpSpLocks/>
            </p:cNvGrpSpPr>
            <p:nvPr/>
          </p:nvGrpSpPr>
          <p:grpSpPr bwMode="auto">
            <a:xfrm>
              <a:off x="7596188" y="836613"/>
              <a:ext cx="482600" cy="369887"/>
              <a:chOff x="-1332656" y="3068960"/>
              <a:chExt cx="482570" cy="369332"/>
            </a:xfrm>
          </p:grpSpPr>
          <p:sp>
            <p:nvSpPr>
              <p:cNvPr id="63544" name="Obdélník 120"/>
              <p:cNvSpPr>
                <a:spLocks noChangeArrowheads="1"/>
              </p:cNvSpPr>
              <p:nvPr/>
            </p:nvSpPr>
            <p:spPr bwMode="auto">
              <a:xfrm>
                <a:off x="-1188640" y="306896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3545" name="TextovéPole 135"/>
              <p:cNvSpPr txBox="1">
                <a:spLocks noChangeArrowheads="1"/>
              </p:cNvSpPr>
              <p:nvPr/>
            </p:nvSpPr>
            <p:spPr bwMode="auto">
              <a:xfrm>
                <a:off x="-1332656" y="3068960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6</a:t>
                </a:r>
              </a:p>
            </p:txBody>
          </p:sp>
        </p:grpSp>
        <p:grpSp>
          <p:nvGrpSpPr>
            <p:cNvPr id="63540" name="Skupina 188"/>
            <p:cNvGrpSpPr>
              <a:grpSpLocks/>
            </p:cNvGrpSpPr>
            <p:nvPr/>
          </p:nvGrpSpPr>
          <p:grpSpPr bwMode="auto">
            <a:xfrm>
              <a:off x="539750" y="1196975"/>
              <a:ext cx="215900" cy="215900"/>
              <a:chOff x="-2628800" y="3429000"/>
              <a:chExt cx="432048" cy="432048"/>
            </a:xfrm>
          </p:grpSpPr>
          <p:cxnSp>
            <p:nvCxnSpPr>
              <p:cNvPr id="35" name="Přímá spojovací čára 184"/>
              <p:cNvCxnSpPr/>
              <p:nvPr/>
            </p:nvCxnSpPr>
            <p:spPr>
              <a:xfrm>
                <a:off x="-2412706" y="3429000"/>
                <a:ext cx="0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86"/>
              <p:cNvCxnSpPr/>
              <p:nvPr/>
            </p:nvCxnSpPr>
            <p:spPr>
              <a:xfrm>
                <a:off x="-2628772" y="3645024"/>
                <a:ext cx="43213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ovací čára 190"/>
            <p:cNvCxnSpPr/>
            <p:nvPr/>
          </p:nvCxnSpPr>
          <p:spPr>
            <a:xfrm>
              <a:off x="468313" y="2636838"/>
              <a:ext cx="28739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492" name="Skupina 95"/>
          <p:cNvGrpSpPr>
            <a:grpSpLocks/>
          </p:cNvGrpSpPr>
          <p:nvPr/>
        </p:nvGrpSpPr>
        <p:grpSpPr bwMode="auto">
          <a:xfrm>
            <a:off x="1744663" y="3668713"/>
            <a:ext cx="1754187" cy="739775"/>
            <a:chOff x="183291" y="4426391"/>
            <a:chExt cx="1752622" cy="738664"/>
          </a:xfrm>
        </p:grpSpPr>
        <p:sp>
          <p:nvSpPr>
            <p:cNvPr id="63508" name="TextovéPole 143"/>
            <p:cNvSpPr txBox="1">
              <a:spLocks noChangeArrowheads="1"/>
            </p:cNvSpPr>
            <p:nvPr/>
          </p:nvSpPr>
          <p:spPr bwMode="auto">
            <a:xfrm>
              <a:off x="183291" y="4441780"/>
              <a:ext cx="96532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   U</a:t>
              </a:r>
              <a:r>
                <a:rPr lang="cs-CZ" altLang="cs-CZ"/>
                <a:t>  </a:t>
              </a:r>
            </a:p>
          </p:txBody>
        </p:sp>
        <p:sp>
          <p:nvSpPr>
            <p:cNvPr id="63509" name="TextovéPole 145"/>
            <p:cNvSpPr txBox="1">
              <a:spLocks noChangeArrowheads="1"/>
            </p:cNvSpPr>
            <p:nvPr/>
          </p:nvSpPr>
          <p:spPr bwMode="auto">
            <a:xfrm>
              <a:off x="741136" y="4795723"/>
              <a:ext cx="40748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  1</a:t>
              </a:r>
            </a:p>
          </p:txBody>
        </p:sp>
        <p:sp>
          <p:nvSpPr>
            <p:cNvPr id="63510" name="TextovéPole 146"/>
            <p:cNvSpPr txBox="1">
              <a:spLocks noChangeArrowheads="1"/>
            </p:cNvSpPr>
            <p:nvPr/>
          </p:nvSpPr>
          <p:spPr bwMode="auto">
            <a:xfrm>
              <a:off x="1028292" y="4426391"/>
              <a:ext cx="907621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=  ?</a:t>
              </a:r>
            </a:p>
          </p:txBody>
        </p:sp>
      </p:grpSp>
      <p:sp>
        <p:nvSpPr>
          <p:cNvPr id="63493" name="TextovéPole 177"/>
          <p:cNvSpPr txBox="1">
            <a:spLocks noChangeArrowheads="1"/>
          </p:cNvSpPr>
          <p:nvPr/>
        </p:nvSpPr>
        <p:spPr bwMode="auto">
          <a:xfrm>
            <a:off x="3649663" y="3662363"/>
            <a:ext cx="1239837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0,5 V</a:t>
            </a:r>
          </a:p>
        </p:txBody>
      </p:sp>
      <p:sp>
        <p:nvSpPr>
          <p:cNvPr id="97" name="Obdélník 96"/>
          <p:cNvSpPr/>
          <p:nvPr/>
        </p:nvSpPr>
        <p:spPr>
          <a:xfrm>
            <a:off x="3581400" y="3722688"/>
            <a:ext cx="3721100" cy="685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Správný výsledek</a:t>
            </a:r>
          </a:p>
        </p:txBody>
      </p:sp>
      <p:grpSp>
        <p:nvGrpSpPr>
          <p:cNvPr id="63495" name="Skupina 97"/>
          <p:cNvGrpSpPr>
            <a:grpSpLocks/>
          </p:cNvGrpSpPr>
          <p:nvPr/>
        </p:nvGrpSpPr>
        <p:grpSpPr bwMode="auto">
          <a:xfrm>
            <a:off x="2009775" y="5040313"/>
            <a:ext cx="7529513" cy="735012"/>
            <a:chOff x="441799" y="2886461"/>
            <a:chExt cx="7529918" cy="735524"/>
          </a:xfrm>
        </p:grpSpPr>
        <p:grpSp>
          <p:nvGrpSpPr>
            <p:cNvPr id="63497" name="Skupina 107"/>
            <p:cNvGrpSpPr>
              <a:grpSpLocks/>
            </p:cNvGrpSpPr>
            <p:nvPr/>
          </p:nvGrpSpPr>
          <p:grpSpPr bwMode="auto">
            <a:xfrm>
              <a:off x="441799" y="2914099"/>
              <a:ext cx="689295" cy="707886"/>
              <a:chOff x="-3015255" y="1185769"/>
              <a:chExt cx="691378" cy="708436"/>
            </a:xfrm>
          </p:grpSpPr>
          <p:sp>
            <p:nvSpPr>
              <p:cNvPr id="63506" name="TextovéPole 108"/>
              <p:cNvSpPr txBox="1">
                <a:spLocks noChangeArrowheads="1"/>
              </p:cNvSpPr>
              <p:nvPr/>
            </p:nvSpPr>
            <p:spPr bwMode="auto">
              <a:xfrm>
                <a:off x="-3015255" y="1185769"/>
                <a:ext cx="556637" cy="70843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U</a:t>
                </a:r>
              </a:p>
            </p:txBody>
          </p:sp>
          <p:sp>
            <p:nvSpPr>
              <p:cNvPr id="63507" name="TextovéPole 109"/>
              <p:cNvSpPr txBox="1">
                <a:spLocks noChangeArrowheads="1"/>
              </p:cNvSpPr>
              <p:nvPr/>
            </p:nvSpPr>
            <p:spPr bwMode="auto">
              <a:xfrm>
                <a:off x="-2637729" y="1492991"/>
                <a:ext cx="313852" cy="36961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1</a:t>
                </a:r>
              </a:p>
            </p:txBody>
          </p:sp>
        </p:grpSp>
        <p:sp>
          <p:nvSpPr>
            <p:cNvPr id="63498" name="Obdélník 122"/>
            <p:cNvSpPr>
              <a:spLocks noChangeArrowheads="1"/>
            </p:cNvSpPr>
            <p:nvPr/>
          </p:nvSpPr>
          <p:spPr bwMode="auto">
            <a:xfrm>
              <a:off x="5300019" y="2886461"/>
              <a:ext cx="526106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 sz="4000"/>
                <a:t>Ω</a:t>
              </a:r>
            </a:p>
          </p:txBody>
        </p:sp>
        <p:sp>
          <p:nvSpPr>
            <p:cNvPr id="63499" name="TextovéPole 111"/>
            <p:cNvSpPr txBox="1">
              <a:spLocks noChangeArrowheads="1"/>
            </p:cNvSpPr>
            <p:nvPr/>
          </p:nvSpPr>
          <p:spPr bwMode="auto">
            <a:xfrm>
              <a:off x="2959255" y="2905663"/>
              <a:ext cx="501246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   </a:t>
              </a:r>
              <a:r>
                <a:rPr lang="cs-CZ" altLang="cs-CZ" sz="4000">
                  <a:latin typeface="Arial" pitchFamily="34" charset="0"/>
                </a:rPr>
                <a:t>0,1 A  .  5      = </a:t>
              </a:r>
              <a:r>
                <a:rPr lang="cs-CZ" altLang="cs-CZ" sz="4000">
                  <a:solidFill>
                    <a:srgbClr val="FF0000"/>
                  </a:solidFill>
                  <a:latin typeface="Arial" pitchFamily="34" charset="0"/>
                </a:rPr>
                <a:t>0,5 V</a:t>
              </a:r>
            </a:p>
          </p:txBody>
        </p:sp>
        <p:grpSp>
          <p:nvGrpSpPr>
            <p:cNvPr id="63500" name="Skupina 254"/>
            <p:cNvGrpSpPr>
              <a:grpSpLocks/>
            </p:cNvGrpSpPr>
            <p:nvPr/>
          </p:nvGrpSpPr>
          <p:grpSpPr bwMode="auto">
            <a:xfrm>
              <a:off x="1060754" y="2886461"/>
              <a:ext cx="2168388" cy="721969"/>
              <a:chOff x="-3547569" y="2741901"/>
              <a:chExt cx="2168142" cy="722161"/>
            </a:xfrm>
          </p:grpSpPr>
          <p:grpSp>
            <p:nvGrpSpPr>
              <p:cNvPr id="63501" name="Skupina 11"/>
              <p:cNvGrpSpPr>
                <a:grpSpLocks/>
              </p:cNvGrpSpPr>
              <p:nvPr/>
            </p:nvGrpSpPr>
            <p:grpSpPr bwMode="auto">
              <a:xfrm>
                <a:off x="-2468165" y="2741901"/>
                <a:ext cx="695080" cy="708075"/>
                <a:chOff x="-7147211" y="1517493"/>
                <a:chExt cx="694901" cy="708625"/>
              </a:xfrm>
            </p:grpSpPr>
            <p:sp>
              <p:nvSpPr>
                <p:cNvPr id="63504" name="TextovéPole 12"/>
                <p:cNvSpPr txBox="1">
                  <a:spLocks noChangeArrowheads="1"/>
                </p:cNvSpPr>
                <p:nvPr/>
              </p:nvSpPr>
              <p:spPr bwMode="auto">
                <a:xfrm>
                  <a:off x="-7147211" y="1517493"/>
                  <a:ext cx="554754" cy="70862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 sz="4000">
                      <a:latin typeface="Arial" pitchFamily="34" charset="0"/>
                    </a:rPr>
                    <a:t>R</a:t>
                  </a:r>
                </a:p>
              </p:txBody>
            </p:sp>
            <p:sp>
              <p:nvSpPr>
                <p:cNvPr id="63505" name="TextovéPole 13"/>
                <p:cNvSpPr txBox="1">
                  <a:spLocks noChangeArrowheads="1"/>
                </p:cNvSpPr>
                <p:nvPr/>
              </p:nvSpPr>
              <p:spPr bwMode="auto">
                <a:xfrm>
                  <a:off x="-6765100" y="1852463"/>
                  <a:ext cx="312790" cy="36971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1</a:t>
                  </a:r>
                </a:p>
              </p:txBody>
            </p:sp>
          </p:grpSp>
          <p:sp>
            <p:nvSpPr>
              <p:cNvPr id="63502" name="TextovéPole 110"/>
              <p:cNvSpPr txBox="1">
                <a:spLocks noChangeArrowheads="1"/>
              </p:cNvSpPr>
              <p:nvPr/>
            </p:nvSpPr>
            <p:spPr bwMode="auto">
              <a:xfrm>
                <a:off x="-3547569" y="2753434"/>
                <a:ext cx="1197628" cy="7080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=  I .</a:t>
                </a:r>
              </a:p>
            </p:txBody>
          </p:sp>
          <p:sp>
            <p:nvSpPr>
              <p:cNvPr id="63503" name="TextovéPole 253"/>
              <p:cNvSpPr txBox="1">
                <a:spLocks noChangeArrowheads="1"/>
              </p:cNvSpPr>
              <p:nvPr/>
            </p:nvSpPr>
            <p:spPr bwMode="auto">
              <a:xfrm>
                <a:off x="-1863800" y="2755988"/>
                <a:ext cx="484373" cy="7080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=</a:t>
                </a:r>
              </a:p>
            </p:txBody>
          </p:sp>
        </p:grpSp>
      </p:grpSp>
      <p:sp>
        <p:nvSpPr>
          <p:cNvPr id="110" name="Obdélník 109"/>
          <p:cNvSpPr/>
          <p:nvPr/>
        </p:nvSpPr>
        <p:spPr>
          <a:xfrm>
            <a:off x="1847850" y="4941888"/>
            <a:ext cx="7840663" cy="9302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</p:childTnLst>
        </p:cTn>
      </p:par>
    </p:tnLst>
    <p:bldLst>
      <p:bldP spid="2" grpId="0"/>
      <p:bldP spid="97" grpId="0" animBg="1"/>
      <p:bldP spid="110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41525" y="2359025"/>
            <a:ext cx="75612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Dokážete vypočítat velikost  napětí U</a:t>
            </a:r>
            <a:r>
              <a:rPr lang="cs-CZ" altLang="cs-CZ">
                <a:latin typeface="Arial" pitchFamily="34" charset="0"/>
              </a:rPr>
              <a:t>2</a:t>
            </a:r>
            <a:r>
              <a:rPr lang="cs-CZ" altLang="cs-CZ" sz="2400">
                <a:latin typeface="Arial" pitchFamily="34" charset="0"/>
              </a:rPr>
              <a:t>?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Výpočet si napiš do notesu a zkontroluj si ho kliknutím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na černý obdélník.</a:t>
            </a:r>
          </a:p>
        </p:txBody>
      </p:sp>
      <p:grpSp>
        <p:nvGrpSpPr>
          <p:cNvPr id="64515" name="Skupina 2"/>
          <p:cNvGrpSpPr>
            <a:grpSpLocks/>
          </p:cNvGrpSpPr>
          <p:nvPr/>
        </p:nvGrpSpPr>
        <p:grpSpPr bwMode="auto">
          <a:xfrm>
            <a:off x="2011363" y="404813"/>
            <a:ext cx="8169275" cy="1871662"/>
            <a:chOff x="468313" y="836613"/>
            <a:chExt cx="8170862" cy="1871662"/>
          </a:xfrm>
        </p:grpSpPr>
        <p:grpSp>
          <p:nvGrpSpPr>
            <p:cNvPr id="64534" name="Skupina 58"/>
            <p:cNvGrpSpPr>
              <a:grpSpLocks/>
            </p:cNvGrpSpPr>
            <p:nvPr/>
          </p:nvGrpSpPr>
          <p:grpSpPr bwMode="auto">
            <a:xfrm>
              <a:off x="611188" y="1196975"/>
              <a:ext cx="8027987" cy="1511300"/>
              <a:chOff x="0" y="1196752"/>
              <a:chExt cx="8028384" cy="1512168"/>
            </a:xfrm>
          </p:grpSpPr>
          <p:cxnSp>
            <p:nvCxnSpPr>
              <p:cNvPr id="55" name="Přímá spojovací čára 7"/>
              <p:cNvCxnSpPr/>
              <p:nvPr/>
            </p:nvCxnSpPr>
            <p:spPr>
              <a:xfrm>
                <a:off x="1476763" y="1341298"/>
                <a:ext cx="655162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4586" name="Skupina 33"/>
              <p:cNvGrpSpPr>
                <a:grpSpLocks/>
              </p:cNvGrpSpPr>
              <p:nvPr/>
            </p:nvGrpSpPr>
            <p:grpSpPr bwMode="auto">
              <a:xfrm>
                <a:off x="1979712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9" name="Obdélník 88"/>
                <p:cNvSpPr/>
                <p:nvPr/>
              </p:nvSpPr>
              <p:spPr>
                <a:xfrm>
                  <a:off x="-298794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90" name="Přímá spojovací čára 35"/>
                <p:cNvCxnSpPr>
                  <a:stCxn id="89" idx="3"/>
                </p:cNvCxnSpPr>
                <p:nvPr/>
              </p:nvCxnSpPr>
              <p:spPr>
                <a:xfrm>
                  <a:off x="-219718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ovací čára 36"/>
                <p:cNvCxnSpPr>
                  <a:stCxn id="89" idx="1"/>
                </p:cNvCxnSpPr>
                <p:nvPr/>
              </p:nvCxnSpPr>
              <p:spPr>
                <a:xfrm flipH="1">
                  <a:off x="-313244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4587" name="Skupina 29"/>
              <p:cNvGrpSpPr>
                <a:grpSpLocks/>
              </p:cNvGrpSpPr>
              <p:nvPr/>
            </p:nvGrpSpPr>
            <p:grpSpPr bwMode="auto">
              <a:xfrm>
                <a:off x="3203848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6" name="Obdélník 85"/>
                <p:cNvSpPr/>
                <p:nvPr/>
              </p:nvSpPr>
              <p:spPr>
                <a:xfrm>
                  <a:off x="-2987823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7" name="Přímá spojovací čára 31"/>
                <p:cNvCxnSpPr>
                  <a:stCxn id="86" idx="3"/>
                </p:cNvCxnSpPr>
                <p:nvPr/>
              </p:nvCxnSpPr>
              <p:spPr>
                <a:xfrm>
                  <a:off x="-2197055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ovací čára 32"/>
                <p:cNvCxnSpPr>
                  <a:stCxn id="86" idx="1"/>
                </p:cNvCxnSpPr>
                <p:nvPr/>
              </p:nvCxnSpPr>
              <p:spPr>
                <a:xfrm flipH="1">
                  <a:off x="-3132320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4588" name="Skupina 25"/>
              <p:cNvGrpSpPr>
                <a:grpSpLocks/>
              </p:cNvGrpSpPr>
              <p:nvPr/>
            </p:nvGrpSpPr>
            <p:grpSpPr bwMode="auto">
              <a:xfrm>
                <a:off x="44279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3" name="Obdélník 82"/>
                <p:cNvSpPr/>
                <p:nvPr/>
              </p:nvSpPr>
              <p:spPr>
                <a:xfrm>
                  <a:off x="-298769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4" name="Přímá spojovací čára 27"/>
                <p:cNvCxnSpPr>
                  <a:stCxn id="83" idx="3"/>
                </p:cNvCxnSpPr>
                <p:nvPr/>
              </p:nvCxnSpPr>
              <p:spPr>
                <a:xfrm>
                  <a:off x="-219693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ovací čára 28"/>
                <p:cNvCxnSpPr>
                  <a:stCxn id="83" idx="1"/>
                </p:cNvCxnSpPr>
                <p:nvPr/>
              </p:nvCxnSpPr>
              <p:spPr>
                <a:xfrm flipH="1">
                  <a:off x="-313219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4589" name="Skupina 21"/>
              <p:cNvGrpSpPr>
                <a:grpSpLocks/>
              </p:cNvGrpSpPr>
              <p:nvPr/>
            </p:nvGrpSpPr>
            <p:grpSpPr bwMode="auto">
              <a:xfrm>
                <a:off x="565212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0" name="Obdélník 79"/>
                <p:cNvSpPr/>
                <p:nvPr/>
              </p:nvSpPr>
              <p:spPr>
                <a:xfrm>
                  <a:off x="-2987574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1" name="Přímá spojovací čára 23"/>
                <p:cNvCxnSpPr>
                  <a:stCxn id="80" idx="3"/>
                </p:cNvCxnSpPr>
                <p:nvPr/>
              </p:nvCxnSpPr>
              <p:spPr>
                <a:xfrm>
                  <a:off x="-2196806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ovací čára 24"/>
                <p:cNvCxnSpPr>
                  <a:stCxn id="80" idx="1"/>
                </p:cNvCxnSpPr>
                <p:nvPr/>
              </p:nvCxnSpPr>
              <p:spPr>
                <a:xfrm flipH="1">
                  <a:off x="-3132071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4590" name="Skupina 17"/>
              <p:cNvGrpSpPr>
                <a:grpSpLocks/>
              </p:cNvGrpSpPr>
              <p:nvPr/>
            </p:nvGrpSpPr>
            <p:grpSpPr bwMode="auto">
              <a:xfrm>
                <a:off x="673224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7" name="Obdélník 76"/>
                <p:cNvSpPr/>
                <p:nvPr/>
              </p:nvSpPr>
              <p:spPr>
                <a:xfrm>
                  <a:off x="-2987931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8" name="Přímá spojovací čára 19"/>
                <p:cNvCxnSpPr>
                  <a:stCxn id="77" idx="3"/>
                </p:cNvCxnSpPr>
                <p:nvPr/>
              </p:nvCxnSpPr>
              <p:spPr>
                <a:xfrm>
                  <a:off x="-2197163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ovací čára 20"/>
                <p:cNvCxnSpPr>
                  <a:stCxn id="77" idx="1"/>
                </p:cNvCxnSpPr>
                <p:nvPr/>
              </p:nvCxnSpPr>
              <p:spPr>
                <a:xfrm flipH="1">
                  <a:off x="-3132428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4591" name="Skupina 13"/>
              <p:cNvGrpSpPr>
                <a:grpSpLocks/>
              </p:cNvGrpSpPr>
              <p:nvPr/>
            </p:nvGrpSpPr>
            <p:grpSpPr bwMode="auto">
              <a:xfrm>
                <a:off x="8275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4" name="Obdélník 73"/>
                <p:cNvSpPr/>
                <p:nvPr/>
              </p:nvSpPr>
              <p:spPr>
                <a:xfrm>
                  <a:off x="-2988625" y="980728"/>
                  <a:ext cx="792355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5" name="Přímá spojovací čára 15"/>
                <p:cNvCxnSpPr>
                  <a:stCxn id="74" idx="3"/>
                </p:cNvCxnSpPr>
                <p:nvPr/>
              </p:nvCxnSpPr>
              <p:spPr>
                <a:xfrm>
                  <a:off x="-219627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ovací čára 16"/>
                <p:cNvCxnSpPr>
                  <a:stCxn id="74" idx="1"/>
                </p:cNvCxnSpPr>
                <p:nvPr/>
              </p:nvCxnSpPr>
              <p:spPr>
                <a:xfrm flipH="1">
                  <a:off x="-3133123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4592" name="TextovéPole 37"/>
              <p:cNvSpPr txBox="1">
                <a:spLocks noChangeArrowheads="1"/>
              </p:cNvSpPr>
              <p:nvPr/>
            </p:nvSpPr>
            <p:spPr bwMode="auto">
              <a:xfrm>
                <a:off x="1115616" y="1196752"/>
                <a:ext cx="38183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 1</a:t>
                </a:r>
              </a:p>
            </p:txBody>
          </p:sp>
          <p:sp>
            <p:nvSpPr>
              <p:cNvPr id="64593" name="TextovéPole 38"/>
              <p:cNvSpPr txBox="1">
                <a:spLocks noChangeArrowheads="1"/>
              </p:cNvSpPr>
              <p:nvPr/>
            </p:nvSpPr>
            <p:spPr bwMode="auto">
              <a:xfrm>
                <a:off x="226774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R2</a:t>
                </a:r>
              </a:p>
            </p:txBody>
          </p:sp>
          <p:sp>
            <p:nvSpPr>
              <p:cNvPr id="64594" name="TextovéPole 39"/>
              <p:cNvSpPr txBox="1">
                <a:spLocks noChangeArrowheads="1"/>
              </p:cNvSpPr>
              <p:nvPr/>
            </p:nvSpPr>
            <p:spPr bwMode="auto">
              <a:xfrm>
                <a:off x="3563888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R3</a:t>
                </a:r>
              </a:p>
            </p:txBody>
          </p:sp>
          <p:sp>
            <p:nvSpPr>
              <p:cNvPr id="64595" name="TextovéPole 40"/>
              <p:cNvSpPr txBox="1">
                <a:spLocks noChangeArrowheads="1"/>
              </p:cNvSpPr>
              <p:nvPr/>
            </p:nvSpPr>
            <p:spPr bwMode="auto">
              <a:xfrm>
                <a:off x="478802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R4</a:t>
                </a:r>
              </a:p>
            </p:txBody>
          </p:sp>
          <p:sp>
            <p:nvSpPr>
              <p:cNvPr id="64596" name="TextovéPole 41"/>
              <p:cNvSpPr txBox="1">
                <a:spLocks noChangeArrowheads="1"/>
              </p:cNvSpPr>
              <p:nvPr/>
            </p:nvSpPr>
            <p:spPr bwMode="auto">
              <a:xfrm>
                <a:off x="5940152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R5</a:t>
                </a:r>
              </a:p>
            </p:txBody>
          </p:sp>
          <p:sp>
            <p:nvSpPr>
              <p:cNvPr id="64597" name="TextovéPole 42"/>
              <p:cNvSpPr txBox="1">
                <a:spLocks noChangeArrowheads="1"/>
              </p:cNvSpPr>
              <p:nvPr/>
            </p:nvSpPr>
            <p:spPr bwMode="auto">
              <a:xfrm>
                <a:off x="7092280" y="1196752"/>
                <a:ext cx="432048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 sz="1200"/>
                  <a:t>R6</a:t>
                </a:r>
              </a:p>
            </p:txBody>
          </p:sp>
          <p:cxnSp>
            <p:nvCxnSpPr>
              <p:cNvPr id="68" name="Přímá spojovací čára 44"/>
              <p:cNvCxnSpPr/>
              <p:nvPr/>
            </p:nvCxnSpPr>
            <p:spPr>
              <a:xfrm>
                <a:off x="8028384" y="1341298"/>
                <a:ext cx="0" cy="129614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46"/>
              <p:cNvCxnSpPr/>
              <p:nvPr/>
            </p:nvCxnSpPr>
            <p:spPr>
              <a:xfrm flipH="1">
                <a:off x="468454" y="2637442"/>
                <a:ext cx="755993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Elipsa 50"/>
              <p:cNvSpPr/>
              <p:nvPr/>
            </p:nvSpPr>
            <p:spPr>
              <a:xfrm>
                <a:off x="323957" y="2564375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1" name="Elipsa 51"/>
              <p:cNvSpPr/>
              <p:nvPr/>
            </p:nvSpPr>
            <p:spPr>
              <a:xfrm>
                <a:off x="323957" y="1268231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2" name="Přímá spojovací čára 56"/>
              <p:cNvCxnSpPr>
                <a:stCxn id="74" idx="1"/>
                <a:endCxn id="71" idx="6"/>
              </p:cNvCxnSpPr>
              <p:nvPr/>
            </p:nvCxnSpPr>
            <p:spPr>
              <a:xfrm flipH="1">
                <a:off x="468454" y="1341298"/>
                <a:ext cx="50336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4603" name="TextovéPole 57"/>
              <p:cNvSpPr txBox="1">
                <a:spLocks noChangeArrowheads="1"/>
              </p:cNvSpPr>
              <p:nvPr/>
            </p:nvSpPr>
            <p:spPr bwMode="auto">
              <a:xfrm>
                <a:off x="0" y="1989369"/>
                <a:ext cx="1270063" cy="3669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 Unicode MS" pitchFamily="34" charset="-128"/>
                    <a:ea typeface="Arial Unicode MS" pitchFamily="34" charset="-128"/>
                    <a:cs typeface="Arial Unicode MS" pitchFamily="34" charset="-128"/>
                  </a:rPr>
                  <a:t>U = 36,5 V</a:t>
                </a:r>
              </a:p>
            </p:txBody>
          </p:sp>
        </p:grpSp>
        <p:grpSp>
          <p:nvGrpSpPr>
            <p:cNvPr id="64535" name="Skupina 72"/>
            <p:cNvGrpSpPr>
              <a:grpSpLocks/>
            </p:cNvGrpSpPr>
            <p:nvPr/>
          </p:nvGrpSpPr>
          <p:grpSpPr bwMode="auto">
            <a:xfrm>
              <a:off x="1331913" y="1916113"/>
              <a:ext cx="7127875" cy="0"/>
              <a:chOff x="1331640" y="1772816"/>
              <a:chExt cx="7128792" cy="0"/>
            </a:xfrm>
          </p:grpSpPr>
          <p:cxnSp>
            <p:nvCxnSpPr>
              <p:cNvPr id="49" name="Přímá spojovací šipka 62"/>
              <p:cNvCxnSpPr/>
              <p:nvPr/>
            </p:nvCxnSpPr>
            <p:spPr>
              <a:xfrm>
                <a:off x="1331808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šipka 63"/>
              <p:cNvCxnSpPr/>
              <p:nvPr/>
            </p:nvCxnSpPr>
            <p:spPr>
              <a:xfrm>
                <a:off x="2556165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šipka 64"/>
              <p:cNvCxnSpPr/>
              <p:nvPr/>
            </p:nvCxnSpPr>
            <p:spPr>
              <a:xfrm>
                <a:off x="3780523" y="1772816"/>
                <a:ext cx="136727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šipka 65"/>
              <p:cNvCxnSpPr/>
              <p:nvPr/>
            </p:nvCxnSpPr>
            <p:spPr>
              <a:xfrm>
                <a:off x="5074753" y="1772816"/>
                <a:ext cx="122435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šipka 66"/>
              <p:cNvCxnSpPr/>
              <p:nvPr/>
            </p:nvCxnSpPr>
            <p:spPr>
              <a:xfrm>
                <a:off x="6227650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šipka 67"/>
              <p:cNvCxnSpPr/>
              <p:nvPr/>
            </p:nvCxnSpPr>
            <p:spPr>
              <a:xfrm>
                <a:off x="7307499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Přímá spojovací čára 74"/>
            <p:cNvCxnSpPr/>
            <p:nvPr/>
          </p:nvCxnSpPr>
          <p:spPr>
            <a:xfrm>
              <a:off x="13320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80"/>
            <p:cNvCxnSpPr/>
            <p:nvPr/>
          </p:nvCxnSpPr>
          <p:spPr>
            <a:xfrm>
              <a:off x="262773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81"/>
            <p:cNvCxnSpPr/>
            <p:nvPr/>
          </p:nvCxnSpPr>
          <p:spPr>
            <a:xfrm>
              <a:off x="37804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2"/>
            <p:cNvCxnSpPr/>
            <p:nvPr/>
          </p:nvCxnSpPr>
          <p:spPr>
            <a:xfrm>
              <a:off x="507613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83"/>
            <p:cNvCxnSpPr/>
            <p:nvPr/>
          </p:nvCxnSpPr>
          <p:spPr>
            <a:xfrm>
              <a:off x="6227294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84"/>
            <p:cNvCxnSpPr/>
            <p:nvPr/>
          </p:nvCxnSpPr>
          <p:spPr>
            <a:xfrm>
              <a:off x="730859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85"/>
            <p:cNvCxnSpPr/>
            <p:nvPr/>
          </p:nvCxnSpPr>
          <p:spPr>
            <a:xfrm>
              <a:off x="845975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543" name="TextovéPole 86"/>
            <p:cNvSpPr txBox="1">
              <a:spLocks noChangeArrowheads="1"/>
            </p:cNvSpPr>
            <p:nvPr/>
          </p:nvSpPr>
          <p:spPr bwMode="auto">
            <a:xfrm>
              <a:off x="1692275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4544" name="TextovéPole 87"/>
            <p:cNvSpPr txBox="1">
              <a:spLocks noChangeArrowheads="1"/>
            </p:cNvSpPr>
            <p:nvPr/>
          </p:nvSpPr>
          <p:spPr bwMode="auto">
            <a:xfrm>
              <a:off x="1908175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64545" name="TextovéPole 88"/>
            <p:cNvSpPr txBox="1">
              <a:spLocks noChangeArrowheads="1"/>
            </p:cNvSpPr>
            <p:nvPr/>
          </p:nvSpPr>
          <p:spPr bwMode="auto">
            <a:xfrm>
              <a:off x="2843213" y="15573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4546" name="TextovéPole 101"/>
            <p:cNvSpPr txBox="1">
              <a:spLocks noChangeArrowheads="1"/>
            </p:cNvSpPr>
            <p:nvPr/>
          </p:nvSpPr>
          <p:spPr bwMode="auto">
            <a:xfrm>
              <a:off x="4140200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4547" name="TextovéPole 102"/>
            <p:cNvSpPr txBox="1">
              <a:spLocks noChangeArrowheads="1"/>
            </p:cNvSpPr>
            <p:nvPr/>
          </p:nvSpPr>
          <p:spPr bwMode="auto">
            <a:xfrm>
              <a:off x="5364163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4548" name="TextovéPole 103"/>
            <p:cNvSpPr txBox="1">
              <a:spLocks noChangeArrowheads="1"/>
            </p:cNvSpPr>
            <p:nvPr/>
          </p:nvSpPr>
          <p:spPr bwMode="auto">
            <a:xfrm>
              <a:off x="65166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4549" name="TextovéPole 104"/>
            <p:cNvSpPr txBox="1">
              <a:spLocks noChangeArrowheads="1"/>
            </p:cNvSpPr>
            <p:nvPr/>
          </p:nvSpPr>
          <p:spPr bwMode="auto">
            <a:xfrm>
              <a:off x="75961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4550" name="TextovéPole 105"/>
            <p:cNvSpPr txBox="1">
              <a:spLocks noChangeArrowheads="1"/>
            </p:cNvSpPr>
            <p:nvPr/>
          </p:nvSpPr>
          <p:spPr bwMode="auto">
            <a:xfrm>
              <a:off x="31321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64551" name="TextovéPole 106"/>
            <p:cNvSpPr txBox="1">
              <a:spLocks noChangeArrowheads="1"/>
            </p:cNvSpPr>
            <p:nvPr/>
          </p:nvSpPr>
          <p:spPr bwMode="auto">
            <a:xfrm>
              <a:off x="44275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3</a:t>
              </a:r>
            </a:p>
          </p:txBody>
        </p:sp>
        <p:sp>
          <p:nvSpPr>
            <p:cNvPr id="64552" name="TextovéPole 107"/>
            <p:cNvSpPr txBox="1">
              <a:spLocks noChangeArrowheads="1"/>
            </p:cNvSpPr>
            <p:nvPr/>
          </p:nvSpPr>
          <p:spPr bwMode="auto">
            <a:xfrm>
              <a:off x="5651500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4</a:t>
              </a:r>
            </a:p>
          </p:txBody>
        </p:sp>
        <p:sp>
          <p:nvSpPr>
            <p:cNvPr id="64553" name="TextovéPole 108"/>
            <p:cNvSpPr txBox="1">
              <a:spLocks noChangeArrowheads="1"/>
            </p:cNvSpPr>
            <p:nvPr/>
          </p:nvSpPr>
          <p:spPr bwMode="auto">
            <a:xfrm>
              <a:off x="673258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5</a:t>
              </a:r>
            </a:p>
          </p:txBody>
        </p:sp>
        <p:sp>
          <p:nvSpPr>
            <p:cNvPr id="64554" name="TextovéPole 109"/>
            <p:cNvSpPr txBox="1">
              <a:spLocks noChangeArrowheads="1"/>
            </p:cNvSpPr>
            <p:nvPr/>
          </p:nvSpPr>
          <p:spPr bwMode="auto">
            <a:xfrm>
              <a:off x="7885113" y="1628775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6</a:t>
              </a:r>
            </a:p>
          </p:txBody>
        </p:sp>
        <p:cxnSp>
          <p:nvCxnSpPr>
            <p:cNvPr id="25" name="Přímá spojovací šipka 111"/>
            <p:cNvCxnSpPr/>
            <p:nvPr/>
          </p:nvCxnSpPr>
          <p:spPr>
            <a:xfrm flipH="1">
              <a:off x="6875119" y="2636838"/>
              <a:ext cx="1009846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556" name="TextovéPole 112"/>
            <p:cNvSpPr txBox="1">
              <a:spLocks noChangeArrowheads="1"/>
            </p:cNvSpPr>
            <p:nvPr/>
          </p:nvSpPr>
          <p:spPr bwMode="auto">
            <a:xfrm>
              <a:off x="7235825" y="2205038"/>
              <a:ext cx="941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I = 0,1 A</a:t>
              </a:r>
            </a:p>
          </p:txBody>
        </p:sp>
        <p:grpSp>
          <p:nvGrpSpPr>
            <p:cNvPr id="64557" name="Skupina 126"/>
            <p:cNvGrpSpPr>
              <a:grpSpLocks/>
            </p:cNvGrpSpPr>
            <p:nvPr/>
          </p:nvGrpSpPr>
          <p:grpSpPr bwMode="auto">
            <a:xfrm>
              <a:off x="1692275" y="836613"/>
              <a:ext cx="498475" cy="400050"/>
              <a:chOff x="-2772816" y="2564904"/>
              <a:chExt cx="498600" cy="400110"/>
            </a:xfrm>
          </p:grpSpPr>
          <p:sp>
            <p:nvSpPr>
              <p:cNvPr id="64577" name="Obdélník 115"/>
              <p:cNvSpPr>
                <a:spLocks noChangeArrowheads="1"/>
              </p:cNvSpPr>
              <p:nvPr/>
            </p:nvSpPr>
            <p:spPr bwMode="auto">
              <a:xfrm>
                <a:off x="-2628800" y="2564904"/>
                <a:ext cx="3545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 sz="2000"/>
                  <a:t>Ω</a:t>
                </a:r>
              </a:p>
            </p:txBody>
          </p:sp>
          <p:sp>
            <p:nvSpPr>
              <p:cNvPr id="64578" name="TextovéPole 125"/>
              <p:cNvSpPr txBox="1">
                <a:spLocks noChangeArrowheads="1"/>
              </p:cNvSpPr>
              <p:nvPr/>
            </p:nvSpPr>
            <p:spPr bwMode="auto">
              <a:xfrm>
                <a:off x="-2772816" y="2564904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</a:t>
                </a:r>
              </a:p>
            </p:txBody>
          </p:sp>
        </p:grpSp>
        <p:grpSp>
          <p:nvGrpSpPr>
            <p:cNvPr id="64558" name="Skupina 128"/>
            <p:cNvGrpSpPr>
              <a:grpSpLocks/>
            </p:cNvGrpSpPr>
            <p:nvPr/>
          </p:nvGrpSpPr>
          <p:grpSpPr bwMode="auto">
            <a:xfrm>
              <a:off x="2627313" y="836613"/>
              <a:ext cx="842962" cy="369887"/>
              <a:chOff x="-1980728" y="2420888"/>
              <a:chExt cx="842610" cy="369332"/>
            </a:xfrm>
          </p:grpSpPr>
          <p:sp>
            <p:nvSpPr>
              <p:cNvPr id="64575" name="Obdélník 114"/>
              <p:cNvSpPr>
                <a:spLocks noChangeArrowheads="1"/>
              </p:cNvSpPr>
              <p:nvPr/>
            </p:nvSpPr>
            <p:spPr bwMode="auto">
              <a:xfrm>
                <a:off x="-1476672" y="242088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4576" name="TextovéPole 127"/>
              <p:cNvSpPr txBox="1">
                <a:spLocks noChangeArrowheads="1"/>
              </p:cNvSpPr>
              <p:nvPr/>
            </p:nvSpPr>
            <p:spPr bwMode="auto">
              <a:xfrm>
                <a:off x="-1980728" y="2420888"/>
                <a:ext cx="63324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0,1 k</a:t>
                </a:r>
              </a:p>
            </p:txBody>
          </p:sp>
        </p:grpSp>
        <p:grpSp>
          <p:nvGrpSpPr>
            <p:cNvPr id="64559" name="Skupina 130"/>
            <p:cNvGrpSpPr>
              <a:grpSpLocks/>
            </p:cNvGrpSpPr>
            <p:nvPr/>
          </p:nvGrpSpPr>
          <p:grpSpPr bwMode="auto">
            <a:xfrm>
              <a:off x="3995738" y="836613"/>
              <a:ext cx="698500" cy="369887"/>
              <a:chOff x="-2124744" y="2708920"/>
              <a:chExt cx="698594" cy="369332"/>
            </a:xfrm>
          </p:grpSpPr>
          <p:sp>
            <p:nvSpPr>
              <p:cNvPr id="64573" name="Obdélník 116"/>
              <p:cNvSpPr>
                <a:spLocks noChangeArrowheads="1"/>
              </p:cNvSpPr>
              <p:nvPr/>
            </p:nvSpPr>
            <p:spPr bwMode="auto">
              <a:xfrm>
                <a:off x="-1764704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4574" name="TextovéPole 129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53572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200</a:t>
                </a:r>
              </a:p>
            </p:txBody>
          </p:sp>
        </p:grpSp>
        <p:grpSp>
          <p:nvGrpSpPr>
            <p:cNvPr id="64560" name="Skupina 132"/>
            <p:cNvGrpSpPr>
              <a:grpSpLocks/>
            </p:cNvGrpSpPr>
            <p:nvPr/>
          </p:nvGrpSpPr>
          <p:grpSpPr bwMode="auto">
            <a:xfrm>
              <a:off x="5292725" y="836613"/>
              <a:ext cx="625475" cy="369887"/>
              <a:chOff x="-2124744" y="2708920"/>
              <a:chExt cx="626586" cy="369332"/>
            </a:xfrm>
          </p:grpSpPr>
          <p:sp>
            <p:nvSpPr>
              <p:cNvPr id="64571" name="Obdélník 118"/>
              <p:cNvSpPr>
                <a:spLocks noChangeArrowheads="1"/>
              </p:cNvSpPr>
              <p:nvPr/>
            </p:nvSpPr>
            <p:spPr bwMode="auto">
              <a:xfrm>
                <a:off x="-1836712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4572" name="TextovéPole 131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50</a:t>
                </a:r>
              </a:p>
            </p:txBody>
          </p:sp>
        </p:grpSp>
        <p:grpSp>
          <p:nvGrpSpPr>
            <p:cNvPr id="64561" name="Skupina 134"/>
            <p:cNvGrpSpPr>
              <a:grpSpLocks/>
            </p:cNvGrpSpPr>
            <p:nvPr/>
          </p:nvGrpSpPr>
          <p:grpSpPr bwMode="auto">
            <a:xfrm>
              <a:off x="6516688" y="836613"/>
              <a:ext cx="482600" cy="369887"/>
              <a:chOff x="-1476672" y="2780928"/>
              <a:chExt cx="482570" cy="369332"/>
            </a:xfrm>
          </p:grpSpPr>
          <p:sp>
            <p:nvSpPr>
              <p:cNvPr id="64569" name="Obdélník 117"/>
              <p:cNvSpPr>
                <a:spLocks noChangeArrowheads="1"/>
              </p:cNvSpPr>
              <p:nvPr/>
            </p:nvSpPr>
            <p:spPr bwMode="auto">
              <a:xfrm>
                <a:off x="-1332656" y="278092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4570" name="TextovéPole 133"/>
              <p:cNvSpPr txBox="1">
                <a:spLocks noChangeArrowheads="1"/>
              </p:cNvSpPr>
              <p:nvPr/>
            </p:nvSpPr>
            <p:spPr bwMode="auto">
              <a:xfrm>
                <a:off x="-1476672" y="2780928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4</a:t>
                </a:r>
              </a:p>
            </p:txBody>
          </p:sp>
        </p:grpSp>
        <p:grpSp>
          <p:nvGrpSpPr>
            <p:cNvPr id="64562" name="Skupina 136"/>
            <p:cNvGrpSpPr>
              <a:grpSpLocks/>
            </p:cNvGrpSpPr>
            <p:nvPr/>
          </p:nvGrpSpPr>
          <p:grpSpPr bwMode="auto">
            <a:xfrm>
              <a:off x="7596188" y="836613"/>
              <a:ext cx="482600" cy="369887"/>
              <a:chOff x="-1332656" y="3068960"/>
              <a:chExt cx="482570" cy="369332"/>
            </a:xfrm>
          </p:grpSpPr>
          <p:sp>
            <p:nvSpPr>
              <p:cNvPr id="64567" name="Obdélník 120"/>
              <p:cNvSpPr>
                <a:spLocks noChangeArrowheads="1"/>
              </p:cNvSpPr>
              <p:nvPr/>
            </p:nvSpPr>
            <p:spPr bwMode="auto">
              <a:xfrm>
                <a:off x="-1188640" y="306896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4568" name="TextovéPole 135"/>
              <p:cNvSpPr txBox="1">
                <a:spLocks noChangeArrowheads="1"/>
              </p:cNvSpPr>
              <p:nvPr/>
            </p:nvSpPr>
            <p:spPr bwMode="auto">
              <a:xfrm>
                <a:off x="-1332656" y="3068960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6</a:t>
                </a:r>
              </a:p>
            </p:txBody>
          </p:sp>
        </p:grpSp>
        <p:grpSp>
          <p:nvGrpSpPr>
            <p:cNvPr id="64563" name="Skupina 188"/>
            <p:cNvGrpSpPr>
              <a:grpSpLocks/>
            </p:cNvGrpSpPr>
            <p:nvPr/>
          </p:nvGrpSpPr>
          <p:grpSpPr bwMode="auto">
            <a:xfrm>
              <a:off x="539750" y="1196975"/>
              <a:ext cx="215900" cy="215900"/>
              <a:chOff x="-2628800" y="3429000"/>
              <a:chExt cx="432048" cy="432048"/>
            </a:xfrm>
          </p:grpSpPr>
          <p:cxnSp>
            <p:nvCxnSpPr>
              <p:cNvPr id="35" name="Přímá spojovací čára 184"/>
              <p:cNvCxnSpPr/>
              <p:nvPr/>
            </p:nvCxnSpPr>
            <p:spPr>
              <a:xfrm>
                <a:off x="-2412706" y="3429000"/>
                <a:ext cx="0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86"/>
              <p:cNvCxnSpPr/>
              <p:nvPr/>
            </p:nvCxnSpPr>
            <p:spPr>
              <a:xfrm>
                <a:off x="-2628772" y="3645024"/>
                <a:ext cx="43213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ovací čára 190"/>
            <p:cNvCxnSpPr/>
            <p:nvPr/>
          </p:nvCxnSpPr>
          <p:spPr>
            <a:xfrm>
              <a:off x="468313" y="2636838"/>
              <a:ext cx="28739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516" name="Skupina 95"/>
          <p:cNvGrpSpPr>
            <a:grpSpLocks/>
          </p:cNvGrpSpPr>
          <p:nvPr/>
        </p:nvGrpSpPr>
        <p:grpSpPr bwMode="auto">
          <a:xfrm>
            <a:off x="1744663" y="3668713"/>
            <a:ext cx="1754187" cy="739775"/>
            <a:chOff x="183291" y="4426391"/>
            <a:chExt cx="1752622" cy="738664"/>
          </a:xfrm>
        </p:grpSpPr>
        <p:sp>
          <p:nvSpPr>
            <p:cNvPr id="64531" name="TextovéPole 143"/>
            <p:cNvSpPr txBox="1">
              <a:spLocks noChangeArrowheads="1"/>
            </p:cNvSpPr>
            <p:nvPr/>
          </p:nvSpPr>
          <p:spPr bwMode="auto">
            <a:xfrm>
              <a:off x="183291" y="4441780"/>
              <a:ext cx="96532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   U</a:t>
              </a:r>
              <a:r>
                <a:rPr lang="cs-CZ" altLang="cs-CZ"/>
                <a:t>  </a:t>
              </a:r>
            </a:p>
          </p:txBody>
        </p:sp>
        <p:sp>
          <p:nvSpPr>
            <p:cNvPr id="64532" name="TextovéPole 145"/>
            <p:cNvSpPr txBox="1">
              <a:spLocks noChangeArrowheads="1"/>
            </p:cNvSpPr>
            <p:nvPr/>
          </p:nvSpPr>
          <p:spPr bwMode="auto">
            <a:xfrm>
              <a:off x="741136" y="4795723"/>
              <a:ext cx="40748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  2</a:t>
              </a:r>
            </a:p>
          </p:txBody>
        </p:sp>
        <p:sp>
          <p:nvSpPr>
            <p:cNvPr id="64533" name="TextovéPole 146"/>
            <p:cNvSpPr txBox="1">
              <a:spLocks noChangeArrowheads="1"/>
            </p:cNvSpPr>
            <p:nvPr/>
          </p:nvSpPr>
          <p:spPr bwMode="auto">
            <a:xfrm>
              <a:off x="1028292" y="4426391"/>
              <a:ext cx="907621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=  ?</a:t>
              </a:r>
            </a:p>
          </p:txBody>
        </p:sp>
      </p:grpSp>
      <p:sp>
        <p:nvSpPr>
          <p:cNvPr id="64517" name="TextovéPole 177"/>
          <p:cNvSpPr txBox="1">
            <a:spLocks noChangeArrowheads="1"/>
          </p:cNvSpPr>
          <p:nvPr/>
        </p:nvSpPr>
        <p:spPr bwMode="auto">
          <a:xfrm>
            <a:off x="3649663" y="3662363"/>
            <a:ext cx="11112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10 V</a:t>
            </a:r>
          </a:p>
        </p:txBody>
      </p:sp>
      <p:sp>
        <p:nvSpPr>
          <p:cNvPr id="97" name="Obdélník 96"/>
          <p:cNvSpPr/>
          <p:nvPr/>
        </p:nvSpPr>
        <p:spPr>
          <a:xfrm>
            <a:off x="3659188" y="3709988"/>
            <a:ext cx="3721100" cy="685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Správný výsledek</a:t>
            </a:r>
          </a:p>
        </p:txBody>
      </p:sp>
      <p:grpSp>
        <p:nvGrpSpPr>
          <p:cNvPr id="64519" name="Skupina 107"/>
          <p:cNvGrpSpPr>
            <a:grpSpLocks/>
          </p:cNvGrpSpPr>
          <p:nvPr/>
        </p:nvGrpSpPr>
        <p:grpSpPr bwMode="auto">
          <a:xfrm>
            <a:off x="2009775" y="5067300"/>
            <a:ext cx="688975" cy="708025"/>
            <a:chOff x="-3015255" y="1185769"/>
            <a:chExt cx="691523" cy="708436"/>
          </a:xfrm>
        </p:grpSpPr>
        <p:sp>
          <p:nvSpPr>
            <p:cNvPr id="64529" name="TextovéPole 108"/>
            <p:cNvSpPr txBox="1">
              <a:spLocks noChangeArrowheads="1"/>
            </p:cNvSpPr>
            <p:nvPr/>
          </p:nvSpPr>
          <p:spPr bwMode="auto">
            <a:xfrm>
              <a:off x="-3015255" y="1185769"/>
              <a:ext cx="556637" cy="7084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U</a:t>
              </a:r>
            </a:p>
          </p:txBody>
        </p:sp>
        <p:sp>
          <p:nvSpPr>
            <p:cNvPr id="64530" name="TextovéPole 109"/>
            <p:cNvSpPr txBox="1">
              <a:spLocks noChangeArrowheads="1"/>
            </p:cNvSpPr>
            <p:nvPr/>
          </p:nvSpPr>
          <p:spPr bwMode="auto">
            <a:xfrm>
              <a:off x="-2637729" y="1492991"/>
              <a:ext cx="313997" cy="3695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64520" name="Obdélník 122"/>
          <p:cNvSpPr>
            <a:spLocks noChangeArrowheads="1"/>
          </p:cNvSpPr>
          <p:nvPr/>
        </p:nvSpPr>
        <p:spPr bwMode="auto">
          <a:xfrm>
            <a:off x="7332663" y="5067300"/>
            <a:ext cx="527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/>
              <a:t>Ω</a:t>
            </a:r>
          </a:p>
        </p:txBody>
      </p:sp>
      <p:sp>
        <p:nvSpPr>
          <p:cNvPr id="64521" name="TextovéPole 111"/>
          <p:cNvSpPr txBox="1">
            <a:spLocks noChangeArrowheads="1"/>
          </p:cNvSpPr>
          <p:nvPr/>
        </p:nvSpPr>
        <p:spPr bwMode="auto">
          <a:xfrm>
            <a:off x="4527550" y="5056188"/>
            <a:ext cx="51546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   </a:t>
            </a:r>
            <a:r>
              <a:rPr lang="cs-CZ" altLang="cs-CZ" sz="4000">
                <a:latin typeface="Arial" pitchFamily="34" charset="0"/>
              </a:rPr>
              <a:t>0,1 A  . 100     =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10 V</a:t>
            </a:r>
          </a:p>
        </p:txBody>
      </p:sp>
      <p:grpSp>
        <p:nvGrpSpPr>
          <p:cNvPr id="64522" name="Skupina 254"/>
          <p:cNvGrpSpPr>
            <a:grpSpLocks/>
          </p:cNvGrpSpPr>
          <p:nvPr/>
        </p:nvGrpSpPr>
        <p:grpSpPr bwMode="auto">
          <a:xfrm>
            <a:off x="2628900" y="5040313"/>
            <a:ext cx="2168525" cy="720725"/>
            <a:chOff x="-3547569" y="2741901"/>
            <a:chExt cx="2168142" cy="722161"/>
          </a:xfrm>
        </p:grpSpPr>
        <p:grpSp>
          <p:nvGrpSpPr>
            <p:cNvPr id="64524" name="Skupina 11"/>
            <p:cNvGrpSpPr>
              <a:grpSpLocks/>
            </p:cNvGrpSpPr>
            <p:nvPr/>
          </p:nvGrpSpPr>
          <p:grpSpPr bwMode="auto">
            <a:xfrm>
              <a:off x="-2468165" y="2741901"/>
              <a:ext cx="695080" cy="708075"/>
              <a:chOff x="-7147211" y="1517493"/>
              <a:chExt cx="694901" cy="708625"/>
            </a:xfrm>
          </p:grpSpPr>
          <p:sp>
            <p:nvSpPr>
              <p:cNvPr id="64527" name="TextovéPole 12"/>
              <p:cNvSpPr txBox="1">
                <a:spLocks noChangeArrowheads="1"/>
              </p:cNvSpPr>
              <p:nvPr/>
            </p:nvSpPr>
            <p:spPr bwMode="auto">
              <a:xfrm>
                <a:off x="-7147211" y="1517493"/>
                <a:ext cx="554754" cy="7086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R</a:t>
                </a:r>
              </a:p>
            </p:txBody>
          </p:sp>
          <p:sp>
            <p:nvSpPr>
              <p:cNvPr id="64528" name="TextovéPole 13"/>
              <p:cNvSpPr txBox="1">
                <a:spLocks noChangeArrowheads="1"/>
              </p:cNvSpPr>
              <p:nvPr/>
            </p:nvSpPr>
            <p:spPr bwMode="auto">
              <a:xfrm>
                <a:off x="-6765100" y="1852463"/>
                <a:ext cx="312790" cy="3697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2</a:t>
                </a:r>
              </a:p>
            </p:txBody>
          </p:sp>
        </p:grpSp>
        <p:sp>
          <p:nvSpPr>
            <p:cNvPr id="64525" name="TextovéPole 110"/>
            <p:cNvSpPr txBox="1">
              <a:spLocks noChangeArrowheads="1"/>
            </p:cNvSpPr>
            <p:nvPr/>
          </p:nvSpPr>
          <p:spPr bwMode="auto">
            <a:xfrm>
              <a:off x="-3547569" y="2753434"/>
              <a:ext cx="1197628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  I .</a:t>
              </a:r>
            </a:p>
          </p:txBody>
        </p:sp>
        <p:sp>
          <p:nvSpPr>
            <p:cNvPr id="64526" name="TextovéPole 253"/>
            <p:cNvSpPr txBox="1">
              <a:spLocks noChangeArrowheads="1"/>
            </p:cNvSpPr>
            <p:nvPr/>
          </p:nvSpPr>
          <p:spPr bwMode="auto">
            <a:xfrm>
              <a:off x="-1863800" y="2755988"/>
              <a:ext cx="484373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</a:t>
              </a:r>
            </a:p>
          </p:txBody>
        </p:sp>
      </p:grpSp>
      <p:sp>
        <p:nvSpPr>
          <p:cNvPr id="110" name="Obdélník 109"/>
          <p:cNvSpPr/>
          <p:nvPr/>
        </p:nvSpPr>
        <p:spPr>
          <a:xfrm>
            <a:off x="2009775" y="4894263"/>
            <a:ext cx="7840663" cy="9318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</p:childTnLst>
        </p:cTn>
      </p:par>
    </p:tnLst>
    <p:bldLst>
      <p:bldP spid="2" grpId="0"/>
      <p:bldP spid="97" grpId="0" animBg="1"/>
      <p:bldP spid="110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41525" y="2359025"/>
            <a:ext cx="79025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Dokážete vypočítat velikost  napětí U</a:t>
            </a:r>
            <a:r>
              <a:rPr lang="cs-CZ" altLang="cs-CZ">
                <a:latin typeface="Arial" pitchFamily="34" charset="0"/>
              </a:rPr>
              <a:t>3</a:t>
            </a:r>
            <a:r>
              <a:rPr lang="cs-CZ" altLang="cs-CZ" sz="2400">
                <a:latin typeface="Arial" pitchFamily="34" charset="0"/>
              </a:rPr>
              <a:t>?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Výpočet si napiš do notesu a zkontrolujte si ho kliknutím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na černý obdélník.</a:t>
            </a:r>
          </a:p>
        </p:txBody>
      </p:sp>
      <p:grpSp>
        <p:nvGrpSpPr>
          <p:cNvPr id="65539" name="Skupina 2"/>
          <p:cNvGrpSpPr>
            <a:grpSpLocks/>
          </p:cNvGrpSpPr>
          <p:nvPr/>
        </p:nvGrpSpPr>
        <p:grpSpPr bwMode="auto">
          <a:xfrm>
            <a:off x="2011363" y="404813"/>
            <a:ext cx="8169275" cy="1871662"/>
            <a:chOff x="468313" y="836613"/>
            <a:chExt cx="8170862" cy="1871662"/>
          </a:xfrm>
        </p:grpSpPr>
        <p:grpSp>
          <p:nvGrpSpPr>
            <p:cNvPr id="65558" name="Skupina 58"/>
            <p:cNvGrpSpPr>
              <a:grpSpLocks/>
            </p:cNvGrpSpPr>
            <p:nvPr/>
          </p:nvGrpSpPr>
          <p:grpSpPr bwMode="auto">
            <a:xfrm>
              <a:off x="611188" y="1196975"/>
              <a:ext cx="8027987" cy="1511300"/>
              <a:chOff x="0" y="1196752"/>
              <a:chExt cx="8028384" cy="1512168"/>
            </a:xfrm>
          </p:grpSpPr>
          <p:cxnSp>
            <p:nvCxnSpPr>
              <p:cNvPr id="55" name="Přímá spojovací čára 7"/>
              <p:cNvCxnSpPr/>
              <p:nvPr/>
            </p:nvCxnSpPr>
            <p:spPr>
              <a:xfrm>
                <a:off x="1476763" y="1341298"/>
                <a:ext cx="655162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5610" name="Skupina 33"/>
              <p:cNvGrpSpPr>
                <a:grpSpLocks/>
              </p:cNvGrpSpPr>
              <p:nvPr/>
            </p:nvGrpSpPr>
            <p:grpSpPr bwMode="auto">
              <a:xfrm>
                <a:off x="1979712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9" name="Obdélník 88"/>
                <p:cNvSpPr/>
                <p:nvPr/>
              </p:nvSpPr>
              <p:spPr>
                <a:xfrm>
                  <a:off x="-298794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90" name="Přímá spojovací čára 35"/>
                <p:cNvCxnSpPr>
                  <a:stCxn id="89" idx="3"/>
                </p:cNvCxnSpPr>
                <p:nvPr/>
              </p:nvCxnSpPr>
              <p:spPr>
                <a:xfrm>
                  <a:off x="-219718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ovací čára 36"/>
                <p:cNvCxnSpPr>
                  <a:stCxn id="89" idx="1"/>
                </p:cNvCxnSpPr>
                <p:nvPr/>
              </p:nvCxnSpPr>
              <p:spPr>
                <a:xfrm flipH="1">
                  <a:off x="-313244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5611" name="Skupina 29"/>
              <p:cNvGrpSpPr>
                <a:grpSpLocks/>
              </p:cNvGrpSpPr>
              <p:nvPr/>
            </p:nvGrpSpPr>
            <p:grpSpPr bwMode="auto">
              <a:xfrm>
                <a:off x="3203848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6" name="Obdélník 85"/>
                <p:cNvSpPr/>
                <p:nvPr/>
              </p:nvSpPr>
              <p:spPr>
                <a:xfrm>
                  <a:off x="-2987823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7" name="Přímá spojovací čára 31"/>
                <p:cNvCxnSpPr>
                  <a:stCxn id="86" idx="3"/>
                </p:cNvCxnSpPr>
                <p:nvPr/>
              </p:nvCxnSpPr>
              <p:spPr>
                <a:xfrm>
                  <a:off x="-2197055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ovací čára 32"/>
                <p:cNvCxnSpPr>
                  <a:stCxn id="86" idx="1"/>
                </p:cNvCxnSpPr>
                <p:nvPr/>
              </p:nvCxnSpPr>
              <p:spPr>
                <a:xfrm flipH="1">
                  <a:off x="-3132320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5612" name="Skupina 25"/>
              <p:cNvGrpSpPr>
                <a:grpSpLocks/>
              </p:cNvGrpSpPr>
              <p:nvPr/>
            </p:nvGrpSpPr>
            <p:grpSpPr bwMode="auto">
              <a:xfrm>
                <a:off x="44279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3" name="Obdélník 82"/>
                <p:cNvSpPr/>
                <p:nvPr/>
              </p:nvSpPr>
              <p:spPr>
                <a:xfrm>
                  <a:off x="-298769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4" name="Přímá spojovací čára 27"/>
                <p:cNvCxnSpPr>
                  <a:stCxn id="83" idx="3"/>
                </p:cNvCxnSpPr>
                <p:nvPr/>
              </p:nvCxnSpPr>
              <p:spPr>
                <a:xfrm>
                  <a:off x="-219693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ovací čára 28"/>
                <p:cNvCxnSpPr>
                  <a:stCxn id="83" idx="1"/>
                </p:cNvCxnSpPr>
                <p:nvPr/>
              </p:nvCxnSpPr>
              <p:spPr>
                <a:xfrm flipH="1">
                  <a:off x="-313219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5613" name="Skupina 21"/>
              <p:cNvGrpSpPr>
                <a:grpSpLocks/>
              </p:cNvGrpSpPr>
              <p:nvPr/>
            </p:nvGrpSpPr>
            <p:grpSpPr bwMode="auto">
              <a:xfrm>
                <a:off x="565212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0" name="Obdélník 79"/>
                <p:cNvSpPr/>
                <p:nvPr/>
              </p:nvSpPr>
              <p:spPr>
                <a:xfrm>
                  <a:off x="-2987574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1" name="Přímá spojovací čára 23"/>
                <p:cNvCxnSpPr>
                  <a:stCxn id="80" idx="3"/>
                </p:cNvCxnSpPr>
                <p:nvPr/>
              </p:nvCxnSpPr>
              <p:spPr>
                <a:xfrm>
                  <a:off x="-2196806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ovací čára 24"/>
                <p:cNvCxnSpPr>
                  <a:stCxn id="80" idx="1"/>
                </p:cNvCxnSpPr>
                <p:nvPr/>
              </p:nvCxnSpPr>
              <p:spPr>
                <a:xfrm flipH="1">
                  <a:off x="-3132071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5614" name="Skupina 17"/>
              <p:cNvGrpSpPr>
                <a:grpSpLocks/>
              </p:cNvGrpSpPr>
              <p:nvPr/>
            </p:nvGrpSpPr>
            <p:grpSpPr bwMode="auto">
              <a:xfrm>
                <a:off x="673224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7" name="Obdélník 76"/>
                <p:cNvSpPr/>
                <p:nvPr/>
              </p:nvSpPr>
              <p:spPr>
                <a:xfrm>
                  <a:off x="-2987931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8" name="Přímá spojovací čára 19"/>
                <p:cNvCxnSpPr>
                  <a:stCxn id="77" idx="3"/>
                </p:cNvCxnSpPr>
                <p:nvPr/>
              </p:nvCxnSpPr>
              <p:spPr>
                <a:xfrm>
                  <a:off x="-2197163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ovací čára 20"/>
                <p:cNvCxnSpPr>
                  <a:stCxn id="77" idx="1"/>
                </p:cNvCxnSpPr>
                <p:nvPr/>
              </p:nvCxnSpPr>
              <p:spPr>
                <a:xfrm flipH="1">
                  <a:off x="-3132428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5615" name="Skupina 13"/>
              <p:cNvGrpSpPr>
                <a:grpSpLocks/>
              </p:cNvGrpSpPr>
              <p:nvPr/>
            </p:nvGrpSpPr>
            <p:grpSpPr bwMode="auto">
              <a:xfrm>
                <a:off x="8275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4" name="Obdélník 73"/>
                <p:cNvSpPr/>
                <p:nvPr/>
              </p:nvSpPr>
              <p:spPr>
                <a:xfrm>
                  <a:off x="-2988625" y="980728"/>
                  <a:ext cx="792355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5" name="Přímá spojovací čára 15"/>
                <p:cNvCxnSpPr>
                  <a:stCxn id="74" idx="3"/>
                </p:cNvCxnSpPr>
                <p:nvPr/>
              </p:nvCxnSpPr>
              <p:spPr>
                <a:xfrm>
                  <a:off x="-219627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ovací čára 16"/>
                <p:cNvCxnSpPr>
                  <a:stCxn id="74" idx="1"/>
                </p:cNvCxnSpPr>
                <p:nvPr/>
              </p:nvCxnSpPr>
              <p:spPr>
                <a:xfrm flipH="1">
                  <a:off x="-3133123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5616" name="TextovéPole 37"/>
              <p:cNvSpPr txBox="1">
                <a:spLocks noChangeArrowheads="1"/>
              </p:cNvSpPr>
              <p:nvPr/>
            </p:nvSpPr>
            <p:spPr bwMode="auto">
              <a:xfrm>
                <a:off x="1115616" y="1196752"/>
                <a:ext cx="38183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 1</a:t>
                </a:r>
              </a:p>
            </p:txBody>
          </p:sp>
          <p:sp>
            <p:nvSpPr>
              <p:cNvPr id="65617" name="TextovéPole 38"/>
              <p:cNvSpPr txBox="1">
                <a:spLocks noChangeArrowheads="1"/>
              </p:cNvSpPr>
              <p:nvPr/>
            </p:nvSpPr>
            <p:spPr bwMode="auto">
              <a:xfrm>
                <a:off x="226774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R2</a:t>
                </a:r>
              </a:p>
            </p:txBody>
          </p:sp>
          <p:sp>
            <p:nvSpPr>
              <p:cNvPr id="65618" name="TextovéPole 39"/>
              <p:cNvSpPr txBox="1">
                <a:spLocks noChangeArrowheads="1"/>
              </p:cNvSpPr>
              <p:nvPr/>
            </p:nvSpPr>
            <p:spPr bwMode="auto">
              <a:xfrm>
                <a:off x="3563888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R3</a:t>
                </a:r>
              </a:p>
            </p:txBody>
          </p:sp>
          <p:sp>
            <p:nvSpPr>
              <p:cNvPr id="65619" name="TextovéPole 40"/>
              <p:cNvSpPr txBox="1">
                <a:spLocks noChangeArrowheads="1"/>
              </p:cNvSpPr>
              <p:nvPr/>
            </p:nvSpPr>
            <p:spPr bwMode="auto">
              <a:xfrm>
                <a:off x="478802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R4</a:t>
                </a:r>
              </a:p>
            </p:txBody>
          </p:sp>
          <p:sp>
            <p:nvSpPr>
              <p:cNvPr id="65620" name="TextovéPole 41"/>
              <p:cNvSpPr txBox="1">
                <a:spLocks noChangeArrowheads="1"/>
              </p:cNvSpPr>
              <p:nvPr/>
            </p:nvSpPr>
            <p:spPr bwMode="auto">
              <a:xfrm>
                <a:off x="5940152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R5</a:t>
                </a:r>
              </a:p>
            </p:txBody>
          </p:sp>
          <p:sp>
            <p:nvSpPr>
              <p:cNvPr id="65621" name="TextovéPole 42"/>
              <p:cNvSpPr txBox="1">
                <a:spLocks noChangeArrowheads="1"/>
              </p:cNvSpPr>
              <p:nvPr/>
            </p:nvSpPr>
            <p:spPr bwMode="auto">
              <a:xfrm>
                <a:off x="7092280" y="1196752"/>
                <a:ext cx="432048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 sz="1200"/>
                  <a:t>R6</a:t>
                </a:r>
              </a:p>
            </p:txBody>
          </p:sp>
          <p:cxnSp>
            <p:nvCxnSpPr>
              <p:cNvPr id="68" name="Přímá spojovací čára 44"/>
              <p:cNvCxnSpPr/>
              <p:nvPr/>
            </p:nvCxnSpPr>
            <p:spPr>
              <a:xfrm>
                <a:off x="8028384" y="1341298"/>
                <a:ext cx="0" cy="129614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46"/>
              <p:cNvCxnSpPr/>
              <p:nvPr/>
            </p:nvCxnSpPr>
            <p:spPr>
              <a:xfrm flipH="1">
                <a:off x="468454" y="2637442"/>
                <a:ext cx="755993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Elipsa 50"/>
              <p:cNvSpPr/>
              <p:nvPr/>
            </p:nvSpPr>
            <p:spPr>
              <a:xfrm>
                <a:off x="323957" y="2564375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1" name="Elipsa 51"/>
              <p:cNvSpPr/>
              <p:nvPr/>
            </p:nvSpPr>
            <p:spPr>
              <a:xfrm>
                <a:off x="323957" y="1268231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2" name="Přímá spojovací čára 56"/>
              <p:cNvCxnSpPr>
                <a:stCxn id="74" idx="1"/>
                <a:endCxn id="71" idx="6"/>
              </p:cNvCxnSpPr>
              <p:nvPr/>
            </p:nvCxnSpPr>
            <p:spPr>
              <a:xfrm flipH="1">
                <a:off x="468454" y="1341298"/>
                <a:ext cx="50336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627" name="TextovéPole 57"/>
              <p:cNvSpPr txBox="1">
                <a:spLocks noChangeArrowheads="1"/>
              </p:cNvSpPr>
              <p:nvPr/>
            </p:nvSpPr>
            <p:spPr bwMode="auto">
              <a:xfrm>
                <a:off x="0" y="1989369"/>
                <a:ext cx="1270063" cy="3669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 Unicode MS" pitchFamily="34" charset="-128"/>
                    <a:ea typeface="Arial Unicode MS" pitchFamily="34" charset="-128"/>
                    <a:cs typeface="Arial Unicode MS" pitchFamily="34" charset="-128"/>
                  </a:rPr>
                  <a:t>U = 36,5 V</a:t>
                </a:r>
              </a:p>
            </p:txBody>
          </p:sp>
        </p:grpSp>
        <p:grpSp>
          <p:nvGrpSpPr>
            <p:cNvPr id="65559" name="Skupina 72"/>
            <p:cNvGrpSpPr>
              <a:grpSpLocks/>
            </p:cNvGrpSpPr>
            <p:nvPr/>
          </p:nvGrpSpPr>
          <p:grpSpPr bwMode="auto">
            <a:xfrm>
              <a:off x="1331913" y="1916113"/>
              <a:ext cx="7127875" cy="0"/>
              <a:chOff x="1331640" y="1772816"/>
              <a:chExt cx="7128792" cy="0"/>
            </a:xfrm>
          </p:grpSpPr>
          <p:cxnSp>
            <p:nvCxnSpPr>
              <p:cNvPr id="49" name="Přímá spojovací šipka 62"/>
              <p:cNvCxnSpPr/>
              <p:nvPr/>
            </p:nvCxnSpPr>
            <p:spPr>
              <a:xfrm>
                <a:off x="1331808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šipka 63"/>
              <p:cNvCxnSpPr/>
              <p:nvPr/>
            </p:nvCxnSpPr>
            <p:spPr>
              <a:xfrm>
                <a:off x="2556165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šipka 64"/>
              <p:cNvCxnSpPr/>
              <p:nvPr/>
            </p:nvCxnSpPr>
            <p:spPr>
              <a:xfrm>
                <a:off x="3780523" y="1772816"/>
                <a:ext cx="136727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šipka 65"/>
              <p:cNvCxnSpPr/>
              <p:nvPr/>
            </p:nvCxnSpPr>
            <p:spPr>
              <a:xfrm>
                <a:off x="5074753" y="1772816"/>
                <a:ext cx="122435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šipka 66"/>
              <p:cNvCxnSpPr/>
              <p:nvPr/>
            </p:nvCxnSpPr>
            <p:spPr>
              <a:xfrm>
                <a:off x="6227650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šipka 67"/>
              <p:cNvCxnSpPr/>
              <p:nvPr/>
            </p:nvCxnSpPr>
            <p:spPr>
              <a:xfrm>
                <a:off x="7307499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Přímá spojovací čára 74"/>
            <p:cNvCxnSpPr/>
            <p:nvPr/>
          </p:nvCxnSpPr>
          <p:spPr>
            <a:xfrm>
              <a:off x="13320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80"/>
            <p:cNvCxnSpPr/>
            <p:nvPr/>
          </p:nvCxnSpPr>
          <p:spPr>
            <a:xfrm>
              <a:off x="262773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81"/>
            <p:cNvCxnSpPr/>
            <p:nvPr/>
          </p:nvCxnSpPr>
          <p:spPr>
            <a:xfrm>
              <a:off x="37804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2"/>
            <p:cNvCxnSpPr/>
            <p:nvPr/>
          </p:nvCxnSpPr>
          <p:spPr>
            <a:xfrm>
              <a:off x="507613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83"/>
            <p:cNvCxnSpPr/>
            <p:nvPr/>
          </p:nvCxnSpPr>
          <p:spPr>
            <a:xfrm>
              <a:off x="6227294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84"/>
            <p:cNvCxnSpPr/>
            <p:nvPr/>
          </p:nvCxnSpPr>
          <p:spPr>
            <a:xfrm>
              <a:off x="730859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85"/>
            <p:cNvCxnSpPr/>
            <p:nvPr/>
          </p:nvCxnSpPr>
          <p:spPr>
            <a:xfrm>
              <a:off x="845975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567" name="TextovéPole 86"/>
            <p:cNvSpPr txBox="1">
              <a:spLocks noChangeArrowheads="1"/>
            </p:cNvSpPr>
            <p:nvPr/>
          </p:nvSpPr>
          <p:spPr bwMode="auto">
            <a:xfrm>
              <a:off x="1692275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5568" name="TextovéPole 87"/>
            <p:cNvSpPr txBox="1">
              <a:spLocks noChangeArrowheads="1"/>
            </p:cNvSpPr>
            <p:nvPr/>
          </p:nvSpPr>
          <p:spPr bwMode="auto">
            <a:xfrm>
              <a:off x="1908175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65569" name="TextovéPole 88"/>
            <p:cNvSpPr txBox="1">
              <a:spLocks noChangeArrowheads="1"/>
            </p:cNvSpPr>
            <p:nvPr/>
          </p:nvSpPr>
          <p:spPr bwMode="auto">
            <a:xfrm>
              <a:off x="2843213" y="15573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5570" name="TextovéPole 101"/>
            <p:cNvSpPr txBox="1">
              <a:spLocks noChangeArrowheads="1"/>
            </p:cNvSpPr>
            <p:nvPr/>
          </p:nvSpPr>
          <p:spPr bwMode="auto">
            <a:xfrm>
              <a:off x="4140200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5571" name="TextovéPole 102"/>
            <p:cNvSpPr txBox="1">
              <a:spLocks noChangeArrowheads="1"/>
            </p:cNvSpPr>
            <p:nvPr/>
          </p:nvSpPr>
          <p:spPr bwMode="auto">
            <a:xfrm>
              <a:off x="5364163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5572" name="TextovéPole 103"/>
            <p:cNvSpPr txBox="1">
              <a:spLocks noChangeArrowheads="1"/>
            </p:cNvSpPr>
            <p:nvPr/>
          </p:nvSpPr>
          <p:spPr bwMode="auto">
            <a:xfrm>
              <a:off x="65166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5573" name="TextovéPole 104"/>
            <p:cNvSpPr txBox="1">
              <a:spLocks noChangeArrowheads="1"/>
            </p:cNvSpPr>
            <p:nvPr/>
          </p:nvSpPr>
          <p:spPr bwMode="auto">
            <a:xfrm>
              <a:off x="75961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5574" name="TextovéPole 105"/>
            <p:cNvSpPr txBox="1">
              <a:spLocks noChangeArrowheads="1"/>
            </p:cNvSpPr>
            <p:nvPr/>
          </p:nvSpPr>
          <p:spPr bwMode="auto">
            <a:xfrm>
              <a:off x="31321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65575" name="TextovéPole 106"/>
            <p:cNvSpPr txBox="1">
              <a:spLocks noChangeArrowheads="1"/>
            </p:cNvSpPr>
            <p:nvPr/>
          </p:nvSpPr>
          <p:spPr bwMode="auto">
            <a:xfrm>
              <a:off x="44275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3</a:t>
              </a:r>
            </a:p>
          </p:txBody>
        </p:sp>
        <p:sp>
          <p:nvSpPr>
            <p:cNvPr id="65576" name="TextovéPole 107"/>
            <p:cNvSpPr txBox="1">
              <a:spLocks noChangeArrowheads="1"/>
            </p:cNvSpPr>
            <p:nvPr/>
          </p:nvSpPr>
          <p:spPr bwMode="auto">
            <a:xfrm>
              <a:off x="5651500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4</a:t>
              </a:r>
            </a:p>
          </p:txBody>
        </p:sp>
        <p:sp>
          <p:nvSpPr>
            <p:cNvPr id="65577" name="TextovéPole 108"/>
            <p:cNvSpPr txBox="1">
              <a:spLocks noChangeArrowheads="1"/>
            </p:cNvSpPr>
            <p:nvPr/>
          </p:nvSpPr>
          <p:spPr bwMode="auto">
            <a:xfrm>
              <a:off x="673258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5</a:t>
              </a:r>
            </a:p>
          </p:txBody>
        </p:sp>
        <p:sp>
          <p:nvSpPr>
            <p:cNvPr id="65578" name="TextovéPole 109"/>
            <p:cNvSpPr txBox="1">
              <a:spLocks noChangeArrowheads="1"/>
            </p:cNvSpPr>
            <p:nvPr/>
          </p:nvSpPr>
          <p:spPr bwMode="auto">
            <a:xfrm>
              <a:off x="7885113" y="1628775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6</a:t>
              </a:r>
            </a:p>
          </p:txBody>
        </p:sp>
        <p:cxnSp>
          <p:nvCxnSpPr>
            <p:cNvPr id="25" name="Přímá spojovací šipka 111"/>
            <p:cNvCxnSpPr/>
            <p:nvPr/>
          </p:nvCxnSpPr>
          <p:spPr>
            <a:xfrm flipH="1">
              <a:off x="6875119" y="2636838"/>
              <a:ext cx="1009846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580" name="TextovéPole 112"/>
            <p:cNvSpPr txBox="1">
              <a:spLocks noChangeArrowheads="1"/>
            </p:cNvSpPr>
            <p:nvPr/>
          </p:nvSpPr>
          <p:spPr bwMode="auto">
            <a:xfrm>
              <a:off x="7235825" y="2205038"/>
              <a:ext cx="941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I = 0,1 A</a:t>
              </a:r>
            </a:p>
          </p:txBody>
        </p:sp>
        <p:grpSp>
          <p:nvGrpSpPr>
            <p:cNvPr id="65581" name="Skupina 126"/>
            <p:cNvGrpSpPr>
              <a:grpSpLocks/>
            </p:cNvGrpSpPr>
            <p:nvPr/>
          </p:nvGrpSpPr>
          <p:grpSpPr bwMode="auto">
            <a:xfrm>
              <a:off x="1692275" y="836613"/>
              <a:ext cx="498475" cy="400050"/>
              <a:chOff x="-2772816" y="2564904"/>
              <a:chExt cx="498600" cy="400110"/>
            </a:xfrm>
          </p:grpSpPr>
          <p:sp>
            <p:nvSpPr>
              <p:cNvPr id="65601" name="Obdélník 115"/>
              <p:cNvSpPr>
                <a:spLocks noChangeArrowheads="1"/>
              </p:cNvSpPr>
              <p:nvPr/>
            </p:nvSpPr>
            <p:spPr bwMode="auto">
              <a:xfrm>
                <a:off x="-2628800" y="2564904"/>
                <a:ext cx="3545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 sz="2000"/>
                  <a:t>Ω</a:t>
                </a:r>
              </a:p>
            </p:txBody>
          </p:sp>
          <p:sp>
            <p:nvSpPr>
              <p:cNvPr id="65602" name="TextovéPole 125"/>
              <p:cNvSpPr txBox="1">
                <a:spLocks noChangeArrowheads="1"/>
              </p:cNvSpPr>
              <p:nvPr/>
            </p:nvSpPr>
            <p:spPr bwMode="auto">
              <a:xfrm>
                <a:off x="-2772816" y="2564904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</a:t>
                </a:r>
              </a:p>
            </p:txBody>
          </p:sp>
        </p:grpSp>
        <p:grpSp>
          <p:nvGrpSpPr>
            <p:cNvPr id="65582" name="Skupina 128"/>
            <p:cNvGrpSpPr>
              <a:grpSpLocks/>
            </p:cNvGrpSpPr>
            <p:nvPr/>
          </p:nvGrpSpPr>
          <p:grpSpPr bwMode="auto">
            <a:xfrm>
              <a:off x="2627313" y="836613"/>
              <a:ext cx="842962" cy="369887"/>
              <a:chOff x="-1980728" y="2420888"/>
              <a:chExt cx="842610" cy="369332"/>
            </a:xfrm>
          </p:grpSpPr>
          <p:sp>
            <p:nvSpPr>
              <p:cNvPr id="65599" name="Obdélník 114"/>
              <p:cNvSpPr>
                <a:spLocks noChangeArrowheads="1"/>
              </p:cNvSpPr>
              <p:nvPr/>
            </p:nvSpPr>
            <p:spPr bwMode="auto">
              <a:xfrm>
                <a:off x="-1476672" y="242088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5600" name="TextovéPole 127"/>
              <p:cNvSpPr txBox="1">
                <a:spLocks noChangeArrowheads="1"/>
              </p:cNvSpPr>
              <p:nvPr/>
            </p:nvSpPr>
            <p:spPr bwMode="auto">
              <a:xfrm>
                <a:off x="-1980728" y="2420888"/>
                <a:ext cx="63324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0,1 k</a:t>
                </a:r>
              </a:p>
            </p:txBody>
          </p:sp>
        </p:grpSp>
        <p:grpSp>
          <p:nvGrpSpPr>
            <p:cNvPr id="65583" name="Skupina 130"/>
            <p:cNvGrpSpPr>
              <a:grpSpLocks/>
            </p:cNvGrpSpPr>
            <p:nvPr/>
          </p:nvGrpSpPr>
          <p:grpSpPr bwMode="auto">
            <a:xfrm>
              <a:off x="3995738" y="836613"/>
              <a:ext cx="698500" cy="369887"/>
              <a:chOff x="-2124744" y="2708920"/>
              <a:chExt cx="698594" cy="369332"/>
            </a:xfrm>
          </p:grpSpPr>
          <p:sp>
            <p:nvSpPr>
              <p:cNvPr id="65597" name="Obdélník 116"/>
              <p:cNvSpPr>
                <a:spLocks noChangeArrowheads="1"/>
              </p:cNvSpPr>
              <p:nvPr/>
            </p:nvSpPr>
            <p:spPr bwMode="auto">
              <a:xfrm>
                <a:off x="-1764704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5598" name="TextovéPole 129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53572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200</a:t>
                </a:r>
              </a:p>
            </p:txBody>
          </p:sp>
        </p:grpSp>
        <p:grpSp>
          <p:nvGrpSpPr>
            <p:cNvPr id="65584" name="Skupina 132"/>
            <p:cNvGrpSpPr>
              <a:grpSpLocks/>
            </p:cNvGrpSpPr>
            <p:nvPr/>
          </p:nvGrpSpPr>
          <p:grpSpPr bwMode="auto">
            <a:xfrm>
              <a:off x="5292725" y="836613"/>
              <a:ext cx="625475" cy="369887"/>
              <a:chOff x="-2124744" y="2708920"/>
              <a:chExt cx="626586" cy="369332"/>
            </a:xfrm>
          </p:grpSpPr>
          <p:sp>
            <p:nvSpPr>
              <p:cNvPr id="65595" name="Obdélník 118"/>
              <p:cNvSpPr>
                <a:spLocks noChangeArrowheads="1"/>
              </p:cNvSpPr>
              <p:nvPr/>
            </p:nvSpPr>
            <p:spPr bwMode="auto">
              <a:xfrm>
                <a:off x="-1836712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5596" name="TextovéPole 131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50</a:t>
                </a:r>
              </a:p>
            </p:txBody>
          </p:sp>
        </p:grpSp>
        <p:grpSp>
          <p:nvGrpSpPr>
            <p:cNvPr id="65585" name="Skupina 134"/>
            <p:cNvGrpSpPr>
              <a:grpSpLocks/>
            </p:cNvGrpSpPr>
            <p:nvPr/>
          </p:nvGrpSpPr>
          <p:grpSpPr bwMode="auto">
            <a:xfrm>
              <a:off x="6516688" y="836613"/>
              <a:ext cx="482600" cy="369887"/>
              <a:chOff x="-1476672" y="2780928"/>
              <a:chExt cx="482570" cy="369332"/>
            </a:xfrm>
          </p:grpSpPr>
          <p:sp>
            <p:nvSpPr>
              <p:cNvPr id="65593" name="Obdélník 117"/>
              <p:cNvSpPr>
                <a:spLocks noChangeArrowheads="1"/>
              </p:cNvSpPr>
              <p:nvPr/>
            </p:nvSpPr>
            <p:spPr bwMode="auto">
              <a:xfrm>
                <a:off x="-1332656" y="278092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5594" name="TextovéPole 133"/>
              <p:cNvSpPr txBox="1">
                <a:spLocks noChangeArrowheads="1"/>
              </p:cNvSpPr>
              <p:nvPr/>
            </p:nvSpPr>
            <p:spPr bwMode="auto">
              <a:xfrm>
                <a:off x="-1476672" y="2780928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4</a:t>
                </a:r>
              </a:p>
            </p:txBody>
          </p:sp>
        </p:grpSp>
        <p:grpSp>
          <p:nvGrpSpPr>
            <p:cNvPr id="65586" name="Skupina 136"/>
            <p:cNvGrpSpPr>
              <a:grpSpLocks/>
            </p:cNvGrpSpPr>
            <p:nvPr/>
          </p:nvGrpSpPr>
          <p:grpSpPr bwMode="auto">
            <a:xfrm>
              <a:off x="7596188" y="836613"/>
              <a:ext cx="482600" cy="369887"/>
              <a:chOff x="-1332656" y="3068960"/>
              <a:chExt cx="482570" cy="369332"/>
            </a:xfrm>
          </p:grpSpPr>
          <p:sp>
            <p:nvSpPr>
              <p:cNvPr id="65591" name="Obdélník 120"/>
              <p:cNvSpPr>
                <a:spLocks noChangeArrowheads="1"/>
              </p:cNvSpPr>
              <p:nvPr/>
            </p:nvSpPr>
            <p:spPr bwMode="auto">
              <a:xfrm>
                <a:off x="-1188640" y="306896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5592" name="TextovéPole 135"/>
              <p:cNvSpPr txBox="1">
                <a:spLocks noChangeArrowheads="1"/>
              </p:cNvSpPr>
              <p:nvPr/>
            </p:nvSpPr>
            <p:spPr bwMode="auto">
              <a:xfrm>
                <a:off x="-1332656" y="3068960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6</a:t>
                </a:r>
              </a:p>
            </p:txBody>
          </p:sp>
        </p:grpSp>
        <p:grpSp>
          <p:nvGrpSpPr>
            <p:cNvPr id="65587" name="Skupina 188"/>
            <p:cNvGrpSpPr>
              <a:grpSpLocks/>
            </p:cNvGrpSpPr>
            <p:nvPr/>
          </p:nvGrpSpPr>
          <p:grpSpPr bwMode="auto">
            <a:xfrm>
              <a:off x="539750" y="1196975"/>
              <a:ext cx="215900" cy="215900"/>
              <a:chOff x="-2628800" y="3429000"/>
              <a:chExt cx="432048" cy="432048"/>
            </a:xfrm>
          </p:grpSpPr>
          <p:cxnSp>
            <p:nvCxnSpPr>
              <p:cNvPr id="35" name="Přímá spojovací čára 184"/>
              <p:cNvCxnSpPr/>
              <p:nvPr/>
            </p:nvCxnSpPr>
            <p:spPr>
              <a:xfrm>
                <a:off x="-2412706" y="3429000"/>
                <a:ext cx="0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86"/>
              <p:cNvCxnSpPr/>
              <p:nvPr/>
            </p:nvCxnSpPr>
            <p:spPr>
              <a:xfrm>
                <a:off x="-2628772" y="3645024"/>
                <a:ext cx="43213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ovací čára 190"/>
            <p:cNvCxnSpPr/>
            <p:nvPr/>
          </p:nvCxnSpPr>
          <p:spPr>
            <a:xfrm>
              <a:off x="468313" y="2636838"/>
              <a:ext cx="28739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Skupina 95"/>
          <p:cNvGrpSpPr>
            <a:grpSpLocks/>
          </p:cNvGrpSpPr>
          <p:nvPr/>
        </p:nvGrpSpPr>
        <p:grpSpPr bwMode="auto">
          <a:xfrm>
            <a:off x="1744663" y="3668713"/>
            <a:ext cx="1754187" cy="739775"/>
            <a:chOff x="183291" y="4426391"/>
            <a:chExt cx="1752622" cy="738664"/>
          </a:xfrm>
        </p:grpSpPr>
        <p:sp>
          <p:nvSpPr>
            <p:cNvPr id="65555" name="TextovéPole 143"/>
            <p:cNvSpPr txBox="1">
              <a:spLocks noChangeArrowheads="1"/>
            </p:cNvSpPr>
            <p:nvPr/>
          </p:nvSpPr>
          <p:spPr bwMode="auto">
            <a:xfrm>
              <a:off x="183291" y="4441780"/>
              <a:ext cx="96532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   U</a:t>
              </a:r>
              <a:r>
                <a:rPr lang="cs-CZ" altLang="cs-CZ"/>
                <a:t>  </a:t>
              </a:r>
            </a:p>
          </p:txBody>
        </p:sp>
        <p:sp>
          <p:nvSpPr>
            <p:cNvPr id="65556" name="TextovéPole 145"/>
            <p:cNvSpPr txBox="1">
              <a:spLocks noChangeArrowheads="1"/>
            </p:cNvSpPr>
            <p:nvPr/>
          </p:nvSpPr>
          <p:spPr bwMode="auto">
            <a:xfrm>
              <a:off x="741136" y="4795723"/>
              <a:ext cx="40748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  3</a:t>
              </a:r>
            </a:p>
          </p:txBody>
        </p:sp>
        <p:sp>
          <p:nvSpPr>
            <p:cNvPr id="65557" name="TextovéPole 146"/>
            <p:cNvSpPr txBox="1">
              <a:spLocks noChangeArrowheads="1"/>
            </p:cNvSpPr>
            <p:nvPr/>
          </p:nvSpPr>
          <p:spPr bwMode="auto">
            <a:xfrm>
              <a:off x="1028292" y="4426391"/>
              <a:ext cx="907621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=  ?</a:t>
              </a:r>
            </a:p>
          </p:txBody>
        </p:sp>
      </p:grpSp>
      <p:sp>
        <p:nvSpPr>
          <p:cNvPr id="65541" name="TextovéPole 177"/>
          <p:cNvSpPr txBox="1">
            <a:spLocks noChangeArrowheads="1"/>
          </p:cNvSpPr>
          <p:nvPr/>
        </p:nvSpPr>
        <p:spPr bwMode="auto">
          <a:xfrm>
            <a:off x="3649663" y="3662363"/>
            <a:ext cx="11112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20 V</a:t>
            </a:r>
          </a:p>
        </p:txBody>
      </p:sp>
      <p:sp>
        <p:nvSpPr>
          <p:cNvPr id="97" name="Obdélník 96"/>
          <p:cNvSpPr/>
          <p:nvPr/>
        </p:nvSpPr>
        <p:spPr>
          <a:xfrm>
            <a:off x="3587750" y="3702050"/>
            <a:ext cx="3721100" cy="685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Správný výsledek</a:t>
            </a:r>
          </a:p>
        </p:txBody>
      </p:sp>
      <p:grpSp>
        <p:nvGrpSpPr>
          <p:cNvPr id="65543" name="Skupina 107"/>
          <p:cNvGrpSpPr>
            <a:grpSpLocks/>
          </p:cNvGrpSpPr>
          <p:nvPr/>
        </p:nvGrpSpPr>
        <p:grpSpPr bwMode="auto">
          <a:xfrm>
            <a:off x="2009775" y="5067300"/>
            <a:ext cx="688975" cy="708025"/>
            <a:chOff x="-3015255" y="1185769"/>
            <a:chExt cx="691378" cy="708436"/>
          </a:xfrm>
        </p:grpSpPr>
        <p:sp>
          <p:nvSpPr>
            <p:cNvPr id="65553" name="TextovéPole 108"/>
            <p:cNvSpPr txBox="1">
              <a:spLocks noChangeArrowheads="1"/>
            </p:cNvSpPr>
            <p:nvPr/>
          </p:nvSpPr>
          <p:spPr bwMode="auto">
            <a:xfrm>
              <a:off x="-3015255" y="1185769"/>
              <a:ext cx="556637" cy="7084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U</a:t>
              </a:r>
            </a:p>
          </p:txBody>
        </p:sp>
        <p:sp>
          <p:nvSpPr>
            <p:cNvPr id="65554" name="TextovéPole 109"/>
            <p:cNvSpPr txBox="1">
              <a:spLocks noChangeArrowheads="1"/>
            </p:cNvSpPr>
            <p:nvPr/>
          </p:nvSpPr>
          <p:spPr bwMode="auto">
            <a:xfrm>
              <a:off x="-2637729" y="1492991"/>
              <a:ext cx="313852" cy="3696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3</a:t>
              </a:r>
            </a:p>
          </p:txBody>
        </p:sp>
      </p:grpSp>
      <p:sp>
        <p:nvSpPr>
          <p:cNvPr id="65544" name="Obdélník 122"/>
          <p:cNvSpPr>
            <a:spLocks noChangeArrowheads="1"/>
          </p:cNvSpPr>
          <p:nvPr/>
        </p:nvSpPr>
        <p:spPr bwMode="auto">
          <a:xfrm>
            <a:off x="7332663" y="5067300"/>
            <a:ext cx="527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/>
              <a:t>Ω</a:t>
            </a:r>
          </a:p>
        </p:txBody>
      </p:sp>
      <p:sp>
        <p:nvSpPr>
          <p:cNvPr id="65545" name="TextovéPole 111"/>
          <p:cNvSpPr txBox="1">
            <a:spLocks noChangeArrowheads="1"/>
          </p:cNvSpPr>
          <p:nvPr/>
        </p:nvSpPr>
        <p:spPr bwMode="auto">
          <a:xfrm>
            <a:off x="4527550" y="5056188"/>
            <a:ext cx="51546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   </a:t>
            </a:r>
            <a:r>
              <a:rPr lang="cs-CZ" altLang="cs-CZ" sz="4000">
                <a:latin typeface="Arial" pitchFamily="34" charset="0"/>
              </a:rPr>
              <a:t>0,1 A  . 200     =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20 V</a:t>
            </a:r>
          </a:p>
        </p:txBody>
      </p:sp>
      <p:grpSp>
        <p:nvGrpSpPr>
          <p:cNvPr id="65546" name="Skupina 254"/>
          <p:cNvGrpSpPr>
            <a:grpSpLocks/>
          </p:cNvGrpSpPr>
          <p:nvPr/>
        </p:nvGrpSpPr>
        <p:grpSpPr bwMode="auto">
          <a:xfrm>
            <a:off x="2628900" y="5040313"/>
            <a:ext cx="2168525" cy="720725"/>
            <a:chOff x="-3547569" y="2741901"/>
            <a:chExt cx="2168142" cy="722161"/>
          </a:xfrm>
        </p:grpSpPr>
        <p:grpSp>
          <p:nvGrpSpPr>
            <p:cNvPr id="65548" name="Skupina 11"/>
            <p:cNvGrpSpPr>
              <a:grpSpLocks/>
            </p:cNvGrpSpPr>
            <p:nvPr/>
          </p:nvGrpSpPr>
          <p:grpSpPr bwMode="auto">
            <a:xfrm>
              <a:off x="-2468165" y="2741901"/>
              <a:ext cx="695080" cy="708075"/>
              <a:chOff x="-7147211" y="1517493"/>
              <a:chExt cx="694901" cy="708625"/>
            </a:xfrm>
          </p:grpSpPr>
          <p:sp>
            <p:nvSpPr>
              <p:cNvPr id="65551" name="TextovéPole 12"/>
              <p:cNvSpPr txBox="1">
                <a:spLocks noChangeArrowheads="1"/>
              </p:cNvSpPr>
              <p:nvPr/>
            </p:nvSpPr>
            <p:spPr bwMode="auto">
              <a:xfrm>
                <a:off x="-7147211" y="1517493"/>
                <a:ext cx="554754" cy="7086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R</a:t>
                </a:r>
              </a:p>
            </p:txBody>
          </p:sp>
          <p:sp>
            <p:nvSpPr>
              <p:cNvPr id="65552" name="TextovéPole 13"/>
              <p:cNvSpPr txBox="1">
                <a:spLocks noChangeArrowheads="1"/>
              </p:cNvSpPr>
              <p:nvPr/>
            </p:nvSpPr>
            <p:spPr bwMode="auto">
              <a:xfrm>
                <a:off x="-6765100" y="1852463"/>
                <a:ext cx="312790" cy="3697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3</a:t>
                </a:r>
              </a:p>
            </p:txBody>
          </p:sp>
        </p:grpSp>
        <p:sp>
          <p:nvSpPr>
            <p:cNvPr id="65549" name="TextovéPole 110"/>
            <p:cNvSpPr txBox="1">
              <a:spLocks noChangeArrowheads="1"/>
            </p:cNvSpPr>
            <p:nvPr/>
          </p:nvSpPr>
          <p:spPr bwMode="auto">
            <a:xfrm>
              <a:off x="-3547569" y="2753434"/>
              <a:ext cx="1197628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  I .</a:t>
              </a:r>
            </a:p>
          </p:txBody>
        </p:sp>
        <p:sp>
          <p:nvSpPr>
            <p:cNvPr id="65550" name="TextovéPole 253"/>
            <p:cNvSpPr txBox="1">
              <a:spLocks noChangeArrowheads="1"/>
            </p:cNvSpPr>
            <p:nvPr/>
          </p:nvSpPr>
          <p:spPr bwMode="auto">
            <a:xfrm>
              <a:off x="-1863800" y="2755988"/>
              <a:ext cx="484373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</a:t>
              </a:r>
            </a:p>
          </p:txBody>
        </p:sp>
      </p:grpSp>
      <p:sp>
        <p:nvSpPr>
          <p:cNvPr id="110" name="Obdélník 109"/>
          <p:cNvSpPr/>
          <p:nvPr/>
        </p:nvSpPr>
        <p:spPr>
          <a:xfrm>
            <a:off x="2055813" y="5013325"/>
            <a:ext cx="7842250" cy="9302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</p:childTnLst>
        </p:cTn>
      </p:par>
    </p:tnLst>
    <p:bldLst>
      <p:bldP spid="2" grpId="0"/>
      <p:bldP spid="97" grpId="0" animBg="1"/>
      <p:bldP spid="110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41525" y="2359025"/>
            <a:ext cx="78708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Dokážete vypočítat velikost  napětí U</a:t>
            </a:r>
            <a:r>
              <a:rPr lang="cs-CZ" altLang="cs-CZ">
                <a:latin typeface="Arial" pitchFamily="34" charset="0"/>
              </a:rPr>
              <a:t>4</a:t>
            </a:r>
            <a:r>
              <a:rPr lang="cs-CZ" altLang="cs-CZ" sz="2400">
                <a:latin typeface="Arial" pitchFamily="34" charset="0"/>
              </a:rPr>
              <a:t>?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Výpočet si napište na papír a zkontrolujte si ho kliknutím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na černý obdélník.</a:t>
            </a:r>
          </a:p>
        </p:txBody>
      </p:sp>
      <p:grpSp>
        <p:nvGrpSpPr>
          <p:cNvPr id="66563" name="Skupina 2"/>
          <p:cNvGrpSpPr>
            <a:grpSpLocks/>
          </p:cNvGrpSpPr>
          <p:nvPr/>
        </p:nvGrpSpPr>
        <p:grpSpPr bwMode="auto">
          <a:xfrm>
            <a:off x="2011363" y="404813"/>
            <a:ext cx="8169275" cy="1871662"/>
            <a:chOff x="468313" y="836613"/>
            <a:chExt cx="8170862" cy="1871662"/>
          </a:xfrm>
        </p:grpSpPr>
        <p:grpSp>
          <p:nvGrpSpPr>
            <p:cNvPr id="66582" name="Skupina 58"/>
            <p:cNvGrpSpPr>
              <a:grpSpLocks/>
            </p:cNvGrpSpPr>
            <p:nvPr/>
          </p:nvGrpSpPr>
          <p:grpSpPr bwMode="auto">
            <a:xfrm>
              <a:off x="611188" y="1196975"/>
              <a:ext cx="8027987" cy="1511300"/>
              <a:chOff x="0" y="1196752"/>
              <a:chExt cx="8028384" cy="1512168"/>
            </a:xfrm>
          </p:grpSpPr>
          <p:cxnSp>
            <p:nvCxnSpPr>
              <p:cNvPr id="55" name="Přímá spojovací čára 7"/>
              <p:cNvCxnSpPr/>
              <p:nvPr/>
            </p:nvCxnSpPr>
            <p:spPr>
              <a:xfrm>
                <a:off x="1476763" y="1341298"/>
                <a:ext cx="655162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6634" name="Skupina 33"/>
              <p:cNvGrpSpPr>
                <a:grpSpLocks/>
              </p:cNvGrpSpPr>
              <p:nvPr/>
            </p:nvGrpSpPr>
            <p:grpSpPr bwMode="auto">
              <a:xfrm>
                <a:off x="1979712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9" name="Obdélník 88"/>
                <p:cNvSpPr/>
                <p:nvPr/>
              </p:nvSpPr>
              <p:spPr>
                <a:xfrm>
                  <a:off x="-298794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90" name="Přímá spojovací čára 35"/>
                <p:cNvCxnSpPr>
                  <a:stCxn id="89" idx="3"/>
                </p:cNvCxnSpPr>
                <p:nvPr/>
              </p:nvCxnSpPr>
              <p:spPr>
                <a:xfrm>
                  <a:off x="-219718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ovací čára 36"/>
                <p:cNvCxnSpPr>
                  <a:stCxn id="89" idx="1"/>
                </p:cNvCxnSpPr>
                <p:nvPr/>
              </p:nvCxnSpPr>
              <p:spPr>
                <a:xfrm flipH="1">
                  <a:off x="-313244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635" name="Skupina 29"/>
              <p:cNvGrpSpPr>
                <a:grpSpLocks/>
              </p:cNvGrpSpPr>
              <p:nvPr/>
            </p:nvGrpSpPr>
            <p:grpSpPr bwMode="auto">
              <a:xfrm>
                <a:off x="3203848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6" name="Obdélník 85"/>
                <p:cNvSpPr/>
                <p:nvPr/>
              </p:nvSpPr>
              <p:spPr>
                <a:xfrm>
                  <a:off x="-2987823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7" name="Přímá spojovací čára 31"/>
                <p:cNvCxnSpPr>
                  <a:stCxn id="86" idx="3"/>
                </p:cNvCxnSpPr>
                <p:nvPr/>
              </p:nvCxnSpPr>
              <p:spPr>
                <a:xfrm>
                  <a:off x="-2197055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ovací čára 32"/>
                <p:cNvCxnSpPr>
                  <a:stCxn id="86" idx="1"/>
                </p:cNvCxnSpPr>
                <p:nvPr/>
              </p:nvCxnSpPr>
              <p:spPr>
                <a:xfrm flipH="1">
                  <a:off x="-3132320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636" name="Skupina 25"/>
              <p:cNvGrpSpPr>
                <a:grpSpLocks/>
              </p:cNvGrpSpPr>
              <p:nvPr/>
            </p:nvGrpSpPr>
            <p:grpSpPr bwMode="auto">
              <a:xfrm>
                <a:off x="44279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3" name="Obdélník 82"/>
                <p:cNvSpPr/>
                <p:nvPr/>
              </p:nvSpPr>
              <p:spPr>
                <a:xfrm>
                  <a:off x="-298769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4" name="Přímá spojovací čára 27"/>
                <p:cNvCxnSpPr>
                  <a:stCxn id="83" idx="3"/>
                </p:cNvCxnSpPr>
                <p:nvPr/>
              </p:nvCxnSpPr>
              <p:spPr>
                <a:xfrm>
                  <a:off x="-219693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ovací čára 28"/>
                <p:cNvCxnSpPr>
                  <a:stCxn id="83" idx="1"/>
                </p:cNvCxnSpPr>
                <p:nvPr/>
              </p:nvCxnSpPr>
              <p:spPr>
                <a:xfrm flipH="1">
                  <a:off x="-313219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637" name="Skupina 21"/>
              <p:cNvGrpSpPr>
                <a:grpSpLocks/>
              </p:cNvGrpSpPr>
              <p:nvPr/>
            </p:nvGrpSpPr>
            <p:grpSpPr bwMode="auto">
              <a:xfrm>
                <a:off x="565212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0" name="Obdélník 79"/>
                <p:cNvSpPr/>
                <p:nvPr/>
              </p:nvSpPr>
              <p:spPr>
                <a:xfrm>
                  <a:off x="-2987574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1" name="Přímá spojovací čára 23"/>
                <p:cNvCxnSpPr>
                  <a:stCxn id="80" idx="3"/>
                </p:cNvCxnSpPr>
                <p:nvPr/>
              </p:nvCxnSpPr>
              <p:spPr>
                <a:xfrm>
                  <a:off x="-2196806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ovací čára 24"/>
                <p:cNvCxnSpPr>
                  <a:stCxn id="80" idx="1"/>
                </p:cNvCxnSpPr>
                <p:nvPr/>
              </p:nvCxnSpPr>
              <p:spPr>
                <a:xfrm flipH="1">
                  <a:off x="-3132071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638" name="Skupina 17"/>
              <p:cNvGrpSpPr>
                <a:grpSpLocks/>
              </p:cNvGrpSpPr>
              <p:nvPr/>
            </p:nvGrpSpPr>
            <p:grpSpPr bwMode="auto">
              <a:xfrm>
                <a:off x="673224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7" name="Obdélník 76"/>
                <p:cNvSpPr/>
                <p:nvPr/>
              </p:nvSpPr>
              <p:spPr>
                <a:xfrm>
                  <a:off x="-2987931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8" name="Přímá spojovací čára 19"/>
                <p:cNvCxnSpPr>
                  <a:stCxn id="77" idx="3"/>
                </p:cNvCxnSpPr>
                <p:nvPr/>
              </p:nvCxnSpPr>
              <p:spPr>
                <a:xfrm>
                  <a:off x="-2197163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ovací čára 20"/>
                <p:cNvCxnSpPr>
                  <a:stCxn id="77" idx="1"/>
                </p:cNvCxnSpPr>
                <p:nvPr/>
              </p:nvCxnSpPr>
              <p:spPr>
                <a:xfrm flipH="1">
                  <a:off x="-3132428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639" name="Skupina 13"/>
              <p:cNvGrpSpPr>
                <a:grpSpLocks/>
              </p:cNvGrpSpPr>
              <p:nvPr/>
            </p:nvGrpSpPr>
            <p:grpSpPr bwMode="auto">
              <a:xfrm>
                <a:off x="8275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4" name="Obdélník 73"/>
                <p:cNvSpPr/>
                <p:nvPr/>
              </p:nvSpPr>
              <p:spPr>
                <a:xfrm>
                  <a:off x="-2988625" y="980728"/>
                  <a:ext cx="792355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5" name="Přímá spojovací čára 15"/>
                <p:cNvCxnSpPr>
                  <a:stCxn id="74" idx="3"/>
                </p:cNvCxnSpPr>
                <p:nvPr/>
              </p:nvCxnSpPr>
              <p:spPr>
                <a:xfrm>
                  <a:off x="-219627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ovací čára 16"/>
                <p:cNvCxnSpPr>
                  <a:stCxn id="74" idx="1"/>
                </p:cNvCxnSpPr>
                <p:nvPr/>
              </p:nvCxnSpPr>
              <p:spPr>
                <a:xfrm flipH="1">
                  <a:off x="-3133123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6640" name="TextovéPole 37"/>
              <p:cNvSpPr txBox="1">
                <a:spLocks noChangeArrowheads="1"/>
              </p:cNvSpPr>
              <p:nvPr/>
            </p:nvSpPr>
            <p:spPr bwMode="auto">
              <a:xfrm>
                <a:off x="1115616" y="1196752"/>
                <a:ext cx="38183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 1</a:t>
                </a:r>
              </a:p>
            </p:txBody>
          </p:sp>
          <p:sp>
            <p:nvSpPr>
              <p:cNvPr id="66641" name="TextovéPole 38"/>
              <p:cNvSpPr txBox="1">
                <a:spLocks noChangeArrowheads="1"/>
              </p:cNvSpPr>
              <p:nvPr/>
            </p:nvSpPr>
            <p:spPr bwMode="auto">
              <a:xfrm>
                <a:off x="226774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R2</a:t>
                </a:r>
              </a:p>
            </p:txBody>
          </p:sp>
          <p:sp>
            <p:nvSpPr>
              <p:cNvPr id="66642" name="TextovéPole 39"/>
              <p:cNvSpPr txBox="1">
                <a:spLocks noChangeArrowheads="1"/>
              </p:cNvSpPr>
              <p:nvPr/>
            </p:nvSpPr>
            <p:spPr bwMode="auto">
              <a:xfrm>
                <a:off x="3563888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R3</a:t>
                </a:r>
              </a:p>
            </p:txBody>
          </p:sp>
          <p:sp>
            <p:nvSpPr>
              <p:cNvPr id="66643" name="TextovéPole 40"/>
              <p:cNvSpPr txBox="1">
                <a:spLocks noChangeArrowheads="1"/>
              </p:cNvSpPr>
              <p:nvPr/>
            </p:nvSpPr>
            <p:spPr bwMode="auto">
              <a:xfrm>
                <a:off x="478802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R4</a:t>
                </a:r>
              </a:p>
            </p:txBody>
          </p:sp>
          <p:sp>
            <p:nvSpPr>
              <p:cNvPr id="66644" name="TextovéPole 41"/>
              <p:cNvSpPr txBox="1">
                <a:spLocks noChangeArrowheads="1"/>
              </p:cNvSpPr>
              <p:nvPr/>
            </p:nvSpPr>
            <p:spPr bwMode="auto">
              <a:xfrm>
                <a:off x="5940152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R5</a:t>
                </a:r>
              </a:p>
            </p:txBody>
          </p:sp>
          <p:sp>
            <p:nvSpPr>
              <p:cNvPr id="66645" name="TextovéPole 42"/>
              <p:cNvSpPr txBox="1">
                <a:spLocks noChangeArrowheads="1"/>
              </p:cNvSpPr>
              <p:nvPr/>
            </p:nvSpPr>
            <p:spPr bwMode="auto">
              <a:xfrm>
                <a:off x="7092280" y="1196752"/>
                <a:ext cx="432048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 sz="1200"/>
                  <a:t>R6</a:t>
                </a:r>
              </a:p>
            </p:txBody>
          </p:sp>
          <p:cxnSp>
            <p:nvCxnSpPr>
              <p:cNvPr id="68" name="Přímá spojovací čára 44"/>
              <p:cNvCxnSpPr/>
              <p:nvPr/>
            </p:nvCxnSpPr>
            <p:spPr>
              <a:xfrm>
                <a:off x="8028384" y="1341298"/>
                <a:ext cx="0" cy="129614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46"/>
              <p:cNvCxnSpPr/>
              <p:nvPr/>
            </p:nvCxnSpPr>
            <p:spPr>
              <a:xfrm flipH="1">
                <a:off x="468454" y="2637442"/>
                <a:ext cx="755993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Elipsa 50"/>
              <p:cNvSpPr/>
              <p:nvPr/>
            </p:nvSpPr>
            <p:spPr>
              <a:xfrm>
                <a:off x="323957" y="2564375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1" name="Elipsa 51"/>
              <p:cNvSpPr/>
              <p:nvPr/>
            </p:nvSpPr>
            <p:spPr>
              <a:xfrm>
                <a:off x="323957" y="1268231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2" name="Přímá spojovací čára 56"/>
              <p:cNvCxnSpPr>
                <a:stCxn id="74" idx="1"/>
                <a:endCxn id="71" idx="6"/>
              </p:cNvCxnSpPr>
              <p:nvPr/>
            </p:nvCxnSpPr>
            <p:spPr>
              <a:xfrm flipH="1">
                <a:off x="468454" y="1341298"/>
                <a:ext cx="50336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6651" name="TextovéPole 57"/>
              <p:cNvSpPr txBox="1">
                <a:spLocks noChangeArrowheads="1"/>
              </p:cNvSpPr>
              <p:nvPr/>
            </p:nvSpPr>
            <p:spPr bwMode="auto">
              <a:xfrm>
                <a:off x="0" y="1989369"/>
                <a:ext cx="1270063" cy="3669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 Unicode MS" pitchFamily="34" charset="-128"/>
                    <a:ea typeface="Arial Unicode MS" pitchFamily="34" charset="-128"/>
                    <a:cs typeface="Arial Unicode MS" pitchFamily="34" charset="-128"/>
                  </a:rPr>
                  <a:t>U = 36,5 V</a:t>
                </a:r>
              </a:p>
            </p:txBody>
          </p:sp>
        </p:grpSp>
        <p:grpSp>
          <p:nvGrpSpPr>
            <p:cNvPr id="66583" name="Skupina 72"/>
            <p:cNvGrpSpPr>
              <a:grpSpLocks/>
            </p:cNvGrpSpPr>
            <p:nvPr/>
          </p:nvGrpSpPr>
          <p:grpSpPr bwMode="auto">
            <a:xfrm>
              <a:off x="1331913" y="1916113"/>
              <a:ext cx="7127875" cy="0"/>
              <a:chOff x="1331640" y="1772816"/>
              <a:chExt cx="7128792" cy="0"/>
            </a:xfrm>
          </p:grpSpPr>
          <p:cxnSp>
            <p:nvCxnSpPr>
              <p:cNvPr id="49" name="Přímá spojovací šipka 62"/>
              <p:cNvCxnSpPr/>
              <p:nvPr/>
            </p:nvCxnSpPr>
            <p:spPr>
              <a:xfrm>
                <a:off x="1331808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šipka 63"/>
              <p:cNvCxnSpPr/>
              <p:nvPr/>
            </p:nvCxnSpPr>
            <p:spPr>
              <a:xfrm>
                <a:off x="2556165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šipka 64"/>
              <p:cNvCxnSpPr/>
              <p:nvPr/>
            </p:nvCxnSpPr>
            <p:spPr>
              <a:xfrm>
                <a:off x="3780523" y="1772816"/>
                <a:ext cx="136727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šipka 65"/>
              <p:cNvCxnSpPr/>
              <p:nvPr/>
            </p:nvCxnSpPr>
            <p:spPr>
              <a:xfrm>
                <a:off x="5074753" y="1772816"/>
                <a:ext cx="122435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šipka 66"/>
              <p:cNvCxnSpPr/>
              <p:nvPr/>
            </p:nvCxnSpPr>
            <p:spPr>
              <a:xfrm>
                <a:off x="6227650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šipka 67"/>
              <p:cNvCxnSpPr/>
              <p:nvPr/>
            </p:nvCxnSpPr>
            <p:spPr>
              <a:xfrm>
                <a:off x="7307499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Přímá spojovací čára 74"/>
            <p:cNvCxnSpPr/>
            <p:nvPr/>
          </p:nvCxnSpPr>
          <p:spPr>
            <a:xfrm>
              <a:off x="13320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80"/>
            <p:cNvCxnSpPr/>
            <p:nvPr/>
          </p:nvCxnSpPr>
          <p:spPr>
            <a:xfrm>
              <a:off x="262773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81"/>
            <p:cNvCxnSpPr/>
            <p:nvPr/>
          </p:nvCxnSpPr>
          <p:spPr>
            <a:xfrm>
              <a:off x="37804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2"/>
            <p:cNvCxnSpPr/>
            <p:nvPr/>
          </p:nvCxnSpPr>
          <p:spPr>
            <a:xfrm>
              <a:off x="507613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83"/>
            <p:cNvCxnSpPr/>
            <p:nvPr/>
          </p:nvCxnSpPr>
          <p:spPr>
            <a:xfrm>
              <a:off x="6227294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84"/>
            <p:cNvCxnSpPr/>
            <p:nvPr/>
          </p:nvCxnSpPr>
          <p:spPr>
            <a:xfrm>
              <a:off x="730859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85"/>
            <p:cNvCxnSpPr/>
            <p:nvPr/>
          </p:nvCxnSpPr>
          <p:spPr>
            <a:xfrm>
              <a:off x="845975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591" name="TextovéPole 86"/>
            <p:cNvSpPr txBox="1">
              <a:spLocks noChangeArrowheads="1"/>
            </p:cNvSpPr>
            <p:nvPr/>
          </p:nvSpPr>
          <p:spPr bwMode="auto">
            <a:xfrm>
              <a:off x="1692275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6592" name="TextovéPole 87"/>
            <p:cNvSpPr txBox="1">
              <a:spLocks noChangeArrowheads="1"/>
            </p:cNvSpPr>
            <p:nvPr/>
          </p:nvSpPr>
          <p:spPr bwMode="auto">
            <a:xfrm>
              <a:off x="1908175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66593" name="TextovéPole 88"/>
            <p:cNvSpPr txBox="1">
              <a:spLocks noChangeArrowheads="1"/>
            </p:cNvSpPr>
            <p:nvPr/>
          </p:nvSpPr>
          <p:spPr bwMode="auto">
            <a:xfrm>
              <a:off x="2843213" y="15573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6594" name="TextovéPole 101"/>
            <p:cNvSpPr txBox="1">
              <a:spLocks noChangeArrowheads="1"/>
            </p:cNvSpPr>
            <p:nvPr/>
          </p:nvSpPr>
          <p:spPr bwMode="auto">
            <a:xfrm>
              <a:off x="4140200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6595" name="TextovéPole 102"/>
            <p:cNvSpPr txBox="1">
              <a:spLocks noChangeArrowheads="1"/>
            </p:cNvSpPr>
            <p:nvPr/>
          </p:nvSpPr>
          <p:spPr bwMode="auto">
            <a:xfrm>
              <a:off x="5364163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6596" name="TextovéPole 103"/>
            <p:cNvSpPr txBox="1">
              <a:spLocks noChangeArrowheads="1"/>
            </p:cNvSpPr>
            <p:nvPr/>
          </p:nvSpPr>
          <p:spPr bwMode="auto">
            <a:xfrm>
              <a:off x="65166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6597" name="TextovéPole 104"/>
            <p:cNvSpPr txBox="1">
              <a:spLocks noChangeArrowheads="1"/>
            </p:cNvSpPr>
            <p:nvPr/>
          </p:nvSpPr>
          <p:spPr bwMode="auto">
            <a:xfrm>
              <a:off x="75961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6598" name="TextovéPole 105"/>
            <p:cNvSpPr txBox="1">
              <a:spLocks noChangeArrowheads="1"/>
            </p:cNvSpPr>
            <p:nvPr/>
          </p:nvSpPr>
          <p:spPr bwMode="auto">
            <a:xfrm>
              <a:off x="31321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66599" name="TextovéPole 106"/>
            <p:cNvSpPr txBox="1">
              <a:spLocks noChangeArrowheads="1"/>
            </p:cNvSpPr>
            <p:nvPr/>
          </p:nvSpPr>
          <p:spPr bwMode="auto">
            <a:xfrm>
              <a:off x="44275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3</a:t>
              </a:r>
            </a:p>
          </p:txBody>
        </p:sp>
        <p:sp>
          <p:nvSpPr>
            <p:cNvPr id="66600" name="TextovéPole 107"/>
            <p:cNvSpPr txBox="1">
              <a:spLocks noChangeArrowheads="1"/>
            </p:cNvSpPr>
            <p:nvPr/>
          </p:nvSpPr>
          <p:spPr bwMode="auto">
            <a:xfrm>
              <a:off x="5651500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4</a:t>
              </a:r>
            </a:p>
          </p:txBody>
        </p:sp>
        <p:sp>
          <p:nvSpPr>
            <p:cNvPr id="66601" name="TextovéPole 108"/>
            <p:cNvSpPr txBox="1">
              <a:spLocks noChangeArrowheads="1"/>
            </p:cNvSpPr>
            <p:nvPr/>
          </p:nvSpPr>
          <p:spPr bwMode="auto">
            <a:xfrm>
              <a:off x="673258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5</a:t>
              </a:r>
            </a:p>
          </p:txBody>
        </p:sp>
        <p:sp>
          <p:nvSpPr>
            <p:cNvPr id="66602" name="TextovéPole 109"/>
            <p:cNvSpPr txBox="1">
              <a:spLocks noChangeArrowheads="1"/>
            </p:cNvSpPr>
            <p:nvPr/>
          </p:nvSpPr>
          <p:spPr bwMode="auto">
            <a:xfrm>
              <a:off x="7885113" y="1628775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6</a:t>
              </a:r>
            </a:p>
          </p:txBody>
        </p:sp>
        <p:cxnSp>
          <p:nvCxnSpPr>
            <p:cNvPr id="25" name="Přímá spojovací šipka 111"/>
            <p:cNvCxnSpPr/>
            <p:nvPr/>
          </p:nvCxnSpPr>
          <p:spPr>
            <a:xfrm flipH="1">
              <a:off x="6875119" y="2636838"/>
              <a:ext cx="1009846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604" name="TextovéPole 112"/>
            <p:cNvSpPr txBox="1">
              <a:spLocks noChangeArrowheads="1"/>
            </p:cNvSpPr>
            <p:nvPr/>
          </p:nvSpPr>
          <p:spPr bwMode="auto">
            <a:xfrm>
              <a:off x="7235825" y="2205038"/>
              <a:ext cx="941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I = 0,1 A</a:t>
              </a:r>
            </a:p>
          </p:txBody>
        </p:sp>
        <p:grpSp>
          <p:nvGrpSpPr>
            <p:cNvPr id="66605" name="Skupina 126"/>
            <p:cNvGrpSpPr>
              <a:grpSpLocks/>
            </p:cNvGrpSpPr>
            <p:nvPr/>
          </p:nvGrpSpPr>
          <p:grpSpPr bwMode="auto">
            <a:xfrm>
              <a:off x="1692275" y="836613"/>
              <a:ext cx="498475" cy="400050"/>
              <a:chOff x="-2772816" y="2564904"/>
              <a:chExt cx="498600" cy="400110"/>
            </a:xfrm>
          </p:grpSpPr>
          <p:sp>
            <p:nvSpPr>
              <p:cNvPr id="66625" name="Obdélník 115"/>
              <p:cNvSpPr>
                <a:spLocks noChangeArrowheads="1"/>
              </p:cNvSpPr>
              <p:nvPr/>
            </p:nvSpPr>
            <p:spPr bwMode="auto">
              <a:xfrm>
                <a:off x="-2628800" y="2564904"/>
                <a:ext cx="3545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 sz="2000"/>
                  <a:t>Ω</a:t>
                </a:r>
              </a:p>
            </p:txBody>
          </p:sp>
          <p:sp>
            <p:nvSpPr>
              <p:cNvPr id="66626" name="TextovéPole 125"/>
              <p:cNvSpPr txBox="1">
                <a:spLocks noChangeArrowheads="1"/>
              </p:cNvSpPr>
              <p:nvPr/>
            </p:nvSpPr>
            <p:spPr bwMode="auto">
              <a:xfrm>
                <a:off x="-2772816" y="2564904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</a:t>
                </a:r>
              </a:p>
            </p:txBody>
          </p:sp>
        </p:grpSp>
        <p:grpSp>
          <p:nvGrpSpPr>
            <p:cNvPr id="66606" name="Skupina 128"/>
            <p:cNvGrpSpPr>
              <a:grpSpLocks/>
            </p:cNvGrpSpPr>
            <p:nvPr/>
          </p:nvGrpSpPr>
          <p:grpSpPr bwMode="auto">
            <a:xfrm>
              <a:off x="2627313" y="836613"/>
              <a:ext cx="842962" cy="369887"/>
              <a:chOff x="-1980728" y="2420888"/>
              <a:chExt cx="842610" cy="369332"/>
            </a:xfrm>
          </p:grpSpPr>
          <p:sp>
            <p:nvSpPr>
              <p:cNvPr id="66623" name="Obdélník 114"/>
              <p:cNvSpPr>
                <a:spLocks noChangeArrowheads="1"/>
              </p:cNvSpPr>
              <p:nvPr/>
            </p:nvSpPr>
            <p:spPr bwMode="auto">
              <a:xfrm>
                <a:off x="-1476672" y="242088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6624" name="TextovéPole 127"/>
              <p:cNvSpPr txBox="1">
                <a:spLocks noChangeArrowheads="1"/>
              </p:cNvSpPr>
              <p:nvPr/>
            </p:nvSpPr>
            <p:spPr bwMode="auto">
              <a:xfrm>
                <a:off x="-1980728" y="2420888"/>
                <a:ext cx="63324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0,1 k</a:t>
                </a:r>
              </a:p>
            </p:txBody>
          </p:sp>
        </p:grpSp>
        <p:grpSp>
          <p:nvGrpSpPr>
            <p:cNvPr id="66607" name="Skupina 130"/>
            <p:cNvGrpSpPr>
              <a:grpSpLocks/>
            </p:cNvGrpSpPr>
            <p:nvPr/>
          </p:nvGrpSpPr>
          <p:grpSpPr bwMode="auto">
            <a:xfrm>
              <a:off x="3995738" y="836613"/>
              <a:ext cx="698500" cy="369887"/>
              <a:chOff x="-2124744" y="2708920"/>
              <a:chExt cx="698594" cy="369332"/>
            </a:xfrm>
          </p:grpSpPr>
          <p:sp>
            <p:nvSpPr>
              <p:cNvPr id="66621" name="Obdélník 116"/>
              <p:cNvSpPr>
                <a:spLocks noChangeArrowheads="1"/>
              </p:cNvSpPr>
              <p:nvPr/>
            </p:nvSpPr>
            <p:spPr bwMode="auto">
              <a:xfrm>
                <a:off x="-1764704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6622" name="TextovéPole 129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53572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200</a:t>
                </a:r>
              </a:p>
            </p:txBody>
          </p:sp>
        </p:grpSp>
        <p:grpSp>
          <p:nvGrpSpPr>
            <p:cNvPr id="66608" name="Skupina 132"/>
            <p:cNvGrpSpPr>
              <a:grpSpLocks/>
            </p:cNvGrpSpPr>
            <p:nvPr/>
          </p:nvGrpSpPr>
          <p:grpSpPr bwMode="auto">
            <a:xfrm>
              <a:off x="5292725" y="836613"/>
              <a:ext cx="625475" cy="369887"/>
              <a:chOff x="-2124744" y="2708920"/>
              <a:chExt cx="626586" cy="369332"/>
            </a:xfrm>
          </p:grpSpPr>
          <p:sp>
            <p:nvSpPr>
              <p:cNvPr id="66619" name="Obdélník 118"/>
              <p:cNvSpPr>
                <a:spLocks noChangeArrowheads="1"/>
              </p:cNvSpPr>
              <p:nvPr/>
            </p:nvSpPr>
            <p:spPr bwMode="auto">
              <a:xfrm>
                <a:off x="-1836712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6620" name="TextovéPole 131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50</a:t>
                </a:r>
              </a:p>
            </p:txBody>
          </p:sp>
        </p:grpSp>
        <p:grpSp>
          <p:nvGrpSpPr>
            <p:cNvPr id="66609" name="Skupina 134"/>
            <p:cNvGrpSpPr>
              <a:grpSpLocks/>
            </p:cNvGrpSpPr>
            <p:nvPr/>
          </p:nvGrpSpPr>
          <p:grpSpPr bwMode="auto">
            <a:xfrm>
              <a:off x="6516688" y="836613"/>
              <a:ext cx="482600" cy="369887"/>
              <a:chOff x="-1476672" y="2780928"/>
              <a:chExt cx="482570" cy="369332"/>
            </a:xfrm>
          </p:grpSpPr>
          <p:sp>
            <p:nvSpPr>
              <p:cNvPr id="66617" name="Obdélník 117"/>
              <p:cNvSpPr>
                <a:spLocks noChangeArrowheads="1"/>
              </p:cNvSpPr>
              <p:nvPr/>
            </p:nvSpPr>
            <p:spPr bwMode="auto">
              <a:xfrm>
                <a:off x="-1332656" y="278092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6618" name="TextovéPole 133"/>
              <p:cNvSpPr txBox="1">
                <a:spLocks noChangeArrowheads="1"/>
              </p:cNvSpPr>
              <p:nvPr/>
            </p:nvSpPr>
            <p:spPr bwMode="auto">
              <a:xfrm>
                <a:off x="-1476672" y="2780928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4</a:t>
                </a:r>
              </a:p>
            </p:txBody>
          </p:sp>
        </p:grpSp>
        <p:grpSp>
          <p:nvGrpSpPr>
            <p:cNvPr id="66610" name="Skupina 136"/>
            <p:cNvGrpSpPr>
              <a:grpSpLocks/>
            </p:cNvGrpSpPr>
            <p:nvPr/>
          </p:nvGrpSpPr>
          <p:grpSpPr bwMode="auto">
            <a:xfrm>
              <a:off x="7596188" y="836613"/>
              <a:ext cx="482600" cy="369887"/>
              <a:chOff x="-1332656" y="3068960"/>
              <a:chExt cx="482570" cy="369332"/>
            </a:xfrm>
          </p:grpSpPr>
          <p:sp>
            <p:nvSpPr>
              <p:cNvPr id="66615" name="Obdélník 120"/>
              <p:cNvSpPr>
                <a:spLocks noChangeArrowheads="1"/>
              </p:cNvSpPr>
              <p:nvPr/>
            </p:nvSpPr>
            <p:spPr bwMode="auto">
              <a:xfrm>
                <a:off x="-1188640" y="306896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6616" name="TextovéPole 135"/>
              <p:cNvSpPr txBox="1">
                <a:spLocks noChangeArrowheads="1"/>
              </p:cNvSpPr>
              <p:nvPr/>
            </p:nvSpPr>
            <p:spPr bwMode="auto">
              <a:xfrm>
                <a:off x="-1332656" y="3068960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6</a:t>
                </a:r>
              </a:p>
            </p:txBody>
          </p:sp>
        </p:grpSp>
        <p:grpSp>
          <p:nvGrpSpPr>
            <p:cNvPr id="66611" name="Skupina 188"/>
            <p:cNvGrpSpPr>
              <a:grpSpLocks/>
            </p:cNvGrpSpPr>
            <p:nvPr/>
          </p:nvGrpSpPr>
          <p:grpSpPr bwMode="auto">
            <a:xfrm>
              <a:off x="539750" y="1196975"/>
              <a:ext cx="215900" cy="215900"/>
              <a:chOff x="-2628800" y="3429000"/>
              <a:chExt cx="432048" cy="432048"/>
            </a:xfrm>
          </p:grpSpPr>
          <p:cxnSp>
            <p:nvCxnSpPr>
              <p:cNvPr id="35" name="Přímá spojovací čára 184"/>
              <p:cNvCxnSpPr/>
              <p:nvPr/>
            </p:nvCxnSpPr>
            <p:spPr>
              <a:xfrm>
                <a:off x="-2412706" y="3429000"/>
                <a:ext cx="0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86"/>
              <p:cNvCxnSpPr/>
              <p:nvPr/>
            </p:nvCxnSpPr>
            <p:spPr>
              <a:xfrm>
                <a:off x="-2628772" y="3645024"/>
                <a:ext cx="43213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ovací čára 190"/>
            <p:cNvCxnSpPr/>
            <p:nvPr/>
          </p:nvCxnSpPr>
          <p:spPr>
            <a:xfrm>
              <a:off x="468313" y="2636838"/>
              <a:ext cx="28739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564" name="Skupina 95"/>
          <p:cNvGrpSpPr>
            <a:grpSpLocks/>
          </p:cNvGrpSpPr>
          <p:nvPr/>
        </p:nvGrpSpPr>
        <p:grpSpPr bwMode="auto">
          <a:xfrm>
            <a:off x="1744663" y="3668713"/>
            <a:ext cx="1754187" cy="739775"/>
            <a:chOff x="183291" y="4426391"/>
            <a:chExt cx="1752622" cy="738664"/>
          </a:xfrm>
        </p:grpSpPr>
        <p:sp>
          <p:nvSpPr>
            <p:cNvPr id="66579" name="TextovéPole 143"/>
            <p:cNvSpPr txBox="1">
              <a:spLocks noChangeArrowheads="1"/>
            </p:cNvSpPr>
            <p:nvPr/>
          </p:nvSpPr>
          <p:spPr bwMode="auto">
            <a:xfrm>
              <a:off x="183291" y="4441780"/>
              <a:ext cx="96532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   U</a:t>
              </a:r>
              <a:r>
                <a:rPr lang="cs-CZ" altLang="cs-CZ"/>
                <a:t>  </a:t>
              </a:r>
            </a:p>
          </p:txBody>
        </p:sp>
        <p:sp>
          <p:nvSpPr>
            <p:cNvPr id="66580" name="TextovéPole 145"/>
            <p:cNvSpPr txBox="1">
              <a:spLocks noChangeArrowheads="1"/>
            </p:cNvSpPr>
            <p:nvPr/>
          </p:nvSpPr>
          <p:spPr bwMode="auto">
            <a:xfrm>
              <a:off x="741136" y="4795723"/>
              <a:ext cx="40748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  4</a:t>
              </a:r>
            </a:p>
          </p:txBody>
        </p:sp>
        <p:sp>
          <p:nvSpPr>
            <p:cNvPr id="66581" name="TextovéPole 146"/>
            <p:cNvSpPr txBox="1">
              <a:spLocks noChangeArrowheads="1"/>
            </p:cNvSpPr>
            <p:nvPr/>
          </p:nvSpPr>
          <p:spPr bwMode="auto">
            <a:xfrm>
              <a:off x="1028292" y="4426391"/>
              <a:ext cx="907621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=  ?</a:t>
              </a:r>
            </a:p>
          </p:txBody>
        </p:sp>
      </p:grpSp>
      <p:sp>
        <p:nvSpPr>
          <p:cNvPr id="66565" name="TextovéPole 177"/>
          <p:cNvSpPr txBox="1">
            <a:spLocks noChangeArrowheads="1"/>
          </p:cNvSpPr>
          <p:nvPr/>
        </p:nvSpPr>
        <p:spPr bwMode="auto">
          <a:xfrm>
            <a:off x="3649663" y="3662363"/>
            <a:ext cx="8509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5 V</a:t>
            </a:r>
          </a:p>
        </p:txBody>
      </p:sp>
      <p:sp>
        <p:nvSpPr>
          <p:cNvPr id="97" name="Obdélník 96"/>
          <p:cNvSpPr/>
          <p:nvPr/>
        </p:nvSpPr>
        <p:spPr>
          <a:xfrm>
            <a:off x="3641725" y="3629025"/>
            <a:ext cx="3719513" cy="685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Správný výsledek</a:t>
            </a:r>
          </a:p>
        </p:txBody>
      </p:sp>
      <p:grpSp>
        <p:nvGrpSpPr>
          <p:cNvPr id="66567" name="Skupina 107"/>
          <p:cNvGrpSpPr>
            <a:grpSpLocks/>
          </p:cNvGrpSpPr>
          <p:nvPr/>
        </p:nvGrpSpPr>
        <p:grpSpPr bwMode="auto">
          <a:xfrm>
            <a:off x="2009775" y="5067300"/>
            <a:ext cx="688975" cy="708025"/>
            <a:chOff x="-3015255" y="1185769"/>
            <a:chExt cx="691378" cy="708436"/>
          </a:xfrm>
        </p:grpSpPr>
        <p:sp>
          <p:nvSpPr>
            <p:cNvPr id="66577" name="TextovéPole 108"/>
            <p:cNvSpPr txBox="1">
              <a:spLocks noChangeArrowheads="1"/>
            </p:cNvSpPr>
            <p:nvPr/>
          </p:nvSpPr>
          <p:spPr bwMode="auto">
            <a:xfrm>
              <a:off x="-3015255" y="1185769"/>
              <a:ext cx="556637" cy="7084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U</a:t>
              </a:r>
            </a:p>
          </p:txBody>
        </p:sp>
        <p:sp>
          <p:nvSpPr>
            <p:cNvPr id="66578" name="TextovéPole 109"/>
            <p:cNvSpPr txBox="1">
              <a:spLocks noChangeArrowheads="1"/>
            </p:cNvSpPr>
            <p:nvPr/>
          </p:nvSpPr>
          <p:spPr bwMode="auto">
            <a:xfrm>
              <a:off x="-2637729" y="1492991"/>
              <a:ext cx="313852" cy="3696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4</a:t>
              </a:r>
            </a:p>
          </p:txBody>
        </p:sp>
      </p:grpSp>
      <p:sp>
        <p:nvSpPr>
          <p:cNvPr id="66568" name="Obdélník 122"/>
          <p:cNvSpPr>
            <a:spLocks noChangeArrowheads="1"/>
          </p:cNvSpPr>
          <p:nvPr/>
        </p:nvSpPr>
        <p:spPr bwMode="auto">
          <a:xfrm>
            <a:off x="7237413" y="5067300"/>
            <a:ext cx="527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/>
              <a:t>Ω</a:t>
            </a:r>
          </a:p>
        </p:txBody>
      </p:sp>
      <p:sp>
        <p:nvSpPr>
          <p:cNvPr id="66569" name="TextovéPole 111"/>
          <p:cNvSpPr txBox="1">
            <a:spLocks noChangeArrowheads="1"/>
          </p:cNvSpPr>
          <p:nvPr/>
        </p:nvSpPr>
        <p:spPr bwMode="auto">
          <a:xfrm>
            <a:off x="4673600" y="5067300"/>
            <a:ext cx="4584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   </a:t>
            </a:r>
            <a:r>
              <a:rPr lang="cs-CZ" altLang="cs-CZ" sz="4000">
                <a:latin typeface="Arial" pitchFamily="34" charset="0"/>
              </a:rPr>
              <a:t>0,1 A  . 50     =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5 V</a:t>
            </a:r>
          </a:p>
        </p:txBody>
      </p:sp>
      <p:grpSp>
        <p:nvGrpSpPr>
          <p:cNvPr id="66570" name="Skupina 254"/>
          <p:cNvGrpSpPr>
            <a:grpSpLocks/>
          </p:cNvGrpSpPr>
          <p:nvPr/>
        </p:nvGrpSpPr>
        <p:grpSpPr bwMode="auto">
          <a:xfrm>
            <a:off x="2628900" y="5040313"/>
            <a:ext cx="2168525" cy="720725"/>
            <a:chOff x="-3547569" y="2741901"/>
            <a:chExt cx="2168142" cy="722161"/>
          </a:xfrm>
        </p:grpSpPr>
        <p:grpSp>
          <p:nvGrpSpPr>
            <p:cNvPr id="66572" name="Skupina 11"/>
            <p:cNvGrpSpPr>
              <a:grpSpLocks/>
            </p:cNvGrpSpPr>
            <p:nvPr/>
          </p:nvGrpSpPr>
          <p:grpSpPr bwMode="auto">
            <a:xfrm>
              <a:off x="-2468165" y="2741901"/>
              <a:ext cx="695080" cy="708075"/>
              <a:chOff x="-7147211" y="1517493"/>
              <a:chExt cx="694901" cy="708625"/>
            </a:xfrm>
          </p:grpSpPr>
          <p:sp>
            <p:nvSpPr>
              <p:cNvPr id="66575" name="TextovéPole 12"/>
              <p:cNvSpPr txBox="1">
                <a:spLocks noChangeArrowheads="1"/>
              </p:cNvSpPr>
              <p:nvPr/>
            </p:nvSpPr>
            <p:spPr bwMode="auto">
              <a:xfrm>
                <a:off x="-7147211" y="1517493"/>
                <a:ext cx="554754" cy="7086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R</a:t>
                </a:r>
              </a:p>
            </p:txBody>
          </p:sp>
          <p:sp>
            <p:nvSpPr>
              <p:cNvPr id="66576" name="TextovéPole 13"/>
              <p:cNvSpPr txBox="1">
                <a:spLocks noChangeArrowheads="1"/>
              </p:cNvSpPr>
              <p:nvPr/>
            </p:nvSpPr>
            <p:spPr bwMode="auto">
              <a:xfrm>
                <a:off x="-6765100" y="1852463"/>
                <a:ext cx="312790" cy="3697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4</a:t>
                </a:r>
              </a:p>
            </p:txBody>
          </p:sp>
        </p:grpSp>
        <p:sp>
          <p:nvSpPr>
            <p:cNvPr id="66573" name="TextovéPole 110"/>
            <p:cNvSpPr txBox="1">
              <a:spLocks noChangeArrowheads="1"/>
            </p:cNvSpPr>
            <p:nvPr/>
          </p:nvSpPr>
          <p:spPr bwMode="auto">
            <a:xfrm>
              <a:off x="-3547569" y="2753434"/>
              <a:ext cx="1197628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  I .</a:t>
              </a:r>
            </a:p>
          </p:txBody>
        </p:sp>
        <p:sp>
          <p:nvSpPr>
            <p:cNvPr id="66574" name="TextovéPole 253"/>
            <p:cNvSpPr txBox="1">
              <a:spLocks noChangeArrowheads="1"/>
            </p:cNvSpPr>
            <p:nvPr/>
          </p:nvSpPr>
          <p:spPr bwMode="auto">
            <a:xfrm>
              <a:off x="-1863800" y="2755988"/>
              <a:ext cx="484373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</a:t>
              </a:r>
            </a:p>
          </p:txBody>
        </p:sp>
      </p:grpSp>
      <p:sp>
        <p:nvSpPr>
          <p:cNvPr id="110" name="Obdélník 109"/>
          <p:cNvSpPr/>
          <p:nvPr/>
        </p:nvSpPr>
        <p:spPr>
          <a:xfrm>
            <a:off x="1905000" y="4943475"/>
            <a:ext cx="7842250" cy="9318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</p:childTnLst>
        </p:cTn>
      </p:par>
    </p:tnLst>
    <p:bldLst>
      <p:bldP spid="2" grpId="0"/>
      <p:bldP spid="97" grpId="0" animBg="1"/>
      <p:bldP spid="110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41525" y="2359025"/>
            <a:ext cx="78184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Dokážete vypočítat velikost  napětí U</a:t>
            </a:r>
            <a:r>
              <a:rPr lang="cs-CZ" altLang="cs-CZ">
                <a:latin typeface="Arial" pitchFamily="34" charset="0"/>
              </a:rPr>
              <a:t>5</a:t>
            </a:r>
            <a:r>
              <a:rPr lang="cs-CZ" altLang="cs-CZ" sz="2400">
                <a:latin typeface="Arial" pitchFamily="34" charset="0"/>
              </a:rPr>
              <a:t>?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Výpočet si napiš do notesu a zkontrolujte si ho kliknutím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na černý obdélník.</a:t>
            </a:r>
          </a:p>
        </p:txBody>
      </p:sp>
      <p:grpSp>
        <p:nvGrpSpPr>
          <p:cNvPr id="67587" name="Skupina 2"/>
          <p:cNvGrpSpPr>
            <a:grpSpLocks/>
          </p:cNvGrpSpPr>
          <p:nvPr/>
        </p:nvGrpSpPr>
        <p:grpSpPr bwMode="auto">
          <a:xfrm>
            <a:off x="2011363" y="404813"/>
            <a:ext cx="8169275" cy="1871662"/>
            <a:chOff x="468313" y="836613"/>
            <a:chExt cx="8170862" cy="1871662"/>
          </a:xfrm>
        </p:grpSpPr>
        <p:grpSp>
          <p:nvGrpSpPr>
            <p:cNvPr id="67606" name="Skupina 58"/>
            <p:cNvGrpSpPr>
              <a:grpSpLocks/>
            </p:cNvGrpSpPr>
            <p:nvPr/>
          </p:nvGrpSpPr>
          <p:grpSpPr bwMode="auto">
            <a:xfrm>
              <a:off x="611188" y="1196975"/>
              <a:ext cx="8027987" cy="1511300"/>
              <a:chOff x="0" y="1196752"/>
              <a:chExt cx="8028384" cy="1512168"/>
            </a:xfrm>
          </p:grpSpPr>
          <p:cxnSp>
            <p:nvCxnSpPr>
              <p:cNvPr id="55" name="Přímá spojovací čára 7"/>
              <p:cNvCxnSpPr/>
              <p:nvPr/>
            </p:nvCxnSpPr>
            <p:spPr>
              <a:xfrm>
                <a:off x="1476763" y="1341298"/>
                <a:ext cx="655162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7658" name="Skupina 33"/>
              <p:cNvGrpSpPr>
                <a:grpSpLocks/>
              </p:cNvGrpSpPr>
              <p:nvPr/>
            </p:nvGrpSpPr>
            <p:grpSpPr bwMode="auto">
              <a:xfrm>
                <a:off x="1979712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9" name="Obdélník 88"/>
                <p:cNvSpPr/>
                <p:nvPr/>
              </p:nvSpPr>
              <p:spPr>
                <a:xfrm>
                  <a:off x="-298794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90" name="Přímá spojovací čára 35"/>
                <p:cNvCxnSpPr>
                  <a:stCxn id="89" idx="3"/>
                </p:cNvCxnSpPr>
                <p:nvPr/>
              </p:nvCxnSpPr>
              <p:spPr>
                <a:xfrm>
                  <a:off x="-219718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ovací čára 36"/>
                <p:cNvCxnSpPr>
                  <a:stCxn id="89" idx="1"/>
                </p:cNvCxnSpPr>
                <p:nvPr/>
              </p:nvCxnSpPr>
              <p:spPr>
                <a:xfrm flipH="1">
                  <a:off x="-313244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7659" name="Skupina 29"/>
              <p:cNvGrpSpPr>
                <a:grpSpLocks/>
              </p:cNvGrpSpPr>
              <p:nvPr/>
            </p:nvGrpSpPr>
            <p:grpSpPr bwMode="auto">
              <a:xfrm>
                <a:off x="3203848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6" name="Obdélník 85"/>
                <p:cNvSpPr/>
                <p:nvPr/>
              </p:nvSpPr>
              <p:spPr>
                <a:xfrm>
                  <a:off x="-2987823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7" name="Přímá spojovací čára 31"/>
                <p:cNvCxnSpPr>
                  <a:stCxn id="86" idx="3"/>
                </p:cNvCxnSpPr>
                <p:nvPr/>
              </p:nvCxnSpPr>
              <p:spPr>
                <a:xfrm>
                  <a:off x="-2197055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ovací čára 32"/>
                <p:cNvCxnSpPr>
                  <a:stCxn id="86" idx="1"/>
                </p:cNvCxnSpPr>
                <p:nvPr/>
              </p:nvCxnSpPr>
              <p:spPr>
                <a:xfrm flipH="1">
                  <a:off x="-3132320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7660" name="Skupina 25"/>
              <p:cNvGrpSpPr>
                <a:grpSpLocks/>
              </p:cNvGrpSpPr>
              <p:nvPr/>
            </p:nvGrpSpPr>
            <p:grpSpPr bwMode="auto">
              <a:xfrm>
                <a:off x="44279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3" name="Obdélník 82"/>
                <p:cNvSpPr/>
                <p:nvPr/>
              </p:nvSpPr>
              <p:spPr>
                <a:xfrm>
                  <a:off x="-298769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4" name="Přímá spojovací čára 27"/>
                <p:cNvCxnSpPr>
                  <a:stCxn id="83" idx="3"/>
                </p:cNvCxnSpPr>
                <p:nvPr/>
              </p:nvCxnSpPr>
              <p:spPr>
                <a:xfrm>
                  <a:off x="-219693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ovací čára 28"/>
                <p:cNvCxnSpPr>
                  <a:stCxn id="83" idx="1"/>
                </p:cNvCxnSpPr>
                <p:nvPr/>
              </p:nvCxnSpPr>
              <p:spPr>
                <a:xfrm flipH="1">
                  <a:off x="-313219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7661" name="Skupina 21"/>
              <p:cNvGrpSpPr>
                <a:grpSpLocks/>
              </p:cNvGrpSpPr>
              <p:nvPr/>
            </p:nvGrpSpPr>
            <p:grpSpPr bwMode="auto">
              <a:xfrm>
                <a:off x="565212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0" name="Obdélník 79"/>
                <p:cNvSpPr/>
                <p:nvPr/>
              </p:nvSpPr>
              <p:spPr>
                <a:xfrm>
                  <a:off x="-2987574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1" name="Přímá spojovací čára 23"/>
                <p:cNvCxnSpPr>
                  <a:stCxn id="80" idx="3"/>
                </p:cNvCxnSpPr>
                <p:nvPr/>
              </p:nvCxnSpPr>
              <p:spPr>
                <a:xfrm>
                  <a:off x="-2196806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ovací čára 24"/>
                <p:cNvCxnSpPr>
                  <a:stCxn id="80" idx="1"/>
                </p:cNvCxnSpPr>
                <p:nvPr/>
              </p:nvCxnSpPr>
              <p:spPr>
                <a:xfrm flipH="1">
                  <a:off x="-3132071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7662" name="Skupina 17"/>
              <p:cNvGrpSpPr>
                <a:grpSpLocks/>
              </p:cNvGrpSpPr>
              <p:nvPr/>
            </p:nvGrpSpPr>
            <p:grpSpPr bwMode="auto">
              <a:xfrm>
                <a:off x="673224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7" name="Obdélník 76"/>
                <p:cNvSpPr/>
                <p:nvPr/>
              </p:nvSpPr>
              <p:spPr>
                <a:xfrm>
                  <a:off x="-2987931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8" name="Přímá spojovací čára 19"/>
                <p:cNvCxnSpPr>
                  <a:stCxn id="77" idx="3"/>
                </p:cNvCxnSpPr>
                <p:nvPr/>
              </p:nvCxnSpPr>
              <p:spPr>
                <a:xfrm>
                  <a:off x="-2197163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ovací čára 20"/>
                <p:cNvCxnSpPr>
                  <a:stCxn id="77" idx="1"/>
                </p:cNvCxnSpPr>
                <p:nvPr/>
              </p:nvCxnSpPr>
              <p:spPr>
                <a:xfrm flipH="1">
                  <a:off x="-3132428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7663" name="Skupina 13"/>
              <p:cNvGrpSpPr>
                <a:grpSpLocks/>
              </p:cNvGrpSpPr>
              <p:nvPr/>
            </p:nvGrpSpPr>
            <p:grpSpPr bwMode="auto">
              <a:xfrm>
                <a:off x="8275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4" name="Obdélník 73"/>
                <p:cNvSpPr/>
                <p:nvPr/>
              </p:nvSpPr>
              <p:spPr>
                <a:xfrm>
                  <a:off x="-2988625" y="980728"/>
                  <a:ext cx="792355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5" name="Přímá spojovací čára 15"/>
                <p:cNvCxnSpPr>
                  <a:stCxn id="74" idx="3"/>
                </p:cNvCxnSpPr>
                <p:nvPr/>
              </p:nvCxnSpPr>
              <p:spPr>
                <a:xfrm>
                  <a:off x="-219627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ovací čára 16"/>
                <p:cNvCxnSpPr>
                  <a:stCxn id="74" idx="1"/>
                </p:cNvCxnSpPr>
                <p:nvPr/>
              </p:nvCxnSpPr>
              <p:spPr>
                <a:xfrm flipH="1">
                  <a:off x="-3133123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7664" name="TextovéPole 37"/>
              <p:cNvSpPr txBox="1">
                <a:spLocks noChangeArrowheads="1"/>
              </p:cNvSpPr>
              <p:nvPr/>
            </p:nvSpPr>
            <p:spPr bwMode="auto">
              <a:xfrm>
                <a:off x="1115616" y="1196752"/>
                <a:ext cx="38183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 1</a:t>
                </a:r>
              </a:p>
            </p:txBody>
          </p:sp>
          <p:sp>
            <p:nvSpPr>
              <p:cNvPr id="67665" name="TextovéPole 38"/>
              <p:cNvSpPr txBox="1">
                <a:spLocks noChangeArrowheads="1"/>
              </p:cNvSpPr>
              <p:nvPr/>
            </p:nvSpPr>
            <p:spPr bwMode="auto">
              <a:xfrm>
                <a:off x="226774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R2</a:t>
                </a:r>
              </a:p>
            </p:txBody>
          </p:sp>
          <p:sp>
            <p:nvSpPr>
              <p:cNvPr id="67666" name="TextovéPole 39"/>
              <p:cNvSpPr txBox="1">
                <a:spLocks noChangeArrowheads="1"/>
              </p:cNvSpPr>
              <p:nvPr/>
            </p:nvSpPr>
            <p:spPr bwMode="auto">
              <a:xfrm>
                <a:off x="3563888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R3</a:t>
                </a:r>
              </a:p>
            </p:txBody>
          </p:sp>
          <p:sp>
            <p:nvSpPr>
              <p:cNvPr id="67667" name="TextovéPole 40"/>
              <p:cNvSpPr txBox="1">
                <a:spLocks noChangeArrowheads="1"/>
              </p:cNvSpPr>
              <p:nvPr/>
            </p:nvSpPr>
            <p:spPr bwMode="auto">
              <a:xfrm>
                <a:off x="478802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R4</a:t>
                </a:r>
              </a:p>
            </p:txBody>
          </p:sp>
          <p:sp>
            <p:nvSpPr>
              <p:cNvPr id="67668" name="TextovéPole 41"/>
              <p:cNvSpPr txBox="1">
                <a:spLocks noChangeArrowheads="1"/>
              </p:cNvSpPr>
              <p:nvPr/>
            </p:nvSpPr>
            <p:spPr bwMode="auto">
              <a:xfrm>
                <a:off x="5940152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R5</a:t>
                </a:r>
              </a:p>
            </p:txBody>
          </p:sp>
          <p:sp>
            <p:nvSpPr>
              <p:cNvPr id="67669" name="TextovéPole 42"/>
              <p:cNvSpPr txBox="1">
                <a:spLocks noChangeArrowheads="1"/>
              </p:cNvSpPr>
              <p:nvPr/>
            </p:nvSpPr>
            <p:spPr bwMode="auto">
              <a:xfrm>
                <a:off x="7092280" y="1196752"/>
                <a:ext cx="432048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 sz="1200"/>
                  <a:t>R6</a:t>
                </a:r>
              </a:p>
            </p:txBody>
          </p:sp>
          <p:cxnSp>
            <p:nvCxnSpPr>
              <p:cNvPr id="68" name="Přímá spojovací čára 44"/>
              <p:cNvCxnSpPr/>
              <p:nvPr/>
            </p:nvCxnSpPr>
            <p:spPr>
              <a:xfrm>
                <a:off x="8028384" y="1341298"/>
                <a:ext cx="0" cy="129614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46"/>
              <p:cNvCxnSpPr/>
              <p:nvPr/>
            </p:nvCxnSpPr>
            <p:spPr>
              <a:xfrm flipH="1">
                <a:off x="468454" y="2637442"/>
                <a:ext cx="755993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Elipsa 50"/>
              <p:cNvSpPr/>
              <p:nvPr/>
            </p:nvSpPr>
            <p:spPr>
              <a:xfrm>
                <a:off x="323957" y="2564375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1" name="Elipsa 51"/>
              <p:cNvSpPr/>
              <p:nvPr/>
            </p:nvSpPr>
            <p:spPr>
              <a:xfrm>
                <a:off x="323957" y="1268231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2" name="Přímá spojovací čára 56"/>
              <p:cNvCxnSpPr>
                <a:stCxn id="74" idx="1"/>
                <a:endCxn id="71" idx="6"/>
              </p:cNvCxnSpPr>
              <p:nvPr/>
            </p:nvCxnSpPr>
            <p:spPr>
              <a:xfrm flipH="1">
                <a:off x="468454" y="1341298"/>
                <a:ext cx="50336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675" name="TextovéPole 57"/>
              <p:cNvSpPr txBox="1">
                <a:spLocks noChangeArrowheads="1"/>
              </p:cNvSpPr>
              <p:nvPr/>
            </p:nvSpPr>
            <p:spPr bwMode="auto">
              <a:xfrm>
                <a:off x="0" y="1989369"/>
                <a:ext cx="1270063" cy="3669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 Unicode MS" pitchFamily="34" charset="-128"/>
                    <a:ea typeface="Arial Unicode MS" pitchFamily="34" charset="-128"/>
                    <a:cs typeface="Arial Unicode MS" pitchFamily="34" charset="-128"/>
                  </a:rPr>
                  <a:t>U = 36,5 V</a:t>
                </a:r>
              </a:p>
            </p:txBody>
          </p:sp>
        </p:grpSp>
        <p:grpSp>
          <p:nvGrpSpPr>
            <p:cNvPr id="67607" name="Skupina 72"/>
            <p:cNvGrpSpPr>
              <a:grpSpLocks/>
            </p:cNvGrpSpPr>
            <p:nvPr/>
          </p:nvGrpSpPr>
          <p:grpSpPr bwMode="auto">
            <a:xfrm>
              <a:off x="1331913" y="1916113"/>
              <a:ext cx="7127875" cy="0"/>
              <a:chOff x="1331640" y="1772816"/>
              <a:chExt cx="7128792" cy="0"/>
            </a:xfrm>
          </p:grpSpPr>
          <p:cxnSp>
            <p:nvCxnSpPr>
              <p:cNvPr id="49" name="Přímá spojovací šipka 62"/>
              <p:cNvCxnSpPr/>
              <p:nvPr/>
            </p:nvCxnSpPr>
            <p:spPr>
              <a:xfrm>
                <a:off x="1331808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šipka 63"/>
              <p:cNvCxnSpPr/>
              <p:nvPr/>
            </p:nvCxnSpPr>
            <p:spPr>
              <a:xfrm>
                <a:off x="2556165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šipka 64"/>
              <p:cNvCxnSpPr/>
              <p:nvPr/>
            </p:nvCxnSpPr>
            <p:spPr>
              <a:xfrm>
                <a:off x="3780523" y="1772816"/>
                <a:ext cx="136727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šipka 65"/>
              <p:cNvCxnSpPr/>
              <p:nvPr/>
            </p:nvCxnSpPr>
            <p:spPr>
              <a:xfrm>
                <a:off x="5074753" y="1772816"/>
                <a:ext cx="122435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šipka 66"/>
              <p:cNvCxnSpPr/>
              <p:nvPr/>
            </p:nvCxnSpPr>
            <p:spPr>
              <a:xfrm>
                <a:off x="6227650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šipka 67"/>
              <p:cNvCxnSpPr/>
              <p:nvPr/>
            </p:nvCxnSpPr>
            <p:spPr>
              <a:xfrm>
                <a:off x="7307499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Přímá spojovací čára 74"/>
            <p:cNvCxnSpPr/>
            <p:nvPr/>
          </p:nvCxnSpPr>
          <p:spPr>
            <a:xfrm>
              <a:off x="13320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80"/>
            <p:cNvCxnSpPr/>
            <p:nvPr/>
          </p:nvCxnSpPr>
          <p:spPr>
            <a:xfrm>
              <a:off x="262773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81"/>
            <p:cNvCxnSpPr/>
            <p:nvPr/>
          </p:nvCxnSpPr>
          <p:spPr>
            <a:xfrm>
              <a:off x="37804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2"/>
            <p:cNvCxnSpPr/>
            <p:nvPr/>
          </p:nvCxnSpPr>
          <p:spPr>
            <a:xfrm>
              <a:off x="507613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83"/>
            <p:cNvCxnSpPr/>
            <p:nvPr/>
          </p:nvCxnSpPr>
          <p:spPr>
            <a:xfrm>
              <a:off x="6227294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84"/>
            <p:cNvCxnSpPr/>
            <p:nvPr/>
          </p:nvCxnSpPr>
          <p:spPr>
            <a:xfrm>
              <a:off x="730859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85"/>
            <p:cNvCxnSpPr/>
            <p:nvPr/>
          </p:nvCxnSpPr>
          <p:spPr>
            <a:xfrm>
              <a:off x="845975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615" name="TextovéPole 86"/>
            <p:cNvSpPr txBox="1">
              <a:spLocks noChangeArrowheads="1"/>
            </p:cNvSpPr>
            <p:nvPr/>
          </p:nvSpPr>
          <p:spPr bwMode="auto">
            <a:xfrm>
              <a:off x="1692275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7616" name="TextovéPole 87"/>
            <p:cNvSpPr txBox="1">
              <a:spLocks noChangeArrowheads="1"/>
            </p:cNvSpPr>
            <p:nvPr/>
          </p:nvSpPr>
          <p:spPr bwMode="auto">
            <a:xfrm>
              <a:off x="1908175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67617" name="TextovéPole 88"/>
            <p:cNvSpPr txBox="1">
              <a:spLocks noChangeArrowheads="1"/>
            </p:cNvSpPr>
            <p:nvPr/>
          </p:nvSpPr>
          <p:spPr bwMode="auto">
            <a:xfrm>
              <a:off x="2843213" y="15573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7618" name="TextovéPole 101"/>
            <p:cNvSpPr txBox="1">
              <a:spLocks noChangeArrowheads="1"/>
            </p:cNvSpPr>
            <p:nvPr/>
          </p:nvSpPr>
          <p:spPr bwMode="auto">
            <a:xfrm>
              <a:off x="4140200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7619" name="TextovéPole 102"/>
            <p:cNvSpPr txBox="1">
              <a:spLocks noChangeArrowheads="1"/>
            </p:cNvSpPr>
            <p:nvPr/>
          </p:nvSpPr>
          <p:spPr bwMode="auto">
            <a:xfrm>
              <a:off x="5364163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7620" name="TextovéPole 103"/>
            <p:cNvSpPr txBox="1">
              <a:spLocks noChangeArrowheads="1"/>
            </p:cNvSpPr>
            <p:nvPr/>
          </p:nvSpPr>
          <p:spPr bwMode="auto">
            <a:xfrm>
              <a:off x="65166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7621" name="TextovéPole 104"/>
            <p:cNvSpPr txBox="1">
              <a:spLocks noChangeArrowheads="1"/>
            </p:cNvSpPr>
            <p:nvPr/>
          </p:nvSpPr>
          <p:spPr bwMode="auto">
            <a:xfrm>
              <a:off x="75961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7622" name="TextovéPole 105"/>
            <p:cNvSpPr txBox="1">
              <a:spLocks noChangeArrowheads="1"/>
            </p:cNvSpPr>
            <p:nvPr/>
          </p:nvSpPr>
          <p:spPr bwMode="auto">
            <a:xfrm>
              <a:off x="31321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67623" name="TextovéPole 106"/>
            <p:cNvSpPr txBox="1">
              <a:spLocks noChangeArrowheads="1"/>
            </p:cNvSpPr>
            <p:nvPr/>
          </p:nvSpPr>
          <p:spPr bwMode="auto">
            <a:xfrm>
              <a:off x="44275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3</a:t>
              </a:r>
            </a:p>
          </p:txBody>
        </p:sp>
        <p:sp>
          <p:nvSpPr>
            <p:cNvPr id="67624" name="TextovéPole 107"/>
            <p:cNvSpPr txBox="1">
              <a:spLocks noChangeArrowheads="1"/>
            </p:cNvSpPr>
            <p:nvPr/>
          </p:nvSpPr>
          <p:spPr bwMode="auto">
            <a:xfrm>
              <a:off x="5651500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4</a:t>
              </a:r>
            </a:p>
          </p:txBody>
        </p:sp>
        <p:sp>
          <p:nvSpPr>
            <p:cNvPr id="67625" name="TextovéPole 108"/>
            <p:cNvSpPr txBox="1">
              <a:spLocks noChangeArrowheads="1"/>
            </p:cNvSpPr>
            <p:nvPr/>
          </p:nvSpPr>
          <p:spPr bwMode="auto">
            <a:xfrm>
              <a:off x="673258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5</a:t>
              </a:r>
            </a:p>
          </p:txBody>
        </p:sp>
        <p:sp>
          <p:nvSpPr>
            <p:cNvPr id="67626" name="TextovéPole 109"/>
            <p:cNvSpPr txBox="1">
              <a:spLocks noChangeArrowheads="1"/>
            </p:cNvSpPr>
            <p:nvPr/>
          </p:nvSpPr>
          <p:spPr bwMode="auto">
            <a:xfrm>
              <a:off x="7885113" y="1628775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6</a:t>
              </a:r>
            </a:p>
          </p:txBody>
        </p:sp>
        <p:cxnSp>
          <p:nvCxnSpPr>
            <p:cNvPr id="25" name="Přímá spojovací šipka 111"/>
            <p:cNvCxnSpPr/>
            <p:nvPr/>
          </p:nvCxnSpPr>
          <p:spPr>
            <a:xfrm flipH="1">
              <a:off x="6875119" y="2636838"/>
              <a:ext cx="1009846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628" name="TextovéPole 112"/>
            <p:cNvSpPr txBox="1">
              <a:spLocks noChangeArrowheads="1"/>
            </p:cNvSpPr>
            <p:nvPr/>
          </p:nvSpPr>
          <p:spPr bwMode="auto">
            <a:xfrm>
              <a:off x="7235825" y="2205038"/>
              <a:ext cx="941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I = 0,1 A</a:t>
              </a:r>
            </a:p>
          </p:txBody>
        </p:sp>
        <p:grpSp>
          <p:nvGrpSpPr>
            <p:cNvPr id="67629" name="Skupina 126"/>
            <p:cNvGrpSpPr>
              <a:grpSpLocks/>
            </p:cNvGrpSpPr>
            <p:nvPr/>
          </p:nvGrpSpPr>
          <p:grpSpPr bwMode="auto">
            <a:xfrm>
              <a:off x="1692275" y="836613"/>
              <a:ext cx="498475" cy="400050"/>
              <a:chOff x="-2772816" y="2564904"/>
              <a:chExt cx="498600" cy="400110"/>
            </a:xfrm>
          </p:grpSpPr>
          <p:sp>
            <p:nvSpPr>
              <p:cNvPr id="67649" name="Obdélník 115"/>
              <p:cNvSpPr>
                <a:spLocks noChangeArrowheads="1"/>
              </p:cNvSpPr>
              <p:nvPr/>
            </p:nvSpPr>
            <p:spPr bwMode="auto">
              <a:xfrm>
                <a:off x="-2628800" y="2564904"/>
                <a:ext cx="3545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 sz="2000"/>
                  <a:t>Ω</a:t>
                </a:r>
              </a:p>
            </p:txBody>
          </p:sp>
          <p:sp>
            <p:nvSpPr>
              <p:cNvPr id="67650" name="TextovéPole 125"/>
              <p:cNvSpPr txBox="1">
                <a:spLocks noChangeArrowheads="1"/>
              </p:cNvSpPr>
              <p:nvPr/>
            </p:nvSpPr>
            <p:spPr bwMode="auto">
              <a:xfrm>
                <a:off x="-2772816" y="2564904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</a:t>
                </a:r>
              </a:p>
            </p:txBody>
          </p:sp>
        </p:grpSp>
        <p:grpSp>
          <p:nvGrpSpPr>
            <p:cNvPr id="67630" name="Skupina 128"/>
            <p:cNvGrpSpPr>
              <a:grpSpLocks/>
            </p:cNvGrpSpPr>
            <p:nvPr/>
          </p:nvGrpSpPr>
          <p:grpSpPr bwMode="auto">
            <a:xfrm>
              <a:off x="2627313" y="836613"/>
              <a:ext cx="842962" cy="369887"/>
              <a:chOff x="-1980728" y="2420888"/>
              <a:chExt cx="842610" cy="369332"/>
            </a:xfrm>
          </p:grpSpPr>
          <p:sp>
            <p:nvSpPr>
              <p:cNvPr id="67647" name="Obdélník 114"/>
              <p:cNvSpPr>
                <a:spLocks noChangeArrowheads="1"/>
              </p:cNvSpPr>
              <p:nvPr/>
            </p:nvSpPr>
            <p:spPr bwMode="auto">
              <a:xfrm>
                <a:off x="-1476672" y="242088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7648" name="TextovéPole 127"/>
              <p:cNvSpPr txBox="1">
                <a:spLocks noChangeArrowheads="1"/>
              </p:cNvSpPr>
              <p:nvPr/>
            </p:nvSpPr>
            <p:spPr bwMode="auto">
              <a:xfrm>
                <a:off x="-1980728" y="2420888"/>
                <a:ext cx="63324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0,1 k</a:t>
                </a:r>
              </a:p>
            </p:txBody>
          </p:sp>
        </p:grpSp>
        <p:grpSp>
          <p:nvGrpSpPr>
            <p:cNvPr id="67631" name="Skupina 130"/>
            <p:cNvGrpSpPr>
              <a:grpSpLocks/>
            </p:cNvGrpSpPr>
            <p:nvPr/>
          </p:nvGrpSpPr>
          <p:grpSpPr bwMode="auto">
            <a:xfrm>
              <a:off x="3995738" y="836613"/>
              <a:ext cx="698500" cy="369887"/>
              <a:chOff x="-2124744" y="2708920"/>
              <a:chExt cx="698594" cy="369332"/>
            </a:xfrm>
          </p:grpSpPr>
          <p:sp>
            <p:nvSpPr>
              <p:cNvPr id="67645" name="Obdélník 116"/>
              <p:cNvSpPr>
                <a:spLocks noChangeArrowheads="1"/>
              </p:cNvSpPr>
              <p:nvPr/>
            </p:nvSpPr>
            <p:spPr bwMode="auto">
              <a:xfrm>
                <a:off x="-1764704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7646" name="TextovéPole 129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53572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200</a:t>
                </a:r>
              </a:p>
            </p:txBody>
          </p:sp>
        </p:grpSp>
        <p:grpSp>
          <p:nvGrpSpPr>
            <p:cNvPr id="67632" name="Skupina 132"/>
            <p:cNvGrpSpPr>
              <a:grpSpLocks/>
            </p:cNvGrpSpPr>
            <p:nvPr/>
          </p:nvGrpSpPr>
          <p:grpSpPr bwMode="auto">
            <a:xfrm>
              <a:off x="5292725" y="836613"/>
              <a:ext cx="625475" cy="369887"/>
              <a:chOff x="-2124744" y="2708920"/>
              <a:chExt cx="626586" cy="369332"/>
            </a:xfrm>
          </p:grpSpPr>
          <p:sp>
            <p:nvSpPr>
              <p:cNvPr id="67643" name="Obdélník 118"/>
              <p:cNvSpPr>
                <a:spLocks noChangeArrowheads="1"/>
              </p:cNvSpPr>
              <p:nvPr/>
            </p:nvSpPr>
            <p:spPr bwMode="auto">
              <a:xfrm>
                <a:off x="-1836712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7644" name="TextovéPole 131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50</a:t>
                </a:r>
              </a:p>
            </p:txBody>
          </p:sp>
        </p:grpSp>
        <p:grpSp>
          <p:nvGrpSpPr>
            <p:cNvPr id="67633" name="Skupina 134"/>
            <p:cNvGrpSpPr>
              <a:grpSpLocks/>
            </p:cNvGrpSpPr>
            <p:nvPr/>
          </p:nvGrpSpPr>
          <p:grpSpPr bwMode="auto">
            <a:xfrm>
              <a:off x="6516688" y="836613"/>
              <a:ext cx="482600" cy="369887"/>
              <a:chOff x="-1476672" y="2780928"/>
              <a:chExt cx="482570" cy="369332"/>
            </a:xfrm>
          </p:grpSpPr>
          <p:sp>
            <p:nvSpPr>
              <p:cNvPr id="67641" name="Obdélník 117"/>
              <p:cNvSpPr>
                <a:spLocks noChangeArrowheads="1"/>
              </p:cNvSpPr>
              <p:nvPr/>
            </p:nvSpPr>
            <p:spPr bwMode="auto">
              <a:xfrm>
                <a:off x="-1332656" y="278092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7642" name="TextovéPole 133"/>
              <p:cNvSpPr txBox="1">
                <a:spLocks noChangeArrowheads="1"/>
              </p:cNvSpPr>
              <p:nvPr/>
            </p:nvSpPr>
            <p:spPr bwMode="auto">
              <a:xfrm>
                <a:off x="-1476672" y="2780928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4</a:t>
                </a:r>
              </a:p>
            </p:txBody>
          </p:sp>
        </p:grpSp>
        <p:grpSp>
          <p:nvGrpSpPr>
            <p:cNvPr id="67634" name="Skupina 136"/>
            <p:cNvGrpSpPr>
              <a:grpSpLocks/>
            </p:cNvGrpSpPr>
            <p:nvPr/>
          </p:nvGrpSpPr>
          <p:grpSpPr bwMode="auto">
            <a:xfrm>
              <a:off x="7596188" y="836613"/>
              <a:ext cx="482600" cy="369887"/>
              <a:chOff x="-1332656" y="3068960"/>
              <a:chExt cx="482570" cy="369332"/>
            </a:xfrm>
          </p:grpSpPr>
          <p:sp>
            <p:nvSpPr>
              <p:cNvPr id="67639" name="Obdélník 120"/>
              <p:cNvSpPr>
                <a:spLocks noChangeArrowheads="1"/>
              </p:cNvSpPr>
              <p:nvPr/>
            </p:nvSpPr>
            <p:spPr bwMode="auto">
              <a:xfrm>
                <a:off x="-1188640" y="306896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7640" name="TextovéPole 135"/>
              <p:cNvSpPr txBox="1">
                <a:spLocks noChangeArrowheads="1"/>
              </p:cNvSpPr>
              <p:nvPr/>
            </p:nvSpPr>
            <p:spPr bwMode="auto">
              <a:xfrm>
                <a:off x="-1332656" y="3068960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6</a:t>
                </a:r>
              </a:p>
            </p:txBody>
          </p:sp>
        </p:grpSp>
        <p:grpSp>
          <p:nvGrpSpPr>
            <p:cNvPr id="67635" name="Skupina 188"/>
            <p:cNvGrpSpPr>
              <a:grpSpLocks/>
            </p:cNvGrpSpPr>
            <p:nvPr/>
          </p:nvGrpSpPr>
          <p:grpSpPr bwMode="auto">
            <a:xfrm>
              <a:off x="539750" y="1196975"/>
              <a:ext cx="215900" cy="215900"/>
              <a:chOff x="-2628800" y="3429000"/>
              <a:chExt cx="432048" cy="432048"/>
            </a:xfrm>
          </p:grpSpPr>
          <p:cxnSp>
            <p:nvCxnSpPr>
              <p:cNvPr id="35" name="Přímá spojovací čára 184"/>
              <p:cNvCxnSpPr/>
              <p:nvPr/>
            </p:nvCxnSpPr>
            <p:spPr>
              <a:xfrm>
                <a:off x="-2412706" y="3429000"/>
                <a:ext cx="0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86"/>
              <p:cNvCxnSpPr/>
              <p:nvPr/>
            </p:nvCxnSpPr>
            <p:spPr>
              <a:xfrm>
                <a:off x="-2628772" y="3645024"/>
                <a:ext cx="43213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ovací čára 190"/>
            <p:cNvCxnSpPr/>
            <p:nvPr/>
          </p:nvCxnSpPr>
          <p:spPr>
            <a:xfrm>
              <a:off x="468313" y="2636838"/>
              <a:ext cx="28739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Skupina 95"/>
          <p:cNvGrpSpPr>
            <a:grpSpLocks/>
          </p:cNvGrpSpPr>
          <p:nvPr/>
        </p:nvGrpSpPr>
        <p:grpSpPr bwMode="auto">
          <a:xfrm>
            <a:off x="1744663" y="3668713"/>
            <a:ext cx="1754187" cy="739775"/>
            <a:chOff x="183291" y="4426391"/>
            <a:chExt cx="1752622" cy="738664"/>
          </a:xfrm>
        </p:grpSpPr>
        <p:sp>
          <p:nvSpPr>
            <p:cNvPr id="67603" name="TextovéPole 143"/>
            <p:cNvSpPr txBox="1">
              <a:spLocks noChangeArrowheads="1"/>
            </p:cNvSpPr>
            <p:nvPr/>
          </p:nvSpPr>
          <p:spPr bwMode="auto">
            <a:xfrm>
              <a:off x="183291" y="4441780"/>
              <a:ext cx="96532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   U</a:t>
              </a:r>
              <a:r>
                <a:rPr lang="cs-CZ" altLang="cs-CZ"/>
                <a:t>  </a:t>
              </a:r>
            </a:p>
          </p:txBody>
        </p:sp>
        <p:sp>
          <p:nvSpPr>
            <p:cNvPr id="67604" name="TextovéPole 145"/>
            <p:cNvSpPr txBox="1">
              <a:spLocks noChangeArrowheads="1"/>
            </p:cNvSpPr>
            <p:nvPr/>
          </p:nvSpPr>
          <p:spPr bwMode="auto">
            <a:xfrm>
              <a:off x="741136" y="4795723"/>
              <a:ext cx="40748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  5</a:t>
              </a:r>
            </a:p>
          </p:txBody>
        </p:sp>
        <p:sp>
          <p:nvSpPr>
            <p:cNvPr id="67605" name="TextovéPole 146"/>
            <p:cNvSpPr txBox="1">
              <a:spLocks noChangeArrowheads="1"/>
            </p:cNvSpPr>
            <p:nvPr/>
          </p:nvSpPr>
          <p:spPr bwMode="auto">
            <a:xfrm>
              <a:off x="1028292" y="4426391"/>
              <a:ext cx="907621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=  ?</a:t>
              </a:r>
            </a:p>
          </p:txBody>
        </p:sp>
      </p:grpSp>
      <p:sp>
        <p:nvSpPr>
          <p:cNvPr id="67589" name="TextovéPole 177"/>
          <p:cNvSpPr txBox="1">
            <a:spLocks noChangeArrowheads="1"/>
          </p:cNvSpPr>
          <p:nvPr/>
        </p:nvSpPr>
        <p:spPr bwMode="auto">
          <a:xfrm>
            <a:off x="3649663" y="3662363"/>
            <a:ext cx="1239837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0,4 V</a:t>
            </a:r>
          </a:p>
        </p:txBody>
      </p:sp>
      <p:sp>
        <p:nvSpPr>
          <p:cNvPr id="97" name="Obdélník 96"/>
          <p:cNvSpPr/>
          <p:nvPr/>
        </p:nvSpPr>
        <p:spPr>
          <a:xfrm>
            <a:off x="3568700" y="3629025"/>
            <a:ext cx="3721100" cy="6842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Správný výsledek</a:t>
            </a:r>
          </a:p>
        </p:txBody>
      </p:sp>
      <p:grpSp>
        <p:nvGrpSpPr>
          <p:cNvPr id="67591" name="Skupina 107"/>
          <p:cNvGrpSpPr>
            <a:grpSpLocks/>
          </p:cNvGrpSpPr>
          <p:nvPr/>
        </p:nvGrpSpPr>
        <p:grpSpPr bwMode="auto">
          <a:xfrm>
            <a:off x="2009775" y="5067300"/>
            <a:ext cx="688975" cy="708025"/>
            <a:chOff x="-3015255" y="1185769"/>
            <a:chExt cx="691378" cy="708436"/>
          </a:xfrm>
        </p:grpSpPr>
        <p:sp>
          <p:nvSpPr>
            <p:cNvPr id="67601" name="TextovéPole 108"/>
            <p:cNvSpPr txBox="1">
              <a:spLocks noChangeArrowheads="1"/>
            </p:cNvSpPr>
            <p:nvPr/>
          </p:nvSpPr>
          <p:spPr bwMode="auto">
            <a:xfrm>
              <a:off x="-3015255" y="1185769"/>
              <a:ext cx="556637" cy="7084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U</a:t>
              </a:r>
            </a:p>
          </p:txBody>
        </p:sp>
        <p:sp>
          <p:nvSpPr>
            <p:cNvPr id="67602" name="TextovéPole 109"/>
            <p:cNvSpPr txBox="1">
              <a:spLocks noChangeArrowheads="1"/>
            </p:cNvSpPr>
            <p:nvPr/>
          </p:nvSpPr>
          <p:spPr bwMode="auto">
            <a:xfrm>
              <a:off x="-2637729" y="1492991"/>
              <a:ext cx="313852" cy="3696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5</a:t>
              </a:r>
            </a:p>
          </p:txBody>
        </p:sp>
      </p:grpSp>
      <p:sp>
        <p:nvSpPr>
          <p:cNvPr id="67592" name="Obdélník 122"/>
          <p:cNvSpPr>
            <a:spLocks noChangeArrowheads="1"/>
          </p:cNvSpPr>
          <p:nvPr/>
        </p:nvSpPr>
        <p:spPr bwMode="auto">
          <a:xfrm>
            <a:off x="6946900" y="5067300"/>
            <a:ext cx="5254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/>
              <a:t>Ω</a:t>
            </a:r>
          </a:p>
        </p:txBody>
      </p:sp>
      <p:sp>
        <p:nvSpPr>
          <p:cNvPr id="67593" name="TextovéPole 111"/>
          <p:cNvSpPr txBox="1">
            <a:spLocks noChangeArrowheads="1"/>
          </p:cNvSpPr>
          <p:nvPr/>
        </p:nvSpPr>
        <p:spPr bwMode="auto">
          <a:xfrm>
            <a:off x="4625975" y="5051425"/>
            <a:ext cx="4725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   </a:t>
            </a:r>
            <a:r>
              <a:rPr lang="cs-CZ" altLang="cs-CZ" sz="4000">
                <a:latin typeface="Arial" pitchFamily="34" charset="0"/>
              </a:rPr>
              <a:t>0,1 A  . 4     =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0,4 V</a:t>
            </a:r>
          </a:p>
        </p:txBody>
      </p:sp>
      <p:grpSp>
        <p:nvGrpSpPr>
          <p:cNvPr id="67594" name="Skupina 254"/>
          <p:cNvGrpSpPr>
            <a:grpSpLocks/>
          </p:cNvGrpSpPr>
          <p:nvPr/>
        </p:nvGrpSpPr>
        <p:grpSpPr bwMode="auto">
          <a:xfrm>
            <a:off x="2628900" y="5040313"/>
            <a:ext cx="2168525" cy="720725"/>
            <a:chOff x="-3547569" y="2741901"/>
            <a:chExt cx="2168142" cy="722161"/>
          </a:xfrm>
        </p:grpSpPr>
        <p:grpSp>
          <p:nvGrpSpPr>
            <p:cNvPr id="67596" name="Skupina 11"/>
            <p:cNvGrpSpPr>
              <a:grpSpLocks/>
            </p:cNvGrpSpPr>
            <p:nvPr/>
          </p:nvGrpSpPr>
          <p:grpSpPr bwMode="auto">
            <a:xfrm>
              <a:off x="-2468165" y="2741901"/>
              <a:ext cx="695080" cy="708075"/>
              <a:chOff x="-7147211" y="1517493"/>
              <a:chExt cx="694901" cy="708625"/>
            </a:xfrm>
          </p:grpSpPr>
          <p:sp>
            <p:nvSpPr>
              <p:cNvPr id="67599" name="TextovéPole 12"/>
              <p:cNvSpPr txBox="1">
                <a:spLocks noChangeArrowheads="1"/>
              </p:cNvSpPr>
              <p:nvPr/>
            </p:nvSpPr>
            <p:spPr bwMode="auto">
              <a:xfrm>
                <a:off x="-7147211" y="1517493"/>
                <a:ext cx="554754" cy="7086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R</a:t>
                </a:r>
              </a:p>
            </p:txBody>
          </p:sp>
          <p:sp>
            <p:nvSpPr>
              <p:cNvPr id="67600" name="TextovéPole 13"/>
              <p:cNvSpPr txBox="1">
                <a:spLocks noChangeArrowheads="1"/>
              </p:cNvSpPr>
              <p:nvPr/>
            </p:nvSpPr>
            <p:spPr bwMode="auto">
              <a:xfrm>
                <a:off x="-6765100" y="1852463"/>
                <a:ext cx="312790" cy="3697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5</a:t>
                </a:r>
              </a:p>
            </p:txBody>
          </p:sp>
        </p:grpSp>
        <p:sp>
          <p:nvSpPr>
            <p:cNvPr id="67597" name="TextovéPole 110"/>
            <p:cNvSpPr txBox="1">
              <a:spLocks noChangeArrowheads="1"/>
            </p:cNvSpPr>
            <p:nvPr/>
          </p:nvSpPr>
          <p:spPr bwMode="auto">
            <a:xfrm>
              <a:off x="-3547569" y="2753434"/>
              <a:ext cx="1197628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  I .</a:t>
              </a:r>
            </a:p>
          </p:txBody>
        </p:sp>
        <p:sp>
          <p:nvSpPr>
            <p:cNvPr id="67598" name="TextovéPole 253"/>
            <p:cNvSpPr txBox="1">
              <a:spLocks noChangeArrowheads="1"/>
            </p:cNvSpPr>
            <p:nvPr/>
          </p:nvSpPr>
          <p:spPr bwMode="auto">
            <a:xfrm>
              <a:off x="-1863800" y="2755988"/>
              <a:ext cx="484373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</a:t>
              </a:r>
            </a:p>
          </p:txBody>
        </p:sp>
      </p:grpSp>
      <p:sp>
        <p:nvSpPr>
          <p:cNvPr id="110" name="Obdélník 109"/>
          <p:cNvSpPr/>
          <p:nvPr/>
        </p:nvSpPr>
        <p:spPr>
          <a:xfrm>
            <a:off x="2049463" y="5000625"/>
            <a:ext cx="7840662" cy="9318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</p:childTnLst>
        </p:cTn>
      </p:par>
    </p:tnLst>
    <p:bldLst>
      <p:bldP spid="2" grpId="0"/>
      <p:bldP spid="97" grpId="0" animBg="1"/>
      <p:bldP spid="110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41525" y="2359025"/>
            <a:ext cx="79025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Dokážete vypočítat velikost  napětí U</a:t>
            </a:r>
            <a:r>
              <a:rPr lang="cs-CZ" altLang="cs-CZ">
                <a:latin typeface="Arial" pitchFamily="34" charset="0"/>
              </a:rPr>
              <a:t>6</a:t>
            </a:r>
            <a:r>
              <a:rPr lang="cs-CZ" altLang="cs-CZ" sz="2400">
                <a:latin typeface="Arial" pitchFamily="34" charset="0"/>
              </a:rPr>
              <a:t>?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Výpočet si napiš do notesu a zkontrolujte si ho kliknutím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na černý obdélník.</a:t>
            </a:r>
          </a:p>
        </p:txBody>
      </p:sp>
      <p:grpSp>
        <p:nvGrpSpPr>
          <p:cNvPr id="68611" name="Skupina 2"/>
          <p:cNvGrpSpPr>
            <a:grpSpLocks/>
          </p:cNvGrpSpPr>
          <p:nvPr/>
        </p:nvGrpSpPr>
        <p:grpSpPr bwMode="auto">
          <a:xfrm>
            <a:off x="2011363" y="404813"/>
            <a:ext cx="8169275" cy="1871662"/>
            <a:chOff x="468313" y="836613"/>
            <a:chExt cx="8170862" cy="1871662"/>
          </a:xfrm>
        </p:grpSpPr>
        <p:grpSp>
          <p:nvGrpSpPr>
            <p:cNvPr id="68630" name="Skupina 58"/>
            <p:cNvGrpSpPr>
              <a:grpSpLocks/>
            </p:cNvGrpSpPr>
            <p:nvPr/>
          </p:nvGrpSpPr>
          <p:grpSpPr bwMode="auto">
            <a:xfrm>
              <a:off x="611188" y="1196975"/>
              <a:ext cx="8027987" cy="1511300"/>
              <a:chOff x="0" y="1196752"/>
              <a:chExt cx="8028384" cy="1512168"/>
            </a:xfrm>
          </p:grpSpPr>
          <p:cxnSp>
            <p:nvCxnSpPr>
              <p:cNvPr id="55" name="Přímá spojovací čára 7"/>
              <p:cNvCxnSpPr/>
              <p:nvPr/>
            </p:nvCxnSpPr>
            <p:spPr>
              <a:xfrm>
                <a:off x="1476763" y="1341298"/>
                <a:ext cx="655162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8682" name="Skupina 33"/>
              <p:cNvGrpSpPr>
                <a:grpSpLocks/>
              </p:cNvGrpSpPr>
              <p:nvPr/>
            </p:nvGrpSpPr>
            <p:grpSpPr bwMode="auto">
              <a:xfrm>
                <a:off x="1979712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9" name="Obdélník 88"/>
                <p:cNvSpPr/>
                <p:nvPr/>
              </p:nvSpPr>
              <p:spPr>
                <a:xfrm>
                  <a:off x="-298794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90" name="Přímá spojovací čára 35"/>
                <p:cNvCxnSpPr>
                  <a:stCxn id="89" idx="3"/>
                </p:cNvCxnSpPr>
                <p:nvPr/>
              </p:nvCxnSpPr>
              <p:spPr>
                <a:xfrm>
                  <a:off x="-219718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ovací čára 36"/>
                <p:cNvCxnSpPr>
                  <a:stCxn id="89" idx="1"/>
                </p:cNvCxnSpPr>
                <p:nvPr/>
              </p:nvCxnSpPr>
              <p:spPr>
                <a:xfrm flipH="1">
                  <a:off x="-313244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683" name="Skupina 29"/>
              <p:cNvGrpSpPr>
                <a:grpSpLocks/>
              </p:cNvGrpSpPr>
              <p:nvPr/>
            </p:nvGrpSpPr>
            <p:grpSpPr bwMode="auto">
              <a:xfrm>
                <a:off x="3203848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6" name="Obdélník 85"/>
                <p:cNvSpPr/>
                <p:nvPr/>
              </p:nvSpPr>
              <p:spPr>
                <a:xfrm>
                  <a:off x="-2987823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7" name="Přímá spojovací čára 31"/>
                <p:cNvCxnSpPr>
                  <a:stCxn id="86" idx="3"/>
                </p:cNvCxnSpPr>
                <p:nvPr/>
              </p:nvCxnSpPr>
              <p:spPr>
                <a:xfrm>
                  <a:off x="-2197055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ovací čára 32"/>
                <p:cNvCxnSpPr>
                  <a:stCxn id="86" idx="1"/>
                </p:cNvCxnSpPr>
                <p:nvPr/>
              </p:nvCxnSpPr>
              <p:spPr>
                <a:xfrm flipH="1">
                  <a:off x="-3132320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684" name="Skupina 25"/>
              <p:cNvGrpSpPr>
                <a:grpSpLocks/>
              </p:cNvGrpSpPr>
              <p:nvPr/>
            </p:nvGrpSpPr>
            <p:grpSpPr bwMode="auto">
              <a:xfrm>
                <a:off x="44279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3" name="Obdélník 82"/>
                <p:cNvSpPr/>
                <p:nvPr/>
              </p:nvSpPr>
              <p:spPr>
                <a:xfrm>
                  <a:off x="-2987698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4" name="Přímá spojovací čára 27"/>
                <p:cNvCxnSpPr>
                  <a:stCxn id="83" idx="3"/>
                </p:cNvCxnSpPr>
                <p:nvPr/>
              </p:nvCxnSpPr>
              <p:spPr>
                <a:xfrm>
                  <a:off x="-219693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ovací čára 28"/>
                <p:cNvCxnSpPr>
                  <a:stCxn id="83" idx="1"/>
                </p:cNvCxnSpPr>
                <p:nvPr/>
              </p:nvCxnSpPr>
              <p:spPr>
                <a:xfrm flipH="1">
                  <a:off x="-3132196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685" name="Skupina 21"/>
              <p:cNvGrpSpPr>
                <a:grpSpLocks/>
              </p:cNvGrpSpPr>
              <p:nvPr/>
            </p:nvGrpSpPr>
            <p:grpSpPr bwMode="auto">
              <a:xfrm>
                <a:off x="565212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80" name="Obdélník 79"/>
                <p:cNvSpPr/>
                <p:nvPr/>
              </p:nvSpPr>
              <p:spPr>
                <a:xfrm>
                  <a:off x="-2987574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81" name="Přímá spojovací čára 23"/>
                <p:cNvCxnSpPr>
                  <a:stCxn id="80" idx="3"/>
                </p:cNvCxnSpPr>
                <p:nvPr/>
              </p:nvCxnSpPr>
              <p:spPr>
                <a:xfrm>
                  <a:off x="-2196806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ovací čára 24"/>
                <p:cNvCxnSpPr>
                  <a:stCxn id="80" idx="1"/>
                </p:cNvCxnSpPr>
                <p:nvPr/>
              </p:nvCxnSpPr>
              <p:spPr>
                <a:xfrm flipH="1">
                  <a:off x="-3132071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686" name="Skupina 17"/>
              <p:cNvGrpSpPr>
                <a:grpSpLocks/>
              </p:cNvGrpSpPr>
              <p:nvPr/>
            </p:nvGrpSpPr>
            <p:grpSpPr bwMode="auto">
              <a:xfrm>
                <a:off x="673224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7" name="Obdélník 76"/>
                <p:cNvSpPr/>
                <p:nvPr/>
              </p:nvSpPr>
              <p:spPr>
                <a:xfrm>
                  <a:off x="-2987931" y="980728"/>
                  <a:ext cx="790768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8" name="Přímá spojovací čára 19"/>
                <p:cNvCxnSpPr>
                  <a:stCxn id="77" idx="3"/>
                </p:cNvCxnSpPr>
                <p:nvPr/>
              </p:nvCxnSpPr>
              <p:spPr>
                <a:xfrm>
                  <a:off x="-2197163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ovací čára 20"/>
                <p:cNvCxnSpPr>
                  <a:stCxn id="77" idx="1"/>
                </p:cNvCxnSpPr>
                <p:nvPr/>
              </p:nvCxnSpPr>
              <p:spPr>
                <a:xfrm flipH="1">
                  <a:off x="-3132428" y="1125274"/>
                  <a:ext cx="14449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687" name="Skupina 13"/>
              <p:cNvGrpSpPr>
                <a:grpSpLocks/>
              </p:cNvGrpSpPr>
              <p:nvPr/>
            </p:nvGrpSpPr>
            <p:grpSpPr bwMode="auto">
              <a:xfrm>
                <a:off x="8275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74" name="Obdélník 73"/>
                <p:cNvSpPr/>
                <p:nvPr/>
              </p:nvSpPr>
              <p:spPr>
                <a:xfrm>
                  <a:off x="-2988625" y="980728"/>
                  <a:ext cx="792355" cy="287503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75" name="Přímá spojovací čára 15"/>
                <p:cNvCxnSpPr>
                  <a:stCxn id="74" idx="3"/>
                </p:cNvCxnSpPr>
                <p:nvPr/>
              </p:nvCxnSpPr>
              <p:spPr>
                <a:xfrm>
                  <a:off x="-2196270" y="1125274"/>
                  <a:ext cx="215953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ovací čára 16"/>
                <p:cNvCxnSpPr>
                  <a:stCxn id="74" idx="1"/>
                </p:cNvCxnSpPr>
                <p:nvPr/>
              </p:nvCxnSpPr>
              <p:spPr>
                <a:xfrm flipH="1">
                  <a:off x="-3133123" y="1125274"/>
                  <a:ext cx="14449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8688" name="TextovéPole 37"/>
              <p:cNvSpPr txBox="1">
                <a:spLocks noChangeArrowheads="1"/>
              </p:cNvSpPr>
              <p:nvPr/>
            </p:nvSpPr>
            <p:spPr bwMode="auto">
              <a:xfrm>
                <a:off x="1115616" y="1196752"/>
                <a:ext cx="38183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 1</a:t>
                </a:r>
              </a:p>
            </p:txBody>
          </p:sp>
          <p:sp>
            <p:nvSpPr>
              <p:cNvPr id="68689" name="TextovéPole 38"/>
              <p:cNvSpPr txBox="1">
                <a:spLocks noChangeArrowheads="1"/>
              </p:cNvSpPr>
              <p:nvPr/>
            </p:nvSpPr>
            <p:spPr bwMode="auto">
              <a:xfrm>
                <a:off x="226774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R2</a:t>
                </a:r>
              </a:p>
            </p:txBody>
          </p:sp>
          <p:sp>
            <p:nvSpPr>
              <p:cNvPr id="68690" name="TextovéPole 39"/>
              <p:cNvSpPr txBox="1">
                <a:spLocks noChangeArrowheads="1"/>
              </p:cNvSpPr>
              <p:nvPr/>
            </p:nvSpPr>
            <p:spPr bwMode="auto">
              <a:xfrm>
                <a:off x="3563888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R3</a:t>
                </a:r>
              </a:p>
            </p:txBody>
          </p:sp>
          <p:sp>
            <p:nvSpPr>
              <p:cNvPr id="68691" name="TextovéPole 40"/>
              <p:cNvSpPr txBox="1">
                <a:spLocks noChangeArrowheads="1"/>
              </p:cNvSpPr>
              <p:nvPr/>
            </p:nvSpPr>
            <p:spPr bwMode="auto">
              <a:xfrm>
                <a:off x="478802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R4</a:t>
                </a:r>
              </a:p>
            </p:txBody>
          </p:sp>
          <p:sp>
            <p:nvSpPr>
              <p:cNvPr id="68692" name="TextovéPole 41"/>
              <p:cNvSpPr txBox="1">
                <a:spLocks noChangeArrowheads="1"/>
              </p:cNvSpPr>
              <p:nvPr/>
            </p:nvSpPr>
            <p:spPr bwMode="auto">
              <a:xfrm>
                <a:off x="5940152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R5</a:t>
                </a:r>
              </a:p>
            </p:txBody>
          </p:sp>
          <p:sp>
            <p:nvSpPr>
              <p:cNvPr id="68693" name="TextovéPole 42"/>
              <p:cNvSpPr txBox="1">
                <a:spLocks noChangeArrowheads="1"/>
              </p:cNvSpPr>
              <p:nvPr/>
            </p:nvSpPr>
            <p:spPr bwMode="auto">
              <a:xfrm>
                <a:off x="7092280" y="1196752"/>
                <a:ext cx="432048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 sz="1200"/>
                  <a:t>R6</a:t>
                </a:r>
              </a:p>
            </p:txBody>
          </p:sp>
          <p:cxnSp>
            <p:nvCxnSpPr>
              <p:cNvPr id="68" name="Přímá spojovací čára 44"/>
              <p:cNvCxnSpPr/>
              <p:nvPr/>
            </p:nvCxnSpPr>
            <p:spPr>
              <a:xfrm>
                <a:off x="8028384" y="1341298"/>
                <a:ext cx="0" cy="129614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46"/>
              <p:cNvCxnSpPr/>
              <p:nvPr/>
            </p:nvCxnSpPr>
            <p:spPr>
              <a:xfrm flipH="1">
                <a:off x="468454" y="2637442"/>
                <a:ext cx="755993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Elipsa 50"/>
              <p:cNvSpPr/>
              <p:nvPr/>
            </p:nvSpPr>
            <p:spPr>
              <a:xfrm>
                <a:off x="323957" y="2564375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1" name="Elipsa 51"/>
              <p:cNvSpPr/>
              <p:nvPr/>
            </p:nvSpPr>
            <p:spPr>
              <a:xfrm>
                <a:off x="323957" y="1268231"/>
                <a:ext cx="144497" cy="14454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2" name="Přímá spojovací čára 56"/>
              <p:cNvCxnSpPr>
                <a:stCxn id="74" idx="1"/>
                <a:endCxn id="71" idx="6"/>
              </p:cNvCxnSpPr>
              <p:nvPr/>
            </p:nvCxnSpPr>
            <p:spPr>
              <a:xfrm flipH="1">
                <a:off x="468454" y="1341298"/>
                <a:ext cx="50336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8699" name="TextovéPole 57"/>
              <p:cNvSpPr txBox="1">
                <a:spLocks noChangeArrowheads="1"/>
              </p:cNvSpPr>
              <p:nvPr/>
            </p:nvSpPr>
            <p:spPr bwMode="auto">
              <a:xfrm>
                <a:off x="0" y="1989369"/>
                <a:ext cx="1270063" cy="3669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 Unicode MS" pitchFamily="34" charset="-128"/>
                    <a:ea typeface="Arial Unicode MS" pitchFamily="34" charset="-128"/>
                    <a:cs typeface="Arial Unicode MS" pitchFamily="34" charset="-128"/>
                  </a:rPr>
                  <a:t>U = 36,5 V</a:t>
                </a:r>
              </a:p>
            </p:txBody>
          </p:sp>
        </p:grpSp>
        <p:grpSp>
          <p:nvGrpSpPr>
            <p:cNvPr id="68631" name="Skupina 72"/>
            <p:cNvGrpSpPr>
              <a:grpSpLocks/>
            </p:cNvGrpSpPr>
            <p:nvPr/>
          </p:nvGrpSpPr>
          <p:grpSpPr bwMode="auto">
            <a:xfrm>
              <a:off x="1331913" y="1916113"/>
              <a:ext cx="7127875" cy="0"/>
              <a:chOff x="1331640" y="1772816"/>
              <a:chExt cx="7128792" cy="0"/>
            </a:xfrm>
          </p:grpSpPr>
          <p:cxnSp>
            <p:nvCxnSpPr>
              <p:cNvPr id="49" name="Přímá spojovací šipka 62"/>
              <p:cNvCxnSpPr/>
              <p:nvPr/>
            </p:nvCxnSpPr>
            <p:spPr>
              <a:xfrm>
                <a:off x="1331808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šipka 63"/>
              <p:cNvCxnSpPr/>
              <p:nvPr/>
            </p:nvCxnSpPr>
            <p:spPr>
              <a:xfrm>
                <a:off x="2556165" y="1772816"/>
                <a:ext cx="129581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šipka 64"/>
              <p:cNvCxnSpPr/>
              <p:nvPr/>
            </p:nvCxnSpPr>
            <p:spPr>
              <a:xfrm>
                <a:off x="3780523" y="1772816"/>
                <a:ext cx="136727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šipka 65"/>
              <p:cNvCxnSpPr/>
              <p:nvPr/>
            </p:nvCxnSpPr>
            <p:spPr>
              <a:xfrm>
                <a:off x="5074753" y="1772816"/>
                <a:ext cx="1224358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šipka 66"/>
              <p:cNvCxnSpPr/>
              <p:nvPr/>
            </p:nvCxnSpPr>
            <p:spPr>
              <a:xfrm>
                <a:off x="6227650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šipka 67"/>
              <p:cNvCxnSpPr/>
              <p:nvPr/>
            </p:nvCxnSpPr>
            <p:spPr>
              <a:xfrm>
                <a:off x="7307499" y="1772816"/>
                <a:ext cx="115289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Přímá spojovací čára 74"/>
            <p:cNvCxnSpPr/>
            <p:nvPr/>
          </p:nvCxnSpPr>
          <p:spPr>
            <a:xfrm>
              <a:off x="13320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80"/>
            <p:cNvCxnSpPr/>
            <p:nvPr/>
          </p:nvCxnSpPr>
          <p:spPr>
            <a:xfrm>
              <a:off x="262773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81"/>
            <p:cNvCxnSpPr/>
            <p:nvPr/>
          </p:nvCxnSpPr>
          <p:spPr>
            <a:xfrm>
              <a:off x="3780481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2"/>
            <p:cNvCxnSpPr/>
            <p:nvPr/>
          </p:nvCxnSpPr>
          <p:spPr>
            <a:xfrm>
              <a:off x="507613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83"/>
            <p:cNvCxnSpPr/>
            <p:nvPr/>
          </p:nvCxnSpPr>
          <p:spPr>
            <a:xfrm>
              <a:off x="6227294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84"/>
            <p:cNvCxnSpPr/>
            <p:nvPr/>
          </p:nvCxnSpPr>
          <p:spPr>
            <a:xfrm>
              <a:off x="730859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85"/>
            <p:cNvCxnSpPr/>
            <p:nvPr/>
          </p:nvCxnSpPr>
          <p:spPr>
            <a:xfrm>
              <a:off x="8459752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639" name="TextovéPole 86"/>
            <p:cNvSpPr txBox="1">
              <a:spLocks noChangeArrowheads="1"/>
            </p:cNvSpPr>
            <p:nvPr/>
          </p:nvSpPr>
          <p:spPr bwMode="auto">
            <a:xfrm>
              <a:off x="1692275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8640" name="TextovéPole 87"/>
            <p:cNvSpPr txBox="1">
              <a:spLocks noChangeArrowheads="1"/>
            </p:cNvSpPr>
            <p:nvPr/>
          </p:nvSpPr>
          <p:spPr bwMode="auto">
            <a:xfrm>
              <a:off x="1908175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68641" name="TextovéPole 88"/>
            <p:cNvSpPr txBox="1">
              <a:spLocks noChangeArrowheads="1"/>
            </p:cNvSpPr>
            <p:nvPr/>
          </p:nvSpPr>
          <p:spPr bwMode="auto">
            <a:xfrm>
              <a:off x="2843213" y="15573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8642" name="TextovéPole 101"/>
            <p:cNvSpPr txBox="1">
              <a:spLocks noChangeArrowheads="1"/>
            </p:cNvSpPr>
            <p:nvPr/>
          </p:nvSpPr>
          <p:spPr bwMode="auto">
            <a:xfrm>
              <a:off x="4140200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8643" name="TextovéPole 102"/>
            <p:cNvSpPr txBox="1">
              <a:spLocks noChangeArrowheads="1"/>
            </p:cNvSpPr>
            <p:nvPr/>
          </p:nvSpPr>
          <p:spPr bwMode="auto">
            <a:xfrm>
              <a:off x="5364163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8644" name="TextovéPole 103"/>
            <p:cNvSpPr txBox="1">
              <a:spLocks noChangeArrowheads="1"/>
            </p:cNvSpPr>
            <p:nvPr/>
          </p:nvSpPr>
          <p:spPr bwMode="auto">
            <a:xfrm>
              <a:off x="65166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8645" name="TextovéPole 104"/>
            <p:cNvSpPr txBox="1">
              <a:spLocks noChangeArrowheads="1"/>
            </p:cNvSpPr>
            <p:nvPr/>
          </p:nvSpPr>
          <p:spPr bwMode="auto">
            <a:xfrm>
              <a:off x="75961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8646" name="TextovéPole 105"/>
            <p:cNvSpPr txBox="1">
              <a:spLocks noChangeArrowheads="1"/>
            </p:cNvSpPr>
            <p:nvPr/>
          </p:nvSpPr>
          <p:spPr bwMode="auto">
            <a:xfrm>
              <a:off x="31321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68647" name="TextovéPole 106"/>
            <p:cNvSpPr txBox="1">
              <a:spLocks noChangeArrowheads="1"/>
            </p:cNvSpPr>
            <p:nvPr/>
          </p:nvSpPr>
          <p:spPr bwMode="auto">
            <a:xfrm>
              <a:off x="44275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3</a:t>
              </a:r>
            </a:p>
          </p:txBody>
        </p:sp>
        <p:sp>
          <p:nvSpPr>
            <p:cNvPr id="68648" name="TextovéPole 107"/>
            <p:cNvSpPr txBox="1">
              <a:spLocks noChangeArrowheads="1"/>
            </p:cNvSpPr>
            <p:nvPr/>
          </p:nvSpPr>
          <p:spPr bwMode="auto">
            <a:xfrm>
              <a:off x="5651500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4</a:t>
              </a:r>
            </a:p>
          </p:txBody>
        </p:sp>
        <p:sp>
          <p:nvSpPr>
            <p:cNvPr id="68649" name="TextovéPole 108"/>
            <p:cNvSpPr txBox="1">
              <a:spLocks noChangeArrowheads="1"/>
            </p:cNvSpPr>
            <p:nvPr/>
          </p:nvSpPr>
          <p:spPr bwMode="auto">
            <a:xfrm>
              <a:off x="673258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5</a:t>
              </a:r>
            </a:p>
          </p:txBody>
        </p:sp>
        <p:sp>
          <p:nvSpPr>
            <p:cNvPr id="68650" name="TextovéPole 109"/>
            <p:cNvSpPr txBox="1">
              <a:spLocks noChangeArrowheads="1"/>
            </p:cNvSpPr>
            <p:nvPr/>
          </p:nvSpPr>
          <p:spPr bwMode="auto">
            <a:xfrm>
              <a:off x="7885113" y="1628775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6</a:t>
              </a:r>
            </a:p>
          </p:txBody>
        </p:sp>
        <p:cxnSp>
          <p:nvCxnSpPr>
            <p:cNvPr id="25" name="Přímá spojovací šipka 111"/>
            <p:cNvCxnSpPr/>
            <p:nvPr/>
          </p:nvCxnSpPr>
          <p:spPr>
            <a:xfrm flipH="1">
              <a:off x="6875119" y="2636838"/>
              <a:ext cx="1009846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652" name="TextovéPole 112"/>
            <p:cNvSpPr txBox="1">
              <a:spLocks noChangeArrowheads="1"/>
            </p:cNvSpPr>
            <p:nvPr/>
          </p:nvSpPr>
          <p:spPr bwMode="auto">
            <a:xfrm>
              <a:off x="7235825" y="2205038"/>
              <a:ext cx="941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I = 0,1 A</a:t>
              </a:r>
            </a:p>
          </p:txBody>
        </p:sp>
        <p:grpSp>
          <p:nvGrpSpPr>
            <p:cNvPr id="68653" name="Skupina 126"/>
            <p:cNvGrpSpPr>
              <a:grpSpLocks/>
            </p:cNvGrpSpPr>
            <p:nvPr/>
          </p:nvGrpSpPr>
          <p:grpSpPr bwMode="auto">
            <a:xfrm>
              <a:off x="1692275" y="836613"/>
              <a:ext cx="498475" cy="400050"/>
              <a:chOff x="-2772816" y="2564904"/>
              <a:chExt cx="498600" cy="400110"/>
            </a:xfrm>
          </p:grpSpPr>
          <p:sp>
            <p:nvSpPr>
              <p:cNvPr id="68673" name="Obdélník 115"/>
              <p:cNvSpPr>
                <a:spLocks noChangeArrowheads="1"/>
              </p:cNvSpPr>
              <p:nvPr/>
            </p:nvSpPr>
            <p:spPr bwMode="auto">
              <a:xfrm>
                <a:off x="-2628800" y="2564904"/>
                <a:ext cx="3545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 sz="2000"/>
                  <a:t>Ω</a:t>
                </a:r>
              </a:p>
            </p:txBody>
          </p:sp>
          <p:sp>
            <p:nvSpPr>
              <p:cNvPr id="68674" name="TextovéPole 125"/>
              <p:cNvSpPr txBox="1">
                <a:spLocks noChangeArrowheads="1"/>
              </p:cNvSpPr>
              <p:nvPr/>
            </p:nvSpPr>
            <p:spPr bwMode="auto">
              <a:xfrm>
                <a:off x="-2772816" y="2564904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</a:t>
                </a:r>
              </a:p>
            </p:txBody>
          </p:sp>
        </p:grpSp>
        <p:grpSp>
          <p:nvGrpSpPr>
            <p:cNvPr id="68654" name="Skupina 128"/>
            <p:cNvGrpSpPr>
              <a:grpSpLocks/>
            </p:cNvGrpSpPr>
            <p:nvPr/>
          </p:nvGrpSpPr>
          <p:grpSpPr bwMode="auto">
            <a:xfrm>
              <a:off x="2627313" y="836613"/>
              <a:ext cx="842962" cy="369887"/>
              <a:chOff x="-1980728" y="2420888"/>
              <a:chExt cx="842610" cy="369332"/>
            </a:xfrm>
          </p:grpSpPr>
          <p:sp>
            <p:nvSpPr>
              <p:cNvPr id="68671" name="Obdélník 114"/>
              <p:cNvSpPr>
                <a:spLocks noChangeArrowheads="1"/>
              </p:cNvSpPr>
              <p:nvPr/>
            </p:nvSpPr>
            <p:spPr bwMode="auto">
              <a:xfrm>
                <a:off x="-1476672" y="242088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8672" name="TextovéPole 127"/>
              <p:cNvSpPr txBox="1">
                <a:spLocks noChangeArrowheads="1"/>
              </p:cNvSpPr>
              <p:nvPr/>
            </p:nvSpPr>
            <p:spPr bwMode="auto">
              <a:xfrm>
                <a:off x="-1980728" y="2420888"/>
                <a:ext cx="63324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0,1 k</a:t>
                </a:r>
              </a:p>
            </p:txBody>
          </p:sp>
        </p:grpSp>
        <p:grpSp>
          <p:nvGrpSpPr>
            <p:cNvPr id="68655" name="Skupina 130"/>
            <p:cNvGrpSpPr>
              <a:grpSpLocks/>
            </p:cNvGrpSpPr>
            <p:nvPr/>
          </p:nvGrpSpPr>
          <p:grpSpPr bwMode="auto">
            <a:xfrm>
              <a:off x="3995738" y="836613"/>
              <a:ext cx="698500" cy="369887"/>
              <a:chOff x="-2124744" y="2708920"/>
              <a:chExt cx="698594" cy="369332"/>
            </a:xfrm>
          </p:grpSpPr>
          <p:sp>
            <p:nvSpPr>
              <p:cNvPr id="68669" name="Obdélník 116"/>
              <p:cNvSpPr>
                <a:spLocks noChangeArrowheads="1"/>
              </p:cNvSpPr>
              <p:nvPr/>
            </p:nvSpPr>
            <p:spPr bwMode="auto">
              <a:xfrm>
                <a:off x="-1764704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8670" name="TextovéPole 129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53572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200</a:t>
                </a:r>
              </a:p>
            </p:txBody>
          </p:sp>
        </p:grpSp>
        <p:grpSp>
          <p:nvGrpSpPr>
            <p:cNvPr id="68656" name="Skupina 132"/>
            <p:cNvGrpSpPr>
              <a:grpSpLocks/>
            </p:cNvGrpSpPr>
            <p:nvPr/>
          </p:nvGrpSpPr>
          <p:grpSpPr bwMode="auto">
            <a:xfrm>
              <a:off x="5292725" y="836613"/>
              <a:ext cx="625475" cy="369887"/>
              <a:chOff x="-2124744" y="2708920"/>
              <a:chExt cx="626586" cy="369332"/>
            </a:xfrm>
          </p:grpSpPr>
          <p:sp>
            <p:nvSpPr>
              <p:cNvPr id="68667" name="Obdélník 118"/>
              <p:cNvSpPr>
                <a:spLocks noChangeArrowheads="1"/>
              </p:cNvSpPr>
              <p:nvPr/>
            </p:nvSpPr>
            <p:spPr bwMode="auto">
              <a:xfrm>
                <a:off x="-1836712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8668" name="TextovéPole 131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50</a:t>
                </a:r>
              </a:p>
            </p:txBody>
          </p:sp>
        </p:grpSp>
        <p:grpSp>
          <p:nvGrpSpPr>
            <p:cNvPr id="68657" name="Skupina 134"/>
            <p:cNvGrpSpPr>
              <a:grpSpLocks/>
            </p:cNvGrpSpPr>
            <p:nvPr/>
          </p:nvGrpSpPr>
          <p:grpSpPr bwMode="auto">
            <a:xfrm>
              <a:off x="6516688" y="836613"/>
              <a:ext cx="482600" cy="369887"/>
              <a:chOff x="-1476672" y="2780928"/>
              <a:chExt cx="482570" cy="369332"/>
            </a:xfrm>
          </p:grpSpPr>
          <p:sp>
            <p:nvSpPr>
              <p:cNvPr id="68665" name="Obdélník 117"/>
              <p:cNvSpPr>
                <a:spLocks noChangeArrowheads="1"/>
              </p:cNvSpPr>
              <p:nvPr/>
            </p:nvSpPr>
            <p:spPr bwMode="auto">
              <a:xfrm>
                <a:off x="-1332656" y="278092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8666" name="TextovéPole 133"/>
              <p:cNvSpPr txBox="1">
                <a:spLocks noChangeArrowheads="1"/>
              </p:cNvSpPr>
              <p:nvPr/>
            </p:nvSpPr>
            <p:spPr bwMode="auto">
              <a:xfrm>
                <a:off x="-1476672" y="2780928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4</a:t>
                </a:r>
              </a:p>
            </p:txBody>
          </p:sp>
        </p:grpSp>
        <p:grpSp>
          <p:nvGrpSpPr>
            <p:cNvPr id="68658" name="Skupina 136"/>
            <p:cNvGrpSpPr>
              <a:grpSpLocks/>
            </p:cNvGrpSpPr>
            <p:nvPr/>
          </p:nvGrpSpPr>
          <p:grpSpPr bwMode="auto">
            <a:xfrm>
              <a:off x="7596188" y="836613"/>
              <a:ext cx="482600" cy="369887"/>
              <a:chOff x="-1332656" y="3068960"/>
              <a:chExt cx="482570" cy="369332"/>
            </a:xfrm>
          </p:grpSpPr>
          <p:sp>
            <p:nvSpPr>
              <p:cNvPr id="68663" name="Obdélník 120"/>
              <p:cNvSpPr>
                <a:spLocks noChangeArrowheads="1"/>
              </p:cNvSpPr>
              <p:nvPr/>
            </p:nvSpPr>
            <p:spPr bwMode="auto">
              <a:xfrm>
                <a:off x="-1188640" y="306896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8664" name="TextovéPole 135"/>
              <p:cNvSpPr txBox="1">
                <a:spLocks noChangeArrowheads="1"/>
              </p:cNvSpPr>
              <p:nvPr/>
            </p:nvSpPr>
            <p:spPr bwMode="auto">
              <a:xfrm>
                <a:off x="-1332656" y="3068960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6</a:t>
                </a:r>
              </a:p>
            </p:txBody>
          </p:sp>
        </p:grpSp>
        <p:grpSp>
          <p:nvGrpSpPr>
            <p:cNvPr id="68659" name="Skupina 188"/>
            <p:cNvGrpSpPr>
              <a:grpSpLocks/>
            </p:cNvGrpSpPr>
            <p:nvPr/>
          </p:nvGrpSpPr>
          <p:grpSpPr bwMode="auto">
            <a:xfrm>
              <a:off x="539750" y="1196975"/>
              <a:ext cx="215900" cy="215900"/>
              <a:chOff x="-2628800" y="3429000"/>
              <a:chExt cx="432048" cy="432048"/>
            </a:xfrm>
          </p:grpSpPr>
          <p:cxnSp>
            <p:nvCxnSpPr>
              <p:cNvPr id="35" name="Přímá spojovací čára 184"/>
              <p:cNvCxnSpPr/>
              <p:nvPr/>
            </p:nvCxnSpPr>
            <p:spPr>
              <a:xfrm>
                <a:off x="-2412706" y="3429000"/>
                <a:ext cx="0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86"/>
              <p:cNvCxnSpPr/>
              <p:nvPr/>
            </p:nvCxnSpPr>
            <p:spPr>
              <a:xfrm>
                <a:off x="-2628772" y="3645024"/>
                <a:ext cx="43213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ovací čára 190"/>
            <p:cNvCxnSpPr/>
            <p:nvPr/>
          </p:nvCxnSpPr>
          <p:spPr>
            <a:xfrm>
              <a:off x="468313" y="2636838"/>
              <a:ext cx="28739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12" name="Skupina 95"/>
          <p:cNvGrpSpPr>
            <a:grpSpLocks/>
          </p:cNvGrpSpPr>
          <p:nvPr/>
        </p:nvGrpSpPr>
        <p:grpSpPr bwMode="auto">
          <a:xfrm>
            <a:off x="1744663" y="3668713"/>
            <a:ext cx="1754187" cy="739775"/>
            <a:chOff x="183291" y="4426391"/>
            <a:chExt cx="1752622" cy="738664"/>
          </a:xfrm>
        </p:grpSpPr>
        <p:sp>
          <p:nvSpPr>
            <p:cNvPr id="68627" name="TextovéPole 143"/>
            <p:cNvSpPr txBox="1">
              <a:spLocks noChangeArrowheads="1"/>
            </p:cNvSpPr>
            <p:nvPr/>
          </p:nvSpPr>
          <p:spPr bwMode="auto">
            <a:xfrm>
              <a:off x="183291" y="4441780"/>
              <a:ext cx="96532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   U</a:t>
              </a:r>
              <a:r>
                <a:rPr lang="cs-CZ" altLang="cs-CZ"/>
                <a:t>  </a:t>
              </a:r>
            </a:p>
          </p:txBody>
        </p:sp>
        <p:sp>
          <p:nvSpPr>
            <p:cNvPr id="68628" name="TextovéPole 145"/>
            <p:cNvSpPr txBox="1">
              <a:spLocks noChangeArrowheads="1"/>
            </p:cNvSpPr>
            <p:nvPr/>
          </p:nvSpPr>
          <p:spPr bwMode="auto">
            <a:xfrm>
              <a:off x="741136" y="4795723"/>
              <a:ext cx="40748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  6</a:t>
              </a:r>
            </a:p>
          </p:txBody>
        </p:sp>
        <p:sp>
          <p:nvSpPr>
            <p:cNvPr id="68629" name="TextovéPole 146"/>
            <p:cNvSpPr txBox="1">
              <a:spLocks noChangeArrowheads="1"/>
            </p:cNvSpPr>
            <p:nvPr/>
          </p:nvSpPr>
          <p:spPr bwMode="auto">
            <a:xfrm>
              <a:off x="1028292" y="4426391"/>
              <a:ext cx="907621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=  ?</a:t>
              </a:r>
            </a:p>
          </p:txBody>
        </p:sp>
      </p:grpSp>
      <p:sp>
        <p:nvSpPr>
          <p:cNvPr id="68613" name="TextovéPole 177"/>
          <p:cNvSpPr txBox="1">
            <a:spLocks noChangeArrowheads="1"/>
          </p:cNvSpPr>
          <p:nvPr/>
        </p:nvSpPr>
        <p:spPr bwMode="auto">
          <a:xfrm>
            <a:off x="3649663" y="3662363"/>
            <a:ext cx="1239837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0,6 V</a:t>
            </a:r>
          </a:p>
        </p:txBody>
      </p:sp>
      <p:sp>
        <p:nvSpPr>
          <p:cNvPr id="97" name="Obdélník 96"/>
          <p:cNvSpPr/>
          <p:nvPr/>
        </p:nvSpPr>
        <p:spPr>
          <a:xfrm>
            <a:off x="3581400" y="3700463"/>
            <a:ext cx="3721100" cy="685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Správný výsledek</a:t>
            </a:r>
          </a:p>
        </p:txBody>
      </p:sp>
      <p:grpSp>
        <p:nvGrpSpPr>
          <p:cNvPr id="68615" name="Skupina 107"/>
          <p:cNvGrpSpPr>
            <a:grpSpLocks/>
          </p:cNvGrpSpPr>
          <p:nvPr/>
        </p:nvGrpSpPr>
        <p:grpSpPr bwMode="auto">
          <a:xfrm>
            <a:off x="2009775" y="5067300"/>
            <a:ext cx="688975" cy="708025"/>
            <a:chOff x="-3015255" y="1185769"/>
            <a:chExt cx="691378" cy="708436"/>
          </a:xfrm>
        </p:grpSpPr>
        <p:sp>
          <p:nvSpPr>
            <p:cNvPr id="68625" name="TextovéPole 108"/>
            <p:cNvSpPr txBox="1">
              <a:spLocks noChangeArrowheads="1"/>
            </p:cNvSpPr>
            <p:nvPr/>
          </p:nvSpPr>
          <p:spPr bwMode="auto">
            <a:xfrm>
              <a:off x="-3015255" y="1185769"/>
              <a:ext cx="556637" cy="7084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U</a:t>
              </a:r>
            </a:p>
          </p:txBody>
        </p:sp>
        <p:sp>
          <p:nvSpPr>
            <p:cNvPr id="68626" name="TextovéPole 109"/>
            <p:cNvSpPr txBox="1">
              <a:spLocks noChangeArrowheads="1"/>
            </p:cNvSpPr>
            <p:nvPr/>
          </p:nvSpPr>
          <p:spPr bwMode="auto">
            <a:xfrm>
              <a:off x="-2637729" y="1492991"/>
              <a:ext cx="313852" cy="3696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6</a:t>
              </a:r>
            </a:p>
          </p:txBody>
        </p:sp>
      </p:grpSp>
      <p:sp>
        <p:nvSpPr>
          <p:cNvPr id="68616" name="Obdélník 122"/>
          <p:cNvSpPr>
            <a:spLocks noChangeArrowheads="1"/>
          </p:cNvSpPr>
          <p:nvPr/>
        </p:nvSpPr>
        <p:spPr bwMode="auto">
          <a:xfrm>
            <a:off x="6946900" y="5067300"/>
            <a:ext cx="5254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/>
              <a:t>Ω</a:t>
            </a:r>
          </a:p>
        </p:txBody>
      </p:sp>
      <p:sp>
        <p:nvSpPr>
          <p:cNvPr id="68617" name="TextovéPole 111"/>
          <p:cNvSpPr txBox="1">
            <a:spLocks noChangeArrowheads="1"/>
          </p:cNvSpPr>
          <p:nvPr/>
        </p:nvSpPr>
        <p:spPr bwMode="auto">
          <a:xfrm>
            <a:off x="4625975" y="5051425"/>
            <a:ext cx="4725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   </a:t>
            </a:r>
            <a:r>
              <a:rPr lang="cs-CZ" altLang="cs-CZ" sz="4000">
                <a:latin typeface="Arial" pitchFamily="34" charset="0"/>
              </a:rPr>
              <a:t>0,1 A  . 6     =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0,6 V</a:t>
            </a:r>
          </a:p>
        </p:txBody>
      </p:sp>
      <p:grpSp>
        <p:nvGrpSpPr>
          <p:cNvPr id="68618" name="Skupina 254"/>
          <p:cNvGrpSpPr>
            <a:grpSpLocks/>
          </p:cNvGrpSpPr>
          <p:nvPr/>
        </p:nvGrpSpPr>
        <p:grpSpPr bwMode="auto">
          <a:xfrm>
            <a:off x="2628900" y="5040313"/>
            <a:ext cx="2168525" cy="720725"/>
            <a:chOff x="-3547569" y="2741901"/>
            <a:chExt cx="2168142" cy="722161"/>
          </a:xfrm>
        </p:grpSpPr>
        <p:grpSp>
          <p:nvGrpSpPr>
            <p:cNvPr id="68620" name="Skupina 11"/>
            <p:cNvGrpSpPr>
              <a:grpSpLocks/>
            </p:cNvGrpSpPr>
            <p:nvPr/>
          </p:nvGrpSpPr>
          <p:grpSpPr bwMode="auto">
            <a:xfrm>
              <a:off x="-2468165" y="2741901"/>
              <a:ext cx="695080" cy="708075"/>
              <a:chOff x="-7147211" y="1517493"/>
              <a:chExt cx="694901" cy="708625"/>
            </a:xfrm>
          </p:grpSpPr>
          <p:sp>
            <p:nvSpPr>
              <p:cNvPr id="68623" name="TextovéPole 12"/>
              <p:cNvSpPr txBox="1">
                <a:spLocks noChangeArrowheads="1"/>
              </p:cNvSpPr>
              <p:nvPr/>
            </p:nvSpPr>
            <p:spPr bwMode="auto">
              <a:xfrm>
                <a:off x="-7147211" y="1517493"/>
                <a:ext cx="554754" cy="7086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4000">
                    <a:latin typeface="Arial" pitchFamily="34" charset="0"/>
                  </a:rPr>
                  <a:t>R</a:t>
                </a:r>
              </a:p>
            </p:txBody>
          </p:sp>
          <p:sp>
            <p:nvSpPr>
              <p:cNvPr id="68624" name="TextovéPole 13"/>
              <p:cNvSpPr txBox="1">
                <a:spLocks noChangeArrowheads="1"/>
              </p:cNvSpPr>
              <p:nvPr/>
            </p:nvSpPr>
            <p:spPr bwMode="auto">
              <a:xfrm>
                <a:off x="-6765100" y="1852463"/>
                <a:ext cx="312790" cy="3697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6</a:t>
                </a:r>
              </a:p>
            </p:txBody>
          </p:sp>
        </p:grpSp>
        <p:sp>
          <p:nvSpPr>
            <p:cNvPr id="68621" name="TextovéPole 110"/>
            <p:cNvSpPr txBox="1">
              <a:spLocks noChangeArrowheads="1"/>
            </p:cNvSpPr>
            <p:nvPr/>
          </p:nvSpPr>
          <p:spPr bwMode="auto">
            <a:xfrm>
              <a:off x="-3547569" y="2753434"/>
              <a:ext cx="1197628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  I .</a:t>
              </a:r>
            </a:p>
          </p:txBody>
        </p:sp>
        <p:sp>
          <p:nvSpPr>
            <p:cNvPr id="68622" name="TextovéPole 253"/>
            <p:cNvSpPr txBox="1">
              <a:spLocks noChangeArrowheads="1"/>
            </p:cNvSpPr>
            <p:nvPr/>
          </p:nvSpPr>
          <p:spPr bwMode="auto">
            <a:xfrm>
              <a:off x="-1863800" y="2755988"/>
              <a:ext cx="484373" cy="70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</a:t>
              </a:r>
            </a:p>
          </p:txBody>
        </p:sp>
      </p:grpSp>
      <p:sp>
        <p:nvSpPr>
          <p:cNvPr id="110" name="Obdélník 109"/>
          <p:cNvSpPr/>
          <p:nvPr/>
        </p:nvSpPr>
        <p:spPr>
          <a:xfrm>
            <a:off x="2000250" y="5016500"/>
            <a:ext cx="7842250" cy="9318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</p:childTnLst>
        </p:cTn>
      </p:par>
    </p:tnLst>
    <p:bldLst>
      <p:bldP spid="2" grpId="0"/>
      <p:bldP spid="97" grpId="0" animBg="1"/>
      <p:bldP spid="110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634" name="Skupina 2"/>
          <p:cNvGrpSpPr>
            <a:grpSpLocks/>
          </p:cNvGrpSpPr>
          <p:nvPr/>
        </p:nvGrpSpPr>
        <p:grpSpPr bwMode="auto">
          <a:xfrm>
            <a:off x="2586038" y="2725738"/>
            <a:ext cx="6811962" cy="854075"/>
            <a:chOff x="539750" y="5516563"/>
            <a:chExt cx="6811963" cy="854075"/>
          </a:xfrm>
        </p:grpSpPr>
        <p:grpSp>
          <p:nvGrpSpPr>
            <p:cNvPr id="69729" name="Skupina 91"/>
            <p:cNvGrpSpPr>
              <a:grpSpLocks/>
            </p:cNvGrpSpPr>
            <p:nvPr/>
          </p:nvGrpSpPr>
          <p:grpSpPr bwMode="auto">
            <a:xfrm>
              <a:off x="539750" y="5949950"/>
              <a:ext cx="511175" cy="420688"/>
              <a:chOff x="-2628800" y="404664"/>
              <a:chExt cx="511298" cy="421015"/>
            </a:xfrm>
          </p:grpSpPr>
          <p:sp>
            <p:nvSpPr>
              <p:cNvPr id="69759" name="TextovéPole 89"/>
              <p:cNvSpPr txBox="1">
                <a:spLocks noChangeArrowheads="1"/>
              </p:cNvSpPr>
              <p:nvPr/>
            </p:nvSpPr>
            <p:spPr bwMode="auto">
              <a:xfrm>
                <a:off x="-2628800" y="404664"/>
                <a:ext cx="3513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U</a:t>
                </a:r>
              </a:p>
            </p:txBody>
          </p:sp>
          <p:sp>
            <p:nvSpPr>
              <p:cNvPr id="69760" name="TextovéPole 90"/>
              <p:cNvSpPr txBox="1">
                <a:spLocks noChangeArrowheads="1"/>
              </p:cNvSpPr>
              <p:nvPr/>
            </p:nvSpPr>
            <p:spPr bwMode="auto">
              <a:xfrm>
                <a:off x="-2412776" y="548680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>
                    <a:latin typeface="Arial" pitchFamily="34" charset="0"/>
                  </a:rPr>
                  <a:t>C</a:t>
                </a:r>
              </a:p>
            </p:txBody>
          </p:sp>
        </p:grpSp>
        <p:grpSp>
          <p:nvGrpSpPr>
            <p:cNvPr id="69730" name="Skupina 238"/>
            <p:cNvGrpSpPr>
              <a:grpSpLocks/>
            </p:cNvGrpSpPr>
            <p:nvPr/>
          </p:nvGrpSpPr>
          <p:grpSpPr bwMode="auto">
            <a:xfrm>
              <a:off x="5292725" y="5516563"/>
              <a:ext cx="485775" cy="422275"/>
              <a:chOff x="-2628800" y="404664"/>
              <a:chExt cx="485650" cy="421015"/>
            </a:xfrm>
          </p:grpSpPr>
          <p:sp>
            <p:nvSpPr>
              <p:cNvPr id="69757" name="TextovéPole 239"/>
              <p:cNvSpPr txBox="1">
                <a:spLocks noChangeArrowheads="1"/>
              </p:cNvSpPr>
              <p:nvPr/>
            </p:nvSpPr>
            <p:spPr bwMode="auto">
              <a:xfrm>
                <a:off x="-2628800" y="404664"/>
                <a:ext cx="3513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U</a:t>
                </a:r>
              </a:p>
            </p:txBody>
          </p:sp>
          <p:sp>
            <p:nvSpPr>
              <p:cNvPr id="69758" name="TextovéPole 240"/>
              <p:cNvSpPr txBox="1">
                <a:spLocks noChangeArrowheads="1"/>
              </p:cNvSpPr>
              <p:nvPr/>
            </p:nvSpPr>
            <p:spPr bwMode="auto">
              <a:xfrm>
                <a:off x="-2412776" y="548680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>
                    <a:latin typeface="Arial" pitchFamily="34" charset="0"/>
                  </a:rPr>
                  <a:t>6</a:t>
                </a:r>
              </a:p>
            </p:txBody>
          </p:sp>
        </p:grpSp>
        <p:grpSp>
          <p:nvGrpSpPr>
            <p:cNvPr id="69731" name="Skupina 241"/>
            <p:cNvGrpSpPr>
              <a:grpSpLocks/>
            </p:cNvGrpSpPr>
            <p:nvPr/>
          </p:nvGrpSpPr>
          <p:grpSpPr bwMode="auto">
            <a:xfrm>
              <a:off x="4356100" y="5516563"/>
              <a:ext cx="485775" cy="422275"/>
              <a:chOff x="-2628800" y="404664"/>
              <a:chExt cx="485650" cy="421015"/>
            </a:xfrm>
          </p:grpSpPr>
          <p:sp>
            <p:nvSpPr>
              <p:cNvPr id="69755" name="TextovéPole 242"/>
              <p:cNvSpPr txBox="1">
                <a:spLocks noChangeArrowheads="1"/>
              </p:cNvSpPr>
              <p:nvPr/>
            </p:nvSpPr>
            <p:spPr bwMode="auto">
              <a:xfrm>
                <a:off x="-2628800" y="404664"/>
                <a:ext cx="3513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U</a:t>
                </a:r>
              </a:p>
            </p:txBody>
          </p:sp>
          <p:sp>
            <p:nvSpPr>
              <p:cNvPr id="69756" name="TextovéPole 243"/>
              <p:cNvSpPr txBox="1">
                <a:spLocks noChangeArrowheads="1"/>
              </p:cNvSpPr>
              <p:nvPr/>
            </p:nvSpPr>
            <p:spPr bwMode="auto">
              <a:xfrm>
                <a:off x="-2412776" y="548680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>
                    <a:latin typeface="Arial" pitchFamily="34" charset="0"/>
                  </a:rPr>
                  <a:t>5</a:t>
                </a:r>
              </a:p>
            </p:txBody>
          </p:sp>
        </p:grpSp>
        <p:grpSp>
          <p:nvGrpSpPr>
            <p:cNvPr id="69732" name="Skupina 244"/>
            <p:cNvGrpSpPr>
              <a:grpSpLocks/>
            </p:cNvGrpSpPr>
            <p:nvPr/>
          </p:nvGrpSpPr>
          <p:grpSpPr bwMode="auto">
            <a:xfrm>
              <a:off x="3492500" y="5516563"/>
              <a:ext cx="485775" cy="422275"/>
              <a:chOff x="-2628800" y="404664"/>
              <a:chExt cx="485650" cy="421015"/>
            </a:xfrm>
          </p:grpSpPr>
          <p:sp>
            <p:nvSpPr>
              <p:cNvPr id="69753" name="TextovéPole 245"/>
              <p:cNvSpPr txBox="1">
                <a:spLocks noChangeArrowheads="1"/>
              </p:cNvSpPr>
              <p:nvPr/>
            </p:nvSpPr>
            <p:spPr bwMode="auto">
              <a:xfrm>
                <a:off x="-2628800" y="404664"/>
                <a:ext cx="3513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U</a:t>
                </a:r>
              </a:p>
            </p:txBody>
          </p:sp>
          <p:sp>
            <p:nvSpPr>
              <p:cNvPr id="69754" name="TextovéPole 246"/>
              <p:cNvSpPr txBox="1">
                <a:spLocks noChangeArrowheads="1"/>
              </p:cNvSpPr>
              <p:nvPr/>
            </p:nvSpPr>
            <p:spPr bwMode="auto">
              <a:xfrm>
                <a:off x="-2412776" y="548680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>
                    <a:latin typeface="Arial" pitchFamily="34" charset="0"/>
                  </a:rPr>
                  <a:t>4</a:t>
                </a:r>
              </a:p>
            </p:txBody>
          </p:sp>
        </p:grpSp>
        <p:grpSp>
          <p:nvGrpSpPr>
            <p:cNvPr id="69733" name="Skupina 247"/>
            <p:cNvGrpSpPr>
              <a:grpSpLocks/>
            </p:cNvGrpSpPr>
            <p:nvPr/>
          </p:nvGrpSpPr>
          <p:grpSpPr bwMode="auto">
            <a:xfrm>
              <a:off x="539750" y="5516563"/>
              <a:ext cx="511175" cy="422275"/>
              <a:chOff x="-2628800" y="404664"/>
              <a:chExt cx="511298" cy="421015"/>
            </a:xfrm>
          </p:grpSpPr>
          <p:sp>
            <p:nvSpPr>
              <p:cNvPr id="69751" name="TextovéPole 248"/>
              <p:cNvSpPr txBox="1">
                <a:spLocks noChangeArrowheads="1"/>
              </p:cNvSpPr>
              <p:nvPr/>
            </p:nvSpPr>
            <p:spPr bwMode="auto">
              <a:xfrm>
                <a:off x="-2628800" y="404664"/>
                <a:ext cx="3513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U</a:t>
                </a:r>
              </a:p>
            </p:txBody>
          </p:sp>
          <p:sp>
            <p:nvSpPr>
              <p:cNvPr id="69752" name="TextovéPole 249"/>
              <p:cNvSpPr txBox="1">
                <a:spLocks noChangeArrowheads="1"/>
              </p:cNvSpPr>
              <p:nvPr/>
            </p:nvSpPr>
            <p:spPr bwMode="auto">
              <a:xfrm>
                <a:off x="-2412776" y="548680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>
                    <a:latin typeface="Arial" pitchFamily="34" charset="0"/>
                  </a:rPr>
                  <a:t>C</a:t>
                </a:r>
              </a:p>
            </p:txBody>
          </p:sp>
        </p:grpSp>
        <p:grpSp>
          <p:nvGrpSpPr>
            <p:cNvPr id="69734" name="Skupina 256"/>
            <p:cNvGrpSpPr>
              <a:grpSpLocks/>
            </p:cNvGrpSpPr>
            <p:nvPr/>
          </p:nvGrpSpPr>
          <p:grpSpPr bwMode="auto">
            <a:xfrm>
              <a:off x="1258888" y="5516563"/>
              <a:ext cx="485775" cy="422275"/>
              <a:chOff x="-2628800" y="404664"/>
              <a:chExt cx="485650" cy="421015"/>
            </a:xfrm>
          </p:grpSpPr>
          <p:sp>
            <p:nvSpPr>
              <p:cNvPr id="69749" name="TextovéPole 257"/>
              <p:cNvSpPr txBox="1">
                <a:spLocks noChangeArrowheads="1"/>
              </p:cNvSpPr>
              <p:nvPr/>
            </p:nvSpPr>
            <p:spPr bwMode="auto">
              <a:xfrm>
                <a:off x="-2628800" y="404664"/>
                <a:ext cx="3513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U</a:t>
                </a:r>
              </a:p>
            </p:txBody>
          </p:sp>
          <p:sp>
            <p:nvSpPr>
              <p:cNvPr id="69750" name="TextovéPole 258"/>
              <p:cNvSpPr txBox="1">
                <a:spLocks noChangeArrowheads="1"/>
              </p:cNvSpPr>
              <p:nvPr/>
            </p:nvSpPr>
            <p:spPr bwMode="auto">
              <a:xfrm>
                <a:off x="-2412776" y="548680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>
                    <a:latin typeface="Arial" pitchFamily="34" charset="0"/>
                  </a:rPr>
                  <a:t>1</a:t>
                </a:r>
              </a:p>
            </p:txBody>
          </p:sp>
        </p:grpSp>
        <p:sp>
          <p:nvSpPr>
            <p:cNvPr id="69735" name="TextovéPole 259"/>
            <p:cNvSpPr txBox="1">
              <a:spLocks noChangeArrowheads="1"/>
            </p:cNvSpPr>
            <p:nvPr/>
          </p:nvSpPr>
          <p:spPr bwMode="auto">
            <a:xfrm>
              <a:off x="971550" y="5516563"/>
              <a:ext cx="447675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=  </a:t>
              </a:r>
            </a:p>
          </p:txBody>
        </p:sp>
        <p:grpSp>
          <p:nvGrpSpPr>
            <p:cNvPr id="69736" name="Skupina 261"/>
            <p:cNvGrpSpPr>
              <a:grpSpLocks/>
            </p:cNvGrpSpPr>
            <p:nvPr/>
          </p:nvGrpSpPr>
          <p:grpSpPr bwMode="auto">
            <a:xfrm>
              <a:off x="1692275" y="5516563"/>
              <a:ext cx="773113" cy="422275"/>
              <a:chOff x="-1908720" y="2276872"/>
              <a:chExt cx="773682" cy="421015"/>
            </a:xfrm>
          </p:grpSpPr>
          <p:grpSp>
            <p:nvGrpSpPr>
              <p:cNvPr id="69745" name="Skupina 253"/>
              <p:cNvGrpSpPr>
                <a:grpSpLocks/>
              </p:cNvGrpSpPr>
              <p:nvPr/>
            </p:nvGrpSpPr>
            <p:grpSpPr bwMode="auto">
              <a:xfrm>
                <a:off x="-1620688" y="2276872"/>
                <a:ext cx="485650" cy="421015"/>
                <a:chOff x="-2628800" y="404664"/>
                <a:chExt cx="485650" cy="421015"/>
              </a:xfrm>
            </p:grpSpPr>
            <p:sp>
              <p:nvSpPr>
                <p:cNvPr id="69747" name="TextovéPole 254"/>
                <p:cNvSpPr txBox="1">
                  <a:spLocks noChangeArrowheads="1"/>
                </p:cNvSpPr>
                <p:nvPr/>
              </p:nvSpPr>
              <p:spPr bwMode="auto">
                <a:xfrm>
                  <a:off x="-2628800" y="404664"/>
                  <a:ext cx="351378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U</a:t>
                  </a:r>
                </a:p>
              </p:txBody>
            </p:sp>
            <p:sp>
              <p:nvSpPr>
                <p:cNvPr id="69748" name="TextovéPole 255"/>
                <p:cNvSpPr txBox="1">
                  <a:spLocks noChangeArrowheads="1"/>
                </p:cNvSpPr>
                <p:nvPr/>
              </p:nvSpPr>
              <p:spPr bwMode="auto">
                <a:xfrm>
                  <a:off x="-2412776" y="548680"/>
                  <a:ext cx="269626" cy="27699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 sz="1200">
                      <a:latin typeface="Arial" pitchFamily="34" charset="0"/>
                    </a:rPr>
                    <a:t>2</a:t>
                  </a:r>
                </a:p>
              </p:txBody>
            </p:sp>
          </p:grpSp>
          <p:sp>
            <p:nvSpPr>
              <p:cNvPr id="69746" name="TextovéPole 260"/>
              <p:cNvSpPr txBox="1">
                <a:spLocks noChangeArrowheads="1"/>
              </p:cNvSpPr>
              <p:nvPr/>
            </p:nvSpPr>
            <p:spPr bwMode="auto">
              <a:xfrm>
                <a:off x="-1908720" y="2276872"/>
                <a:ext cx="44755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+  </a:t>
                </a:r>
              </a:p>
            </p:txBody>
          </p:sp>
        </p:grpSp>
        <p:grpSp>
          <p:nvGrpSpPr>
            <p:cNvPr id="69737" name="Skupina 262"/>
            <p:cNvGrpSpPr>
              <a:grpSpLocks/>
            </p:cNvGrpSpPr>
            <p:nvPr/>
          </p:nvGrpSpPr>
          <p:grpSpPr bwMode="auto">
            <a:xfrm>
              <a:off x="2771775" y="5516563"/>
              <a:ext cx="485775" cy="422275"/>
              <a:chOff x="-2628800" y="404664"/>
              <a:chExt cx="485650" cy="421015"/>
            </a:xfrm>
          </p:grpSpPr>
          <p:sp>
            <p:nvSpPr>
              <p:cNvPr id="69743" name="TextovéPole 263"/>
              <p:cNvSpPr txBox="1">
                <a:spLocks noChangeArrowheads="1"/>
              </p:cNvSpPr>
              <p:nvPr/>
            </p:nvSpPr>
            <p:spPr bwMode="auto">
              <a:xfrm>
                <a:off x="-2628800" y="404664"/>
                <a:ext cx="3513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U</a:t>
                </a:r>
              </a:p>
            </p:txBody>
          </p:sp>
          <p:sp>
            <p:nvSpPr>
              <p:cNvPr id="69744" name="TextovéPole 264"/>
              <p:cNvSpPr txBox="1">
                <a:spLocks noChangeArrowheads="1"/>
              </p:cNvSpPr>
              <p:nvPr/>
            </p:nvSpPr>
            <p:spPr bwMode="auto">
              <a:xfrm>
                <a:off x="-2412776" y="548680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>
                    <a:latin typeface="Arial" pitchFamily="34" charset="0"/>
                  </a:rPr>
                  <a:t>3</a:t>
                </a:r>
              </a:p>
            </p:txBody>
          </p:sp>
        </p:grpSp>
        <p:sp>
          <p:nvSpPr>
            <p:cNvPr id="69738" name="TextovéPole 265"/>
            <p:cNvSpPr txBox="1">
              <a:spLocks noChangeArrowheads="1"/>
            </p:cNvSpPr>
            <p:nvPr/>
          </p:nvSpPr>
          <p:spPr bwMode="auto">
            <a:xfrm>
              <a:off x="2411413" y="5516563"/>
              <a:ext cx="319087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+</a:t>
              </a:r>
            </a:p>
          </p:txBody>
        </p:sp>
        <p:sp>
          <p:nvSpPr>
            <p:cNvPr id="69739" name="TextovéPole 266"/>
            <p:cNvSpPr txBox="1">
              <a:spLocks noChangeArrowheads="1"/>
            </p:cNvSpPr>
            <p:nvPr/>
          </p:nvSpPr>
          <p:spPr bwMode="auto">
            <a:xfrm>
              <a:off x="3203575" y="5516563"/>
              <a:ext cx="319088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+</a:t>
              </a:r>
            </a:p>
          </p:txBody>
        </p:sp>
        <p:sp>
          <p:nvSpPr>
            <p:cNvPr id="69740" name="TextovéPole 267"/>
            <p:cNvSpPr txBox="1">
              <a:spLocks noChangeArrowheads="1"/>
            </p:cNvSpPr>
            <p:nvPr/>
          </p:nvSpPr>
          <p:spPr bwMode="auto">
            <a:xfrm>
              <a:off x="3995738" y="5516563"/>
              <a:ext cx="319087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+</a:t>
              </a:r>
            </a:p>
          </p:txBody>
        </p:sp>
        <p:sp>
          <p:nvSpPr>
            <p:cNvPr id="69741" name="TextovéPole 268"/>
            <p:cNvSpPr txBox="1">
              <a:spLocks noChangeArrowheads="1"/>
            </p:cNvSpPr>
            <p:nvPr/>
          </p:nvSpPr>
          <p:spPr bwMode="auto">
            <a:xfrm>
              <a:off x="4859338" y="5516563"/>
              <a:ext cx="320675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+</a:t>
              </a:r>
            </a:p>
          </p:txBody>
        </p:sp>
        <p:sp>
          <p:nvSpPr>
            <p:cNvPr id="69742" name="TextovéPole 270"/>
            <p:cNvSpPr txBox="1">
              <a:spLocks noChangeArrowheads="1"/>
            </p:cNvSpPr>
            <p:nvPr/>
          </p:nvSpPr>
          <p:spPr bwMode="auto">
            <a:xfrm>
              <a:off x="1042988" y="5949950"/>
              <a:ext cx="630872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=  0,5 V  +  10 V  +  20 V  + 5 V  +  0,4 V  +  0,6 V  =  </a:t>
              </a:r>
              <a:r>
                <a:rPr lang="cs-CZ" altLang="cs-CZ">
                  <a:solidFill>
                    <a:srgbClr val="FF0000"/>
                  </a:solidFill>
                  <a:latin typeface="Arial" pitchFamily="34" charset="0"/>
                </a:rPr>
                <a:t>36,5 V</a:t>
              </a:r>
            </a:p>
          </p:txBody>
        </p:sp>
      </p:grpSp>
      <p:grpSp>
        <p:nvGrpSpPr>
          <p:cNvPr id="69635" name="Skupina 35"/>
          <p:cNvGrpSpPr>
            <a:grpSpLocks/>
          </p:cNvGrpSpPr>
          <p:nvPr/>
        </p:nvGrpSpPr>
        <p:grpSpPr bwMode="auto">
          <a:xfrm>
            <a:off x="1995488" y="276225"/>
            <a:ext cx="8170862" cy="1871663"/>
            <a:chOff x="468313" y="836613"/>
            <a:chExt cx="8170862" cy="1871662"/>
          </a:xfrm>
        </p:grpSpPr>
        <p:grpSp>
          <p:nvGrpSpPr>
            <p:cNvPr id="69641" name="Skupina 58"/>
            <p:cNvGrpSpPr>
              <a:grpSpLocks/>
            </p:cNvGrpSpPr>
            <p:nvPr/>
          </p:nvGrpSpPr>
          <p:grpSpPr bwMode="auto">
            <a:xfrm>
              <a:off x="611188" y="1196975"/>
              <a:ext cx="8027987" cy="1511300"/>
              <a:chOff x="0" y="1196752"/>
              <a:chExt cx="8028384" cy="1512168"/>
            </a:xfrm>
          </p:grpSpPr>
          <p:cxnSp>
            <p:nvCxnSpPr>
              <p:cNvPr id="88" name="Přímá spojovací čára 7"/>
              <p:cNvCxnSpPr/>
              <p:nvPr/>
            </p:nvCxnSpPr>
            <p:spPr>
              <a:xfrm>
                <a:off x="1476448" y="1341298"/>
                <a:ext cx="6551936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9693" name="Skupina 33"/>
              <p:cNvGrpSpPr>
                <a:grpSpLocks/>
              </p:cNvGrpSpPr>
              <p:nvPr/>
            </p:nvGrpSpPr>
            <p:grpSpPr bwMode="auto">
              <a:xfrm>
                <a:off x="1979712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122" name="Obdélník 121"/>
                <p:cNvSpPr/>
                <p:nvPr/>
              </p:nvSpPr>
              <p:spPr>
                <a:xfrm>
                  <a:off x="-2988388" y="980729"/>
                  <a:ext cx="792201" cy="28750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123" name="Přímá spojovací čára 35"/>
                <p:cNvCxnSpPr>
                  <a:stCxn id="122" idx="3"/>
                </p:cNvCxnSpPr>
                <p:nvPr/>
              </p:nvCxnSpPr>
              <p:spPr>
                <a:xfrm>
                  <a:off x="-2196187" y="1125274"/>
                  <a:ext cx="21591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Přímá spojovací čára 36"/>
                <p:cNvCxnSpPr>
                  <a:stCxn id="122" idx="1"/>
                </p:cNvCxnSpPr>
                <p:nvPr/>
              </p:nvCxnSpPr>
              <p:spPr>
                <a:xfrm flipH="1">
                  <a:off x="-3132858" y="1125274"/>
                  <a:ext cx="14447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9694" name="Skupina 29"/>
              <p:cNvGrpSpPr>
                <a:grpSpLocks/>
              </p:cNvGrpSpPr>
              <p:nvPr/>
            </p:nvGrpSpPr>
            <p:grpSpPr bwMode="auto">
              <a:xfrm>
                <a:off x="3203848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119" name="Obdélník 118"/>
                <p:cNvSpPr/>
                <p:nvPr/>
              </p:nvSpPr>
              <p:spPr>
                <a:xfrm>
                  <a:off x="-2988502" y="980729"/>
                  <a:ext cx="792202" cy="28750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120" name="Přímá spojovací čára 31"/>
                <p:cNvCxnSpPr>
                  <a:stCxn id="119" idx="3"/>
                </p:cNvCxnSpPr>
                <p:nvPr/>
              </p:nvCxnSpPr>
              <p:spPr>
                <a:xfrm>
                  <a:off x="-2196300" y="1125274"/>
                  <a:ext cx="21591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Přímá spojovací čára 32"/>
                <p:cNvCxnSpPr>
                  <a:stCxn id="119" idx="1"/>
                </p:cNvCxnSpPr>
                <p:nvPr/>
              </p:nvCxnSpPr>
              <p:spPr>
                <a:xfrm flipH="1">
                  <a:off x="-3132971" y="1125274"/>
                  <a:ext cx="144469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9695" name="Skupina 25"/>
              <p:cNvGrpSpPr>
                <a:grpSpLocks/>
              </p:cNvGrpSpPr>
              <p:nvPr/>
            </p:nvGrpSpPr>
            <p:grpSpPr bwMode="auto">
              <a:xfrm>
                <a:off x="44279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116" name="Obdélník 115"/>
                <p:cNvSpPr/>
                <p:nvPr/>
              </p:nvSpPr>
              <p:spPr>
                <a:xfrm>
                  <a:off x="-2988614" y="980729"/>
                  <a:ext cx="792201" cy="28750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117" name="Přímá spojovací čára 27"/>
                <p:cNvCxnSpPr>
                  <a:stCxn id="116" idx="3"/>
                </p:cNvCxnSpPr>
                <p:nvPr/>
              </p:nvCxnSpPr>
              <p:spPr>
                <a:xfrm>
                  <a:off x="-2196413" y="1125274"/>
                  <a:ext cx="21591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Přímá spojovací čára 28"/>
                <p:cNvCxnSpPr>
                  <a:stCxn id="116" idx="1"/>
                </p:cNvCxnSpPr>
                <p:nvPr/>
              </p:nvCxnSpPr>
              <p:spPr>
                <a:xfrm flipH="1">
                  <a:off x="-3133084" y="1125274"/>
                  <a:ext cx="14447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9696" name="Skupina 21"/>
              <p:cNvGrpSpPr>
                <a:grpSpLocks/>
              </p:cNvGrpSpPr>
              <p:nvPr/>
            </p:nvGrpSpPr>
            <p:grpSpPr bwMode="auto">
              <a:xfrm>
                <a:off x="565212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113" name="Obdélník 112"/>
                <p:cNvSpPr/>
                <p:nvPr/>
              </p:nvSpPr>
              <p:spPr>
                <a:xfrm>
                  <a:off x="-2988728" y="980729"/>
                  <a:ext cx="792202" cy="28750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114" name="Přímá spojovací čára 23"/>
                <p:cNvCxnSpPr>
                  <a:stCxn id="113" idx="3"/>
                </p:cNvCxnSpPr>
                <p:nvPr/>
              </p:nvCxnSpPr>
              <p:spPr>
                <a:xfrm>
                  <a:off x="-2196526" y="1125274"/>
                  <a:ext cx="21591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5" name="Přímá spojovací čára 24"/>
                <p:cNvCxnSpPr>
                  <a:stCxn id="113" idx="1"/>
                </p:cNvCxnSpPr>
                <p:nvPr/>
              </p:nvCxnSpPr>
              <p:spPr>
                <a:xfrm flipH="1">
                  <a:off x="-3133197" y="1125274"/>
                  <a:ext cx="144469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9697" name="Skupina 17"/>
              <p:cNvGrpSpPr>
                <a:grpSpLocks/>
              </p:cNvGrpSpPr>
              <p:nvPr/>
            </p:nvGrpSpPr>
            <p:grpSpPr bwMode="auto">
              <a:xfrm>
                <a:off x="6732240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110" name="Obdélník 109"/>
                <p:cNvSpPr/>
                <p:nvPr/>
              </p:nvSpPr>
              <p:spPr>
                <a:xfrm>
                  <a:off x="-2987706" y="980729"/>
                  <a:ext cx="790614" cy="28750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111" name="Přímá spojovací čára 19"/>
                <p:cNvCxnSpPr>
                  <a:stCxn id="110" idx="3"/>
                </p:cNvCxnSpPr>
                <p:nvPr/>
              </p:nvCxnSpPr>
              <p:spPr>
                <a:xfrm>
                  <a:off x="-2197092" y="1125274"/>
                  <a:ext cx="21591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2" name="Přímá spojovací čára 20"/>
                <p:cNvCxnSpPr>
                  <a:stCxn id="110" idx="1"/>
                </p:cNvCxnSpPr>
                <p:nvPr/>
              </p:nvCxnSpPr>
              <p:spPr>
                <a:xfrm flipH="1">
                  <a:off x="-3132176" y="1125274"/>
                  <a:ext cx="14447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9698" name="Skupina 13"/>
              <p:cNvGrpSpPr>
                <a:grpSpLocks/>
              </p:cNvGrpSpPr>
              <p:nvPr/>
            </p:nvGrpSpPr>
            <p:grpSpPr bwMode="auto">
              <a:xfrm>
                <a:off x="827584" y="1196752"/>
                <a:ext cx="1152128" cy="288032"/>
                <a:chOff x="-3132856" y="980728"/>
                <a:chExt cx="1152128" cy="288032"/>
              </a:xfrm>
            </p:grpSpPr>
            <p:sp>
              <p:nvSpPr>
                <p:cNvPr id="107" name="Obdélník 106"/>
                <p:cNvSpPr/>
                <p:nvPr/>
              </p:nvSpPr>
              <p:spPr>
                <a:xfrm>
                  <a:off x="-2988842" y="980729"/>
                  <a:ext cx="792201" cy="28750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108" name="Přímá spojovací čára 15"/>
                <p:cNvCxnSpPr>
                  <a:stCxn id="107" idx="3"/>
                </p:cNvCxnSpPr>
                <p:nvPr/>
              </p:nvCxnSpPr>
              <p:spPr>
                <a:xfrm>
                  <a:off x="-2196641" y="1125274"/>
                  <a:ext cx="21591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9" name="Přímá spojovací čára 16"/>
                <p:cNvCxnSpPr>
                  <a:stCxn id="107" idx="1"/>
                </p:cNvCxnSpPr>
                <p:nvPr/>
              </p:nvCxnSpPr>
              <p:spPr>
                <a:xfrm flipH="1">
                  <a:off x="-3133312" y="1125274"/>
                  <a:ext cx="14447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9699" name="TextovéPole 37"/>
              <p:cNvSpPr txBox="1">
                <a:spLocks noChangeArrowheads="1"/>
              </p:cNvSpPr>
              <p:nvPr/>
            </p:nvSpPr>
            <p:spPr bwMode="auto">
              <a:xfrm>
                <a:off x="1115616" y="1196752"/>
                <a:ext cx="38183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 1</a:t>
                </a:r>
              </a:p>
            </p:txBody>
          </p:sp>
          <p:sp>
            <p:nvSpPr>
              <p:cNvPr id="69700" name="TextovéPole 38"/>
              <p:cNvSpPr txBox="1">
                <a:spLocks noChangeArrowheads="1"/>
              </p:cNvSpPr>
              <p:nvPr/>
            </p:nvSpPr>
            <p:spPr bwMode="auto">
              <a:xfrm>
                <a:off x="226774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R2</a:t>
                </a:r>
              </a:p>
            </p:txBody>
          </p:sp>
          <p:sp>
            <p:nvSpPr>
              <p:cNvPr id="69701" name="TextovéPole 39"/>
              <p:cNvSpPr txBox="1">
                <a:spLocks noChangeArrowheads="1"/>
              </p:cNvSpPr>
              <p:nvPr/>
            </p:nvSpPr>
            <p:spPr bwMode="auto">
              <a:xfrm>
                <a:off x="3563888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R3</a:t>
                </a:r>
              </a:p>
            </p:txBody>
          </p:sp>
          <p:sp>
            <p:nvSpPr>
              <p:cNvPr id="69702" name="TextovéPole 40"/>
              <p:cNvSpPr txBox="1">
                <a:spLocks noChangeArrowheads="1"/>
              </p:cNvSpPr>
              <p:nvPr/>
            </p:nvSpPr>
            <p:spPr bwMode="auto">
              <a:xfrm>
                <a:off x="4788024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R4</a:t>
                </a:r>
              </a:p>
            </p:txBody>
          </p:sp>
          <p:sp>
            <p:nvSpPr>
              <p:cNvPr id="69703" name="TextovéPole 41"/>
              <p:cNvSpPr txBox="1">
                <a:spLocks noChangeArrowheads="1"/>
              </p:cNvSpPr>
              <p:nvPr/>
            </p:nvSpPr>
            <p:spPr bwMode="auto">
              <a:xfrm>
                <a:off x="5940152" y="1196752"/>
                <a:ext cx="346570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/>
                  <a:t>R5</a:t>
                </a:r>
              </a:p>
            </p:txBody>
          </p:sp>
          <p:sp>
            <p:nvSpPr>
              <p:cNvPr id="69704" name="TextovéPole 42"/>
              <p:cNvSpPr txBox="1">
                <a:spLocks noChangeArrowheads="1"/>
              </p:cNvSpPr>
              <p:nvPr/>
            </p:nvSpPr>
            <p:spPr bwMode="auto">
              <a:xfrm>
                <a:off x="7092280" y="1196752"/>
                <a:ext cx="432048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1" hangingPunct="1"/>
                <a:r>
                  <a:rPr lang="cs-CZ" altLang="cs-CZ" sz="1200"/>
                  <a:t>R6</a:t>
                </a:r>
              </a:p>
            </p:txBody>
          </p:sp>
          <p:cxnSp>
            <p:nvCxnSpPr>
              <p:cNvPr id="101" name="Přímá spojovací čára 44"/>
              <p:cNvCxnSpPr/>
              <p:nvPr/>
            </p:nvCxnSpPr>
            <p:spPr>
              <a:xfrm>
                <a:off x="8028384" y="1341298"/>
                <a:ext cx="0" cy="129614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ovací čára 46"/>
              <p:cNvCxnSpPr/>
              <p:nvPr/>
            </p:nvCxnSpPr>
            <p:spPr>
              <a:xfrm flipH="1">
                <a:off x="468335" y="2637441"/>
                <a:ext cx="7560049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3" name="Elipsa 50"/>
              <p:cNvSpPr/>
              <p:nvPr/>
            </p:nvSpPr>
            <p:spPr>
              <a:xfrm>
                <a:off x="323866" y="2564374"/>
                <a:ext cx="144469" cy="14454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4" name="Elipsa 51"/>
              <p:cNvSpPr/>
              <p:nvPr/>
            </p:nvSpPr>
            <p:spPr>
              <a:xfrm>
                <a:off x="323866" y="1268231"/>
                <a:ext cx="144469" cy="14454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05" name="Přímá spojovací čára 56"/>
              <p:cNvCxnSpPr>
                <a:stCxn id="107" idx="1"/>
                <a:endCxn id="104" idx="6"/>
              </p:cNvCxnSpPr>
              <p:nvPr/>
            </p:nvCxnSpPr>
            <p:spPr>
              <a:xfrm flipH="1">
                <a:off x="468335" y="1341298"/>
                <a:ext cx="503263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9710" name="TextovéPole 57"/>
              <p:cNvSpPr txBox="1">
                <a:spLocks noChangeArrowheads="1"/>
              </p:cNvSpPr>
              <p:nvPr/>
            </p:nvSpPr>
            <p:spPr bwMode="auto">
              <a:xfrm>
                <a:off x="0" y="1989369"/>
                <a:ext cx="1270063" cy="3669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 Unicode MS" pitchFamily="34" charset="-128"/>
                    <a:ea typeface="Arial Unicode MS" pitchFamily="34" charset="-128"/>
                    <a:cs typeface="Arial Unicode MS" pitchFamily="34" charset="-128"/>
                  </a:rPr>
                  <a:t>U = 36,5 V</a:t>
                </a:r>
              </a:p>
            </p:txBody>
          </p:sp>
        </p:grpSp>
        <p:grpSp>
          <p:nvGrpSpPr>
            <p:cNvPr id="69642" name="Skupina 72"/>
            <p:cNvGrpSpPr>
              <a:grpSpLocks/>
            </p:cNvGrpSpPr>
            <p:nvPr/>
          </p:nvGrpSpPr>
          <p:grpSpPr bwMode="auto">
            <a:xfrm>
              <a:off x="1331913" y="1916113"/>
              <a:ext cx="7127875" cy="0"/>
              <a:chOff x="1331640" y="1772816"/>
              <a:chExt cx="7128792" cy="0"/>
            </a:xfrm>
          </p:grpSpPr>
          <p:cxnSp>
            <p:nvCxnSpPr>
              <p:cNvPr id="82" name="Přímá spojovací šipka 62"/>
              <p:cNvCxnSpPr/>
              <p:nvPr/>
            </p:nvCxnSpPr>
            <p:spPr>
              <a:xfrm>
                <a:off x="1331640" y="2147483647"/>
                <a:ext cx="129556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ovací šipka 63"/>
              <p:cNvCxnSpPr/>
              <p:nvPr/>
            </p:nvCxnSpPr>
            <p:spPr>
              <a:xfrm>
                <a:off x="2555759" y="2147483647"/>
                <a:ext cx="1295567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ovací šipka 64"/>
              <p:cNvCxnSpPr/>
              <p:nvPr/>
            </p:nvCxnSpPr>
            <p:spPr>
              <a:xfrm>
                <a:off x="3779880" y="2147483647"/>
                <a:ext cx="1368601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ovací šipka 65"/>
              <p:cNvCxnSpPr/>
              <p:nvPr/>
            </p:nvCxnSpPr>
            <p:spPr>
              <a:xfrm>
                <a:off x="5075447" y="2147483647"/>
                <a:ext cx="1224119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ovací šipka 66"/>
              <p:cNvCxnSpPr/>
              <p:nvPr/>
            </p:nvCxnSpPr>
            <p:spPr>
              <a:xfrm>
                <a:off x="6228120" y="2147483647"/>
                <a:ext cx="1152673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ovací šipka 67"/>
              <p:cNvCxnSpPr/>
              <p:nvPr/>
            </p:nvCxnSpPr>
            <p:spPr>
              <a:xfrm>
                <a:off x="7307759" y="2147483647"/>
                <a:ext cx="1152673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9" name="Přímá spojovací čára 74"/>
            <p:cNvCxnSpPr/>
            <p:nvPr/>
          </p:nvCxnSpPr>
          <p:spPr>
            <a:xfrm>
              <a:off x="133191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80"/>
            <p:cNvCxnSpPr/>
            <p:nvPr/>
          </p:nvCxnSpPr>
          <p:spPr>
            <a:xfrm>
              <a:off x="262731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81"/>
            <p:cNvCxnSpPr/>
            <p:nvPr/>
          </p:nvCxnSpPr>
          <p:spPr>
            <a:xfrm>
              <a:off x="3779838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82"/>
            <p:cNvCxnSpPr/>
            <p:nvPr/>
          </p:nvCxnSpPr>
          <p:spPr>
            <a:xfrm>
              <a:off x="5076825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83"/>
            <p:cNvCxnSpPr/>
            <p:nvPr/>
          </p:nvCxnSpPr>
          <p:spPr>
            <a:xfrm>
              <a:off x="6227763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84"/>
            <p:cNvCxnSpPr/>
            <p:nvPr/>
          </p:nvCxnSpPr>
          <p:spPr>
            <a:xfrm>
              <a:off x="7308850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85"/>
            <p:cNvCxnSpPr/>
            <p:nvPr/>
          </p:nvCxnSpPr>
          <p:spPr>
            <a:xfrm>
              <a:off x="8459788" y="1341438"/>
              <a:ext cx="0" cy="5746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650" name="TextovéPole 86"/>
            <p:cNvSpPr txBox="1">
              <a:spLocks noChangeArrowheads="1"/>
            </p:cNvSpPr>
            <p:nvPr/>
          </p:nvSpPr>
          <p:spPr bwMode="auto">
            <a:xfrm>
              <a:off x="1692275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9651" name="TextovéPole 87"/>
            <p:cNvSpPr txBox="1">
              <a:spLocks noChangeArrowheads="1"/>
            </p:cNvSpPr>
            <p:nvPr/>
          </p:nvSpPr>
          <p:spPr bwMode="auto">
            <a:xfrm>
              <a:off x="1908175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69652" name="TextovéPole 88"/>
            <p:cNvSpPr txBox="1">
              <a:spLocks noChangeArrowheads="1"/>
            </p:cNvSpPr>
            <p:nvPr/>
          </p:nvSpPr>
          <p:spPr bwMode="auto">
            <a:xfrm>
              <a:off x="2843213" y="1557338"/>
              <a:ext cx="333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9653" name="TextovéPole 101"/>
            <p:cNvSpPr txBox="1">
              <a:spLocks noChangeArrowheads="1"/>
            </p:cNvSpPr>
            <p:nvPr/>
          </p:nvSpPr>
          <p:spPr bwMode="auto">
            <a:xfrm>
              <a:off x="4140200" y="1557338"/>
              <a:ext cx="3317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9654" name="TextovéPole 102"/>
            <p:cNvSpPr txBox="1">
              <a:spLocks noChangeArrowheads="1"/>
            </p:cNvSpPr>
            <p:nvPr/>
          </p:nvSpPr>
          <p:spPr bwMode="auto">
            <a:xfrm>
              <a:off x="5364163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9655" name="TextovéPole 103"/>
            <p:cNvSpPr txBox="1">
              <a:spLocks noChangeArrowheads="1"/>
            </p:cNvSpPr>
            <p:nvPr/>
          </p:nvSpPr>
          <p:spPr bwMode="auto">
            <a:xfrm>
              <a:off x="65166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9656" name="TextovéPole 104"/>
            <p:cNvSpPr txBox="1">
              <a:spLocks noChangeArrowheads="1"/>
            </p:cNvSpPr>
            <p:nvPr/>
          </p:nvSpPr>
          <p:spPr bwMode="auto">
            <a:xfrm>
              <a:off x="7596188" y="1557338"/>
              <a:ext cx="3317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U</a:t>
              </a:r>
            </a:p>
          </p:txBody>
        </p:sp>
        <p:sp>
          <p:nvSpPr>
            <p:cNvPr id="69657" name="TextovéPole 105"/>
            <p:cNvSpPr txBox="1">
              <a:spLocks noChangeArrowheads="1"/>
            </p:cNvSpPr>
            <p:nvPr/>
          </p:nvSpPr>
          <p:spPr bwMode="auto">
            <a:xfrm>
              <a:off x="31321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69658" name="TextovéPole 106"/>
            <p:cNvSpPr txBox="1">
              <a:spLocks noChangeArrowheads="1"/>
            </p:cNvSpPr>
            <p:nvPr/>
          </p:nvSpPr>
          <p:spPr bwMode="auto">
            <a:xfrm>
              <a:off x="442753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3</a:t>
              </a:r>
            </a:p>
          </p:txBody>
        </p:sp>
        <p:sp>
          <p:nvSpPr>
            <p:cNvPr id="69659" name="TextovéPole 107"/>
            <p:cNvSpPr txBox="1">
              <a:spLocks noChangeArrowheads="1"/>
            </p:cNvSpPr>
            <p:nvPr/>
          </p:nvSpPr>
          <p:spPr bwMode="auto">
            <a:xfrm>
              <a:off x="5651500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4</a:t>
              </a:r>
            </a:p>
          </p:txBody>
        </p:sp>
        <p:sp>
          <p:nvSpPr>
            <p:cNvPr id="69660" name="TextovéPole 108"/>
            <p:cNvSpPr txBox="1">
              <a:spLocks noChangeArrowheads="1"/>
            </p:cNvSpPr>
            <p:nvPr/>
          </p:nvSpPr>
          <p:spPr bwMode="auto">
            <a:xfrm>
              <a:off x="6732588" y="1628775"/>
              <a:ext cx="263525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5</a:t>
              </a:r>
            </a:p>
          </p:txBody>
        </p:sp>
        <p:sp>
          <p:nvSpPr>
            <p:cNvPr id="69661" name="TextovéPole 109"/>
            <p:cNvSpPr txBox="1">
              <a:spLocks noChangeArrowheads="1"/>
            </p:cNvSpPr>
            <p:nvPr/>
          </p:nvSpPr>
          <p:spPr bwMode="auto">
            <a:xfrm>
              <a:off x="7885113" y="1628775"/>
              <a:ext cx="261937" cy="27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6</a:t>
              </a:r>
            </a:p>
          </p:txBody>
        </p:sp>
        <p:cxnSp>
          <p:nvCxnSpPr>
            <p:cNvPr id="58" name="Přímá spojovací šipka 111"/>
            <p:cNvCxnSpPr/>
            <p:nvPr/>
          </p:nvCxnSpPr>
          <p:spPr>
            <a:xfrm flipH="1">
              <a:off x="6875463" y="2636837"/>
              <a:ext cx="1009650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663" name="TextovéPole 112"/>
            <p:cNvSpPr txBox="1">
              <a:spLocks noChangeArrowheads="1"/>
            </p:cNvSpPr>
            <p:nvPr/>
          </p:nvSpPr>
          <p:spPr bwMode="auto">
            <a:xfrm>
              <a:off x="7235825" y="2205038"/>
              <a:ext cx="941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I = 0,1 A</a:t>
              </a:r>
            </a:p>
          </p:txBody>
        </p:sp>
        <p:grpSp>
          <p:nvGrpSpPr>
            <p:cNvPr id="69664" name="Skupina 126"/>
            <p:cNvGrpSpPr>
              <a:grpSpLocks/>
            </p:cNvGrpSpPr>
            <p:nvPr/>
          </p:nvGrpSpPr>
          <p:grpSpPr bwMode="auto">
            <a:xfrm>
              <a:off x="1692275" y="836613"/>
              <a:ext cx="498475" cy="400050"/>
              <a:chOff x="-2772816" y="2564904"/>
              <a:chExt cx="498600" cy="400110"/>
            </a:xfrm>
          </p:grpSpPr>
          <p:sp>
            <p:nvSpPr>
              <p:cNvPr id="69684" name="Obdélník 115"/>
              <p:cNvSpPr>
                <a:spLocks noChangeArrowheads="1"/>
              </p:cNvSpPr>
              <p:nvPr/>
            </p:nvSpPr>
            <p:spPr bwMode="auto">
              <a:xfrm>
                <a:off x="-2628800" y="2564904"/>
                <a:ext cx="3545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 sz="2000"/>
                  <a:t>Ω</a:t>
                </a:r>
              </a:p>
            </p:txBody>
          </p:sp>
          <p:sp>
            <p:nvSpPr>
              <p:cNvPr id="69685" name="TextovéPole 125"/>
              <p:cNvSpPr txBox="1">
                <a:spLocks noChangeArrowheads="1"/>
              </p:cNvSpPr>
              <p:nvPr/>
            </p:nvSpPr>
            <p:spPr bwMode="auto">
              <a:xfrm>
                <a:off x="-2772816" y="2564904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</a:t>
                </a:r>
              </a:p>
            </p:txBody>
          </p:sp>
        </p:grpSp>
        <p:grpSp>
          <p:nvGrpSpPr>
            <p:cNvPr id="69665" name="Skupina 128"/>
            <p:cNvGrpSpPr>
              <a:grpSpLocks/>
            </p:cNvGrpSpPr>
            <p:nvPr/>
          </p:nvGrpSpPr>
          <p:grpSpPr bwMode="auto">
            <a:xfrm>
              <a:off x="2627313" y="836613"/>
              <a:ext cx="842962" cy="369887"/>
              <a:chOff x="-1980728" y="2420888"/>
              <a:chExt cx="842610" cy="369332"/>
            </a:xfrm>
          </p:grpSpPr>
          <p:sp>
            <p:nvSpPr>
              <p:cNvPr id="69682" name="Obdélník 114"/>
              <p:cNvSpPr>
                <a:spLocks noChangeArrowheads="1"/>
              </p:cNvSpPr>
              <p:nvPr/>
            </p:nvSpPr>
            <p:spPr bwMode="auto">
              <a:xfrm>
                <a:off x="-1476672" y="242088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9683" name="TextovéPole 127"/>
              <p:cNvSpPr txBox="1">
                <a:spLocks noChangeArrowheads="1"/>
              </p:cNvSpPr>
              <p:nvPr/>
            </p:nvSpPr>
            <p:spPr bwMode="auto">
              <a:xfrm>
                <a:off x="-1980728" y="2420888"/>
                <a:ext cx="63324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0,1 k</a:t>
                </a:r>
              </a:p>
            </p:txBody>
          </p:sp>
        </p:grpSp>
        <p:grpSp>
          <p:nvGrpSpPr>
            <p:cNvPr id="69666" name="Skupina 130"/>
            <p:cNvGrpSpPr>
              <a:grpSpLocks/>
            </p:cNvGrpSpPr>
            <p:nvPr/>
          </p:nvGrpSpPr>
          <p:grpSpPr bwMode="auto">
            <a:xfrm>
              <a:off x="3995738" y="836613"/>
              <a:ext cx="698500" cy="369887"/>
              <a:chOff x="-2124744" y="2708920"/>
              <a:chExt cx="698594" cy="369332"/>
            </a:xfrm>
          </p:grpSpPr>
          <p:sp>
            <p:nvSpPr>
              <p:cNvPr id="69680" name="Obdélník 116"/>
              <p:cNvSpPr>
                <a:spLocks noChangeArrowheads="1"/>
              </p:cNvSpPr>
              <p:nvPr/>
            </p:nvSpPr>
            <p:spPr bwMode="auto">
              <a:xfrm>
                <a:off x="-1764704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9681" name="TextovéPole 129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53572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200</a:t>
                </a:r>
              </a:p>
            </p:txBody>
          </p:sp>
        </p:grpSp>
        <p:grpSp>
          <p:nvGrpSpPr>
            <p:cNvPr id="69667" name="Skupina 132"/>
            <p:cNvGrpSpPr>
              <a:grpSpLocks/>
            </p:cNvGrpSpPr>
            <p:nvPr/>
          </p:nvGrpSpPr>
          <p:grpSpPr bwMode="auto">
            <a:xfrm>
              <a:off x="5292725" y="836613"/>
              <a:ext cx="625475" cy="369887"/>
              <a:chOff x="-2124744" y="2708920"/>
              <a:chExt cx="626586" cy="369332"/>
            </a:xfrm>
          </p:grpSpPr>
          <p:sp>
            <p:nvSpPr>
              <p:cNvPr id="69678" name="Obdélník 118"/>
              <p:cNvSpPr>
                <a:spLocks noChangeArrowheads="1"/>
              </p:cNvSpPr>
              <p:nvPr/>
            </p:nvSpPr>
            <p:spPr bwMode="auto">
              <a:xfrm>
                <a:off x="-1836712" y="270892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9679" name="TextovéPole 131"/>
              <p:cNvSpPr txBox="1">
                <a:spLocks noChangeArrowheads="1"/>
              </p:cNvSpPr>
              <p:nvPr/>
            </p:nvSpPr>
            <p:spPr bwMode="auto">
              <a:xfrm>
                <a:off x="-2124744" y="2708920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50</a:t>
                </a:r>
              </a:p>
            </p:txBody>
          </p:sp>
        </p:grpSp>
        <p:grpSp>
          <p:nvGrpSpPr>
            <p:cNvPr id="69668" name="Skupina 134"/>
            <p:cNvGrpSpPr>
              <a:grpSpLocks/>
            </p:cNvGrpSpPr>
            <p:nvPr/>
          </p:nvGrpSpPr>
          <p:grpSpPr bwMode="auto">
            <a:xfrm>
              <a:off x="6516688" y="836613"/>
              <a:ext cx="482600" cy="369887"/>
              <a:chOff x="-1476672" y="2780928"/>
              <a:chExt cx="482570" cy="369332"/>
            </a:xfrm>
          </p:grpSpPr>
          <p:sp>
            <p:nvSpPr>
              <p:cNvPr id="69676" name="Obdélník 117"/>
              <p:cNvSpPr>
                <a:spLocks noChangeArrowheads="1"/>
              </p:cNvSpPr>
              <p:nvPr/>
            </p:nvSpPr>
            <p:spPr bwMode="auto">
              <a:xfrm>
                <a:off x="-1332656" y="2780928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9677" name="TextovéPole 133"/>
              <p:cNvSpPr txBox="1">
                <a:spLocks noChangeArrowheads="1"/>
              </p:cNvSpPr>
              <p:nvPr/>
            </p:nvSpPr>
            <p:spPr bwMode="auto">
              <a:xfrm>
                <a:off x="-1476672" y="2780928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4</a:t>
                </a:r>
              </a:p>
            </p:txBody>
          </p:sp>
        </p:grpSp>
        <p:grpSp>
          <p:nvGrpSpPr>
            <p:cNvPr id="69669" name="Skupina 136"/>
            <p:cNvGrpSpPr>
              <a:grpSpLocks/>
            </p:cNvGrpSpPr>
            <p:nvPr/>
          </p:nvGrpSpPr>
          <p:grpSpPr bwMode="auto">
            <a:xfrm>
              <a:off x="7596188" y="836613"/>
              <a:ext cx="482600" cy="369887"/>
              <a:chOff x="-1332656" y="3068960"/>
              <a:chExt cx="482570" cy="369332"/>
            </a:xfrm>
          </p:grpSpPr>
          <p:sp>
            <p:nvSpPr>
              <p:cNvPr id="69674" name="Obdélník 120"/>
              <p:cNvSpPr>
                <a:spLocks noChangeArrowheads="1"/>
              </p:cNvSpPr>
              <p:nvPr/>
            </p:nvSpPr>
            <p:spPr bwMode="auto">
              <a:xfrm>
                <a:off x="-1188640" y="3068960"/>
                <a:ext cx="33855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el-GR" altLang="cs-CZ"/>
                  <a:t>Ω</a:t>
                </a:r>
              </a:p>
            </p:txBody>
          </p:sp>
          <p:sp>
            <p:nvSpPr>
              <p:cNvPr id="69675" name="TextovéPole 135"/>
              <p:cNvSpPr txBox="1">
                <a:spLocks noChangeArrowheads="1"/>
              </p:cNvSpPr>
              <p:nvPr/>
            </p:nvSpPr>
            <p:spPr bwMode="auto">
              <a:xfrm>
                <a:off x="-1332656" y="3068960"/>
                <a:ext cx="3016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/>
                  <a:t>6</a:t>
                </a:r>
              </a:p>
            </p:txBody>
          </p:sp>
        </p:grpSp>
        <p:grpSp>
          <p:nvGrpSpPr>
            <p:cNvPr id="69670" name="Skupina 188"/>
            <p:cNvGrpSpPr>
              <a:grpSpLocks/>
            </p:cNvGrpSpPr>
            <p:nvPr/>
          </p:nvGrpSpPr>
          <p:grpSpPr bwMode="auto">
            <a:xfrm>
              <a:off x="539750" y="1196975"/>
              <a:ext cx="215900" cy="215900"/>
              <a:chOff x="-2628800" y="3429000"/>
              <a:chExt cx="432048" cy="432048"/>
            </a:xfrm>
          </p:grpSpPr>
          <p:cxnSp>
            <p:nvCxnSpPr>
              <p:cNvPr id="68" name="Přímá spojovací čára 184"/>
              <p:cNvCxnSpPr/>
              <p:nvPr/>
            </p:nvCxnSpPr>
            <p:spPr>
              <a:xfrm>
                <a:off x="-2412776" y="3429002"/>
                <a:ext cx="0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186"/>
              <p:cNvCxnSpPr/>
              <p:nvPr/>
            </p:nvCxnSpPr>
            <p:spPr>
              <a:xfrm>
                <a:off x="-2628800" y="3645026"/>
                <a:ext cx="43204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7" name="Přímá spojovací čára 190"/>
            <p:cNvCxnSpPr/>
            <p:nvPr/>
          </p:nvCxnSpPr>
          <p:spPr>
            <a:xfrm>
              <a:off x="468313" y="2636837"/>
              <a:ext cx="2873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Obdélník 1"/>
          <p:cNvSpPr/>
          <p:nvPr/>
        </p:nvSpPr>
        <p:spPr>
          <a:xfrm>
            <a:off x="2211388" y="2516188"/>
            <a:ext cx="7848600" cy="100806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altLang="cs-CZ" sz="2400" dirty="0">
                <a:solidFill>
                  <a:srgbClr val="FFFFFF"/>
                </a:solidFill>
                <a:latin typeface="Arial Unicode MS" pitchFamily="34" charset="-128"/>
                <a:ea typeface="Arial Unicode MS" pitchFamily="34" charset="-128"/>
              </a:rPr>
              <a:t>2. </a:t>
            </a:r>
            <a:r>
              <a:rPr lang="cs-CZ" altLang="cs-CZ" sz="2400" dirty="0" err="1">
                <a:solidFill>
                  <a:srgbClr val="FFFFFF"/>
                </a:solidFill>
                <a:latin typeface="Arial Unicode MS" pitchFamily="34" charset="-128"/>
                <a:ea typeface="Arial Unicode MS" pitchFamily="34" charset="-128"/>
              </a:rPr>
              <a:t>Kirchhoffův</a:t>
            </a:r>
            <a:r>
              <a:rPr lang="cs-CZ" altLang="cs-CZ" sz="2400" dirty="0">
                <a:solidFill>
                  <a:srgbClr val="FFFFFF"/>
                </a:solidFill>
                <a:latin typeface="Arial Unicode MS" pitchFamily="34" charset="-128"/>
                <a:ea typeface="Arial Unicode MS" pitchFamily="34" charset="-128"/>
              </a:rPr>
              <a:t> zákon – jeho uplatnění</a:t>
            </a:r>
          </a:p>
        </p:txBody>
      </p:sp>
      <p:sp>
        <p:nvSpPr>
          <p:cNvPr id="125" name="TextovéPole 6"/>
          <p:cNvSpPr txBox="1">
            <a:spLocks noChangeArrowheads="1"/>
          </p:cNvSpPr>
          <p:nvPr/>
        </p:nvSpPr>
        <p:spPr bwMode="auto">
          <a:xfrm>
            <a:off x="1760538" y="3821113"/>
            <a:ext cx="64484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 kterém rezistoru je nejvyšší napětí a proč?</a:t>
            </a:r>
          </a:p>
        </p:txBody>
      </p:sp>
      <p:sp>
        <p:nvSpPr>
          <p:cNvPr id="69638" name="TextovéPole 7"/>
          <p:cNvSpPr txBox="1">
            <a:spLocks noChangeArrowheads="1"/>
          </p:cNvSpPr>
          <p:nvPr/>
        </p:nvSpPr>
        <p:spPr bwMode="auto">
          <a:xfrm>
            <a:off x="1746250" y="4200525"/>
            <a:ext cx="89106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Největší napětí je na rezistoru s největším elektrickým odporem,</a:t>
            </a:r>
          </a:p>
          <a:p>
            <a:pPr eaLnBrk="1" hangingPunct="1"/>
            <a:r>
              <a:rPr lang="cs-CZ" altLang="cs-CZ" sz="24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tedy na třetím rezistoru R</a:t>
            </a:r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</a:t>
            </a:r>
            <a:r>
              <a:rPr lang="cs-CZ" altLang="cs-CZ" sz="40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</p:txBody>
      </p:sp>
      <p:sp>
        <p:nvSpPr>
          <p:cNvPr id="69639" name="TextovéPole 12"/>
          <p:cNvSpPr txBox="1">
            <a:spLocks noChangeArrowheads="1"/>
          </p:cNvSpPr>
          <p:nvPr/>
        </p:nvSpPr>
        <p:spPr bwMode="auto">
          <a:xfrm>
            <a:off x="1662113" y="5345113"/>
            <a:ext cx="86741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protlačení stejného proudu rezistorem o vyšším elektrickém </a:t>
            </a:r>
          </a:p>
          <a:p>
            <a:pPr eaLnBrk="1" hangingPunct="1"/>
            <a:r>
              <a:rPr lang="cs-CZ" altLang="cs-CZ" sz="240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odporu je potřeba vyššího napětí</a:t>
            </a:r>
            <a:r>
              <a:rPr lang="cs-CZ" altLang="cs-CZ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</p:txBody>
      </p:sp>
      <p:sp>
        <p:nvSpPr>
          <p:cNvPr id="128" name="Obdélník 127"/>
          <p:cNvSpPr/>
          <p:nvPr/>
        </p:nvSpPr>
        <p:spPr>
          <a:xfrm>
            <a:off x="1681163" y="4267200"/>
            <a:ext cx="8910637" cy="21558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4000" dirty="0"/>
              <a:t>odpověď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</p:childTnLst>
        </p:cTn>
      </p:par>
    </p:tnLst>
    <p:bldLst>
      <p:bldP spid="2" grpId="0" animBg="1"/>
      <p:bldP spid="125" grpId="0"/>
      <p:bldP spid="128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727575" y="908050"/>
            <a:ext cx="2952750" cy="13684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27575" y="2276475"/>
            <a:ext cx="2952750" cy="13684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 bwMode="auto">
          <a:xfrm>
            <a:off x="5664200" y="2133600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ovací čára 12"/>
          <p:cNvCxnSpPr>
            <a:stCxn id="12" idx="3"/>
          </p:cNvCxnSpPr>
          <p:nvPr/>
        </p:nvCxnSpPr>
        <p:spPr bwMode="auto">
          <a:xfrm>
            <a:off x="6456363" y="2278063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12" idx="1"/>
          </p:cNvCxnSpPr>
          <p:nvPr/>
        </p:nvCxnSpPr>
        <p:spPr bwMode="auto">
          <a:xfrm flipH="1">
            <a:off x="5519738" y="2278063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 bwMode="auto">
          <a:xfrm>
            <a:off x="5664200" y="3500438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ovací čára 6"/>
          <p:cNvCxnSpPr>
            <a:stCxn id="6" idx="3"/>
          </p:cNvCxnSpPr>
          <p:nvPr/>
        </p:nvCxnSpPr>
        <p:spPr bwMode="auto">
          <a:xfrm>
            <a:off x="6456363" y="3644900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6" idx="1"/>
          </p:cNvCxnSpPr>
          <p:nvPr/>
        </p:nvCxnSpPr>
        <p:spPr bwMode="auto">
          <a:xfrm flipH="1">
            <a:off x="5519738" y="3644900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666" name="TextovéPole 31"/>
          <p:cNvSpPr txBox="1">
            <a:spLocks noChangeArrowheads="1"/>
          </p:cNvSpPr>
          <p:nvPr/>
        </p:nvSpPr>
        <p:spPr bwMode="auto">
          <a:xfrm>
            <a:off x="5808663" y="3429000"/>
            <a:ext cx="350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R</a:t>
            </a:r>
          </a:p>
        </p:txBody>
      </p:sp>
      <p:sp>
        <p:nvSpPr>
          <p:cNvPr id="70667" name="TextovéPole 32"/>
          <p:cNvSpPr txBox="1">
            <a:spLocks noChangeArrowheads="1"/>
          </p:cNvSpPr>
          <p:nvPr/>
        </p:nvSpPr>
        <p:spPr bwMode="auto">
          <a:xfrm>
            <a:off x="6024563" y="3573463"/>
            <a:ext cx="2682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3</a:t>
            </a:r>
          </a:p>
        </p:txBody>
      </p:sp>
      <p:grpSp>
        <p:nvGrpSpPr>
          <p:cNvPr id="70668" name="Skupina 33"/>
          <p:cNvGrpSpPr>
            <a:grpSpLocks/>
          </p:cNvGrpSpPr>
          <p:nvPr/>
        </p:nvGrpSpPr>
        <p:grpSpPr bwMode="auto">
          <a:xfrm>
            <a:off x="5816600" y="2071688"/>
            <a:ext cx="485775" cy="420687"/>
            <a:chOff x="-3132856" y="2564904"/>
            <a:chExt cx="485650" cy="421015"/>
          </a:xfrm>
        </p:grpSpPr>
        <p:sp>
          <p:nvSpPr>
            <p:cNvPr id="70730" name="TextovéPole 34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0731" name="TextovéPole 35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16" name="Obdélník 15"/>
          <p:cNvSpPr/>
          <p:nvPr/>
        </p:nvSpPr>
        <p:spPr bwMode="auto">
          <a:xfrm>
            <a:off x="5664200" y="765175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7" name="Přímá spojovací čára 16"/>
          <p:cNvCxnSpPr>
            <a:stCxn id="16" idx="3"/>
          </p:cNvCxnSpPr>
          <p:nvPr/>
        </p:nvCxnSpPr>
        <p:spPr bwMode="auto">
          <a:xfrm>
            <a:off x="6456363" y="9096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16" idx="1"/>
          </p:cNvCxnSpPr>
          <p:nvPr/>
        </p:nvCxnSpPr>
        <p:spPr bwMode="auto">
          <a:xfrm flipH="1">
            <a:off x="5519738" y="909638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0672" name="Skupina 36"/>
          <p:cNvGrpSpPr>
            <a:grpSpLocks/>
          </p:cNvGrpSpPr>
          <p:nvPr/>
        </p:nvGrpSpPr>
        <p:grpSpPr bwMode="auto">
          <a:xfrm>
            <a:off x="5808663" y="692150"/>
            <a:ext cx="484187" cy="422275"/>
            <a:chOff x="-3132856" y="2564904"/>
            <a:chExt cx="485650" cy="421015"/>
          </a:xfrm>
        </p:grpSpPr>
        <p:sp>
          <p:nvSpPr>
            <p:cNvPr id="70728" name="TextovéPole 37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0729" name="TextovéPole 38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sp>
        <p:nvSpPr>
          <p:cNvPr id="40" name="Elipsa 39"/>
          <p:cNvSpPr/>
          <p:nvPr/>
        </p:nvSpPr>
        <p:spPr>
          <a:xfrm>
            <a:off x="7608888" y="2205038"/>
            <a:ext cx="142875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41" name="Elipsa 40"/>
          <p:cNvSpPr/>
          <p:nvPr/>
        </p:nvSpPr>
        <p:spPr>
          <a:xfrm flipH="1" flipV="1">
            <a:off x="4656138" y="2205038"/>
            <a:ext cx="144462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43" name="Přímá spojovací čára 42"/>
          <p:cNvCxnSpPr>
            <a:stCxn id="41" idx="6"/>
          </p:cNvCxnSpPr>
          <p:nvPr/>
        </p:nvCxnSpPr>
        <p:spPr>
          <a:xfrm flipH="1">
            <a:off x="2279650" y="2276475"/>
            <a:ext cx="2376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2279650" y="188913"/>
            <a:ext cx="64801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8759825" y="188913"/>
            <a:ext cx="0" cy="20875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flipV="1">
            <a:off x="7608888" y="2276475"/>
            <a:ext cx="1150937" cy="22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Elipsa 57"/>
          <p:cNvSpPr/>
          <p:nvPr/>
        </p:nvSpPr>
        <p:spPr>
          <a:xfrm>
            <a:off x="2063750" y="2133600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2135188" y="188913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grpSp>
        <p:nvGrpSpPr>
          <p:cNvPr id="70681" name="Skupina 63"/>
          <p:cNvGrpSpPr>
            <a:grpSpLocks/>
          </p:cNvGrpSpPr>
          <p:nvPr/>
        </p:nvGrpSpPr>
        <p:grpSpPr bwMode="auto">
          <a:xfrm>
            <a:off x="1703388" y="1844675"/>
            <a:ext cx="360362" cy="360363"/>
            <a:chOff x="-1764704" y="260648"/>
            <a:chExt cx="432048" cy="360040"/>
          </a:xfrm>
        </p:grpSpPr>
        <p:cxnSp>
          <p:nvCxnSpPr>
            <p:cNvPr id="61" name="Přímá spojovací čára 60"/>
            <p:cNvCxnSpPr/>
            <p:nvPr/>
          </p:nvCxnSpPr>
          <p:spPr>
            <a:xfrm>
              <a:off x="-1547728" y="260648"/>
              <a:ext cx="0" cy="360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-1764704" y="476354"/>
              <a:ext cx="4320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6" name="Přímá spojovací čára 65"/>
          <p:cNvCxnSpPr/>
          <p:nvPr/>
        </p:nvCxnSpPr>
        <p:spPr>
          <a:xfrm>
            <a:off x="1703388" y="549275"/>
            <a:ext cx="3603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92" name="TextovéPole 68"/>
          <p:cNvSpPr txBox="1">
            <a:spLocks noChangeArrowheads="1"/>
          </p:cNvSpPr>
          <p:nvPr/>
        </p:nvSpPr>
        <p:spPr bwMode="auto">
          <a:xfrm>
            <a:off x="1774825" y="908050"/>
            <a:ext cx="1089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U = 15 V</a:t>
            </a:r>
          </a:p>
        </p:txBody>
      </p:sp>
      <p:cxnSp>
        <p:nvCxnSpPr>
          <p:cNvPr id="72" name="Přímá spojovací šipka 71"/>
          <p:cNvCxnSpPr>
            <a:endCxn id="41" idx="6"/>
          </p:cNvCxnSpPr>
          <p:nvPr/>
        </p:nvCxnSpPr>
        <p:spPr>
          <a:xfrm>
            <a:off x="407987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>
            <a:stCxn id="41" idx="4"/>
            <a:endCxn id="9" idx="1"/>
          </p:cNvCxnSpPr>
          <p:nvPr/>
        </p:nvCxnSpPr>
        <p:spPr>
          <a:xfrm flipH="1" flipV="1">
            <a:off x="4727575" y="1592263"/>
            <a:ext cx="1588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šipka 75"/>
          <p:cNvCxnSpPr>
            <a:stCxn id="41" idx="2"/>
          </p:cNvCxnSpPr>
          <p:nvPr/>
        </p:nvCxnSpPr>
        <p:spPr>
          <a:xfrm>
            <a:off x="4800600" y="2276475"/>
            <a:ext cx="57467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šipka 77"/>
          <p:cNvCxnSpPr/>
          <p:nvPr/>
        </p:nvCxnSpPr>
        <p:spPr>
          <a:xfrm>
            <a:off x="4727575" y="2349500"/>
            <a:ext cx="0" cy="5032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šipka 80"/>
          <p:cNvCxnSpPr>
            <a:stCxn id="9" idx="3"/>
            <a:endCxn id="40" idx="0"/>
          </p:cNvCxnSpPr>
          <p:nvPr/>
        </p:nvCxnSpPr>
        <p:spPr>
          <a:xfrm flipH="1">
            <a:off x="7680325" y="1592263"/>
            <a:ext cx="0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šipka 84"/>
          <p:cNvCxnSpPr/>
          <p:nvPr/>
        </p:nvCxnSpPr>
        <p:spPr>
          <a:xfrm>
            <a:off x="703262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>
            <a:endCxn id="40" idx="4"/>
          </p:cNvCxnSpPr>
          <p:nvPr/>
        </p:nvCxnSpPr>
        <p:spPr>
          <a:xfrm flipV="1">
            <a:off x="7680325" y="2349500"/>
            <a:ext cx="0" cy="4318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šipka 88"/>
          <p:cNvCxnSpPr/>
          <p:nvPr/>
        </p:nvCxnSpPr>
        <p:spPr>
          <a:xfrm>
            <a:off x="7751763" y="2276475"/>
            <a:ext cx="72072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01" name="TextovéPole 90"/>
          <p:cNvSpPr txBox="1">
            <a:spLocks noChangeArrowheads="1"/>
          </p:cNvSpPr>
          <p:nvPr/>
        </p:nvSpPr>
        <p:spPr bwMode="auto">
          <a:xfrm>
            <a:off x="407987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sp>
        <p:nvSpPr>
          <p:cNvPr id="70693" name="TextovéPole 92"/>
          <p:cNvSpPr txBox="1">
            <a:spLocks noChangeArrowheads="1"/>
          </p:cNvSpPr>
          <p:nvPr/>
        </p:nvSpPr>
        <p:spPr bwMode="auto">
          <a:xfrm>
            <a:off x="789622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grpSp>
        <p:nvGrpSpPr>
          <p:cNvPr id="3103" name="Skupina 96"/>
          <p:cNvGrpSpPr>
            <a:grpSpLocks/>
          </p:cNvGrpSpPr>
          <p:nvPr/>
        </p:nvGrpSpPr>
        <p:grpSpPr bwMode="auto">
          <a:xfrm>
            <a:off x="4727575" y="1557338"/>
            <a:ext cx="341313" cy="420687"/>
            <a:chOff x="-2484784" y="692696"/>
            <a:chExt cx="341634" cy="421015"/>
          </a:xfrm>
        </p:grpSpPr>
        <p:sp>
          <p:nvSpPr>
            <p:cNvPr id="70724" name="TextovéPole 94"/>
            <p:cNvSpPr txBox="1">
              <a:spLocks noChangeArrowheads="1"/>
            </p:cNvSpPr>
            <p:nvPr/>
          </p:nvSpPr>
          <p:spPr bwMode="auto">
            <a:xfrm>
              <a:off x="-2412776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  <p:sp>
          <p:nvSpPr>
            <p:cNvPr id="70725" name="TextovéPole 95"/>
            <p:cNvSpPr txBox="1">
              <a:spLocks noChangeArrowheads="1"/>
            </p:cNvSpPr>
            <p:nvPr/>
          </p:nvSpPr>
          <p:spPr bwMode="auto">
            <a:xfrm>
              <a:off x="-2484784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</p:grpSp>
      <p:grpSp>
        <p:nvGrpSpPr>
          <p:cNvPr id="3104" name="Skupina 99"/>
          <p:cNvGrpSpPr>
            <a:grpSpLocks/>
          </p:cNvGrpSpPr>
          <p:nvPr/>
        </p:nvGrpSpPr>
        <p:grpSpPr bwMode="auto">
          <a:xfrm>
            <a:off x="5159375" y="2276475"/>
            <a:ext cx="414338" cy="420688"/>
            <a:chOff x="-2196752" y="476672"/>
            <a:chExt cx="413642" cy="421015"/>
          </a:xfrm>
        </p:grpSpPr>
        <p:sp>
          <p:nvSpPr>
            <p:cNvPr id="70722" name="TextovéPole 97"/>
            <p:cNvSpPr txBox="1">
              <a:spLocks noChangeArrowheads="1"/>
            </p:cNvSpPr>
            <p:nvPr/>
          </p:nvSpPr>
          <p:spPr bwMode="auto">
            <a:xfrm>
              <a:off x="-2196752" y="476672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0723" name="TextovéPole 98"/>
            <p:cNvSpPr txBox="1">
              <a:spLocks noChangeArrowheads="1"/>
            </p:cNvSpPr>
            <p:nvPr/>
          </p:nvSpPr>
          <p:spPr bwMode="auto">
            <a:xfrm>
              <a:off x="-2052736" y="620688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grpSp>
        <p:nvGrpSpPr>
          <p:cNvPr id="3105" name="Skupina 102"/>
          <p:cNvGrpSpPr>
            <a:grpSpLocks/>
          </p:cNvGrpSpPr>
          <p:nvPr/>
        </p:nvGrpSpPr>
        <p:grpSpPr bwMode="auto">
          <a:xfrm>
            <a:off x="4800600" y="2565400"/>
            <a:ext cx="341313" cy="420688"/>
            <a:chOff x="-1980728" y="332656"/>
            <a:chExt cx="341634" cy="421015"/>
          </a:xfrm>
        </p:grpSpPr>
        <p:sp>
          <p:nvSpPr>
            <p:cNvPr id="70720" name="TextovéPole 100"/>
            <p:cNvSpPr txBox="1">
              <a:spLocks noChangeArrowheads="1"/>
            </p:cNvSpPr>
            <p:nvPr/>
          </p:nvSpPr>
          <p:spPr bwMode="auto">
            <a:xfrm>
              <a:off x="-1980728" y="33265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0721" name="TextovéPole 101"/>
            <p:cNvSpPr txBox="1">
              <a:spLocks noChangeArrowheads="1"/>
            </p:cNvSpPr>
            <p:nvPr/>
          </p:nvSpPr>
          <p:spPr bwMode="auto">
            <a:xfrm>
              <a:off x="-1908720" y="47667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0697" name="Skupina 112"/>
          <p:cNvGrpSpPr>
            <a:grpSpLocks/>
          </p:cNvGrpSpPr>
          <p:nvPr/>
        </p:nvGrpSpPr>
        <p:grpSpPr bwMode="auto">
          <a:xfrm>
            <a:off x="7319963" y="1628775"/>
            <a:ext cx="341312" cy="420688"/>
            <a:chOff x="-1836712" y="692696"/>
            <a:chExt cx="341634" cy="421015"/>
          </a:xfrm>
        </p:grpSpPr>
        <p:sp>
          <p:nvSpPr>
            <p:cNvPr id="70718" name="TextovéPole 113"/>
            <p:cNvSpPr txBox="1">
              <a:spLocks noChangeArrowheads="1"/>
            </p:cNvSpPr>
            <p:nvPr/>
          </p:nvSpPr>
          <p:spPr bwMode="auto">
            <a:xfrm>
              <a:off x="-1836712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0719" name="TextovéPole 114"/>
            <p:cNvSpPr txBox="1">
              <a:spLocks noChangeArrowheads="1"/>
            </p:cNvSpPr>
            <p:nvPr/>
          </p:nvSpPr>
          <p:spPr bwMode="auto">
            <a:xfrm>
              <a:off x="-1764704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grpSp>
        <p:nvGrpSpPr>
          <p:cNvPr id="70698" name="Skupina 130"/>
          <p:cNvGrpSpPr>
            <a:grpSpLocks/>
          </p:cNvGrpSpPr>
          <p:nvPr/>
        </p:nvGrpSpPr>
        <p:grpSpPr bwMode="auto">
          <a:xfrm>
            <a:off x="7319963" y="2636838"/>
            <a:ext cx="341312" cy="420687"/>
            <a:chOff x="-1764704" y="2060848"/>
            <a:chExt cx="341634" cy="421015"/>
          </a:xfrm>
        </p:grpSpPr>
        <p:sp>
          <p:nvSpPr>
            <p:cNvPr id="70716" name="TextovéPole 131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0717" name="TextovéPole 132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0699" name="Skupina 133"/>
          <p:cNvGrpSpPr>
            <a:grpSpLocks/>
          </p:cNvGrpSpPr>
          <p:nvPr/>
        </p:nvGrpSpPr>
        <p:grpSpPr bwMode="auto">
          <a:xfrm>
            <a:off x="7104063" y="2276475"/>
            <a:ext cx="341312" cy="420688"/>
            <a:chOff x="-1764704" y="2060848"/>
            <a:chExt cx="341634" cy="421015"/>
          </a:xfrm>
        </p:grpSpPr>
        <p:sp>
          <p:nvSpPr>
            <p:cNvPr id="70714" name="TextovéPole 134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0715" name="TextovéPole 135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70700" name="TextovéPole 136"/>
          <p:cNvSpPr txBox="1">
            <a:spLocks noChangeArrowheads="1"/>
          </p:cNvSpPr>
          <p:nvPr/>
        </p:nvSpPr>
        <p:spPr bwMode="auto">
          <a:xfrm>
            <a:off x="4367213" y="2276475"/>
            <a:ext cx="33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A</a:t>
            </a:r>
          </a:p>
        </p:txBody>
      </p:sp>
      <p:sp>
        <p:nvSpPr>
          <p:cNvPr id="70701" name="TextovéPole 137"/>
          <p:cNvSpPr txBox="1">
            <a:spLocks noChangeArrowheads="1"/>
          </p:cNvSpPr>
          <p:nvPr/>
        </p:nvSpPr>
        <p:spPr bwMode="auto">
          <a:xfrm>
            <a:off x="7680325" y="2276475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B</a:t>
            </a:r>
          </a:p>
        </p:txBody>
      </p:sp>
      <p:grpSp>
        <p:nvGrpSpPr>
          <p:cNvPr id="3130" name="Skupina 105"/>
          <p:cNvGrpSpPr>
            <a:grpSpLocks/>
          </p:cNvGrpSpPr>
          <p:nvPr/>
        </p:nvGrpSpPr>
        <p:grpSpPr bwMode="auto">
          <a:xfrm>
            <a:off x="5735638" y="3141663"/>
            <a:ext cx="646112" cy="368300"/>
            <a:chOff x="-1404664" y="1916832"/>
            <a:chExt cx="645822" cy="369332"/>
          </a:xfrm>
        </p:grpSpPr>
        <p:sp>
          <p:nvSpPr>
            <p:cNvPr id="70712" name="TextovéPole 99"/>
            <p:cNvSpPr txBox="1">
              <a:spLocks noChangeArrowheads="1"/>
            </p:cNvSpPr>
            <p:nvPr/>
          </p:nvSpPr>
          <p:spPr bwMode="auto">
            <a:xfrm>
              <a:off x="-1404664" y="1916832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20</a:t>
              </a:r>
            </a:p>
          </p:txBody>
        </p:sp>
        <p:sp>
          <p:nvSpPr>
            <p:cNvPr id="70713" name="Obdélník 100"/>
            <p:cNvSpPr>
              <a:spLocks noChangeArrowheads="1"/>
            </p:cNvSpPr>
            <p:nvPr/>
          </p:nvSpPr>
          <p:spPr bwMode="auto">
            <a:xfrm>
              <a:off x="-1116632" y="1916832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3131" name="Skupina 104"/>
          <p:cNvGrpSpPr>
            <a:grpSpLocks/>
          </p:cNvGrpSpPr>
          <p:nvPr/>
        </p:nvGrpSpPr>
        <p:grpSpPr bwMode="auto">
          <a:xfrm>
            <a:off x="5735638" y="1773238"/>
            <a:ext cx="646112" cy="368300"/>
            <a:chOff x="-1332656" y="764704"/>
            <a:chExt cx="645822" cy="369332"/>
          </a:xfrm>
        </p:grpSpPr>
        <p:sp>
          <p:nvSpPr>
            <p:cNvPr id="70710" name="TextovéPole 98"/>
            <p:cNvSpPr txBox="1">
              <a:spLocks noChangeArrowheads="1"/>
            </p:cNvSpPr>
            <p:nvPr/>
          </p:nvSpPr>
          <p:spPr bwMode="auto">
            <a:xfrm>
              <a:off x="-1332656" y="764704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15</a:t>
              </a:r>
            </a:p>
          </p:txBody>
        </p:sp>
        <p:sp>
          <p:nvSpPr>
            <p:cNvPr id="70711" name="Obdélník 101"/>
            <p:cNvSpPr>
              <a:spLocks noChangeArrowheads="1"/>
            </p:cNvSpPr>
            <p:nvPr/>
          </p:nvSpPr>
          <p:spPr bwMode="auto">
            <a:xfrm>
              <a:off x="-1044624" y="764704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3132" name="Skupina 103"/>
          <p:cNvGrpSpPr>
            <a:grpSpLocks/>
          </p:cNvGrpSpPr>
          <p:nvPr/>
        </p:nvGrpSpPr>
        <p:grpSpPr bwMode="auto">
          <a:xfrm>
            <a:off x="5735638" y="404813"/>
            <a:ext cx="646112" cy="369887"/>
            <a:chOff x="-1332656" y="188640"/>
            <a:chExt cx="645822" cy="369332"/>
          </a:xfrm>
        </p:grpSpPr>
        <p:sp>
          <p:nvSpPr>
            <p:cNvPr id="70708" name="TextovéPole 95"/>
            <p:cNvSpPr txBox="1">
              <a:spLocks noChangeArrowheads="1"/>
            </p:cNvSpPr>
            <p:nvPr/>
          </p:nvSpPr>
          <p:spPr bwMode="auto">
            <a:xfrm>
              <a:off x="-1332656" y="188640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10</a:t>
              </a:r>
            </a:p>
          </p:txBody>
        </p:sp>
        <p:sp>
          <p:nvSpPr>
            <p:cNvPr id="70709" name="Obdélník 102"/>
            <p:cNvSpPr>
              <a:spLocks noChangeArrowheads="1"/>
            </p:cNvSpPr>
            <p:nvPr/>
          </p:nvSpPr>
          <p:spPr bwMode="auto">
            <a:xfrm>
              <a:off x="-1044624" y="188640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sp>
        <p:nvSpPr>
          <p:cNvPr id="2" name="TextovéPole 1"/>
          <p:cNvSpPr txBox="1">
            <a:spLocks noChangeArrowheads="1"/>
          </p:cNvSpPr>
          <p:nvPr/>
        </p:nvSpPr>
        <p:spPr bwMode="auto">
          <a:xfrm flipH="1">
            <a:off x="2189163" y="4005263"/>
            <a:ext cx="6142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Jak jsou zapojeny rezistory?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208213" y="4630738"/>
            <a:ext cx="3594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Jsou zapojeny paralelně.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243138" y="4630738"/>
            <a:ext cx="3781425" cy="577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8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C08F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092" grpId="0"/>
      <p:bldP spid="3101" grpId="0"/>
      <p:bldP spid="2" grpId="0"/>
      <p:bldP spid="4" grpId="0"/>
      <p:bldP spid="20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27575" y="908050"/>
            <a:ext cx="2952750" cy="13684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27575" y="2276475"/>
            <a:ext cx="2952750" cy="13684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 bwMode="auto">
          <a:xfrm>
            <a:off x="5664200" y="2133600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" name="Přímá spojovací čára 12"/>
          <p:cNvCxnSpPr>
            <a:stCxn id="4" idx="3"/>
          </p:cNvCxnSpPr>
          <p:nvPr/>
        </p:nvCxnSpPr>
        <p:spPr bwMode="auto">
          <a:xfrm>
            <a:off x="6456363" y="2278063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13"/>
          <p:cNvCxnSpPr>
            <a:stCxn id="4" idx="1"/>
          </p:cNvCxnSpPr>
          <p:nvPr/>
        </p:nvCxnSpPr>
        <p:spPr bwMode="auto">
          <a:xfrm flipH="1">
            <a:off x="5519738" y="2278063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 bwMode="auto">
          <a:xfrm>
            <a:off x="5664200" y="3500438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ovací čára 6"/>
          <p:cNvCxnSpPr>
            <a:stCxn id="7" idx="3"/>
          </p:cNvCxnSpPr>
          <p:nvPr/>
        </p:nvCxnSpPr>
        <p:spPr bwMode="auto">
          <a:xfrm>
            <a:off x="6456363" y="3644900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7"/>
          <p:cNvCxnSpPr>
            <a:stCxn id="7" idx="1"/>
          </p:cNvCxnSpPr>
          <p:nvPr/>
        </p:nvCxnSpPr>
        <p:spPr bwMode="auto">
          <a:xfrm flipH="1">
            <a:off x="5519738" y="3644900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690" name="TextovéPole 31"/>
          <p:cNvSpPr txBox="1">
            <a:spLocks noChangeArrowheads="1"/>
          </p:cNvSpPr>
          <p:nvPr/>
        </p:nvSpPr>
        <p:spPr bwMode="auto">
          <a:xfrm>
            <a:off x="5808663" y="3429000"/>
            <a:ext cx="350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R</a:t>
            </a:r>
          </a:p>
        </p:txBody>
      </p:sp>
      <p:sp>
        <p:nvSpPr>
          <p:cNvPr id="71691" name="TextovéPole 32"/>
          <p:cNvSpPr txBox="1">
            <a:spLocks noChangeArrowheads="1"/>
          </p:cNvSpPr>
          <p:nvPr/>
        </p:nvSpPr>
        <p:spPr bwMode="auto">
          <a:xfrm>
            <a:off x="6024563" y="3573463"/>
            <a:ext cx="2682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3</a:t>
            </a:r>
          </a:p>
        </p:txBody>
      </p:sp>
      <p:grpSp>
        <p:nvGrpSpPr>
          <p:cNvPr id="71692" name="Skupina 33"/>
          <p:cNvGrpSpPr>
            <a:grpSpLocks/>
          </p:cNvGrpSpPr>
          <p:nvPr/>
        </p:nvGrpSpPr>
        <p:grpSpPr bwMode="auto">
          <a:xfrm>
            <a:off x="5816600" y="2071688"/>
            <a:ext cx="485775" cy="420687"/>
            <a:chOff x="-3132856" y="2564904"/>
            <a:chExt cx="485650" cy="421015"/>
          </a:xfrm>
        </p:grpSpPr>
        <p:sp>
          <p:nvSpPr>
            <p:cNvPr id="71818" name="TextovéPole 34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1819" name="TextovéPole 35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15" name="Obdélník 14"/>
          <p:cNvSpPr/>
          <p:nvPr/>
        </p:nvSpPr>
        <p:spPr bwMode="auto">
          <a:xfrm>
            <a:off x="5664200" y="765175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ovací čára 16"/>
          <p:cNvCxnSpPr>
            <a:stCxn id="15" idx="3"/>
          </p:cNvCxnSpPr>
          <p:nvPr/>
        </p:nvCxnSpPr>
        <p:spPr bwMode="auto">
          <a:xfrm>
            <a:off x="6456363" y="9096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7"/>
          <p:cNvCxnSpPr>
            <a:stCxn id="15" idx="1"/>
          </p:cNvCxnSpPr>
          <p:nvPr/>
        </p:nvCxnSpPr>
        <p:spPr bwMode="auto">
          <a:xfrm flipH="1">
            <a:off x="5519738" y="909638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1696" name="Skupina 36"/>
          <p:cNvGrpSpPr>
            <a:grpSpLocks/>
          </p:cNvGrpSpPr>
          <p:nvPr/>
        </p:nvGrpSpPr>
        <p:grpSpPr bwMode="auto">
          <a:xfrm>
            <a:off x="5808663" y="692150"/>
            <a:ext cx="484187" cy="422275"/>
            <a:chOff x="-3132856" y="2564904"/>
            <a:chExt cx="485650" cy="421015"/>
          </a:xfrm>
        </p:grpSpPr>
        <p:sp>
          <p:nvSpPr>
            <p:cNvPr id="71816" name="TextovéPole 37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1817" name="TextovéPole 38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sp>
        <p:nvSpPr>
          <p:cNvPr id="21" name="Elipsa 39"/>
          <p:cNvSpPr/>
          <p:nvPr/>
        </p:nvSpPr>
        <p:spPr>
          <a:xfrm>
            <a:off x="7608888" y="2205038"/>
            <a:ext cx="142875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2" name="Elipsa 40"/>
          <p:cNvSpPr/>
          <p:nvPr/>
        </p:nvSpPr>
        <p:spPr>
          <a:xfrm flipH="1" flipV="1">
            <a:off x="4656138" y="2205038"/>
            <a:ext cx="144462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23" name="Přímá spojovací čára 42"/>
          <p:cNvCxnSpPr>
            <a:stCxn id="22" idx="6"/>
          </p:cNvCxnSpPr>
          <p:nvPr/>
        </p:nvCxnSpPr>
        <p:spPr>
          <a:xfrm flipH="1">
            <a:off x="2279650" y="2276475"/>
            <a:ext cx="2376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44"/>
          <p:cNvCxnSpPr/>
          <p:nvPr/>
        </p:nvCxnSpPr>
        <p:spPr>
          <a:xfrm>
            <a:off x="2279650" y="188913"/>
            <a:ext cx="64801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46"/>
          <p:cNvCxnSpPr/>
          <p:nvPr/>
        </p:nvCxnSpPr>
        <p:spPr>
          <a:xfrm>
            <a:off x="8759825" y="188913"/>
            <a:ext cx="0" cy="20875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48"/>
          <p:cNvCxnSpPr/>
          <p:nvPr/>
        </p:nvCxnSpPr>
        <p:spPr>
          <a:xfrm flipV="1">
            <a:off x="7608888" y="2276475"/>
            <a:ext cx="1150937" cy="22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57"/>
          <p:cNvSpPr/>
          <p:nvPr/>
        </p:nvSpPr>
        <p:spPr>
          <a:xfrm>
            <a:off x="2063750" y="2133600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8" name="Elipsa 58"/>
          <p:cNvSpPr/>
          <p:nvPr/>
        </p:nvSpPr>
        <p:spPr>
          <a:xfrm>
            <a:off x="2135188" y="188913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grpSp>
        <p:nvGrpSpPr>
          <p:cNvPr id="71705" name="Skupina 63"/>
          <p:cNvGrpSpPr>
            <a:grpSpLocks/>
          </p:cNvGrpSpPr>
          <p:nvPr/>
        </p:nvGrpSpPr>
        <p:grpSpPr bwMode="auto">
          <a:xfrm>
            <a:off x="1703388" y="1844675"/>
            <a:ext cx="360362" cy="360363"/>
            <a:chOff x="-1764704" y="260648"/>
            <a:chExt cx="432048" cy="360040"/>
          </a:xfrm>
        </p:grpSpPr>
        <p:cxnSp>
          <p:nvCxnSpPr>
            <p:cNvPr id="30" name="Přímá spojovací čára 60"/>
            <p:cNvCxnSpPr/>
            <p:nvPr/>
          </p:nvCxnSpPr>
          <p:spPr>
            <a:xfrm>
              <a:off x="-1547728" y="260648"/>
              <a:ext cx="0" cy="360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62"/>
            <p:cNvCxnSpPr/>
            <p:nvPr/>
          </p:nvCxnSpPr>
          <p:spPr>
            <a:xfrm>
              <a:off x="-1764704" y="476354"/>
              <a:ext cx="4320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" name="Přímá spojovací čára 65"/>
          <p:cNvCxnSpPr/>
          <p:nvPr/>
        </p:nvCxnSpPr>
        <p:spPr>
          <a:xfrm>
            <a:off x="1703388" y="549275"/>
            <a:ext cx="3603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07" name="TextovéPole 68"/>
          <p:cNvSpPr txBox="1">
            <a:spLocks noChangeArrowheads="1"/>
          </p:cNvSpPr>
          <p:nvPr/>
        </p:nvSpPr>
        <p:spPr bwMode="auto">
          <a:xfrm>
            <a:off x="1774825" y="908050"/>
            <a:ext cx="1089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U = 15 V</a:t>
            </a:r>
          </a:p>
        </p:txBody>
      </p:sp>
      <p:cxnSp>
        <p:nvCxnSpPr>
          <p:cNvPr id="34" name="Přímá spojovací šipka 71"/>
          <p:cNvCxnSpPr>
            <a:endCxn id="22" idx="6"/>
          </p:cNvCxnSpPr>
          <p:nvPr/>
        </p:nvCxnSpPr>
        <p:spPr>
          <a:xfrm>
            <a:off x="407987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73"/>
          <p:cNvCxnSpPr>
            <a:stCxn id="22" idx="4"/>
            <a:endCxn id="2" idx="1"/>
          </p:cNvCxnSpPr>
          <p:nvPr/>
        </p:nvCxnSpPr>
        <p:spPr>
          <a:xfrm flipH="1" flipV="1">
            <a:off x="4727575" y="1592263"/>
            <a:ext cx="1588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75"/>
          <p:cNvCxnSpPr>
            <a:stCxn id="22" idx="2"/>
          </p:cNvCxnSpPr>
          <p:nvPr/>
        </p:nvCxnSpPr>
        <p:spPr>
          <a:xfrm>
            <a:off x="4800600" y="2276475"/>
            <a:ext cx="57467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77"/>
          <p:cNvCxnSpPr/>
          <p:nvPr/>
        </p:nvCxnSpPr>
        <p:spPr>
          <a:xfrm>
            <a:off x="4727575" y="2349500"/>
            <a:ext cx="0" cy="5032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80"/>
          <p:cNvCxnSpPr>
            <a:stCxn id="2" idx="3"/>
            <a:endCxn id="21" idx="0"/>
          </p:cNvCxnSpPr>
          <p:nvPr/>
        </p:nvCxnSpPr>
        <p:spPr>
          <a:xfrm flipH="1">
            <a:off x="7680325" y="1592263"/>
            <a:ext cx="0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84"/>
          <p:cNvCxnSpPr/>
          <p:nvPr/>
        </p:nvCxnSpPr>
        <p:spPr>
          <a:xfrm>
            <a:off x="703262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86"/>
          <p:cNvCxnSpPr>
            <a:endCxn id="21" idx="4"/>
          </p:cNvCxnSpPr>
          <p:nvPr/>
        </p:nvCxnSpPr>
        <p:spPr>
          <a:xfrm flipV="1">
            <a:off x="7680325" y="2349500"/>
            <a:ext cx="0" cy="4318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88"/>
          <p:cNvCxnSpPr/>
          <p:nvPr/>
        </p:nvCxnSpPr>
        <p:spPr>
          <a:xfrm>
            <a:off x="7751763" y="2276475"/>
            <a:ext cx="72072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16" name="TextovéPole 90"/>
          <p:cNvSpPr txBox="1">
            <a:spLocks noChangeArrowheads="1"/>
          </p:cNvSpPr>
          <p:nvPr/>
        </p:nvSpPr>
        <p:spPr bwMode="auto">
          <a:xfrm>
            <a:off x="407987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sp>
        <p:nvSpPr>
          <p:cNvPr id="71717" name="TextovéPole 92"/>
          <p:cNvSpPr txBox="1">
            <a:spLocks noChangeArrowheads="1"/>
          </p:cNvSpPr>
          <p:nvPr/>
        </p:nvSpPr>
        <p:spPr bwMode="auto">
          <a:xfrm>
            <a:off x="789622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grpSp>
        <p:nvGrpSpPr>
          <p:cNvPr id="71718" name="Skupina 96"/>
          <p:cNvGrpSpPr>
            <a:grpSpLocks/>
          </p:cNvGrpSpPr>
          <p:nvPr/>
        </p:nvGrpSpPr>
        <p:grpSpPr bwMode="auto">
          <a:xfrm>
            <a:off x="4727575" y="1557338"/>
            <a:ext cx="341313" cy="420687"/>
            <a:chOff x="-2484784" y="692696"/>
            <a:chExt cx="341634" cy="421015"/>
          </a:xfrm>
        </p:grpSpPr>
        <p:sp>
          <p:nvSpPr>
            <p:cNvPr id="71812" name="TextovéPole 94"/>
            <p:cNvSpPr txBox="1">
              <a:spLocks noChangeArrowheads="1"/>
            </p:cNvSpPr>
            <p:nvPr/>
          </p:nvSpPr>
          <p:spPr bwMode="auto">
            <a:xfrm>
              <a:off x="-2412776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  <p:sp>
          <p:nvSpPr>
            <p:cNvPr id="71813" name="TextovéPole 95"/>
            <p:cNvSpPr txBox="1">
              <a:spLocks noChangeArrowheads="1"/>
            </p:cNvSpPr>
            <p:nvPr/>
          </p:nvSpPr>
          <p:spPr bwMode="auto">
            <a:xfrm>
              <a:off x="-2484784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</p:grpSp>
      <p:grpSp>
        <p:nvGrpSpPr>
          <p:cNvPr id="71719" name="Skupina 99"/>
          <p:cNvGrpSpPr>
            <a:grpSpLocks/>
          </p:cNvGrpSpPr>
          <p:nvPr/>
        </p:nvGrpSpPr>
        <p:grpSpPr bwMode="auto">
          <a:xfrm>
            <a:off x="5159375" y="2276475"/>
            <a:ext cx="414338" cy="420688"/>
            <a:chOff x="-2196752" y="476672"/>
            <a:chExt cx="413642" cy="421015"/>
          </a:xfrm>
        </p:grpSpPr>
        <p:sp>
          <p:nvSpPr>
            <p:cNvPr id="71810" name="TextovéPole 97"/>
            <p:cNvSpPr txBox="1">
              <a:spLocks noChangeArrowheads="1"/>
            </p:cNvSpPr>
            <p:nvPr/>
          </p:nvSpPr>
          <p:spPr bwMode="auto">
            <a:xfrm>
              <a:off x="-2196752" y="476672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1811" name="TextovéPole 98"/>
            <p:cNvSpPr txBox="1">
              <a:spLocks noChangeArrowheads="1"/>
            </p:cNvSpPr>
            <p:nvPr/>
          </p:nvSpPr>
          <p:spPr bwMode="auto">
            <a:xfrm>
              <a:off x="-2052736" y="620688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grpSp>
        <p:nvGrpSpPr>
          <p:cNvPr id="71720" name="Skupina 102"/>
          <p:cNvGrpSpPr>
            <a:grpSpLocks/>
          </p:cNvGrpSpPr>
          <p:nvPr/>
        </p:nvGrpSpPr>
        <p:grpSpPr bwMode="auto">
          <a:xfrm>
            <a:off x="4800600" y="2565400"/>
            <a:ext cx="341313" cy="420688"/>
            <a:chOff x="-1980728" y="332656"/>
            <a:chExt cx="341634" cy="421015"/>
          </a:xfrm>
        </p:grpSpPr>
        <p:sp>
          <p:nvSpPr>
            <p:cNvPr id="71808" name="TextovéPole 100"/>
            <p:cNvSpPr txBox="1">
              <a:spLocks noChangeArrowheads="1"/>
            </p:cNvSpPr>
            <p:nvPr/>
          </p:nvSpPr>
          <p:spPr bwMode="auto">
            <a:xfrm>
              <a:off x="-1980728" y="33265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1809" name="TextovéPole 101"/>
            <p:cNvSpPr txBox="1">
              <a:spLocks noChangeArrowheads="1"/>
            </p:cNvSpPr>
            <p:nvPr/>
          </p:nvSpPr>
          <p:spPr bwMode="auto">
            <a:xfrm>
              <a:off x="-1908720" y="47667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1721" name="Skupina 112"/>
          <p:cNvGrpSpPr>
            <a:grpSpLocks/>
          </p:cNvGrpSpPr>
          <p:nvPr/>
        </p:nvGrpSpPr>
        <p:grpSpPr bwMode="auto">
          <a:xfrm>
            <a:off x="7319963" y="1628775"/>
            <a:ext cx="341312" cy="420688"/>
            <a:chOff x="-1836712" y="692696"/>
            <a:chExt cx="341634" cy="421015"/>
          </a:xfrm>
        </p:grpSpPr>
        <p:sp>
          <p:nvSpPr>
            <p:cNvPr id="71806" name="TextovéPole 113"/>
            <p:cNvSpPr txBox="1">
              <a:spLocks noChangeArrowheads="1"/>
            </p:cNvSpPr>
            <p:nvPr/>
          </p:nvSpPr>
          <p:spPr bwMode="auto">
            <a:xfrm>
              <a:off x="-1836712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1807" name="TextovéPole 114"/>
            <p:cNvSpPr txBox="1">
              <a:spLocks noChangeArrowheads="1"/>
            </p:cNvSpPr>
            <p:nvPr/>
          </p:nvSpPr>
          <p:spPr bwMode="auto">
            <a:xfrm>
              <a:off x="-1764704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grpSp>
        <p:nvGrpSpPr>
          <p:cNvPr id="71722" name="Skupina 130"/>
          <p:cNvGrpSpPr>
            <a:grpSpLocks/>
          </p:cNvGrpSpPr>
          <p:nvPr/>
        </p:nvGrpSpPr>
        <p:grpSpPr bwMode="auto">
          <a:xfrm>
            <a:off x="7319963" y="2636838"/>
            <a:ext cx="341312" cy="420687"/>
            <a:chOff x="-1764704" y="2060848"/>
            <a:chExt cx="341634" cy="421015"/>
          </a:xfrm>
        </p:grpSpPr>
        <p:sp>
          <p:nvSpPr>
            <p:cNvPr id="71804" name="TextovéPole 131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1805" name="TextovéPole 132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1723" name="Skupina 133"/>
          <p:cNvGrpSpPr>
            <a:grpSpLocks/>
          </p:cNvGrpSpPr>
          <p:nvPr/>
        </p:nvGrpSpPr>
        <p:grpSpPr bwMode="auto">
          <a:xfrm>
            <a:off x="7104063" y="2276475"/>
            <a:ext cx="341312" cy="420688"/>
            <a:chOff x="-1764704" y="2060848"/>
            <a:chExt cx="341634" cy="421015"/>
          </a:xfrm>
        </p:grpSpPr>
        <p:sp>
          <p:nvSpPr>
            <p:cNvPr id="71802" name="TextovéPole 134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1803" name="TextovéPole 135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71724" name="TextovéPole 136"/>
          <p:cNvSpPr txBox="1">
            <a:spLocks noChangeArrowheads="1"/>
          </p:cNvSpPr>
          <p:nvPr/>
        </p:nvSpPr>
        <p:spPr bwMode="auto">
          <a:xfrm>
            <a:off x="4367213" y="2276475"/>
            <a:ext cx="33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A</a:t>
            </a:r>
          </a:p>
        </p:txBody>
      </p:sp>
      <p:sp>
        <p:nvSpPr>
          <p:cNvPr id="71725" name="TextovéPole 137"/>
          <p:cNvSpPr txBox="1">
            <a:spLocks noChangeArrowheads="1"/>
          </p:cNvSpPr>
          <p:nvPr/>
        </p:nvSpPr>
        <p:spPr bwMode="auto">
          <a:xfrm>
            <a:off x="7680325" y="2276475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B</a:t>
            </a:r>
          </a:p>
        </p:txBody>
      </p:sp>
      <p:grpSp>
        <p:nvGrpSpPr>
          <p:cNvPr id="71726" name="Skupina 105"/>
          <p:cNvGrpSpPr>
            <a:grpSpLocks/>
          </p:cNvGrpSpPr>
          <p:nvPr/>
        </p:nvGrpSpPr>
        <p:grpSpPr bwMode="auto">
          <a:xfrm>
            <a:off x="5735638" y="3141663"/>
            <a:ext cx="646112" cy="368300"/>
            <a:chOff x="-1404664" y="1916832"/>
            <a:chExt cx="645822" cy="369332"/>
          </a:xfrm>
        </p:grpSpPr>
        <p:sp>
          <p:nvSpPr>
            <p:cNvPr id="71800" name="TextovéPole 99"/>
            <p:cNvSpPr txBox="1">
              <a:spLocks noChangeArrowheads="1"/>
            </p:cNvSpPr>
            <p:nvPr/>
          </p:nvSpPr>
          <p:spPr bwMode="auto">
            <a:xfrm>
              <a:off x="-1404664" y="1916832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20</a:t>
              </a:r>
            </a:p>
          </p:txBody>
        </p:sp>
        <p:sp>
          <p:nvSpPr>
            <p:cNvPr id="71801" name="Obdélník 100"/>
            <p:cNvSpPr>
              <a:spLocks noChangeArrowheads="1"/>
            </p:cNvSpPr>
            <p:nvPr/>
          </p:nvSpPr>
          <p:spPr bwMode="auto">
            <a:xfrm>
              <a:off x="-1116632" y="1916832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1727" name="Skupina 104"/>
          <p:cNvGrpSpPr>
            <a:grpSpLocks/>
          </p:cNvGrpSpPr>
          <p:nvPr/>
        </p:nvGrpSpPr>
        <p:grpSpPr bwMode="auto">
          <a:xfrm>
            <a:off x="5735638" y="1773238"/>
            <a:ext cx="646112" cy="368300"/>
            <a:chOff x="-1332656" y="764704"/>
            <a:chExt cx="645822" cy="369332"/>
          </a:xfrm>
        </p:grpSpPr>
        <p:sp>
          <p:nvSpPr>
            <p:cNvPr id="71798" name="TextovéPole 98"/>
            <p:cNvSpPr txBox="1">
              <a:spLocks noChangeArrowheads="1"/>
            </p:cNvSpPr>
            <p:nvPr/>
          </p:nvSpPr>
          <p:spPr bwMode="auto">
            <a:xfrm>
              <a:off x="-1332656" y="764704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15</a:t>
              </a:r>
            </a:p>
          </p:txBody>
        </p:sp>
        <p:sp>
          <p:nvSpPr>
            <p:cNvPr id="71799" name="Obdélník 101"/>
            <p:cNvSpPr>
              <a:spLocks noChangeArrowheads="1"/>
            </p:cNvSpPr>
            <p:nvPr/>
          </p:nvSpPr>
          <p:spPr bwMode="auto">
            <a:xfrm>
              <a:off x="-1044624" y="764704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1728" name="Skupina 103"/>
          <p:cNvGrpSpPr>
            <a:grpSpLocks/>
          </p:cNvGrpSpPr>
          <p:nvPr/>
        </p:nvGrpSpPr>
        <p:grpSpPr bwMode="auto">
          <a:xfrm>
            <a:off x="5735638" y="404813"/>
            <a:ext cx="646112" cy="369887"/>
            <a:chOff x="-1332656" y="188640"/>
            <a:chExt cx="645822" cy="369332"/>
          </a:xfrm>
        </p:grpSpPr>
        <p:sp>
          <p:nvSpPr>
            <p:cNvPr id="71796" name="TextovéPole 95"/>
            <p:cNvSpPr txBox="1">
              <a:spLocks noChangeArrowheads="1"/>
            </p:cNvSpPr>
            <p:nvPr/>
          </p:nvSpPr>
          <p:spPr bwMode="auto">
            <a:xfrm>
              <a:off x="-1332656" y="188640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10</a:t>
              </a:r>
            </a:p>
          </p:txBody>
        </p:sp>
        <p:sp>
          <p:nvSpPr>
            <p:cNvPr id="71797" name="Obdélník 102"/>
            <p:cNvSpPr>
              <a:spLocks noChangeArrowheads="1"/>
            </p:cNvSpPr>
            <p:nvPr/>
          </p:nvSpPr>
          <p:spPr bwMode="auto">
            <a:xfrm>
              <a:off x="-1044624" y="188640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sp>
        <p:nvSpPr>
          <p:cNvPr id="71729" name="TextovéPole 72"/>
          <p:cNvSpPr txBox="1">
            <a:spLocks noChangeArrowheads="1"/>
          </p:cNvSpPr>
          <p:nvPr/>
        </p:nvSpPr>
        <p:spPr bwMode="auto">
          <a:xfrm>
            <a:off x="1789113" y="3840163"/>
            <a:ext cx="78676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Vypočítej do notesu výsledný odpor rezistorů.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Zkontrolujte si svůj výpočet, kliknutím na černý obdélník.</a:t>
            </a:r>
          </a:p>
        </p:txBody>
      </p:sp>
      <p:grpSp>
        <p:nvGrpSpPr>
          <p:cNvPr id="71730" name="Skupina 141"/>
          <p:cNvGrpSpPr>
            <a:grpSpLocks/>
          </p:cNvGrpSpPr>
          <p:nvPr/>
        </p:nvGrpSpPr>
        <p:grpSpPr bwMode="auto">
          <a:xfrm>
            <a:off x="1804988" y="4724400"/>
            <a:ext cx="1565275" cy="708025"/>
            <a:chOff x="-3274145" y="3730087"/>
            <a:chExt cx="1564250" cy="708437"/>
          </a:xfrm>
        </p:grpSpPr>
        <p:sp>
          <p:nvSpPr>
            <p:cNvPr id="71793" name="TextovéPole 138"/>
            <p:cNvSpPr txBox="1">
              <a:spLocks noChangeArrowheads="1"/>
            </p:cNvSpPr>
            <p:nvPr/>
          </p:nvSpPr>
          <p:spPr bwMode="auto">
            <a:xfrm>
              <a:off x="-3274145" y="3730087"/>
              <a:ext cx="554815" cy="7084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R</a:t>
              </a:r>
            </a:p>
          </p:txBody>
        </p:sp>
        <p:sp>
          <p:nvSpPr>
            <p:cNvPr id="71794" name="TextovéPole 139"/>
            <p:cNvSpPr txBox="1">
              <a:spLocks noChangeArrowheads="1"/>
            </p:cNvSpPr>
            <p:nvPr/>
          </p:nvSpPr>
          <p:spPr bwMode="auto">
            <a:xfrm>
              <a:off x="-2875728" y="4068905"/>
              <a:ext cx="351286" cy="3696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C</a:t>
              </a:r>
            </a:p>
          </p:txBody>
        </p:sp>
        <p:sp>
          <p:nvSpPr>
            <p:cNvPr id="71795" name="TextovéPole 140"/>
            <p:cNvSpPr txBox="1">
              <a:spLocks noChangeArrowheads="1"/>
            </p:cNvSpPr>
            <p:nvPr/>
          </p:nvSpPr>
          <p:spPr bwMode="auto">
            <a:xfrm>
              <a:off x="-2622086" y="3730087"/>
              <a:ext cx="912191" cy="7084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latin typeface="Arial" pitchFamily="34" charset="0"/>
                </a:rPr>
                <a:t>= ?</a:t>
              </a:r>
            </a:p>
          </p:txBody>
        </p:sp>
      </p:grpSp>
      <p:sp>
        <p:nvSpPr>
          <p:cNvPr id="71731" name="TextovéPole 148"/>
          <p:cNvSpPr txBox="1">
            <a:spLocks noChangeArrowheads="1"/>
          </p:cNvSpPr>
          <p:nvPr/>
        </p:nvSpPr>
        <p:spPr bwMode="auto">
          <a:xfrm>
            <a:off x="3854450" y="4768850"/>
            <a:ext cx="14700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4,615</a:t>
            </a:r>
          </a:p>
        </p:txBody>
      </p:sp>
      <p:sp>
        <p:nvSpPr>
          <p:cNvPr id="71732" name="Obdélník 153"/>
          <p:cNvSpPr>
            <a:spLocks noChangeArrowheads="1"/>
          </p:cNvSpPr>
          <p:nvPr/>
        </p:nvSpPr>
        <p:spPr bwMode="auto">
          <a:xfrm>
            <a:off x="5183188" y="4738688"/>
            <a:ext cx="5254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/>
              <a:t>Ω</a:t>
            </a:r>
          </a:p>
        </p:txBody>
      </p:sp>
      <p:grpSp>
        <p:nvGrpSpPr>
          <p:cNvPr id="71733" name="Skupina 101"/>
          <p:cNvGrpSpPr>
            <a:grpSpLocks/>
          </p:cNvGrpSpPr>
          <p:nvPr/>
        </p:nvGrpSpPr>
        <p:grpSpPr bwMode="auto">
          <a:xfrm>
            <a:off x="1919288" y="5316538"/>
            <a:ext cx="7343775" cy="1355725"/>
            <a:chOff x="468313" y="1917131"/>
            <a:chExt cx="7343775" cy="1356294"/>
          </a:xfrm>
        </p:grpSpPr>
        <p:grpSp>
          <p:nvGrpSpPr>
            <p:cNvPr id="71737" name="Skupina 49"/>
            <p:cNvGrpSpPr>
              <a:grpSpLocks/>
            </p:cNvGrpSpPr>
            <p:nvPr/>
          </p:nvGrpSpPr>
          <p:grpSpPr bwMode="auto">
            <a:xfrm>
              <a:off x="468313" y="1989138"/>
              <a:ext cx="1925637" cy="781050"/>
              <a:chOff x="-3780928" y="1916832"/>
              <a:chExt cx="1925810" cy="781055"/>
            </a:xfrm>
          </p:grpSpPr>
          <p:sp>
            <p:nvSpPr>
              <p:cNvPr id="71773" name="TextovéPole 10"/>
              <p:cNvSpPr txBox="1">
                <a:spLocks noChangeArrowheads="1"/>
              </p:cNvSpPr>
              <p:nvPr/>
            </p:nvSpPr>
            <p:spPr bwMode="auto">
              <a:xfrm>
                <a:off x="-3708920" y="1916832"/>
                <a:ext cx="1723549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1      1     1     1</a:t>
                </a:r>
              </a:p>
            </p:txBody>
          </p:sp>
          <p:sp>
            <p:nvSpPr>
              <p:cNvPr id="71774" name="TextovéPole 15"/>
              <p:cNvSpPr txBox="1">
                <a:spLocks noChangeArrowheads="1"/>
              </p:cNvSpPr>
              <p:nvPr/>
            </p:nvSpPr>
            <p:spPr bwMode="auto">
              <a:xfrm>
                <a:off x="-2340768" y="1916832"/>
                <a:ext cx="31290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_</a:t>
                </a:r>
              </a:p>
            </p:txBody>
          </p:sp>
          <p:sp>
            <p:nvSpPr>
              <p:cNvPr id="71775" name="TextovéPole 16"/>
              <p:cNvSpPr txBox="1">
                <a:spLocks noChangeArrowheads="1"/>
              </p:cNvSpPr>
              <p:nvPr/>
            </p:nvSpPr>
            <p:spPr bwMode="auto">
              <a:xfrm>
                <a:off x="-2772816" y="1916832"/>
                <a:ext cx="31290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_</a:t>
                </a:r>
              </a:p>
            </p:txBody>
          </p:sp>
          <p:sp>
            <p:nvSpPr>
              <p:cNvPr id="71776" name="TextovéPole 17"/>
              <p:cNvSpPr txBox="1">
                <a:spLocks noChangeArrowheads="1"/>
              </p:cNvSpPr>
              <p:nvPr/>
            </p:nvSpPr>
            <p:spPr bwMode="auto">
              <a:xfrm>
                <a:off x="-3204864" y="1916832"/>
                <a:ext cx="31290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_</a:t>
                </a:r>
              </a:p>
            </p:txBody>
          </p:sp>
          <p:sp>
            <p:nvSpPr>
              <p:cNvPr id="71777" name="TextovéPole 18"/>
              <p:cNvSpPr txBox="1">
                <a:spLocks noChangeArrowheads="1"/>
              </p:cNvSpPr>
              <p:nvPr/>
            </p:nvSpPr>
            <p:spPr bwMode="auto">
              <a:xfrm>
                <a:off x="-3708920" y="1916832"/>
                <a:ext cx="31290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_</a:t>
                </a:r>
              </a:p>
            </p:txBody>
          </p:sp>
          <p:sp>
            <p:nvSpPr>
              <p:cNvPr id="71778" name="TextovéPole 19"/>
              <p:cNvSpPr txBox="1">
                <a:spLocks noChangeArrowheads="1"/>
              </p:cNvSpPr>
              <p:nvPr/>
            </p:nvSpPr>
            <p:spPr bwMode="auto">
              <a:xfrm>
                <a:off x="-3492896" y="2060848"/>
                <a:ext cx="31931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=</a:t>
                </a:r>
              </a:p>
            </p:txBody>
          </p:sp>
          <p:sp>
            <p:nvSpPr>
              <p:cNvPr id="71779" name="TextovéPole 20"/>
              <p:cNvSpPr txBox="1">
                <a:spLocks noChangeArrowheads="1"/>
              </p:cNvSpPr>
              <p:nvPr/>
            </p:nvSpPr>
            <p:spPr bwMode="auto">
              <a:xfrm>
                <a:off x="-2988840" y="1988840"/>
                <a:ext cx="31931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+</a:t>
                </a:r>
              </a:p>
            </p:txBody>
          </p:sp>
          <p:sp>
            <p:nvSpPr>
              <p:cNvPr id="71780" name="TextovéPole 24"/>
              <p:cNvSpPr txBox="1">
                <a:spLocks noChangeArrowheads="1"/>
              </p:cNvSpPr>
              <p:nvPr/>
            </p:nvSpPr>
            <p:spPr bwMode="auto">
              <a:xfrm>
                <a:off x="-2556792" y="1988840"/>
                <a:ext cx="31931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+</a:t>
                </a:r>
              </a:p>
            </p:txBody>
          </p:sp>
          <p:grpSp>
            <p:nvGrpSpPr>
              <p:cNvPr id="71781" name="Skupina 25"/>
              <p:cNvGrpSpPr>
                <a:grpSpLocks/>
              </p:cNvGrpSpPr>
              <p:nvPr/>
            </p:nvGrpSpPr>
            <p:grpSpPr bwMode="auto">
              <a:xfrm>
                <a:off x="-3780928" y="2276872"/>
                <a:ext cx="511298" cy="421015"/>
                <a:chOff x="-3132856" y="2564904"/>
                <a:chExt cx="511298" cy="421015"/>
              </a:xfrm>
            </p:grpSpPr>
            <p:sp>
              <p:nvSpPr>
                <p:cNvPr id="71791" name="TextovéPole 26"/>
                <p:cNvSpPr txBox="1">
                  <a:spLocks noChangeArrowheads="1"/>
                </p:cNvSpPr>
                <p:nvPr/>
              </p:nvSpPr>
              <p:spPr bwMode="auto">
                <a:xfrm>
                  <a:off x="-3132856" y="2564904"/>
                  <a:ext cx="351378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R</a:t>
                  </a:r>
                </a:p>
              </p:txBody>
            </p:sp>
            <p:sp>
              <p:nvSpPr>
                <p:cNvPr id="71792" name="TextovéPole 27"/>
                <p:cNvSpPr txBox="1">
                  <a:spLocks noChangeArrowheads="1"/>
                </p:cNvSpPr>
                <p:nvPr/>
              </p:nvSpPr>
              <p:spPr bwMode="auto">
                <a:xfrm>
                  <a:off x="-2916832" y="2708920"/>
                  <a:ext cx="295274" cy="27699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 sz="1200">
                      <a:latin typeface="Arial" pitchFamily="34" charset="0"/>
                    </a:rPr>
                    <a:t>C</a:t>
                  </a:r>
                </a:p>
              </p:txBody>
            </p:sp>
          </p:grpSp>
          <p:grpSp>
            <p:nvGrpSpPr>
              <p:cNvPr id="71782" name="Skupina 34"/>
              <p:cNvGrpSpPr>
                <a:grpSpLocks/>
              </p:cNvGrpSpPr>
              <p:nvPr/>
            </p:nvGrpSpPr>
            <p:grpSpPr bwMode="auto">
              <a:xfrm>
                <a:off x="-3276872" y="2276872"/>
                <a:ext cx="485650" cy="421015"/>
                <a:chOff x="-3132856" y="2564904"/>
                <a:chExt cx="485650" cy="421015"/>
              </a:xfrm>
            </p:grpSpPr>
            <p:sp>
              <p:nvSpPr>
                <p:cNvPr id="71789" name="TextovéPole 35"/>
                <p:cNvSpPr txBox="1">
                  <a:spLocks noChangeArrowheads="1"/>
                </p:cNvSpPr>
                <p:nvPr/>
              </p:nvSpPr>
              <p:spPr bwMode="auto">
                <a:xfrm>
                  <a:off x="-3132856" y="2564904"/>
                  <a:ext cx="351378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R</a:t>
                  </a:r>
                </a:p>
              </p:txBody>
            </p:sp>
            <p:sp>
              <p:nvSpPr>
                <p:cNvPr id="71790" name="TextovéPole 36"/>
                <p:cNvSpPr txBox="1">
                  <a:spLocks noChangeArrowheads="1"/>
                </p:cNvSpPr>
                <p:nvPr/>
              </p:nvSpPr>
              <p:spPr bwMode="auto">
                <a:xfrm>
                  <a:off x="-2916832" y="2708920"/>
                  <a:ext cx="269626" cy="27699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 sz="1200">
                      <a:latin typeface="Arial" pitchFamily="34" charset="0"/>
                    </a:rPr>
                    <a:t>1</a:t>
                  </a:r>
                </a:p>
              </p:txBody>
            </p:sp>
          </p:grpSp>
          <p:grpSp>
            <p:nvGrpSpPr>
              <p:cNvPr id="71783" name="Skupina 40"/>
              <p:cNvGrpSpPr>
                <a:grpSpLocks/>
              </p:cNvGrpSpPr>
              <p:nvPr/>
            </p:nvGrpSpPr>
            <p:grpSpPr bwMode="auto">
              <a:xfrm>
                <a:off x="-2340768" y="2276872"/>
                <a:ext cx="485650" cy="421015"/>
                <a:chOff x="-3132856" y="2564904"/>
                <a:chExt cx="485650" cy="421015"/>
              </a:xfrm>
            </p:grpSpPr>
            <p:sp>
              <p:nvSpPr>
                <p:cNvPr id="71787" name="TextovéPole 41"/>
                <p:cNvSpPr txBox="1">
                  <a:spLocks noChangeArrowheads="1"/>
                </p:cNvSpPr>
                <p:nvPr/>
              </p:nvSpPr>
              <p:spPr bwMode="auto">
                <a:xfrm>
                  <a:off x="-3132856" y="2564904"/>
                  <a:ext cx="351378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R</a:t>
                  </a:r>
                </a:p>
              </p:txBody>
            </p:sp>
            <p:sp>
              <p:nvSpPr>
                <p:cNvPr id="71788" name="TextovéPole 42"/>
                <p:cNvSpPr txBox="1">
                  <a:spLocks noChangeArrowheads="1"/>
                </p:cNvSpPr>
                <p:nvPr/>
              </p:nvSpPr>
              <p:spPr bwMode="auto">
                <a:xfrm>
                  <a:off x="-2916832" y="2708920"/>
                  <a:ext cx="269626" cy="27699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 sz="1200">
                      <a:latin typeface="Arial" pitchFamily="34" charset="0"/>
                    </a:rPr>
                    <a:t>3</a:t>
                  </a:r>
                </a:p>
              </p:txBody>
            </p:sp>
          </p:grpSp>
          <p:grpSp>
            <p:nvGrpSpPr>
              <p:cNvPr id="71784" name="Skupina 43"/>
              <p:cNvGrpSpPr>
                <a:grpSpLocks/>
              </p:cNvGrpSpPr>
              <p:nvPr/>
            </p:nvGrpSpPr>
            <p:grpSpPr bwMode="auto">
              <a:xfrm>
                <a:off x="-2772816" y="2276872"/>
                <a:ext cx="485650" cy="421015"/>
                <a:chOff x="-3132856" y="2564904"/>
                <a:chExt cx="485650" cy="421015"/>
              </a:xfrm>
            </p:grpSpPr>
            <p:sp>
              <p:nvSpPr>
                <p:cNvPr id="71785" name="TextovéPole 44"/>
                <p:cNvSpPr txBox="1">
                  <a:spLocks noChangeArrowheads="1"/>
                </p:cNvSpPr>
                <p:nvPr/>
              </p:nvSpPr>
              <p:spPr bwMode="auto">
                <a:xfrm>
                  <a:off x="-3132856" y="2564904"/>
                  <a:ext cx="351378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R</a:t>
                  </a:r>
                </a:p>
              </p:txBody>
            </p:sp>
            <p:sp>
              <p:nvSpPr>
                <p:cNvPr id="71786" name="TextovéPole 45"/>
                <p:cNvSpPr txBox="1">
                  <a:spLocks noChangeArrowheads="1"/>
                </p:cNvSpPr>
                <p:nvPr/>
              </p:nvSpPr>
              <p:spPr bwMode="auto">
                <a:xfrm>
                  <a:off x="-2916832" y="2708920"/>
                  <a:ext cx="269626" cy="27699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 sz="1200">
                      <a:latin typeface="Arial" pitchFamily="34" charset="0"/>
                    </a:rPr>
                    <a:t>2</a:t>
                  </a:r>
                </a:p>
              </p:txBody>
            </p:sp>
          </p:grpSp>
        </p:grpSp>
        <p:grpSp>
          <p:nvGrpSpPr>
            <p:cNvPr id="71738" name="Skupina 46"/>
            <p:cNvGrpSpPr>
              <a:grpSpLocks/>
            </p:cNvGrpSpPr>
            <p:nvPr/>
          </p:nvGrpSpPr>
          <p:grpSpPr bwMode="auto">
            <a:xfrm>
              <a:off x="468313" y="2852738"/>
              <a:ext cx="511175" cy="420687"/>
              <a:chOff x="-3132856" y="2564904"/>
              <a:chExt cx="511298" cy="421015"/>
            </a:xfrm>
          </p:grpSpPr>
          <p:sp>
            <p:nvSpPr>
              <p:cNvPr id="71771" name="TextovéPole 47"/>
              <p:cNvSpPr txBox="1">
                <a:spLocks noChangeArrowheads="1"/>
              </p:cNvSpPr>
              <p:nvPr/>
            </p:nvSpPr>
            <p:spPr bwMode="auto">
              <a:xfrm>
                <a:off x="-3132856" y="2564904"/>
                <a:ext cx="3513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R</a:t>
                </a:r>
              </a:p>
            </p:txBody>
          </p:sp>
          <p:sp>
            <p:nvSpPr>
              <p:cNvPr id="71772" name="TextovéPole 48"/>
              <p:cNvSpPr txBox="1">
                <a:spLocks noChangeArrowheads="1"/>
              </p:cNvSpPr>
              <p:nvPr/>
            </p:nvSpPr>
            <p:spPr bwMode="auto">
              <a:xfrm>
                <a:off x="-2916832" y="2708920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1200">
                    <a:latin typeface="Arial" pitchFamily="34" charset="0"/>
                  </a:rPr>
                  <a:t>C</a:t>
                </a:r>
              </a:p>
            </p:txBody>
          </p:sp>
        </p:grpSp>
        <p:cxnSp>
          <p:nvCxnSpPr>
            <p:cNvPr id="85" name="Přímá spojovací čára 59"/>
            <p:cNvCxnSpPr/>
            <p:nvPr/>
          </p:nvCxnSpPr>
          <p:spPr>
            <a:xfrm>
              <a:off x="1258888" y="3068551"/>
              <a:ext cx="28892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1740" name="Skupina 74"/>
            <p:cNvGrpSpPr>
              <a:grpSpLocks/>
            </p:cNvGrpSpPr>
            <p:nvPr/>
          </p:nvGrpSpPr>
          <p:grpSpPr bwMode="auto">
            <a:xfrm>
              <a:off x="2339974" y="1917131"/>
              <a:ext cx="2067187" cy="801021"/>
              <a:chOff x="-2124744" y="1484714"/>
              <a:chExt cx="2067838" cy="801801"/>
            </a:xfrm>
          </p:grpSpPr>
          <p:sp>
            <p:nvSpPr>
              <p:cNvPr id="71758" name="TextovéPole 50"/>
              <p:cNvSpPr txBox="1">
                <a:spLocks noChangeArrowheads="1"/>
              </p:cNvSpPr>
              <p:nvPr/>
            </p:nvSpPr>
            <p:spPr bwMode="auto">
              <a:xfrm>
                <a:off x="-2124744" y="1700807"/>
                <a:ext cx="1679194" cy="3696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=       +       +   </a:t>
                </a:r>
              </a:p>
            </p:txBody>
          </p:sp>
          <p:sp>
            <p:nvSpPr>
              <p:cNvPr id="71759" name="TextovéPole 58"/>
              <p:cNvSpPr txBox="1">
                <a:spLocks noChangeArrowheads="1"/>
              </p:cNvSpPr>
              <p:nvPr/>
            </p:nvSpPr>
            <p:spPr bwMode="auto">
              <a:xfrm>
                <a:off x="-1836075" y="1484714"/>
                <a:ext cx="312906" cy="3693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1</a:t>
                </a:r>
              </a:p>
            </p:txBody>
          </p:sp>
          <p:sp>
            <p:nvSpPr>
              <p:cNvPr id="71760" name="TextovéPole 62"/>
              <p:cNvSpPr txBox="1">
                <a:spLocks noChangeArrowheads="1"/>
              </p:cNvSpPr>
              <p:nvPr/>
            </p:nvSpPr>
            <p:spPr bwMode="auto">
              <a:xfrm>
                <a:off x="-1259830" y="1484714"/>
                <a:ext cx="31290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1</a:t>
                </a:r>
              </a:p>
            </p:txBody>
          </p:sp>
          <p:sp>
            <p:nvSpPr>
              <p:cNvPr id="71761" name="TextovéPole 63"/>
              <p:cNvSpPr txBox="1">
                <a:spLocks noChangeArrowheads="1"/>
              </p:cNvSpPr>
              <p:nvPr/>
            </p:nvSpPr>
            <p:spPr bwMode="auto">
              <a:xfrm>
                <a:off x="-611553" y="1484714"/>
                <a:ext cx="31290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1</a:t>
                </a:r>
              </a:p>
            </p:txBody>
          </p:sp>
          <p:grpSp>
            <p:nvGrpSpPr>
              <p:cNvPr id="71762" name="Skupina 67"/>
              <p:cNvGrpSpPr>
                <a:grpSpLocks/>
              </p:cNvGrpSpPr>
              <p:nvPr/>
            </p:nvGrpSpPr>
            <p:grpSpPr bwMode="auto">
              <a:xfrm>
                <a:off x="-1692013" y="1917182"/>
                <a:ext cx="729268" cy="369332"/>
                <a:chOff x="-2916149" y="405014"/>
                <a:chExt cx="729268" cy="369332"/>
              </a:xfrm>
            </p:grpSpPr>
            <p:sp>
              <p:nvSpPr>
                <p:cNvPr id="71769" name="TextovéPole 64"/>
                <p:cNvSpPr txBox="1">
                  <a:spLocks noChangeArrowheads="1"/>
                </p:cNvSpPr>
                <p:nvPr/>
              </p:nvSpPr>
              <p:spPr bwMode="auto">
                <a:xfrm>
                  <a:off x="-2628027" y="405015"/>
                  <a:ext cx="441146" cy="36933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10</a:t>
                  </a:r>
                </a:p>
              </p:txBody>
            </p:sp>
            <p:sp>
              <p:nvSpPr>
                <p:cNvPr id="71770" name="Obdélník 66"/>
                <p:cNvSpPr>
                  <a:spLocks noChangeArrowheads="1"/>
                </p:cNvSpPr>
                <p:nvPr/>
              </p:nvSpPr>
              <p:spPr bwMode="auto">
                <a:xfrm>
                  <a:off x="-2916149" y="405014"/>
                  <a:ext cx="338554" cy="36933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el-GR" altLang="cs-CZ"/>
                    <a:t>Ω</a:t>
                  </a:r>
                </a:p>
              </p:txBody>
            </p:sp>
          </p:grpSp>
          <p:grpSp>
            <p:nvGrpSpPr>
              <p:cNvPr id="71763" name="Skupina 70"/>
              <p:cNvGrpSpPr>
                <a:grpSpLocks/>
              </p:cNvGrpSpPr>
              <p:nvPr/>
            </p:nvGrpSpPr>
            <p:grpSpPr bwMode="auto">
              <a:xfrm>
                <a:off x="-1980136" y="1917183"/>
                <a:ext cx="1202923" cy="369332"/>
                <a:chOff x="-3708328" y="405015"/>
                <a:chExt cx="1202923" cy="369332"/>
              </a:xfrm>
            </p:grpSpPr>
            <p:sp>
              <p:nvSpPr>
                <p:cNvPr id="71767" name="TextovéPole 68"/>
                <p:cNvSpPr txBox="1">
                  <a:spLocks noChangeArrowheads="1"/>
                </p:cNvSpPr>
                <p:nvPr/>
              </p:nvSpPr>
              <p:spPr bwMode="auto">
                <a:xfrm>
                  <a:off x="-3708328" y="405015"/>
                  <a:ext cx="441146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15</a:t>
                  </a:r>
                </a:p>
              </p:txBody>
            </p:sp>
            <p:sp>
              <p:nvSpPr>
                <p:cNvPr id="71768" name="Obdélník 69"/>
                <p:cNvSpPr>
                  <a:spLocks noChangeArrowheads="1"/>
                </p:cNvSpPr>
                <p:nvPr/>
              </p:nvSpPr>
              <p:spPr bwMode="auto">
                <a:xfrm>
                  <a:off x="-2843960" y="405015"/>
                  <a:ext cx="338555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el-GR" altLang="cs-CZ"/>
                    <a:t>Ω</a:t>
                  </a:r>
                </a:p>
              </p:txBody>
            </p:sp>
          </p:grpSp>
          <p:grpSp>
            <p:nvGrpSpPr>
              <p:cNvPr id="71764" name="Skupina 73"/>
              <p:cNvGrpSpPr>
                <a:grpSpLocks/>
              </p:cNvGrpSpPr>
              <p:nvPr/>
            </p:nvGrpSpPr>
            <p:grpSpPr bwMode="auto">
              <a:xfrm>
                <a:off x="-683583" y="1917182"/>
                <a:ext cx="626677" cy="369333"/>
                <a:chOff x="-3189853" y="260998"/>
                <a:chExt cx="626677" cy="369333"/>
              </a:xfrm>
            </p:grpSpPr>
            <p:sp>
              <p:nvSpPr>
                <p:cNvPr id="71765" name="TextovéPole 71"/>
                <p:cNvSpPr txBox="1">
                  <a:spLocks noChangeArrowheads="1"/>
                </p:cNvSpPr>
                <p:nvPr/>
              </p:nvSpPr>
              <p:spPr bwMode="auto">
                <a:xfrm>
                  <a:off x="-3189853" y="260998"/>
                  <a:ext cx="441146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cs-CZ" altLang="cs-CZ">
                      <a:latin typeface="Arial" pitchFamily="34" charset="0"/>
                    </a:rPr>
                    <a:t>20</a:t>
                  </a:r>
                </a:p>
              </p:txBody>
            </p:sp>
            <p:sp>
              <p:nvSpPr>
                <p:cNvPr id="71766" name="Obdélník 72"/>
                <p:cNvSpPr>
                  <a:spLocks noChangeArrowheads="1"/>
                </p:cNvSpPr>
                <p:nvPr/>
              </p:nvSpPr>
              <p:spPr bwMode="auto">
                <a:xfrm>
                  <a:off x="-2901730" y="260998"/>
                  <a:ext cx="338554" cy="3693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pPr eaLnBrk="1" hangingPunct="1"/>
                  <a:r>
                    <a:rPr lang="el-GR" altLang="cs-CZ"/>
                    <a:t>Ω</a:t>
                  </a:r>
                </a:p>
              </p:txBody>
            </p:sp>
          </p:grpSp>
        </p:grpSp>
        <p:sp>
          <p:nvSpPr>
            <p:cNvPr id="71741" name="TextovéPole 77"/>
            <p:cNvSpPr txBox="1">
              <a:spLocks noChangeArrowheads="1"/>
            </p:cNvSpPr>
            <p:nvPr/>
          </p:nvSpPr>
          <p:spPr bwMode="auto">
            <a:xfrm>
              <a:off x="4356100" y="2133600"/>
              <a:ext cx="382588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= </a:t>
              </a:r>
            </a:p>
          </p:txBody>
        </p:sp>
        <p:cxnSp>
          <p:nvCxnSpPr>
            <p:cNvPr id="88" name="Přímá spojovací čára 79"/>
            <p:cNvCxnSpPr/>
            <p:nvPr/>
          </p:nvCxnSpPr>
          <p:spPr>
            <a:xfrm>
              <a:off x="4643438" y="2349112"/>
              <a:ext cx="1800225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743" name="TextovéPole 83"/>
            <p:cNvSpPr txBox="1">
              <a:spLocks noChangeArrowheads="1"/>
            </p:cNvSpPr>
            <p:nvPr/>
          </p:nvSpPr>
          <p:spPr bwMode="auto">
            <a:xfrm>
              <a:off x="4932363" y="1989138"/>
              <a:ext cx="109537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6 + 4 + 3</a:t>
              </a:r>
            </a:p>
          </p:txBody>
        </p:sp>
        <p:sp>
          <p:nvSpPr>
            <p:cNvPr id="71744" name="TextovéPole 84"/>
            <p:cNvSpPr txBox="1">
              <a:spLocks noChangeArrowheads="1"/>
            </p:cNvSpPr>
            <p:nvPr/>
          </p:nvSpPr>
          <p:spPr bwMode="auto">
            <a:xfrm>
              <a:off x="5219700" y="2349500"/>
              <a:ext cx="44132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60</a:t>
              </a:r>
            </a:p>
          </p:txBody>
        </p:sp>
        <p:sp>
          <p:nvSpPr>
            <p:cNvPr id="71745" name="TextovéPole 85"/>
            <p:cNvSpPr txBox="1">
              <a:spLocks noChangeArrowheads="1"/>
            </p:cNvSpPr>
            <p:nvPr/>
          </p:nvSpPr>
          <p:spPr bwMode="auto">
            <a:xfrm>
              <a:off x="6732588" y="1989138"/>
              <a:ext cx="568325" cy="646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  13</a:t>
              </a:r>
            </a:p>
            <a:p>
              <a:pPr eaLnBrk="1" hangingPunct="1"/>
              <a:r>
                <a:rPr lang="cs-CZ" altLang="cs-CZ">
                  <a:latin typeface="Arial" pitchFamily="34" charset="0"/>
                </a:rPr>
                <a:t>  </a:t>
              </a:r>
            </a:p>
          </p:txBody>
        </p:sp>
        <p:sp>
          <p:nvSpPr>
            <p:cNvPr id="71746" name="TextovéPole 90"/>
            <p:cNvSpPr txBox="1">
              <a:spLocks noChangeArrowheads="1"/>
            </p:cNvSpPr>
            <p:nvPr/>
          </p:nvSpPr>
          <p:spPr bwMode="auto">
            <a:xfrm>
              <a:off x="6516688" y="2133600"/>
              <a:ext cx="319087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=</a:t>
              </a:r>
            </a:p>
          </p:txBody>
        </p:sp>
        <p:cxnSp>
          <p:nvCxnSpPr>
            <p:cNvPr id="93" name="Přímá spojovací čára 92"/>
            <p:cNvCxnSpPr/>
            <p:nvPr/>
          </p:nvCxnSpPr>
          <p:spPr>
            <a:xfrm>
              <a:off x="6804025" y="2349112"/>
              <a:ext cx="50482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748" name="TextovéPole 96"/>
            <p:cNvSpPr txBox="1">
              <a:spLocks noChangeArrowheads="1"/>
            </p:cNvSpPr>
            <p:nvPr/>
          </p:nvSpPr>
          <p:spPr bwMode="auto">
            <a:xfrm>
              <a:off x="6875463" y="2349500"/>
              <a:ext cx="44132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60</a:t>
              </a:r>
            </a:p>
          </p:txBody>
        </p:sp>
        <p:sp>
          <p:nvSpPr>
            <p:cNvPr id="95" name="Šipka doprava 97"/>
            <p:cNvSpPr/>
            <p:nvPr/>
          </p:nvSpPr>
          <p:spPr>
            <a:xfrm>
              <a:off x="7451725" y="2204589"/>
              <a:ext cx="360363" cy="215991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71750" name="TextovéPole 98"/>
            <p:cNvSpPr txBox="1">
              <a:spLocks noChangeArrowheads="1"/>
            </p:cNvSpPr>
            <p:nvPr/>
          </p:nvSpPr>
          <p:spPr bwMode="auto">
            <a:xfrm>
              <a:off x="900113" y="2852738"/>
              <a:ext cx="319087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=</a:t>
              </a:r>
            </a:p>
          </p:txBody>
        </p:sp>
        <p:sp>
          <p:nvSpPr>
            <p:cNvPr id="71751" name="TextovéPole 99"/>
            <p:cNvSpPr txBox="1">
              <a:spLocks noChangeArrowheads="1"/>
            </p:cNvSpPr>
            <p:nvPr/>
          </p:nvSpPr>
          <p:spPr bwMode="auto">
            <a:xfrm>
              <a:off x="1187450" y="2708275"/>
              <a:ext cx="441325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60</a:t>
              </a:r>
            </a:p>
          </p:txBody>
        </p:sp>
        <p:grpSp>
          <p:nvGrpSpPr>
            <p:cNvPr id="71752" name="Skupina 105"/>
            <p:cNvGrpSpPr>
              <a:grpSpLocks/>
            </p:cNvGrpSpPr>
            <p:nvPr/>
          </p:nvGrpSpPr>
          <p:grpSpPr bwMode="auto">
            <a:xfrm>
              <a:off x="1619251" y="2852738"/>
              <a:ext cx="1308869" cy="369530"/>
              <a:chOff x="-2556792" y="0"/>
              <a:chExt cx="1307810" cy="368976"/>
            </a:xfrm>
          </p:grpSpPr>
          <p:sp>
            <p:nvSpPr>
              <p:cNvPr id="71756" name="TextovéPole 103"/>
              <p:cNvSpPr txBox="1">
                <a:spLocks noChangeArrowheads="1"/>
              </p:cNvSpPr>
              <p:nvPr/>
            </p:nvSpPr>
            <p:spPr bwMode="auto">
              <a:xfrm>
                <a:off x="-2556792" y="0"/>
                <a:ext cx="1280083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latin typeface="Arial" pitchFamily="34" charset="0"/>
                  </a:rPr>
                  <a:t> =</a:t>
                </a:r>
                <a:r>
                  <a:rPr lang="cs-CZ" altLang="cs-CZ">
                    <a:solidFill>
                      <a:srgbClr val="FF0000"/>
                    </a:solidFill>
                    <a:latin typeface="Arial" pitchFamily="34" charset="0"/>
                  </a:rPr>
                  <a:t>  4,615   </a:t>
                </a:r>
              </a:p>
            </p:txBody>
          </p:sp>
          <p:sp>
            <p:nvSpPr>
              <p:cNvPr id="71757" name="Obdélník 104"/>
              <p:cNvSpPr>
                <a:spLocks noChangeArrowheads="1"/>
              </p:cNvSpPr>
              <p:nvPr/>
            </p:nvSpPr>
            <p:spPr bwMode="auto">
              <a:xfrm>
                <a:off x="-1692974" y="198"/>
                <a:ext cx="443992" cy="3687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>
                    <a:solidFill>
                      <a:srgbClr val="FF0000"/>
                    </a:solidFill>
                  </a:rPr>
                  <a:t>  </a:t>
                </a:r>
                <a:r>
                  <a:rPr lang="el-GR" altLang="cs-CZ">
                    <a:solidFill>
                      <a:srgbClr val="FF0000"/>
                    </a:solidFill>
                  </a:rPr>
                  <a:t>Ω</a:t>
                </a:r>
              </a:p>
            </p:txBody>
          </p:sp>
        </p:grpSp>
        <p:cxnSp>
          <p:nvCxnSpPr>
            <p:cNvPr id="99" name="Přímá spojovací čára 128"/>
            <p:cNvCxnSpPr/>
            <p:nvPr/>
          </p:nvCxnSpPr>
          <p:spPr>
            <a:xfrm>
              <a:off x="2628900" y="2277644"/>
              <a:ext cx="2889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ovací čára 139"/>
            <p:cNvCxnSpPr/>
            <p:nvPr/>
          </p:nvCxnSpPr>
          <p:spPr>
            <a:xfrm>
              <a:off x="3205163" y="2277644"/>
              <a:ext cx="2873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ovací čára 140"/>
            <p:cNvCxnSpPr/>
            <p:nvPr/>
          </p:nvCxnSpPr>
          <p:spPr>
            <a:xfrm>
              <a:off x="3852863" y="2277644"/>
              <a:ext cx="2873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734" name="TextovéPole 102"/>
          <p:cNvSpPr txBox="1">
            <a:spLocks noChangeArrowheads="1"/>
          </p:cNvSpPr>
          <p:nvPr/>
        </p:nvSpPr>
        <p:spPr bwMode="auto">
          <a:xfrm>
            <a:off x="2587625" y="6467475"/>
            <a:ext cx="441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13</a:t>
            </a:r>
          </a:p>
        </p:txBody>
      </p:sp>
      <p:sp>
        <p:nvSpPr>
          <p:cNvPr id="142" name="Obdélník 141"/>
          <p:cNvSpPr/>
          <p:nvPr/>
        </p:nvSpPr>
        <p:spPr>
          <a:xfrm>
            <a:off x="3759200" y="4824413"/>
            <a:ext cx="3013075" cy="5540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43" name="Obdélník 142"/>
          <p:cNvSpPr/>
          <p:nvPr/>
        </p:nvSpPr>
        <p:spPr>
          <a:xfrm>
            <a:off x="1992313" y="5389563"/>
            <a:ext cx="8207375" cy="14684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6000" dirty="0"/>
              <a:t>výpočet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</p:childTnLst>
        </p:cTn>
      </p:par>
    </p:tnLst>
    <p:bldLst>
      <p:bldP spid="142" grpId="0" animBg="1"/>
      <p:bldP spid="143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27575" y="908050"/>
            <a:ext cx="2952750" cy="13684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27575" y="2276475"/>
            <a:ext cx="2952750" cy="13684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 bwMode="auto">
          <a:xfrm>
            <a:off x="5664200" y="2133600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" name="Přímá spojovací čára 12"/>
          <p:cNvCxnSpPr>
            <a:stCxn id="4" idx="3"/>
          </p:cNvCxnSpPr>
          <p:nvPr/>
        </p:nvCxnSpPr>
        <p:spPr bwMode="auto">
          <a:xfrm>
            <a:off x="6456363" y="2278063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13"/>
          <p:cNvCxnSpPr>
            <a:stCxn id="4" idx="1"/>
          </p:cNvCxnSpPr>
          <p:nvPr/>
        </p:nvCxnSpPr>
        <p:spPr bwMode="auto">
          <a:xfrm flipH="1">
            <a:off x="5519738" y="2278063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 bwMode="auto">
          <a:xfrm>
            <a:off x="5664200" y="3500438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ovací čára 6"/>
          <p:cNvCxnSpPr>
            <a:stCxn id="7" idx="3"/>
          </p:cNvCxnSpPr>
          <p:nvPr/>
        </p:nvCxnSpPr>
        <p:spPr bwMode="auto">
          <a:xfrm>
            <a:off x="6456363" y="3644900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7"/>
          <p:cNvCxnSpPr>
            <a:stCxn id="7" idx="1"/>
          </p:cNvCxnSpPr>
          <p:nvPr/>
        </p:nvCxnSpPr>
        <p:spPr bwMode="auto">
          <a:xfrm flipH="1">
            <a:off x="5519738" y="3644900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14" name="TextovéPole 31"/>
          <p:cNvSpPr txBox="1">
            <a:spLocks noChangeArrowheads="1"/>
          </p:cNvSpPr>
          <p:nvPr/>
        </p:nvSpPr>
        <p:spPr bwMode="auto">
          <a:xfrm>
            <a:off x="5808663" y="3429000"/>
            <a:ext cx="350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R</a:t>
            </a:r>
          </a:p>
        </p:txBody>
      </p:sp>
      <p:sp>
        <p:nvSpPr>
          <p:cNvPr id="72715" name="TextovéPole 32"/>
          <p:cNvSpPr txBox="1">
            <a:spLocks noChangeArrowheads="1"/>
          </p:cNvSpPr>
          <p:nvPr/>
        </p:nvSpPr>
        <p:spPr bwMode="auto">
          <a:xfrm>
            <a:off x="6024563" y="3573463"/>
            <a:ext cx="2682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3</a:t>
            </a:r>
          </a:p>
        </p:txBody>
      </p:sp>
      <p:grpSp>
        <p:nvGrpSpPr>
          <p:cNvPr id="72716" name="Skupina 33"/>
          <p:cNvGrpSpPr>
            <a:grpSpLocks/>
          </p:cNvGrpSpPr>
          <p:nvPr/>
        </p:nvGrpSpPr>
        <p:grpSpPr bwMode="auto">
          <a:xfrm>
            <a:off x="5816600" y="2071688"/>
            <a:ext cx="485775" cy="420687"/>
            <a:chOff x="-3132856" y="2564904"/>
            <a:chExt cx="485650" cy="421015"/>
          </a:xfrm>
        </p:grpSpPr>
        <p:sp>
          <p:nvSpPr>
            <p:cNvPr id="72788" name="TextovéPole 34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2789" name="TextovéPole 35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15" name="Obdélník 14"/>
          <p:cNvSpPr/>
          <p:nvPr/>
        </p:nvSpPr>
        <p:spPr bwMode="auto">
          <a:xfrm>
            <a:off x="5664200" y="765175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ovací čára 16"/>
          <p:cNvCxnSpPr>
            <a:stCxn id="15" idx="3"/>
          </p:cNvCxnSpPr>
          <p:nvPr/>
        </p:nvCxnSpPr>
        <p:spPr bwMode="auto">
          <a:xfrm>
            <a:off x="6456363" y="9096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7"/>
          <p:cNvCxnSpPr>
            <a:stCxn id="15" idx="1"/>
          </p:cNvCxnSpPr>
          <p:nvPr/>
        </p:nvCxnSpPr>
        <p:spPr bwMode="auto">
          <a:xfrm flipH="1">
            <a:off x="5519738" y="909638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2720" name="Skupina 36"/>
          <p:cNvGrpSpPr>
            <a:grpSpLocks/>
          </p:cNvGrpSpPr>
          <p:nvPr/>
        </p:nvGrpSpPr>
        <p:grpSpPr bwMode="auto">
          <a:xfrm>
            <a:off x="5808663" y="692150"/>
            <a:ext cx="484187" cy="422275"/>
            <a:chOff x="-3132856" y="2564904"/>
            <a:chExt cx="485650" cy="421015"/>
          </a:xfrm>
        </p:grpSpPr>
        <p:sp>
          <p:nvSpPr>
            <p:cNvPr id="72786" name="TextovéPole 37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2787" name="TextovéPole 38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sp>
        <p:nvSpPr>
          <p:cNvPr id="21" name="Elipsa 39"/>
          <p:cNvSpPr/>
          <p:nvPr/>
        </p:nvSpPr>
        <p:spPr>
          <a:xfrm>
            <a:off x="7608888" y="2205038"/>
            <a:ext cx="142875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2" name="Elipsa 40"/>
          <p:cNvSpPr/>
          <p:nvPr/>
        </p:nvSpPr>
        <p:spPr>
          <a:xfrm flipH="1" flipV="1">
            <a:off x="4656138" y="2205038"/>
            <a:ext cx="144462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23" name="Přímá spojovací čára 42"/>
          <p:cNvCxnSpPr>
            <a:stCxn id="22" idx="6"/>
          </p:cNvCxnSpPr>
          <p:nvPr/>
        </p:nvCxnSpPr>
        <p:spPr>
          <a:xfrm flipH="1">
            <a:off x="2279650" y="2276475"/>
            <a:ext cx="2376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44"/>
          <p:cNvCxnSpPr/>
          <p:nvPr/>
        </p:nvCxnSpPr>
        <p:spPr>
          <a:xfrm>
            <a:off x="2279650" y="188913"/>
            <a:ext cx="64801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46"/>
          <p:cNvCxnSpPr/>
          <p:nvPr/>
        </p:nvCxnSpPr>
        <p:spPr>
          <a:xfrm>
            <a:off x="8759825" y="188913"/>
            <a:ext cx="0" cy="20875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48"/>
          <p:cNvCxnSpPr/>
          <p:nvPr/>
        </p:nvCxnSpPr>
        <p:spPr>
          <a:xfrm flipV="1">
            <a:off x="7608888" y="2276475"/>
            <a:ext cx="1150937" cy="22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57"/>
          <p:cNvSpPr/>
          <p:nvPr/>
        </p:nvSpPr>
        <p:spPr>
          <a:xfrm>
            <a:off x="2063750" y="2133600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8" name="Elipsa 58"/>
          <p:cNvSpPr/>
          <p:nvPr/>
        </p:nvSpPr>
        <p:spPr>
          <a:xfrm>
            <a:off x="2135188" y="188913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grpSp>
        <p:nvGrpSpPr>
          <p:cNvPr id="72729" name="Skupina 63"/>
          <p:cNvGrpSpPr>
            <a:grpSpLocks/>
          </p:cNvGrpSpPr>
          <p:nvPr/>
        </p:nvGrpSpPr>
        <p:grpSpPr bwMode="auto">
          <a:xfrm>
            <a:off x="1703388" y="1844675"/>
            <a:ext cx="360362" cy="360363"/>
            <a:chOff x="-1764704" y="260648"/>
            <a:chExt cx="432048" cy="360040"/>
          </a:xfrm>
        </p:grpSpPr>
        <p:cxnSp>
          <p:nvCxnSpPr>
            <p:cNvPr id="30" name="Přímá spojovací čára 60"/>
            <p:cNvCxnSpPr/>
            <p:nvPr/>
          </p:nvCxnSpPr>
          <p:spPr>
            <a:xfrm>
              <a:off x="-1547728" y="260648"/>
              <a:ext cx="0" cy="360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62"/>
            <p:cNvCxnSpPr/>
            <p:nvPr/>
          </p:nvCxnSpPr>
          <p:spPr>
            <a:xfrm>
              <a:off x="-1764704" y="476354"/>
              <a:ext cx="4320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" name="Přímá spojovací čára 65"/>
          <p:cNvCxnSpPr/>
          <p:nvPr/>
        </p:nvCxnSpPr>
        <p:spPr>
          <a:xfrm>
            <a:off x="1703388" y="549275"/>
            <a:ext cx="3603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31" name="TextovéPole 68"/>
          <p:cNvSpPr txBox="1">
            <a:spLocks noChangeArrowheads="1"/>
          </p:cNvSpPr>
          <p:nvPr/>
        </p:nvSpPr>
        <p:spPr bwMode="auto">
          <a:xfrm>
            <a:off x="1774825" y="908050"/>
            <a:ext cx="1089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U = 15 V</a:t>
            </a:r>
          </a:p>
        </p:txBody>
      </p:sp>
      <p:cxnSp>
        <p:nvCxnSpPr>
          <p:cNvPr id="34" name="Přímá spojovací šipka 71"/>
          <p:cNvCxnSpPr>
            <a:endCxn id="22" idx="6"/>
          </p:cNvCxnSpPr>
          <p:nvPr/>
        </p:nvCxnSpPr>
        <p:spPr>
          <a:xfrm>
            <a:off x="407987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73"/>
          <p:cNvCxnSpPr>
            <a:stCxn id="22" idx="4"/>
            <a:endCxn id="2" idx="1"/>
          </p:cNvCxnSpPr>
          <p:nvPr/>
        </p:nvCxnSpPr>
        <p:spPr>
          <a:xfrm flipH="1" flipV="1">
            <a:off x="4727575" y="1592263"/>
            <a:ext cx="1588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75"/>
          <p:cNvCxnSpPr>
            <a:stCxn id="22" idx="2"/>
          </p:cNvCxnSpPr>
          <p:nvPr/>
        </p:nvCxnSpPr>
        <p:spPr>
          <a:xfrm>
            <a:off x="4800600" y="2276475"/>
            <a:ext cx="57467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77"/>
          <p:cNvCxnSpPr/>
          <p:nvPr/>
        </p:nvCxnSpPr>
        <p:spPr>
          <a:xfrm>
            <a:off x="4727575" y="2349500"/>
            <a:ext cx="0" cy="5032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80"/>
          <p:cNvCxnSpPr>
            <a:stCxn id="2" idx="3"/>
            <a:endCxn id="21" idx="0"/>
          </p:cNvCxnSpPr>
          <p:nvPr/>
        </p:nvCxnSpPr>
        <p:spPr>
          <a:xfrm flipH="1">
            <a:off x="7680325" y="1592263"/>
            <a:ext cx="0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84"/>
          <p:cNvCxnSpPr/>
          <p:nvPr/>
        </p:nvCxnSpPr>
        <p:spPr>
          <a:xfrm>
            <a:off x="703262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86"/>
          <p:cNvCxnSpPr>
            <a:endCxn id="21" idx="4"/>
          </p:cNvCxnSpPr>
          <p:nvPr/>
        </p:nvCxnSpPr>
        <p:spPr>
          <a:xfrm flipV="1">
            <a:off x="7680325" y="2349500"/>
            <a:ext cx="0" cy="4318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88"/>
          <p:cNvCxnSpPr/>
          <p:nvPr/>
        </p:nvCxnSpPr>
        <p:spPr>
          <a:xfrm>
            <a:off x="7751763" y="2276475"/>
            <a:ext cx="72072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40" name="TextovéPole 90"/>
          <p:cNvSpPr txBox="1">
            <a:spLocks noChangeArrowheads="1"/>
          </p:cNvSpPr>
          <p:nvPr/>
        </p:nvSpPr>
        <p:spPr bwMode="auto">
          <a:xfrm>
            <a:off x="407987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sp>
        <p:nvSpPr>
          <p:cNvPr id="72741" name="TextovéPole 92"/>
          <p:cNvSpPr txBox="1">
            <a:spLocks noChangeArrowheads="1"/>
          </p:cNvSpPr>
          <p:nvPr/>
        </p:nvSpPr>
        <p:spPr bwMode="auto">
          <a:xfrm>
            <a:off x="789622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grpSp>
        <p:nvGrpSpPr>
          <p:cNvPr id="72742" name="Skupina 96"/>
          <p:cNvGrpSpPr>
            <a:grpSpLocks/>
          </p:cNvGrpSpPr>
          <p:nvPr/>
        </p:nvGrpSpPr>
        <p:grpSpPr bwMode="auto">
          <a:xfrm>
            <a:off x="4727575" y="1557338"/>
            <a:ext cx="341313" cy="420687"/>
            <a:chOff x="-2484784" y="692696"/>
            <a:chExt cx="341634" cy="421015"/>
          </a:xfrm>
        </p:grpSpPr>
        <p:sp>
          <p:nvSpPr>
            <p:cNvPr id="72782" name="TextovéPole 94"/>
            <p:cNvSpPr txBox="1">
              <a:spLocks noChangeArrowheads="1"/>
            </p:cNvSpPr>
            <p:nvPr/>
          </p:nvSpPr>
          <p:spPr bwMode="auto">
            <a:xfrm>
              <a:off x="-2412776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  <p:sp>
          <p:nvSpPr>
            <p:cNvPr id="72783" name="TextovéPole 95"/>
            <p:cNvSpPr txBox="1">
              <a:spLocks noChangeArrowheads="1"/>
            </p:cNvSpPr>
            <p:nvPr/>
          </p:nvSpPr>
          <p:spPr bwMode="auto">
            <a:xfrm>
              <a:off x="-2484784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</p:grpSp>
      <p:grpSp>
        <p:nvGrpSpPr>
          <p:cNvPr id="72743" name="Skupina 99"/>
          <p:cNvGrpSpPr>
            <a:grpSpLocks/>
          </p:cNvGrpSpPr>
          <p:nvPr/>
        </p:nvGrpSpPr>
        <p:grpSpPr bwMode="auto">
          <a:xfrm>
            <a:off x="5159375" y="2276475"/>
            <a:ext cx="414338" cy="420688"/>
            <a:chOff x="-2196752" y="476672"/>
            <a:chExt cx="413642" cy="421015"/>
          </a:xfrm>
        </p:grpSpPr>
        <p:sp>
          <p:nvSpPr>
            <p:cNvPr id="72780" name="TextovéPole 97"/>
            <p:cNvSpPr txBox="1">
              <a:spLocks noChangeArrowheads="1"/>
            </p:cNvSpPr>
            <p:nvPr/>
          </p:nvSpPr>
          <p:spPr bwMode="auto">
            <a:xfrm>
              <a:off x="-2196752" y="476672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2781" name="TextovéPole 98"/>
            <p:cNvSpPr txBox="1">
              <a:spLocks noChangeArrowheads="1"/>
            </p:cNvSpPr>
            <p:nvPr/>
          </p:nvSpPr>
          <p:spPr bwMode="auto">
            <a:xfrm>
              <a:off x="-2052736" y="620688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grpSp>
        <p:nvGrpSpPr>
          <p:cNvPr id="72744" name="Skupina 102"/>
          <p:cNvGrpSpPr>
            <a:grpSpLocks/>
          </p:cNvGrpSpPr>
          <p:nvPr/>
        </p:nvGrpSpPr>
        <p:grpSpPr bwMode="auto">
          <a:xfrm>
            <a:off x="4800600" y="2565400"/>
            <a:ext cx="341313" cy="420688"/>
            <a:chOff x="-1980728" y="332656"/>
            <a:chExt cx="341634" cy="421015"/>
          </a:xfrm>
        </p:grpSpPr>
        <p:sp>
          <p:nvSpPr>
            <p:cNvPr id="72778" name="TextovéPole 100"/>
            <p:cNvSpPr txBox="1">
              <a:spLocks noChangeArrowheads="1"/>
            </p:cNvSpPr>
            <p:nvPr/>
          </p:nvSpPr>
          <p:spPr bwMode="auto">
            <a:xfrm>
              <a:off x="-1980728" y="33265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2779" name="TextovéPole 101"/>
            <p:cNvSpPr txBox="1">
              <a:spLocks noChangeArrowheads="1"/>
            </p:cNvSpPr>
            <p:nvPr/>
          </p:nvSpPr>
          <p:spPr bwMode="auto">
            <a:xfrm>
              <a:off x="-1908720" y="47667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2745" name="Skupina 112"/>
          <p:cNvGrpSpPr>
            <a:grpSpLocks/>
          </p:cNvGrpSpPr>
          <p:nvPr/>
        </p:nvGrpSpPr>
        <p:grpSpPr bwMode="auto">
          <a:xfrm>
            <a:off x="7319963" y="1628775"/>
            <a:ext cx="341312" cy="420688"/>
            <a:chOff x="-1836712" y="692696"/>
            <a:chExt cx="341634" cy="421015"/>
          </a:xfrm>
        </p:grpSpPr>
        <p:sp>
          <p:nvSpPr>
            <p:cNvPr id="72776" name="TextovéPole 113"/>
            <p:cNvSpPr txBox="1">
              <a:spLocks noChangeArrowheads="1"/>
            </p:cNvSpPr>
            <p:nvPr/>
          </p:nvSpPr>
          <p:spPr bwMode="auto">
            <a:xfrm>
              <a:off x="-1836712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2777" name="TextovéPole 114"/>
            <p:cNvSpPr txBox="1">
              <a:spLocks noChangeArrowheads="1"/>
            </p:cNvSpPr>
            <p:nvPr/>
          </p:nvSpPr>
          <p:spPr bwMode="auto">
            <a:xfrm>
              <a:off x="-1764704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grpSp>
        <p:nvGrpSpPr>
          <p:cNvPr id="72746" name="Skupina 130"/>
          <p:cNvGrpSpPr>
            <a:grpSpLocks/>
          </p:cNvGrpSpPr>
          <p:nvPr/>
        </p:nvGrpSpPr>
        <p:grpSpPr bwMode="auto">
          <a:xfrm>
            <a:off x="7319963" y="2636838"/>
            <a:ext cx="341312" cy="420687"/>
            <a:chOff x="-1764704" y="2060848"/>
            <a:chExt cx="341634" cy="421015"/>
          </a:xfrm>
        </p:grpSpPr>
        <p:sp>
          <p:nvSpPr>
            <p:cNvPr id="72774" name="TextovéPole 131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2775" name="TextovéPole 132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2747" name="Skupina 133"/>
          <p:cNvGrpSpPr>
            <a:grpSpLocks/>
          </p:cNvGrpSpPr>
          <p:nvPr/>
        </p:nvGrpSpPr>
        <p:grpSpPr bwMode="auto">
          <a:xfrm>
            <a:off x="7104063" y="2276475"/>
            <a:ext cx="341312" cy="420688"/>
            <a:chOff x="-1764704" y="2060848"/>
            <a:chExt cx="341634" cy="421015"/>
          </a:xfrm>
        </p:grpSpPr>
        <p:sp>
          <p:nvSpPr>
            <p:cNvPr id="72772" name="TextovéPole 134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2773" name="TextovéPole 135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72748" name="TextovéPole 136"/>
          <p:cNvSpPr txBox="1">
            <a:spLocks noChangeArrowheads="1"/>
          </p:cNvSpPr>
          <p:nvPr/>
        </p:nvSpPr>
        <p:spPr bwMode="auto">
          <a:xfrm>
            <a:off x="4367213" y="2276475"/>
            <a:ext cx="33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A</a:t>
            </a:r>
          </a:p>
        </p:txBody>
      </p:sp>
      <p:sp>
        <p:nvSpPr>
          <p:cNvPr id="72749" name="TextovéPole 137"/>
          <p:cNvSpPr txBox="1">
            <a:spLocks noChangeArrowheads="1"/>
          </p:cNvSpPr>
          <p:nvPr/>
        </p:nvSpPr>
        <p:spPr bwMode="auto">
          <a:xfrm>
            <a:off x="7680325" y="2276475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B</a:t>
            </a:r>
          </a:p>
        </p:txBody>
      </p:sp>
      <p:grpSp>
        <p:nvGrpSpPr>
          <p:cNvPr id="72750" name="Skupina 105"/>
          <p:cNvGrpSpPr>
            <a:grpSpLocks/>
          </p:cNvGrpSpPr>
          <p:nvPr/>
        </p:nvGrpSpPr>
        <p:grpSpPr bwMode="auto">
          <a:xfrm>
            <a:off x="5735638" y="3141663"/>
            <a:ext cx="646112" cy="368300"/>
            <a:chOff x="-1404664" y="1916832"/>
            <a:chExt cx="645822" cy="369332"/>
          </a:xfrm>
        </p:grpSpPr>
        <p:sp>
          <p:nvSpPr>
            <p:cNvPr id="72770" name="TextovéPole 99"/>
            <p:cNvSpPr txBox="1">
              <a:spLocks noChangeArrowheads="1"/>
            </p:cNvSpPr>
            <p:nvPr/>
          </p:nvSpPr>
          <p:spPr bwMode="auto">
            <a:xfrm>
              <a:off x="-1404664" y="1916832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20</a:t>
              </a:r>
            </a:p>
          </p:txBody>
        </p:sp>
        <p:sp>
          <p:nvSpPr>
            <p:cNvPr id="72771" name="Obdélník 100"/>
            <p:cNvSpPr>
              <a:spLocks noChangeArrowheads="1"/>
            </p:cNvSpPr>
            <p:nvPr/>
          </p:nvSpPr>
          <p:spPr bwMode="auto">
            <a:xfrm>
              <a:off x="-1116632" y="1916832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2751" name="Skupina 104"/>
          <p:cNvGrpSpPr>
            <a:grpSpLocks/>
          </p:cNvGrpSpPr>
          <p:nvPr/>
        </p:nvGrpSpPr>
        <p:grpSpPr bwMode="auto">
          <a:xfrm>
            <a:off x="5735638" y="1773238"/>
            <a:ext cx="646112" cy="368300"/>
            <a:chOff x="-1332656" y="764704"/>
            <a:chExt cx="645822" cy="369332"/>
          </a:xfrm>
        </p:grpSpPr>
        <p:sp>
          <p:nvSpPr>
            <p:cNvPr id="72768" name="TextovéPole 98"/>
            <p:cNvSpPr txBox="1">
              <a:spLocks noChangeArrowheads="1"/>
            </p:cNvSpPr>
            <p:nvPr/>
          </p:nvSpPr>
          <p:spPr bwMode="auto">
            <a:xfrm>
              <a:off x="-1332656" y="764704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15</a:t>
              </a:r>
            </a:p>
          </p:txBody>
        </p:sp>
        <p:sp>
          <p:nvSpPr>
            <p:cNvPr id="72769" name="Obdélník 101"/>
            <p:cNvSpPr>
              <a:spLocks noChangeArrowheads="1"/>
            </p:cNvSpPr>
            <p:nvPr/>
          </p:nvSpPr>
          <p:spPr bwMode="auto">
            <a:xfrm>
              <a:off x="-1044624" y="764704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2752" name="Skupina 103"/>
          <p:cNvGrpSpPr>
            <a:grpSpLocks/>
          </p:cNvGrpSpPr>
          <p:nvPr/>
        </p:nvGrpSpPr>
        <p:grpSpPr bwMode="auto">
          <a:xfrm>
            <a:off x="5735638" y="404813"/>
            <a:ext cx="646112" cy="369887"/>
            <a:chOff x="-1332656" y="188640"/>
            <a:chExt cx="645822" cy="369332"/>
          </a:xfrm>
        </p:grpSpPr>
        <p:sp>
          <p:nvSpPr>
            <p:cNvPr id="72766" name="TextovéPole 95"/>
            <p:cNvSpPr txBox="1">
              <a:spLocks noChangeArrowheads="1"/>
            </p:cNvSpPr>
            <p:nvPr/>
          </p:nvSpPr>
          <p:spPr bwMode="auto">
            <a:xfrm>
              <a:off x="-1332656" y="188640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10</a:t>
              </a:r>
            </a:p>
          </p:txBody>
        </p:sp>
        <p:sp>
          <p:nvSpPr>
            <p:cNvPr id="72767" name="Obdélník 102"/>
            <p:cNvSpPr>
              <a:spLocks noChangeArrowheads="1"/>
            </p:cNvSpPr>
            <p:nvPr/>
          </p:nvSpPr>
          <p:spPr bwMode="auto">
            <a:xfrm>
              <a:off x="-1044624" y="188640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sp>
        <p:nvSpPr>
          <p:cNvPr id="72753" name="TextovéPole 75"/>
          <p:cNvSpPr txBox="1">
            <a:spLocks noChangeArrowheads="1"/>
          </p:cNvSpPr>
          <p:nvPr/>
        </p:nvSpPr>
        <p:spPr bwMode="auto">
          <a:xfrm>
            <a:off x="1801813" y="3825875"/>
            <a:ext cx="78676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Vypočítej do notesu hodnotu proudu I.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Zkontrolujte si svůj výpočet, kliknutím na černý obdélník.</a:t>
            </a:r>
          </a:p>
        </p:txBody>
      </p:sp>
      <p:sp>
        <p:nvSpPr>
          <p:cNvPr id="72754" name="TextovéPole 154"/>
          <p:cNvSpPr txBox="1">
            <a:spLocks noChangeArrowheads="1"/>
          </p:cNvSpPr>
          <p:nvPr/>
        </p:nvSpPr>
        <p:spPr bwMode="auto">
          <a:xfrm>
            <a:off x="1884363" y="4787900"/>
            <a:ext cx="1339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I  = ?</a:t>
            </a:r>
          </a:p>
        </p:txBody>
      </p:sp>
      <p:sp>
        <p:nvSpPr>
          <p:cNvPr id="72755" name="TextovéPole 155"/>
          <p:cNvSpPr txBox="1">
            <a:spLocks noChangeArrowheads="1"/>
          </p:cNvSpPr>
          <p:nvPr/>
        </p:nvSpPr>
        <p:spPr bwMode="auto">
          <a:xfrm>
            <a:off x="3740150" y="4787900"/>
            <a:ext cx="1924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3,250 A</a:t>
            </a:r>
          </a:p>
        </p:txBody>
      </p:sp>
      <p:sp>
        <p:nvSpPr>
          <p:cNvPr id="72756" name="TextovéPole 78"/>
          <p:cNvSpPr txBox="1">
            <a:spLocks noChangeArrowheads="1"/>
          </p:cNvSpPr>
          <p:nvPr/>
        </p:nvSpPr>
        <p:spPr bwMode="auto">
          <a:xfrm>
            <a:off x="3035300" y="4787900"/>
            <a:ext cx="527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A</a:t>
            </a:r>
          </a:p>
        </p:txBody>
      </p:sp>
      <p:sp>
        <p:nvSpPr>
          <p:cNvPr id="80" name="Obdélník 79"/>
          <p:cNvSpPr/>
          <p:nvPr/>
        </p:nvSpPr>
        <p:spPr>
          <a:xfrm>
            <a:off x="3668713" y="4852988"/>
            <a:ext cx="2292350" cy="6080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72758" name="TextovéPole 105"/>
          <p:cNvSpPr txBox="1">
            <a:spLocks noChangeArrowheads="1"/>
          </p:cNvSpPr>
          <p:nvPr/>
        </p:nvSpPr>
        <p:spPr bwMode="auto">
          <a:xfrm>
            <a:off x="1905000" y="5829300"/>
            <a:ext cx="83724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I  =            =                         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3,250 A</a:t>
            </a:r>
          </a:p>
        </p:txBody>
      </p:sp>
      <p:sp>
        <p:nvSpPr>
          <p:cNvPr id="72759" name="TextovéPole 108"/>
          <p:cNvSpPr txBox="1">
            <a:spLocks noChangeArrowheads="1"/>
          </p:cNvSpPr>
          <p:nvPr/>
        </p:nvSpPr>
        <p:spPr bwMode="auto">
          <a:xfrm>
            <a:off x="2706688" y="5829300"/>
            <a:ext cx="9826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U : </a:t>
            </a:r>
          </a:p>
        </p:txBody>
      </p:sp>
      <p:sp>
        <p:nvSpPr>
          <p:cNvPr id="72760" name="TextovéPole 109"/>
          <p:cNvSpPr txBox="1">
            <a:spLocks noChangeArrowheads="1"/>
          </p:cNvSpPr>
          <p:nvPr/>
        </p:nvSpPr>
        <p:spPr bwMode="auto">
          <a:xfrm>
            <a:off x="3462338" y="5819775"/>
            <a:ext cx="55562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R</a:t>
            </a:r>
          </a:p>
        </p:txBody>
      </p:sp>
      <p:sp>
        <p:nvSpPr>
          <p:cNvPr id="72761" name="TextovéPole 110"/>
          <p:cNvSpPr txBox="1">
            <a:spLocks noChangeArrowheads="1"/>
          </p:cNvSpPr>
          <p:nvPr/>
        </p:nvSpPr>
        <p:spPr bwMode="auto">
          <a:xfrm>
            <a:off x="3903663" y="61833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c</a:t>
            </a:r>
          </a:p>
        </p:txBody>
      </p:sp>
      <p:sp>
        <p:nvSpPr>
          <p:cNvPr id="72762" name="TextovéPole 115"/>
          <p:cNvSpPr txBox="1">
            <a:spLocks noChangeArrowheads="1"/>
          </p:cNvSpPr>
          <p:nvPr/>
        </p:nvSpPr>
        <p:spPr bwMode="auto">
          <a:xfrm>
            <a:off x="4664075" y="5791200"/>
            <a:ext cx="15255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15 V :</a:t>
            </a:r>
          </a:p>
        </p:txBody>
      </p:sp>
      <p:sp>
        <p:nvSpPr>
          <p:cNvPr id="72763" name="TextovéPole 116"/>
          <p:cNvSpPr txBox="1">
            <a:spLocks noChangeArrowheads="1"/>
          </p:cNvSpPr>
          <p:nvPr/>
        </p:nvSpPr>
        <p:spPr bwMode="auto">
          <a:xfrm>
            <a:off x="6102350" y="5802313"/>
            <a:ext cx="14684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4,615</a:t>
            </a:r>
          </a:p>
        </p:txBody>
      </p:sp>
      <p:sp>
        <p:nvSpPr>
          <p:cNvPr id="72764" name="Obdélník 117"/>
          <p:cNvSpPr>
            <a:spLocks noChangeArrowheads="1"/>
          </p:cNvSpPr>
          <p:nvPr/>
        </p:nvSpPr>
        <p:spPr bwMode="auto">
          <a:xfrm>
            <a:off x="7419975" y="5775325"/>
            <a:ext cx="1009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>
                <a:latin typeface="Arial" pitchFamily="34" charset="0"/>
              </a:rPr>
              <a:t>Ω</a:t>
            </a:r>
            <a:r>
              <a:rPr lang="cs-CZ" altLang="cs-CZ" sz="4000">
                <a:latin typeface="Arial" pitchFamily="34" charset="0"/>
              </a:rPr>
              <a:t> =</a:t>
            </a:r>
            <a:endParaRPr lang="el-GR" altLang="cs-CZ" sz="4000">
              <a:latin typeface="Arial" pitchFamily="34" charset="0"/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1905000" y="5775325"/>
            <a:ext cx="8382000" cy="9636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6000" dirty="0"/>
              <a:t>výpočet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</p:childTnLst>
        </p:cTn>
      </p:par>
    </p:tnLst>
    <p:bldLst>
      <p:bldP spid="80" grpId="0" animBg="1"/>
      <p:bldP spid="94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27575" y="908050"/>
            <a:ext cx="2952750" cy="13684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27575" y="2276475"/>
            <a:ext cx="2952750" cy="13684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 bwMode="auto">
          <a:xfrm>
            <a:off x="5664200" y="2133600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" name="Přímá spojovací čára 12"/>
          <p:cNvCxnSpPr>
            <a:stCxn id="4" idx="3"/>
          </p:cNvCxnSpPr>
          <p:nvPr/>
        </p:nvCxnSpPr>
        <p:spPr bwMode="auto">
          <a:xfrm>
            <a:off x="6456363" y="2278063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13"/>
          <p:cNvCxnSpPr>
            <a:stCxn id="4" idx="1"/>
          </p:cNvCxnSpPr>
          <p:nvPr/>
        </p:nvCxnSpPr>
        <p:spPr bwMode="auto">
          <a:xfrm flipH="1">
            <a:off x="5519738" y="2278063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 bwMode="auto">
          <a:xfrm>
            <a:off x="5664200" y="3500438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ovací čára 6"/>
          <p:cNvCxnSpPr>
            <a:stCxn id="7" idx="3"/>
          </p:cNvCxnSpPr>
          <p:nvPr/>
        </p:nvCxnSpPr>
        <p:spPr bwMode="auto">
          <a:xfrm>
            <a:off x="6456363" y="3644900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7"/>
          <p:cNvCxnSpPr>
            <a:stCxn id="7" idx="1"/>
          </p:cNvCxnSpPr>
          <p:nvPr/>
        </p:nvCxnSpPr>
        <p:spPr bwMode="auto">
          <a:xfrm flipH="1">
            <a:off x="5519738" y="3644900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38" name="TextovéPole 31"/>
          <p:cNvSpPr txBox="1">
            <a:spLocks noChangeArrowheads="1"/>
          </p:cNvSpPr>
          <p:nvPr/>
        </p:nvSpPr>
        <p:spPr bwMode="auto">
          <a:xfrm>
            <a:off x="5808663" y="3429000"/>
            <a:ext cx="350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R</a:t>
            </a:r>
          </a:p>
        </p:txBody>
      </p:sp>
      <p:sp>
        <p:nvSpPr>
          <p:cNvPr id="73739" name="TextovéPole 32"/>
          <p:cNvSpPr txBox="1">
            <a:spLocks noChangeArrowheads="1"/>
          </p:cNvSpPr>
          <p:nvPr/>
        </p:nvSpPr>
        <p:spPr bwMode="auto">
          <a:xfrm>
            <a:off x="6024563" y="3573463"/>
            <a:ext cx="2682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3</a:t>
            </a:r>
          </a:p>
        </p:txBody>
      </p:sp>
      <p:grpSp>
        <p:nvGrpSpPr>
          <p:cNvPr id="73740" name="Skupina 33"/>
          <p:cNvGrpSpPr>
            <a:grpSpLocks/>
          </p:cNvGrpSpPr>
          <p:nvPr/>
        </p:nvGrpSpPr>
        <p:grpSpPr bwMode="auto">
          <a:xfrm>
            <a:off x="5816600" y="2071688"/>
            <a:ext cx="485775" cy="420687"/>
            <a:chOff x="-3132856" y="2564904"/>
            <a:chExt cx="485650" cy="421015"/>
          </a:xfrm>
        </p:grpSpPr>
        <p:sp>
          <p:nvSpPr>
            <p:cNvPr id="73812" name="TextovéPole 34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3813" name="TextovéPole 35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15" name="Obdélník 14"/>
          <p:cNvSpPr/>
          <p:nvPr/>
        </p:nvSpPr>
        <p:spPr bwMode="auto">
          <a:xfrm>
            <a:off x="5664200" y="765175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ovací čára 16"/>
          <p:cNvCxnSpPr>
            <a:stCxn id="15" idx="3"/>
          </p:cNvCxnSpPr>
          <p:nvPr/>
        </p:nvCxnSpPr>
        <p:spPr bwMode="auto">
          <a:xfrm>
            <a:off x="6456363" y="9096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7"/>
          <p:cNvCxnSpPr>
            <a:stCxn id="15" idx="1"/>
          </p:cNvCxnSpPr>
          <p:nvPr/>
        </p:nvCxnSpPr>
        <p:spPr bwMode="auto">
          <a:xfrm flipH="1">
            <a:off x="5519738" y="909638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744" name="Skupina 36"/>
          <p:cNvGrpSpPr>
            <a:grpSpLocks/>
          </p:cNvGrpSpPr>
          <p:nvPr/>
        </p:nvGrpSpPr>
        <p:grpSpPr bwMode="auto">
          <a:xfrm>
            <a:off x="5808663" y="692150"/>
            <a:ext cx="484187" cy="422275"/>
            <a:chOff x="-3132856" y="2564904"/>
            <a:chExt cx="485650" cy="421015"/>
          </a:xfrm>
        </p:grpSpPr>
        <p:sp>
          <p:nvSpPr>
            <p:cNvPr id="73810" name="TextovéPole 37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3811" name="TextovéPole 38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sp>
        <p:nvSpPr>
          <p:cNvPr id="21" name="Elipsa 39"/>
          <p:cNvSpPr/>
          <p:nvPr/>
        </p:nvSpPr>
        <p:spPr>
          <a:xfrm>
            <a:off x="7608888" y="2205038"/>
            <a:ext cx="142875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2" name="Elipsa 40"/>
          <p:cNvSpPr/>
          <p:nvPr/>
        </p:nvSpPr>
        <p:spPr>
          <a:xfrm flipH="1" flipV="1">
            <a:off x="4656138" y="2205038"/>
            <a:ext cx="144462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23" name="Přímá spojovací čára 42"/>
          <p:cNvCxnSpPr>
            <a:stCxn id="22" idx="6"/>
          </p:cNvCxnSpPr>
          <p:nvPr/>
        </p:nvCxnSpPr>
        <p:spPr>
          <a:xfrm flipH="1">
            <a:off x="2279650" y="2276475"/>
            <a:ext cx="2376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44"/>
          <p:cNvCxnSpPr/>
          <p:nvPr/>
        </p:nvCxnSpPr>
        <p:spPr>
          <a:xfrm>
            <a:off x="2279650" y="188913"/>
            <a:ext cx="64801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46"/>
          <p:cNvCxnSpPr/>
          <p:nvPr/>
        </p:nvCxnSpPr>
        <p:spPr>
          <a:xfrm>
            <a:off x="8759825" y="188913"/>
            <a:ext cx="0" cy="20875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48"/>
          <p:cNvCxnSpPr/>
          <p:nvPr/>
        </p:nvCxnSpPr>
        <p:spPr>
          <a:xfrm flipV="1">
            <a:off x="7608888" y="2276475"/>
            <a:ext cx="1150937" cy="22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57"/>
          <p:cNvSpPr/>
          <p:nvPr/>
        </p:nvSpPr>
        <p:spPr>
          <a:xfrm>
            <a:off x="2063750" y="2133600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8" name="Elipsa 58"/>
          <p:cNvSpPr/>
          <p:nvPr/>
        </p:nvSpPr>
        <p:spPr>
          <a:xfrm>
            <a:off x="2135188" y="188913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grpSp>
        <p:nvGrpSpPr>
          <p:cNvPr id="73753" name="Skupina 63"/>
          <p:cNvGrpSpPr>
            <a:grpSpLocks/>
          </p:cNvGrpSpPr>
          <p:nvPr/>
        </p:nvGrpSpPr>
        <p:grpSpPr bwMode="auto">
          <a:xfrm>
            <a:off x="1703388" y="1844675"/>
            <a:ext cx="360362" cy="360363"/>
            <a:chOff x="-1764704" y="260648"/>
            <a:chExt cx="432048" cy="360040"/>
          </a:xfrm>
        </p:grpSpPr>
        <p:cxnSp>
          <p:nvCxnSpPr>
            <p:cNvPr id="30" name="Přímá spojovací čára 60"/>
            <p:cNvCxnSpPr/>
            <p:nvPr/>
          </p:nvCxnSpPr>
          <p:spPr>
            <a:xfrm>
              <a:off x="-1547728" y="260648"/>
              <a:ext cx="0" cy="360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62"/>
            <p:cNvCxnSpPr/>
            <p:nvPr/>
          </p:nvCxnSpPr>
          <p:spPr>
            <a:xfrm>
              <a:off x="-1764704" y="476354"/>
              <a:ext cx="4320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" name="Přímá spojovací čára 65"/>
          <p:cNvCxnSpPr/>
          <p:nvPr/>
        </p:nvCxnSpPr>
        <p:spPr>
          <a:xfrm>
            <a:off x="1703388" y="549275"/>
            <a:ext cx="3603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55" name="TextovéPole 68"/>
          <p:cNvSpPr txBox="1">
            <a:spLocks noChangeArrowheads="1"/>
          </p:cNvSpPr>
          <p:nvPr/>
        </p:nvSpPr>
        <p:spPr bwMode="auto">
          <a:xfrm>
            <a:off x="1774825" y="908050"/>
            <a:ext cx="1089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U = 15 V</a:t>
            </a:r>
          </a:p>
        </p:txBody>
      </p:sp>
      <p:cxnSp>
        <p:nvCxnSpPr>
          <p:cNvPr id="34" name="Přímá spojovací šipka 71"/>
          <p:cNvCxnSpPr>
            <a:endCxn id="22" idx="6"/>
          </p:cNvCxnSpPr>
          <p:nvPr/>
        </p:nvCxnSpPr>
        <p:spPr>
          <a:xfrm>
            <a:off x="407987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73"/>
          <p:cNvCxnSpPr>
            <a:stCxn id="22" idx="4"/>
            <a:endCxn id="2" idx="1"/>
          </p:cNvCxnSpPr>
          <p:nvPr/>
        </p:nvCxnSpPr>
        <p:spPr>
          <a:xfrm flipH="1" flipV="1">
            <a:off x="4727575" y="1592263"/>
            <a:ext cx="1588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75"/>
          <p:cNvCxnSpPr>
            <a:stCxn id="22" idx="2"/>
          </p:cNvCxnSpPr>
          <p:nvPr/>
        </p:nvCxnSpPr>
        <p:spPr>
          <a:xfrm>
            <a:off x="4800600" y="2276475"/>
            <a:ext cx="57467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77"/>
          <p:cNvCxnSpPr/>
          <p:nvPr/>
        </p:nvCxnSpPr>
        <p:spPr>
          <a:xfrm>
            <a:off x="4727575" y="2349500"/>
            <a:ext cx="0" cy="5032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80"/>
          <p:cNvCxnSpPr>
            <a:stCxn id="2" idx="3"/>
            <a:endCxn id="21" idx="0"/>
          </p:cNvCxnSpPr>
          <p:nvPr/>
        </p:nvCxnSpPr>
        <p:spPr>
          <a:xfrm flipH="1">
            <a:off x="7680325" y="1592263"/>
            <a:ext cx="0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84"/>
          <p:cNvCxnSpPr/>
          <p:nvPr/>
        </p:nvCxnSpPr>
        <p:spPr>
          <a:xfrm>
            <a:off x="703262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86"/>
          <p:cNvCxnSpPr>
            <a:endCxn id="21" idx="4"/>
          </p:cNvCxnSpPr>
          <p:nvPr/>
        </p:nvCxnSpPr>
        <p:spPr>
          <a:xfrm flipV="1">
            <a:off x="7680325" y="2349500"/>
            <a:ext cx="0" cy="4318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88"/>
          <p:cNvCxnSpPr/>
          <p:nvPr/>
        </p:nvCxnSpPr>
        <p:spPr>
          <a:xfrm>
            <a:off x="7751763" y="2276475"/>
            <a:ext cx="72072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64" name="TextovéPole 90"/>
          <p:cNvSpPr txBox="1">
            <a:spLocks noChangeArrowheads="1"/>
          </p:cNvSpPr>
          <p:nvPr/>
        </p:nvSpPr>
        <p:spPr bwMode="auto">
          <a:xfrm>
            <a:off x="407987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sp>
        <p:nvSpPr>
          <p:cNvPr id="73765" name="TextovéPole 92"/>
          <p:cNvSpPr txBox="1">
            <a:spLocks noChangeArrowheads="1"/>
          </p:cNvSpPr>
          <p:nvPr/>
        </p:nvSpPr>
        <p:spPr bwMode="auto">
          <a:xfrm>
            <a:off x="789622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grpSp>
        <p:nvGrpSpPr>
          <p:cNvPr id="73766" name="Skupina 96"/>
          <p:cNvGrpSpPr>
            <a:grpSpLocks/>
          </p:cNvGrpSpPr>
          <p:nvPr/>
        </p:nvGrpSpPr>
        <p:grpSpPr bwMode="auto">
          <a:xfrm>
            <a:off x="4727575" y="1557338"/>
            <a:ext cx="341313" cy="420687"/>
            <a:chOff x="-2484784" y="692696"/>
            <a:chExt cx="341634" cy="421015"/>
          </a:xfrm>
        </p:grpSpPr>
        <p:sp>
          <p:nvSpPr>
            <p:cNvPr id="73806" name="TextovéPole 94"/>
            <p:cNvSpPr txBox="1">
              <a:spLocks noChangeArrowheads="1"/>
            </p:cNvSpPr>
            <p:nvPr/>
          </p:nvSpPr>
          <p:spPr bwMode="auto">
            <a:xfrm>
              <a:off x="-2412776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  <p:sp>
          <p:nvSpPr>
            <p:cNvPr id="73807" name="TextovéPole 95"/>
            <p:cNvSpPr txBox="1">
              <a:spLocks noChangeArrowheads="1"/>
            </p:cNvSpPr>
            <p:nvPr/>
          </p:nvSpPr>
          <p:spPr bwMode="auto">
            <a:xfrm>
              <a:off x="-2484784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</p:grpSp>
      <p:grpSp>
        <p:nvGrpSpPr>
          <p:cNvPr id="73767" name="Skupina 99"/>
          <p:cNvGrpSpPr>
            <a:grpSpLocks/>
          </p:cNvGrpSpPr>
          <p:nvPr/>
        </p:nvGrpSpPr>
        <p:grpSpPr bwMode="auto">
          <a:xfrm>
            <a:off x="5159375" y="2276475"/>
            <a:ext cx="414338" cy="420688"/>
            <a:chOff x="-2196752" y="476672"/>
            <a:chExt cx="413642" cy="421015"/>
          </a:xfrm>
        </p:grpSpPr>
        <p:sp>
          <p:nvSpPr>
            <p:cNvPr id="73804" name="TextovéPole 97"/>
            <p:cNvSpPr txBox="1">
              <a:spLocks noChangeArrowheads="1"/>
            </p:cNvSpPr>
            <p:nvPr/>
          </p:nvSpPr>
          <p:spPr bwMode="auto">
            <a:xfrm>
              <a:off x="-2196752" y="476672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3805" name="TextovéPole 98"/>
            <p:cNvSpPr txBox="1">
              <a:spLocks noChangeArrowheads="1"/>
            </p:cNvSpPr>
            <p:nvPr/>
          </p:nvSpPr>
          <p:spPr bwMode="auto">
            <a:xfrm>
              <a:off x="-2052736" y="620688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grpSp>
        <p:nvGrpSpPr>
          <p:cNvPr id="73768" name="Skupina 102"/>
          <p:cNvGrpSpPr>
            <a:grpSpLocks/>
          </p:cNvGrpSpPr>
          <p:nvPr/>
        </p:nvGrpSpPr>
        <p:grpSpPr bwMode="auto">
          <a:xfrm>
            <a:off x="4800600" y="2565400"/>
            <a:ext cx="341313" cy="420688"/>
            <a:chOff x="-1980728" y="332656"/>
            <a:chExt cx="341634" cy="421015"/>
          </a:xfrm>
        </p:grpSpPr>
        <p:sp>
          <p:nvSpPr>
            <p:cNvPr id="73802" name="TextovéPole 100"/>
            <p:cNvSpPr txBox="1">
              <a:spLocks noChangeArrowheads="1"/>
            </p:cNvSpPr>
            <p:nvPr/>
          </p:nvSpPr>
          <p:spPr bwMode="auto">
            <a:xfrm>
              <a:off x="-1980728" y="33265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3803" name="TextovéPole 101"/>
            <p:cNvSpPr txBox="1">
              <a:spLocks noChangeArrowheads="1"/>
            </p:cNvSpPr>
            <p:nvPr/>
          </p:nvSpPr>
          <p:spPr bwMode="auto">
            <a:xfrm>
              <a:off x="-1908720" y="47667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3769" name="Skupina 112"/>
          <p:cNvGrpSpPr>
            <a:grpSpLocks/>
          </p:cNvGrpSpPr>
          <p:nvPr/>
        </p:nvGrpSpPr>
        <p:grpSpPr bwMode="auto">
          <a:xfrm>
            <a:off x="7319963" y="1628775"/>
            <a:ext cx="341312" cy="420688"/>
            <a:chOff x="-1836712" y="692696"/>
            <a:chExt cx="341634" cy="421015"/>
          </a:xfrm>
        </p:grpSpPr>
        <p:sp>
          <p:nvSpPr>
            <p:cNvPr id="73800" name="TextovéPole 113"/>
            <p:cNvSpPr txBox="1">
              <a:spLocks noChangeArrowheads="1"/>
            </p:cNvSpPr>
            <p:nvPr/>
          </p:nvSpPr>
          <p:spPr bwMode="auto">
            <a:xfrm>
              <a:off x="-1836712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3801" name="TextovéPole 114"/>
            <p:cNvSpPr txBox="1">
              <a:spLocks noChangeArrowheads="1"/>
            </p:cNvSpPr>
            <p:nvPr/>
          </p:nvSpPr>
          <p:spPr bwMode="auto">
            <a:xfrm>
              <a:off x="-1764704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grpSp>
        <p:nvGrpSpPr>
          <p:cNvPr id="73770" name="Skupina 130"/>
          <p:cNvGrpSpPr>
            <a:grpSpLocks/>
          </p:cNvGrpSpPr>
          <p:nvPr/>
        </p:nvGrpSpPr>
        <p:grpSpPr bwMode="auto">
          <a:xfrm>
            <a:off x="7319963" y="2636838"/>
            <a:ext cx="341312" cy="420687"/>
            <a:chOff x="-1764704" y="2060848"/>
            <a:chExt cx="341634" cy="421015"/>
          </a:xfrm>
        </p:grpSpPr>
        <p:sp>
          <p:nvSpPr>
            <p:cNvPr id="73798" name="TextovéPole 131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3799" name="TextovéPole 132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3771" name="Skupina 133"/>
          <p:cNvGrpSpPr>
            <a:grpSpLocks/>
          </p:cNvGrpSpPr>
          <p:nvPr/>
        </p:nvGrpSpPr>
        <p:grpSpPr bwMode="auto">
          <a:xfrm>
            <a:off x="7104063" y="2276475"/>
            <a:ext cx="341312" cy="420688"/>
            <a:chOff x="-1764704" y="2060848"/>
            <a:chExt cx="341634" cy="421015"/>
          </a:xfrm>
        </p:grpSpPr>
        <p:sp>
          <p:nvSpPr>
            <p:cNvPr id="73796" name="TextovéPole 134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3797" name="TextovéPole 135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73772" name="TextovéPole 136"/>
          <p:cNvSpPr txBox="1">
            <a:spLocks noChangeArrowheads="1"/>
          </p:cNvSpPr>
          <p:nvPr/>
        </p:nvSpPr>
        <p:spPr bwMode="auto">
          <a:xfrm>
            <a:off x="4367213" y="2276475"/>
            <a:ext cx="33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A</a:t>
            </a:r>
          </a:p>
        </p:txBody>
      </p:sp>
      <p:sp>
        <p:nvSpPr>
          <p:cNvPr id="73773" name="TextovéPole 137"/>
          <p:cNvSpPr txBox="1">
            <a:spLocks noChangeArrowheads="1"/>
          </p:cNvSpPr>
          <p:nvPr/>
        </p:nvSpPr>
        <p:spPr bwMode="auto">
          <a:xfrm>
            <a:off x="7680325" y="2276475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B</a:t>
            </a:r>
          </a:p>
        </p:txBody>
      </p:sp>
      <p:grpSp>
        <p:nvGrpSpPr>
          <p:cNvPr id="73774" name="Skupina 105"/>
          <p:cNvGrpSpPr>
            <a:grpSpLocks/>
          </p:cNvGrpSpPr>
          <p:nvPr/>
        </p:nvGrpSpPr>
        <p:grpSpPr bwMode="auto">
          <a:xfrm>
            <a:off x="5735638" y="3141663"/>
            <a:ext cx="646112" cy="368300"/>
            <a:chOff x="-1404664" y="1916832"/>
            <a:chExt cx="645822" cy="369332"/>
          </a:xfrm>
        </p:grpSpPr>
        <p:sp>
          <p:nvSpPr>
            <p:cNvPr id="73794" name="TextovéPole 99"/>
            <p:cNvSpPr txBox="1">
              <a:spLocks noChangeArrowheads="1"/>
            </p:cNvSpPr>
            <p:nvPr/>
          </p:nvSpPr>
          <p:spPr bwMode="auto">
            <a:xfrm>
              <a:off x="-1404664" y="1916832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20</a:t>
              </a:r>
            </a:p>
          </p:txBody>
        </p:sp>
        <p:sp>
          <p:nvSpPr>
            <p:cNvPr id="73795" name="Obdélník 100"/>
            <p:cNvSpPr>
              <a:spLocks noChangeArrowheads="1"/>
            </p:cNvSpPr>
            <p:nvPr/>
          </p:nvSpPr>
          <p:spPr bwMode="auto">
            <a:xfrm>
              <a:off x="-1116632" y="1916832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3775" name="Skupina 104"/>
          <p:cNvGrpSpPr>
            <a:grpSpLocks/>
          </p:cNvGrpSpPr>
          <p:nvPr/>
        </p:nvGrpSpPr>
        <p:grpSpPr bwMode="auto">
          <a:xfrm>
            <a:off x="5735638" y="1773238"/>
            <a:ext cx="646112" cy="368300"/>
            <a:chOff x="-1332656" y="764704"/>
            <a:chExt cx="645822" cy="369332"/>
          </a:xfrm>
        </p:grpSpPr>
        <p:sp>
          <p:nvSpPr>
            <p:cNvPr id="73792" name="TextovéPole 98"/>
            <p:cNvSpPr txBox="1">
              <a:spLocks noChangeArrowheads="1"/>
            </p:cNvSpPr>
            <p:nvPr/>
          </p:nvSpPr>
          <p:spPr bwMode="auto">
            <a:xfrm>
              <a:off x="-1332656" y="764704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15</a:t>
              </a:r>
            </a:p>
          </p:txBody>
        </p:sp>
        <p:sp>
          <p:nvSpPr>
            <p:cNvPr id="73793" name="Obdélník 101"/>
            <p:cNvSpPr>
              <a:spLocks noChangeArrowheads="1"/>
            </p:cNvSpPr>
            <p:nvPr/>
          </p:nvSpPr>
          <p:spPr bwMode="auto">
            <a:xfrm>
              <a:off x="-1044624" y="764704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3776" name="Skupina 103"/>
          <p:cNvGrpSpPr>
            <a:grpSpLocks/>
          </p:cNvGrpSpPr>
          <p:nvPr/>
        </p:nvGrpSpPr>
        <p:grpSpPr bwMode="auto">
          <a:xfrm>
            <a:off x="5735638" y="404813"/>
            <a:ext cx="646112" cy="369887"/>
            <a:chOff x="-1332656" y="188640"/>
            <a:chExt cx="645822" cy="369332"/>
          </a:xfrm>
        </p:grpSpPr>
        <p:sp>
          <p:nvSpPr>
            <p:cNvPr id="73790" name="TextovéPole 95"/>
            <p:cNvSpPr txBox="1">
              <a:spLocks noChangeArrowheads="1"/>
            </p:cNvSpPr>
            <p:nvPr/>
          </p:nvSpPr>
          <p:spPr bwMode="auto">
            <a:xfrm>
              <a:off x="-1332656" y="188640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10</a:t>
              </a:r>
            </a:p>
          </p:txBody>
        </p:sp>
        <p:sp>
          <p:nvSpPr>
            <p:cNvPr id="73791" name="Obdélník 102"/>
            <p:cNvSpPr>
              <a:spLocks noChangeArrowheads="1"/>
            </p:cNvSpPr>
            <p:nvPr/>
          </p:nvSpPr>
          <p:spPr bwMode="auto">
            <a:xfrm>
              <a:off x="-1044624" y="188640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sp>
        <p:nvSpPr>
          <p:cNvPr id="73777" name="TextovéPole 75"/>
          <p:cNvSpPr txBox="1">
            <a:spLocks noChangeArrowheads="1"/>
          </p:cNvSpPr>
          <p:nvPr/>
        </p:nvSpPr>
        <p:spPr bwMode="auto">
          <a:xfrm>
            <a:off x="1808163" y="3994150"/>
            <a:ext cx="78692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Vypočítej do notesu hodnotu proudu I</a:t>
            </a:r>
            <a:r>
              <a:rPr lang="cs-CZ" altLang="cs-CZ">
                <a:latin typeface="Arial" pitchFamily="34" charset="0"/>
              </a:rPr>
              <a:t>1..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Zkontrolujte si svůj výpočet, kliknutím na černý obdélník.</a:t>
            </a:r>
          </a:p>
        </p:txBody>
      </p:sp>
      <p:sp>
        <p:nvSpPr>
          <p:cNvPr id="73778" name="TextovéPole 154"/>
          <p:cNvSpPr txBox="1">
            <a:spLocks noChangeArrowheads="1"/>
          </p:cNvSpPr>
          <p:nvPr/>
        </p:nvSpPr>
        <p:spPr bwMode="auto">
          <a:xfrm>
            <a:off x="1884363" y="4787900"/>
            <a:ext cx="14684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I</a:t>
            </a:r>
            <a:r>
              <a:rPr lang="cs-CZ" altLang="cs-CZ">
                <a:latin typeface="Arial" pitchFamily="34" charset="0"/>
              </a:rPr>
              <a:t>1</a:t>
            </a:r>
            <a:r>
              <a:rPr lang="cs-CZ" altLang="cs-CZ" sz="4000">
                <a:latin typeface="Arial" pitchFamily="34" charset="0"/>
              </a:rPr>
              <a:t>  = ?</a:t>
            </a:r>
          </a:p>
        </p:txBody>
      </p:sp>
      <p:sp>
        <p:nvSpPr>
          <p:cNvPr id="73779" name="TextovéPole 155"/>
          <p:cNvSpPr txBox="1">
            <a:spLocks noChangeArrowheads="1"/>
          </p:cNvSpPr>
          <p:nvPr/>
        </p:nvSpPr>
        <p:spPr bwMode="auto">
          <a:xfrm>
            <a:off x="3740150" y="4787900"/>
            <a:ext cx="13541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1,5 A</a:t>
            </a:r>
          </a:p>
        </p:txBody>
      </p:sp>
      <p:sp>
        <p:nvSpPr>
          <p:cNvPr id="73780" name="TextovéPole 78"/>
          <p:cNvSpPr txBox="1">
            <a:spLocks noChangeArrowheads="1"/>
          </p:cNvSpPr>
          <p:nvPr/>
        </p:nvSpPr>
        <p:spPr bwMode="auto">
          <a:xfrm>
            <a:off x="3163888" y="4805363"/>
            <a:ext cx="5254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A</a:t>
            </a:r>
          </a:p>
        </p:txBody>
      </p:sp>
      <p:sp>
        <p:nvSpPr>
          <p:cNvPr id="80" name="Obdélník 79"/>
          <p:cNvSpPr/>
          <p:nvPr/>
        </p:nvSpPr>
        <p:spPr>
          <a:xfrm>
            <a:off x="3824288" y="4894263"/>
            <a:ext cx="2292350" cy="6096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73782" name="TextovéPole 105"/>
          <p:cNvSpPr txBox="1">
            <a:spLocks noChangeArrowheads="1"/>
          </p:cNvSpPr>
          <p:nvPr/>
        </p:nvSpPr>
        <p:spPr bwMode="auto">
          <a:xfrm>
            <a:off x="1905000" y="5829300"/>
            <a:ext cx="68167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I</a:t>
            </a:r>
            <a:r>
              <a:rPr lang="cs-CZ" altLang="cs-CZ">
                <a:latin typeface="Arial" pitchFamily="34" charset="0"/>
              </a:rPr>
              <a:t>1</a:t>
            </a:r>
            <a:r>
              <a:rPr lang="cs-CZ" altLang="cs-CZ" sz="4000">
                <a:latin typeface="Arial" pitchFamily="34" charset="0"/>
              </a:rPr>
              <a:t>  =         =                    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1,5 A</a:t>
            </a:r>
          </a:p>
        </p:txBody>
      </p:sp>
      <p:sp>
        <p:nvSpPr>
          <p:cNvPr id="73783" name="TextovéPole 108"/>
          <p:cNvSpPr txBox="1">
            <a:spLocks noChangeArrowheads="1"/>
          </p:cNvSpPr>
          <p:nvPr/>
        </p:nvSpPr>
        <p:spPr bwMode="auto">
          <a:xfrm>
            <a:off x="2706688" y="5829300"/>
            <a:ext cx="11255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 U : </a:t>
            </a:r>
          </a:p>
        </p:txBody>
      </p:sp>
      <p:sp>
        <p:nvSpPr>
          <p:cNvPr id="73784" name="TextovéPole 109"/>
          <p:cNvSpPr txBox="1">
            <a:spLocks noChangeArrowheads="1"/>
          </p:cNvSpPr>
          <p:nvPr/>
        </p:nvSpPr>
        <p:spPr bwMode="auto">
          <a:xfrm>
            <a:off x="3581400" y="5819775"/>
            <a:ext cx="554038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R</a:t>
            </a:r>
          </a:p>
        </p:txBody>
      </p:sp>
      <p:sp>
        <p:nvSpPr>
          <p:cNvPr id="73785" name="TextovéPole 110"/>
          <p:cNvSpPr txBox="1">
            <a:spLocks noChangeArrowheads="1"/>
          </p:cNvSpPr>
          <p:nvPr/>
        </p:nvSpPr>
        <p:spPr bwMode="auto">
          <a:xfrm>
            <a:off x="3903663" y="6183313"/>
            <a:ext cx="31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1</a:t>
            </a:r>
          </a:p>
        </p:txBody>
      </p:sp>
      <p:sp>
        <p:nvSpPr>
          <p:cNvPr id="73786" name="TextovéPole 115"/>
          <p:cNvSpPr txBox="1">
            <a:spLocks noChangeArrowheads="1"/>
          </p:cNvSpPr>
          <p:nvPr/>
        </p:nvSpPr>
        <p:spPr bwMode="auto">
          <a:xfrm>
            <a:off x="4359275" y="5808663"/>
            <a:ext cx="152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15 V :</a:t>
            </a:r>
          </a:p>
        </p:txBody>
      </p:sp>
      <p:sp>
        <p:nvSpPr>
          <p:cNvPr id="73787" name="TextovéPole 116"/>
          <p:cNvSpPr txBox="1">
            <a:spLocks noChangeArrowheads="1"/>
          </p:cNvSpPr>
          <p:nvPr/>
        </p:nvSpPr>
        <p:spPr bwMode="auto">
          <a:xfrm>
            <a:off x="5780088" y="5807075"/>
            <a:ext cx="755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10</a:t>
            </a:r>
          </a:p>
        </p:txBody>
      </p:sp>
      <p:sp>
        <p:nvSpPr>
          <p:cNvPr id="73788" name="Obdélník 117"/>
          <p:cNvSpPr>
            <a:spLocks noChangeArrowheads="1"/>
          </p:cNvSpPr>
          <p:nvPr/>
        </p:nvSpPr>
        <p:spPr bwMode="auto">
          <a:xfrm>
            <a:off x="6442075" y="5775325"/>
            <a:ext cx="10112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>
                <a:latin typeface="Arial" pitchFamily="34" charset="0"/>
              </a:rPr>
              <a:t>Ω</a:t>
            </a:r>
            <a:r>
              <a:rPr lang="cs-CZ" altLang="cs-CZ" sz="4000">
                <a:latin typeface="Arial" pitchFamily="34" charset="0"/>
              </a:rPr>
              <a:t> =</a:t>
            </a:r>
            <a:endParaRPr lang="el-GR" altLang="cs-CZ" sz="4000">
              <a:latin typeface="Arial" pitchFamily="34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1703388" y="5775325"/>
            <a:ext cx="7781925" cy="8937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6000" dirty="0"/>
              <a:t>výpočet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80" grpId="0" animBg="1"/>
      <p:bldP spid="74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27575" y="908050"/>
            <a:ext cx="2952750" cy="13684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27575" y="2276475"/>
            <a:ext cx="2952750" cy="13684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 bwMode="auto">
          <a:xfrm>
            <a:off x="5664200" y="2133600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" name="Přímá spojovací čára 12"/>
          <p:cNvCxnSpPr>
            <a:stCxn id="4" idx="3"/>
          </p:cNvCxnSpPr>
          <p:nvPr/>
        </p:nvCxnSpPr>
        <p:spPr bwMode="auto">
          <a:xfrm>
            <a:off x="6456363" y="2278063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13"/>
          <p:cNvCxnSpPr>
            <a:stCxn id="4" idx="1"/>
          </p:cNvCxnSpPr>
          <p:nvPr/>
        </p:nvCxnSpPr>
        <p:spPr bwMode="auto">
          <a:xfrm flipH="1">
            <a:off x="5519738" y="2278063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 bwMode="auto">
          <a:xfrm>
            <a:off x="5664200" y="3500438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ovací čára 6"/>
          <p:cNvCxnSpPr>
            <a:stCxn id="7" idx="3"/>
          </p:cNvCxnSpPr>
          <p:nvPr/>
        </p:nvCxnSpPr>
        <p:spPr bwMode="auto">
          <a:xfrm>
            <a:off x="6456363" y="3644900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7"/>
          <p:cNvCxnSpPr>
            <a:stCxn id="7" idx="1"/>
          </p:cNvCxnSpPr>
          <p:nvPr/>
        </p:nvCxnSpPr>
        <p:spPr bwMode="auto">
          <a:xfrm flipH="1">
            <a:off x="5519738" y="3644900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62" name="TextovéPole 31"/>
          <p:cNvSpPr txBox="1">
            <a:spLocks noChangeArrowheads="1"/>
          </p:cNvSpPr>
          <p:nvPr/>
        </p:nvSpPr>
        <p:spPr bwMode="auto">
          <a:xfrm>
            <a:off x="5808663" y="3429000"/>
            <a:ext cx="350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R</a:t>
            </a:r>
          </a:p>
        </p:txBody>
      </p:sp>
      <p:sp>
        <p:nvSpPr>
          <p:cNvPr id="74763" name="TextovéPole 32"/>
          <p:cNvSpPr txBox="1">
            <a:spLocks noChangeArrowheads="1"/>
          </p:cNvSpPr>
          <p:nvPr/>
        </p:nvSpPr>
        <p:spPr bwMode="auto">
          <a:xfrm>
            <a:off x="6024563" y="3573463"/>
            <a:ext cx="2682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3</a:t>
            </a:r>
          </a:p>
        </p:txBody>
      </p:sp>
      <p:grpSp>
        <p:nvGrpSpPr>
          <p:cNvPr id="74764" name="Skupina 33"/>
          <p:cNvGrpSpPr>
            <a:grpSpLocks/>
          </p:cNvGrpSpPr>
          <p:nvPr/>
        </p:nvGrpSpPr>
        <p:grpSpPr bwMode="auto">
          <a:xfrm>
            <a:off x="5816600" y="2071688"/>
            <a:ext cx="485775" cy="420687"/>
            <a:chOff x="-3132856" y="2564904"/>
            <a:chExt cx="485650" cy="421015"/>
          </a:xfrm>
        </p:grpSpPr>
        <p:sp>
          <p:nvSpPr>
            <p:cNvPr id="74836" name="TextovéPole 34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4837" name="TextovéPole 35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15" name="Obdélník 14"/>
          <p:cNvSpPr/>
          <p:nvPr/>
        </p:nvSpPr>
        <p:spPr bwMode="auto">
          <a:xfrm>
            <a:off x="5664200" y="765175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ovací čára 16"/>
          <p:cNvCxnSpPr>
            <a:stCxn id="15" idx="3"/>
          </p:cNvCxnSpPr>
          <p:nvPr/>
        </p:nvCxnSpPr>
        <p:spPr bwMode="auto">
          <a:xfrm>
            <a:off x="6456363" y="9096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7"/>
          <p:cNvCxnSpPr>
            <a:stCxn id="15" idx="1"/>
          </p:cNvCxnSpPr>
          <p:nvPr/>
        </p:nvCxnSpPr>
        <p:spPr bwMode="auto">
          <a:xfrm flipH="1">
            <a:off x="5519738" y="909638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4768" name="Skupina 36"/>
          <p:cNvGrpSpPr>
            <a:grpSpLocks/>
          </p:cNvGrpSpPr>
          <p:nvPr/>
        </p:nvGrpSpPr>
        <p:grpSpPr bwMode="auto">
          <a:xfrm>
            <a:off x="5808663" y="692150"/>
            <a:ext cx="484187" cy="422275"/>
            <a:chOff x="-3132856" y="2564904"/>
            <a:chExt cx="485650" cy="421015"/>
          </a:xfrm>
        </p:grpSpPr>
        <p:sp>
          <p:nvSpPr>
            <p:cNvPr id="74834" name="TextovéPole 37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4835" name="TextovéPole 38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sp>
        <p:nvSpPr>
          <p:cNvPr id="21" name="Elipsa 39"/>
          <p:cNvSpPr/>
          <p:nvPr/>
        </p:nvSpPr>
        <p:spPr>
          <a:xfrm>
            <a:off x="7608888" y="2205038"/>
            <a:ext cx="142875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2" name="Elipsa 40"/>
          <p:cNvSpPr/>
          <p:nvPr/>
        </p:nvSpPr>
        <p:spPr>
          <a:xfrm flipH="1" flipV="1">
            <a:off x="4656138" y="2205038"/>
            <a:ext cx="144462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23" name="Přímá spojovací čára 42"/>
          <p:cNvCxnSpPr>
            <a:stCxn id="22" idx="6"/>
          </p:cNvCxnSpPr>
          <p:nvPr/>
        </p:nvCxnSpPr>
        <p:spPr>
          <a:xfrm flipH="1">
            <a:off x="2279650" y="2276475"/>
            <a:ext cx="2376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44"/>
          <p:cNvCxnSpPr/>
          <p:nvPr/>
        </p:nvCxnSpPr>
        <p:spPr>
          <a:xfrm>
            <a:off x="2279650" y="188913"/>
            <a:ext cx="64801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46"/>
          <p:cNvCxnSpPr/>
          <p:nvPr/>
        </p:nvCxnSpPr>
        <p:spPr>
          <a:xfrm>
            <a:off x="8759825" y="188913"/>
            <a:ext cx="0" cy="20875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48"/>
          <p:cNvCxnSpPr/>
          <p:nvPr/>
        </p:nvCxnSpPr>
        <p:spPr>
          <a:xfrm flipV="1">
            <a:off x="7608888" y="2276475"/>
            <a:ext cx="1150937" cy="22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57"/>
          <p:cNvSpPr/>
          <p:nvPr/>
        </p:nvSpPr>
        <p:spPr>
          <a:xfrm>
            <a:off x="2063750" y="2133600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8" name="Elipsa 58"/>
          <p:cNvSpPr/>
          <p:nvPr/>
        </p:nvSpPr>
        <p:spPr>
          <a:xfrm>
            <a:off x="2135188" y="188913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grpSp>
        <p:nvGrpSpPr>
          <p:cNvPr id="74777" name="Skupina 63"/>
          <p:cNvGrpSpPr>
            <a:grpSpLocks/>
          </p:cNvGrpSpPr>
          <p:nvPr/>
        </p:nvGrpSpPr>
        <p:grpSpPr bwMode="auto">
          <a:xfrm>
            <a:off x="1703388" y="1844675"/>
            <a:ext cx="360362" cy="360363"/>
            <a:chOff x="-1764704" y="260648"/>
            <a:chExt cx="432048" cy="360040"/>
          </a:xfrm>
        </p:grpSpPr>
        <p:cxnSp>
          <p:nvCxnSpPr>
            <p:cNvPr id="30" name="Přímá spojovací čára 60"/>
            <p:cNvCxnSpPr/>
            <p:nvPr/>
          </p:nvCxnSpPr>
          <p:spPr>
            <a:xfrm>
              <a:off x="-1547728" y="260648"/>
              <a:ext cx="0" cy="360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62"/>
            <p:cNvCxnSpPr/>
            <p:nvPr/>
          </p:nvCxnSpPr>
          <p:spPr>
            <a:xfrm>
              <a:off x="-1764704" y="476354"/>
              <a:ext cx="4320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" name="Přímá spojovací čára 65"/>
          <p:cNvCxnSpPr/>
          <p:nvPr/>
        </p:nvCxnSpPr>
        <p:spPr>
          <a:xfrm>
            <a:off x="1703388" y="549275"/>
            <a:ext cx="3603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79" name="TextovéPole 68"/>
          <p:cNvSpPr txBox="1">
            <a:spLocks noChangeArrowheads="1"/>
          </p:cNvSpPr>
          <p:nvPr/>
        </p:nvSpPr>
        <p:spPr bwMode="auto">
          <a:xfrm>
            <a:off x="1774825" y="908050"/>
            <a:ext cx="1089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U = 15 V</a:t>
            </a:r>
          </a:p>
        </p:txBody>
      </p:sp>
      <p:cxnSp>
        <p:nvCxnSpPr>
          <p:cNvPr id="34" name="Přímá spojovací šipka 71"/>
          <p:cNvCxnSpPr>
            <a:endCxn id="22" idx="6"/>
          </p:cNvCxnSpPr>
          <p:nvPr/>
        </p:nvCxnSpPr>
        <p:spPr>
          <a:xfrm>
            <a:off x="407987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73"/>
          <p:cNvCxnSpPr>
            <a:stCxn id="22" idx="4"/>
            <a:endCxn id="2" idx="1"/>
          </p:cNvCxnSpPr>
          <p:nvPr/>
        </p:nvCxnSpPr>
        <p:spPr>
          <a:xfrm flipH="1" flipV="1">
            <a:off x="4727575" y="1592263"/>
            <a:ext cx="1588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75"/>
          <p:cNvCxnSpPr>
            <a:stCxn id="22" idx="2"/>
          </p:cNvCxnSpPr>
          <p:nvPr/>
        </p:nvCxnSpPr>
        <p:spPr>
          <a:xfrm>
            <a:off x="4800600" y="2276475"/>
            <a:ext cx="57467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77"/>
          <p:cNvCxnSpPr/>
          <p:nvPr/>
        </p:nvCxnSpPr>
        <p:spPr>
          <a:xfrm>
            <a:off x="4727575" y="2349500"/>
            <a:ext cx="0" cy="5032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80"/>
          <p:cNvCxnSpPr>
            <a:stCxn id="2" idx="3"/>
            <a:endCxn id="21" idx="0"/>
          </p:cNvCxnSpPr>
          <p:nvPr/>
        </p:nvCxnSpPr>
        <p:spPr>
          <a:xfrm flipH="1">
            <a:off x="7680325" y="1592263"/>
            <a:ext cx="0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84"/>
          <p:cNvCxnSpPr/>
          <p:nvPr/>
        </p:nvCxnSpPr>
        <p:spPr>
          <a:xfrm>
            <a:off x="703262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86"/>
          <p:cNvCxnSpPr>
            <a:endCxn id="21" idx="4"/>
          </p:cNvCxnSpPr>
          <p:nvPr/>
        </p:nvCxnSpPr>
        <p:spPr>
          <a:xfrm flipV="1">
            <a:off x="7680325" y="2349500"/>
            <a:ext cx="0" cy="4318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88"/>
          <p:cNvCxnSpPr/>
          <p:nvPr/>
        </p:nvCxnSpPr>
        <p:spPr>
          <a:xfrm>
            <a:off x="7751763" y="2276475"/>
            <a:ext cx="72072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88" name="TextovéPole 90"/>
          <p:cNvSpPr txBox="1">
            <a:spLocks noChangeArrowheads="1"/>
          </p:cNvSpPr>
          <p:nvPr/>
        </p:nvSpPr>
        <p:spPr bwMode="auto">
          <a:xfrm>
            <a:off x="407987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sp>
        <p:nvSpPr>
          <p:cNvPr id="74789" name="TextovéPole 92"/>
          <p:cNvSpPr txBox="1">
            <a:spLocks noChangeArrowheads="1"/>
          </p:cNvSpPr>
          <p:nvPr/>
        </p:nvSpPr>
        <p:spPr bwMode="auto">
          <a:xfrm>
            <a:off x="789622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grpSp>
        <p:nvGrpSpPr>
          <p:cNvPr id="74790" name="Skupina 96"/>
          <p:cNvGrpSpPr>
            <a:grpSpLocks/>
          </p:cNvGrpSpPr>
          <p:nvPr/>
        </p:nvGrpSpPr>
        <p:grpSpPr bwMode="auto">
          <a:xfrm>
            <a:off x="4727575" y="1557338"/>
            <a:ext cx="341313" cy="420687"/>
            <a:chOff x="-2484784" y="692696"/>
            <a:chExt cx="341634" cy="421015"/>
          </a:xfrm>
        </p:grpSpPr>
        <p:sp>
          <p:nvSpPr>
            <p:cNvPr id="74830" name="TextovéPole 94"/>
            <p:cNvSpPr txBox="1">
              <a:spLocks noChangeArrowheads="1"/>
            </p:cNvSpPr>
            <p:nvPr/>
          </p:nvSpPr>
          <p:spPr bwMode="auto">
            <a:xfrm>
              <a:off x="-2412776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  <p:sp>
          <p:nvSpPr>
            <p:cNvPr id="74831" name="TextovéPole 95"/>
            <p:cNvSpPr txBox="1">
              <a:spLocks noChangeArrowheads="1"/>
            </p:cNvSpPr>
            <p:nvPr/>
          </p:nvSpPr>
          <p:spPr bwMode="auto">
            <a:xfrm>
              <a:off x="-2484784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</p:grpSp>
      <p:grpSp>
        <p:nvGrpSpPr>
          <p:cNvPr id="74791" name="Skupina 99"/>
          <p:cNvGrpSpPr>
            <a:grpSpLocks/>
          </p:cNvGrpSpPr>
          <p:nvPr/>
        </p:nvGrpSpPr>
        <p:grpSpPr bwMode="auto">
          <a:xfrm>
            <a:off x="5159375" y="2276475"/>
            <a:ext cx="414338" cy="420688"/>
            <a:chOff x="-2196752" y="476672"/>
            <a:chExt cx="413642" cy="421015"/>
          </a:xfrm>
        </p:grpSpPr>
        <p:sp>
          <p:nvSpPr>
            <p:cNvPr id="74828" name="TextovéPole 97"/>
            <p:cNvSpPr txBox="1">
              <a:spLocks noChangeArrowheads="1"/>
            </p:cNvSpPr>
            <p:nvPr/>
          </p:nvSpPr>
          <p:spPr bwMode="auto">
            <a:xfrm>
              <a:off x="-2196752" y="476672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4829" name="TextovéPole 98"/>
            <p:cNvSpPr txBox="1">
              <a:spLocks noChangeArrowheads="1"/>
            </p:cNvSpPr>
            <p:nvPr/>
          </p:nvSpPr>
          <p:spPr bwMode="auto">
            <a:xfrm>
              <a:off x="-2052736" y="620688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grpSp>
        <p:nvGrpSpPr>
          <p:cNvPr id="74792" name="Skupina 102"/>
          <p:cNvGrpSpPr>
            <a:grpSpLocks/>
          </p:cNvGrpSpPr>
          <p:nvPr/>
        </p:nvGrpSpPr>
        <p:grpSpPr bwMode="auto">
          <a:xfrm>
            <a:off x="4800600" y="2565400"/>
            <a:ext cx="341313" cy="420688"/>
            <a:chOff x="-1980728" y="332656"/>
            <a:chExt cx="341634" cy="421015"/>
          </a:xfrm>
        </p:grpSpPr>
        <p:sp>
          <p:nvSpPr>
            <p:cNvPr id="74826" name="TextovéPole 100"/>
            <p:cNvSpPr txBox="1">
              <a:spLocks noChangeArrowheads="1"/>
            </p:cNvSpPr>
            <p:nvPr/>
          </p:nvSpPr>
          <p:spPr bwMode="auto">
            <a:xfrm>
              <a:off x="-1980728" y="33265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4827" name="TextovéPole 101"/>
            <p:cNvSpPr txBox="1">
              <a:spLocks noChangeArrowheads="1"/>
            </p:cNvSpPr>
            <p:nvPr/>
          </p:nvSpPr>
          <p:spPr bwMode="auto">
            <a:xfrm>
              <a:off x="-1908720" y="47667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4793" name="Skupina 112"/>
          <p:cNvGrpSpPr>
            <a:grpSpLocks/>
          </p:cNvGrpSpPr>
          <p:nvPr/>
        </p:nvGrpSpPr>
        <p:grpSpPr bwMode="auto">
          <a:xfrm>
            <a:off x="7319963" y="1628775"/>
            <a:ext cx="341312" cy="420688"/>
            <a:chOff x="-1836712" y="692696"/>
            <a:chExt cx="341634" cy="421015"/>
          </a:xfrm>
        </p:grpSpPr>
        <p:sp>
          <p:nvSpPr>
            <p:cNvPr id="74824" name="TextovéPole 113"/>
            <p:cNvSpPr txBox="1">
              <a:spLocks noChangeArrowheads="1"/>
            </p:cNvSpPr>
            <p:nvPr/>
          </p:nvSpPr>
          <p:spPr bwMode="auto">
            <a:xfrm>
              <a:off x="-1836712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4825" name="TextovéPole 114"/>
            <p:cNvSpPr txBox="1">
              <a:spLocks noChangeArrowheads="1"/>
            </p:cNvSpPr>
            <p:nvPr/>
          </p:nvSpPr>
          <p:spPr bwMode="auto">
            <a:xfrm>
              <a:off x="-1764704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grpSp>
        <p:nvGrpSpPr>
          <p:cNvPr id="74794" name="Skupina 130"/>
          <p:cNvGrpSpPr>
            <a:grpSpLocks/>
          </p:cNvGrpSpPr>
          <p:nvPr/>
        </p:nvGrpSpPr>
        <p:grpSpPr bwMode="auto">
          <a:xfrm>
            <a:off x="7319963" y="2636838"/>
            <a:ext cx="341312" cy="420687"/>
            <a:chOff x="-1764704" y="2060848"/>
            <a:chExt cx="341634" cy="421015"/>
          </a:xfrm>
        </p:grpSpPr>
        <p:sp>
          <p:nvSpPr>
            <p:cNvPr id="74822" name="TextovéPole 131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4823" name="TextovéPole 132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4795" name="Skupina 133"/>
          <p:cNvGrpSpPr>
            <a:grpSpLocks/>
          </p:cNvGrpSpPr>
          <p:nvPr/>
        </p:nvGrpSpPr>
        <p:grpSpPr bwMode="auto">
          <a:xfrm>
            <a:off x="7104063" y="2276475"/>
            <a:ext cx="341312" cy="420688"/>
            <a:chOff x="-1764704" y="2060848"/>
            <a:chExt cx="341634" cy="421015"/>
          </a:xfrm>
        </p:grpSpPr>
        <p:sp>
          <p:nvSpPr>
            <p:cNvPr id="74820" name="TextovéPole 134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4821" name="TextovéPole 135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74796" name="TextovéPole 136"/>
          <p:cNvSpPr txBox="1">
            <a:spLocks noChangeArrowheads="1"/>
          </p:cNvSpPr>
          <p:nvPr/>
        </p:nvSpPr>
        <p:spPr bwMode="auto">
          <a:xfrm>
            <a:off x="4367213" y="2276475"/>
            <a:ext cx="33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A</a:t>
            </a:r>
          </a:p>
        </p:txBody>
      </p:sp>
      <p:sp>
        <p:nvSpPr>
          <p:cNvPr id="74797" name="TextovéPole 137"/>
          <p:cNvSpPr txBox="1">
            <a:spLocks noChangeArrowheads="1"/>
          </p:cNvSpPr>
          <p:nvPr/>
        </p:nvSpPr>
        <p:spPr bwMode="auto">
          <a:xfrm>
            <a:off x="7680325" y="2276475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B</a:t>
            </a:r>
          </a:p>
        </p:txBody>
      </p:sp>
      <p:grpSp>
        <p:nvGrpSpPr>
          <p:cNvPr id="74798" name="Skupina 105"/>
          <p:cNvGrpSpPr>
            <a:grpSpLocks/>
          </p:cNvGrpSpPr>
          <p:nvPr/>
        </p:nvGrpSpPr>
        <p:grpSpPr bwMode="auto">
          <a:xfrm>
            <a:off x="5735638" y="3141663"/>
            <a:ext cx="646112" cy="368300"/>
            <a:chOff x="-1404664" y="1916832"/>
            <a:chExt cx="645822" cy="369332"/>
          </a:xfrm>
        </p:grpSpPr>
        <p:sp>
          <p:nvSpPr>
            <p:cNvPr id="74818" name="TextovéPole 99"/>
            <p:cNvSpPr txBox="1">
              <a:spLocks noChangeArrowheads="1"/>
            </p:cNvSpPr>
            <p:nvPr/>
          </p:nvSpPr>
          <p:spPr bwMode="auto">
            <a:xfrm>
              <a:off x="-1404664" y="1916832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20</a:t>
              </a:r>
            </a:p>
          </p:txBody>
        </p:sp>
        <p:sp>
          <p:nvSpPr>
            <p:cNvPr id="74819" name="Obdélník 100"/>
            <p:cNvSpPr>
              <a:spLocks noChangeArrowheads="1"/>
            </p:cNvSpPr>
            <p:nvPr/>
          </p:nvSpPr>
          <p:spPr bwMode="auto">
            <a:xfrm>
              <a:off x="-1116632" y="1916832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4799" name="Skupina 104"/>
          <p:cNvGrpSpPr>
            <a:grpSpLocks/>
          </p:cNvGrpSpPr>
          <p:nvPr/>
        </p:nvGrpSpPr>
        <p:grpSpPr bwMode="auto">
          <a:xfrm>
            <a:off x="5735638" y="1773238"/>
            <a:ext cx="646112" cy="368300"/>
            <a:chOff x="-1332656" y="764704"/>
            <a:chExt cx="645822" cy="369332"/>
          </a:xfrm>
        </p:grpSpPr>
        <p:sp>
          <p:nvSpPr>
            <p:cNvPr id="74816" name="TextovéPole 98"/>
            <p:cNvSpPr txBox="1">
              <a:spLocks noChangeArrowheads="1"/>
            </p:cNvSpPr>
            <p:nvPr/>
          </p:nvSpPr>
          <p:spPr bwMode="auto">
            <a:xfrm>
              <a:off x="-1332656" y="764704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15</a:t>
              </a:r>
            </a:p>
          </p:txBody>
        </p:sp>
        <p:sp>
          <p:nvSpPr>
            <p:cNvPr id="74817" name="Obdélník 101"/>
            <p:cNvSpPr>
              <a:spLocks noChangeArrowheads="1"/>
            </p:cNvSpPr>
            <p:nvPr/>
          </p:nvSpPr>
          <p:spPr bwMode="auto">
            <a:xfrm>
              <a:off x="-1044624" y="764704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4800" name="Skupina 103"/>
          <p:cNvGrpSpPr>
            <a:grpSpLocks/>
          </p:cNvGrpSpPr>
          <p:nvPr/>
        </p:nvGrpSpPr>
        <p:grpSpPr bwMode="auto">
          <a:xfrm>
            <a:off x="5735638" y="404813"/>
            <a:ext cx="646112" cy="369887"/>
            <a:chOff x="-1332656" y="188640"/>
            <a:chExt cx="645822" cy="369332"/>
          </a:xfrm>
        </p:grpSpPr>
        <p:sp>
          <p:nvSpPr>
            <p:cNvPr id="74814" name="TextovéPole 95"/>
            <p:cNvSpPr txBox="1">
              <a:spLocks noChangeArrowheads="1"/>
            </p:cNvSpPr>
            <p:nvPr/>
          </p:nvSpPr>
          <p:spPr bwMode="auto">
            <a:xfrm>
              <a:off x="-1332656" y="188640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10</a:t>
              </a:r>
            </a:p>
          </p:txBody>
        </p:sp>
        <p:sp>
          <p:nvSpPr>
            <p:cNvPr id="74815" name="Obdélník 102"/>
            <p:cNvSpPr>
              <a:spLocks noChangeArrowheads="1"/>
            </p:cNvSpPr>
            <p:nvPr/>
          </p:nvSpPr>
          <p:spPr bwMode="auto">
            <a:xfrm>
              <a:off x="-1044624" y="188640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sp>
        <p:nvSpPr>
          <p:cNvPr id="74801" name="TextovéPole 75"/>
          <p:cNvSpPr txBox="1">
            <a:spLocks noChangeArrowheads="1"/>
          </p:cNvSpPr>
          <p:nvPr/>
        </p:nvSpPr>
        <p:spPr bwMode="auto">
          <a:xfrm>
            <a:off x="1801813" y="3851275"/>
            <a:ext cx="78676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Vypočítej do notesu  hodnotu proudu I</a:t>
            </a:r>
            <a:r>
              <a:rPr lang="cs-CZ" altLang="cs-CZ">
                <a:latin typeface="Arial" pitchFamily="34" charset="0"/>
              </a:rPr>
              <a:t>2..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Zkontrolujte si svůj výpočet, kliknutím na černý obdélník.</a:t>
            </a:r>
          </a:p>
        </p:txBody>
      </p:sp>
      <p:sp>
        <p:nvSpPr>
          <p:cNvPr id="74802" name="TextovéPole 154"/>
          <p:cNvSpPr txBox="1">
            <a:spLocks noChangeArrowheads="1"/>
          </p:cNvSpPr>
          <p:nvPr/>
        </p:nvSpPr>
        <p:spPr bwMode="auto">
          <a:xfrm>
            <a:off x="1884363" y="4787900"/>
            <a:ext cx="14684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I</a:t>
            </a:r>
            <a:r>
              <a:rPr lang="cs-CZ" altLang="cs-CZ">
                <a:latin typeface="Arial" pitchFamily="34" charset="0"/>
              </a:rPr>
              <a:t>2</a:t>
            </a:r>
            <a:r>
              <a:rPr lang="cs-CZ" altLang="cs-CZ" sz="4000">
                <a:latin typeface="Arial" pitchFamily="34" charset="0"/>
              </a:rPr>
              <a:t>  = ?</a:t>
            </a:r>
          </a:p>
        </p:txBody>
      </p:sp>
      <p:sp>
        <p:nvSpPr>
          <p:cNvPr id="74803" name="TextovéPole 155"/>
          <p:cNvSpPr txBox="1">
            <a:spLocks noChangeArrowheads="1"/>
          </p:cNvSpPr>
          <p:nvPr/>
        </p:nvSpPr>
        <p:spPr bwMode="auto">
          <a:xfrm>
            <a:off x="3740150" y="4787900"/>
            <a:ext cx="8112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1A</a:t>
            </a:r>
          </a:p>
        </p:txBody>
      </p:sp>
      <p:sp>
        <p:nvSpPr>
          <p:cNvPr id="74804" name="TextovéPole 78"/>
          <p:cNvSpPr txBox="1">
            <a:spLocks noChangeArrowheads="1"/>
          </p:cNvSpPr>
          <p:nvPr/>
        </p:nvSpPr>
        <p:spPr bwMode="auto">
          <a:xfrm>
            <a:off x="3163888" y="4805363"/>
            <a:ext cx="5254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A</a:t>
            </a:r>
          </a:p>
        </p:txBody>
      </p:sp>
      <p:sp>
        <p:nvSpPr>
          <p:cNvPr id="80" name="Obdélník 79"/>
          <p:cNvSpPr/>
          <p:nvPr/>
        </p:nvSpPr>
        <p:spPr>
          <a:xfrm>
            <a:off x="3865563" y="4864100"/>
            <a:ext cx="2292350" cy="6096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74806" name="TextovéPole 105"/>
          <p:cNvSpPr txBox="1">
            <a:spLocks noChangeArrowheads="1"/>
          </p:cNvSpPr>
          <p:nvPr/>
        </p:nvSpPr>
        <p:spPr bwMode="auto">
          <a:xfrm>
            <a:off x="1905000" y="5829300"/>
            <a:ext cx="6503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I</a:t>
            </a:r>
            <a:r>
              <a:rPr lang="cs-CZ" altLang="cs-CZ">
                <a:latin typeface="Arial" pitchFamily="34" charset="0"/>
              </a:rPr>
              <a:t>2</a:t>
            </a:r>
            <a:r>
              <a:rPr lang="cs-CZ" altLang="cs-CZ" sz="4000">
                <a:latin typeface="Arial" pitchFamily="34" charset="0"/>
              </a:rPr>
              <a:t>  =         =                    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1 A</a:t>
            </a:r>
          </a:p>
        </p:txBody>
      </p:sp>
      <p:sp>
        <p:nvSpPr>
          <p:cNvPr id="74807" name="TextovéPole 108"/>
          <p:cNvSpPr txBox="1">
            <a:spLocks noChangeArrowheads="1"/>
          </p:cNvSpPr>
          <p:nvPr/>
        </p:nvSpPr>
        <p:spPr bwMode="auto">
          <a:xfrm>
            <a:off x="2706688" y="5829300"/>
            <a:ext cx="11255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 U : </a:t>
            </a:r>
          </a:p>
        </p:txBody>
      </p:sp>
      <p:sp>
        <p:nvSpPr>
          <p:cNvPr id="74808" name="TextovéPole 109"/>
          <p:cNvSpPr txBox="1">
            <a:spLocks noChangeArrowheads="1"/>
          </p:cNvSpPr>
          <p:nvPr/>
        </p:nvSpPr>
        <p:spPr bwMode="auto">
          <a:xfrm>
            <a:off x="3581400" y="5819775"/>
            <a:ext cx="554038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R</a:t>
            </a:r>
          </a:p>
        </p:txBody>
      </p:sp>
      <p:sp>
        <p:nvSpPr>
          <p:cNvPr id="74809" name="TextovéPole 110"/>
          <p:cNvSpPr txBox="1">
            <a:spLocks noChangeArrowheads="1"/>
          </p:cNvSpPr>
          <p:nvPr/>
        </p:nvSpPr>
        <p:spPr bwMode="auto">
          <a:xfrm>
            <a:off x="3903663" y="6183313"/>
            <a:ext cx="31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2</a:t>
            </a:r>
          </a:p>
        </p:txBody>
      </p:sp>
      <p:sp>
        <p:nvSpPr>
          <p:cNvPr id="74810" name="TextovéPole 115"/>
          <p:cNvSpPr txBox="1">
            <a:spLocks noChangeArrowheads="1"/>
          </p:cNvSpPr>
          <p:nvPr/>
        </p:nvSpPr>
        <p:spPr bwMode="auto">
          <a:xfrm>
            <a:off x="4359275" y="5808663"/>
            <a:ext cx="152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15 V :</a:t>
            </a:r>
          </a:p>
        </p:txBody>
      </p:sp>
      <p:sp>
        <p:nvSpPr>
          <p:cNvPr id="74811" name="TextovéPole 116"/>
          <p:cNvSpPr txBox="1">
            <a:spLocks noChangeArrowheads="1"/>
          </p:cNvSpPr>
          <p:nvPr/>
        </p:nvSpPr>
        <p:spPr bwMode="auto">
          <a:xfrm>
            <a:off x="5780088" y="5807075"/>
            <a:ext cx="755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15</a:t>
            </a:r>
          </a:p>
        </p:txBody>
      </p:sp>
      <p:sp>
        <p:nvSpPr>
          <p:cNvPr id="74812" name="Obdélník 117"/>
          <p:cNvSpPr>
            <a:spLocks noChangeArrowheads="1"/>
          </p:cNvSpPr>
          <p:nvPr/>
        </p:nvSpPr>
        <p:spPr bwMode="auto">
          <a:xfrm>
            <a:off x="6442075" y="5775325"/>
            <a:ext cx="10112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>
                <a:latin typeface="Arial" pitchFamily="34" charset="0"/>
              </a:rPr>
              <a:t>Ω</a:t>
            </a:r>
            <a:r>
              <a:rPr lang="cs-CZ" altLang="cs-CZ" sz="4000">
                <a:latin typeface="Arial" pitchFamily="34" charset="0"/>
              </a:rPr>
              <a:t> =</a:t>
            </a:r>
            <a:endParaRPr lang="el-GR" altLang="cs-CZ" sz="4000">
              <a:latin typeface="Arial" pitchFamily="34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1773238" y="5730875"/>
            <a:ext cx="7781925" cy="8937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6000" dirty="0"/>
              <a:t>výpočet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80" grpId="0" animBg="1"/>
      <p:bldP spid="74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27575" y="908050"/>
            <a:ext cx="2952750" cy="13684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27575" y="2276475"/>
            <a:ext cx="2952750" cy="13684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 bwMode="auto">
          <a:xfrm>
            <a:off x="5664200" y="2133600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" name="Přímá spojovací čára 12"/>
          <p:cNvCxnSpPr>
            <a:stCxn id="4" idx="3"/>
          </p:cNvCxnSpPr>
          <p:nvPr/>
        </p:nvCxnSpPr>
        <p:spPr bwMode="auto">
          <a:xfrm>
            <a:off x="6456363" y="2278063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13"/>
          <p:cNvCxnSpPr>
            <a:stCxn id="4" idx="1"/>
          </p:cNvCxnSpPr>
          <p:nvPr/>
        </p:nvCxnSpPr>
        <p:spPr bwMode="auto">
          <a:xfrm flipH="1">
            <a:off x="5519738" y="2278063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 bwMode="auto">
          <a:xfrm>
            <a:off x="5664200" y="3500438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ovací čára 6"/>
          <p:cNvCxnSpPr>
            <a:stCxn id="7" idx="3"/>
          </p:cNvCxnSpPr>
          <p:nvPr/>
        </p:nvCxnSpPr>
        <p:spPr bwMode="auto">
          <a:xfrm>
            <a:off x="6456363" y="3644900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7"/>
          <p:cNvCxnSpPr>
            <a:stCxn id="7" idx="1"/>
          </p:cNvCxnSpPr>
          <p:nvPr/>
        </p:nvCxnSpPr>
        <p:spPr bwMode="auto">
          <a:xfrm flipH="1">
            <a:off x="5519738" y="3644900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786" name="TextovéPole 31"/>
          <p:cNvSpPr txBox="1">
            <a:spLocks noChangeArrowheads="1"/>
          </p:cNvSpPr>
          <p:nvPr/>
        </p:nvSpPr>
        <p:spPr bwMode="auto">
          <a:xfrm>
            <a:off x="5808663" y="3429000"/>
            <a:ext cx="350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R</a:t>
            </a:r>
          </a:p>
        </p:txBody>
      </p:sp>
      <p:sp>
        <p:nvSpPr>
          <p:cNvPr id="75787" name="TextovéPole 32"/>
          <p:cNvSpPr txBox="1">
            <a:spLocks noChangeArrowheads="1"/>
          </p:cNvSpPr>
          <p:nvPr/>
        </p:nvSpPr>
        <p:spPr bwMode="auto">
          <a:xfrm>
            <a:off x="6024563" y="3573463"/>
            <a:ext cx="2682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3</a:t>
            </a:r>
          </a:p>
        </p:txBody>
      </p:sp>
      <p:grpSp>
        <p:nvGrpSpPr>
          <p:cNvPr id="75788" name="Skupina 33"/>
          <p:cNvGrpSpPr>
            <a:grpSpLocks/>
          </p:cNvGrpSpPr>
          <p:nvPr/>
        </p:nvGrpSpPr>
        <p:grpSpPr bwMode="auto">
          <a:xfrm>
            <a:off x="5816600" y="2071688"/>
            <a:ext cx="485775" cy="420687"/>
            <a:chOff x="-3132856" y="2564904"/>
            <a:chExt cx="485650" cy="421015"/>
          </a:xfrm>
        </p:grpSpPr>
        <p:sp>
          <p:nvSpPr>
            <p:cNvPr id="75860" name="TextovéPole 34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5861" name="TextovéPole 35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15" name="Obdélník 14"/>
          <p:cNvSpPr/>
          <p:nvPr/>
        </p:nvSpPr>
        <p:spPr bwMode="auto">
          <a:xfrm>
            <a:off x="5664200" y="765175"/>
            <a:ext cx="792163" cy="2889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ovací čára 16"/>
          <p:cNvCxnSpPr>
            <a:stCxn id="15" idx="3"/>
          </p:cNvCxnSpPr>
          <p:nvPr/>
        </p:nvCxnSpPr>
        <p:spPr bwMode="auto">
          <a:xfrm>
            <a:off x="6456363" y="909638"/>
            <a:ext cx="21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7"/>
          <p:cNvCxnSpPr>
            <a:stCxn id="15" idx="1"/>
          </p:cNvCxnSpPr>
          <p:nvPr/>
        </p:nvCxnSpPr>
        <p:spPr bwMode="auto">
          <a:xfrm flipH="1">
            <a:off x="5519738" y="909638"/>
            <a:ext cx="1444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792" name="Skupina 36"/>
          <p:cNvGrpSpPr>
            <a:grpSpLocks/>
          </p:cNvGrpSpPr>
          <p:nvPr/>
        </p:nvGrpSpPr>
        <p:grpSpPr bwMode="auto">
          <a:xfrm>
            <a:off x="5808663" y="692150"/>
            <a:ext cx="484187" cy="422275"/>
            <a:chOff x="-3132856" y="2564904"/>
            <a:chExt cx="485650" cy="421015"/>
          </a:xfrm>
        </p:grpSpPr>
        <p:sp>
          <p:nvSpPr>
            <p:cNvPr id="75858" name="TextovéPole 37"/>
            <p:cNvSpPr txBox="1">
              <a:spLocks noChangeArrowheads="1"/>
            </p:cNvSpPr>
            <p:nvPr/>
          </p:nvSpPr>
          <p:spPr bwMode="auto">
            <a:xfrm>
              <a:off x="-3132856" y="2564904"/>
              <a:ext cx="35137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R</a:t>
              </a:r>
            </a:p>
          </p:txBody>
        </p:sp>
        <p:sp>
          <p:nvSpPr>
            <p:cNvPr id="75859" name="TextovéPole 38"/>
            <p:cNvSpPr txBox="1">
              <a:spLocks noChangeArrowheads="1"/>
            </p:cNvSpPr>
            <p:nvPr/>
          </p:nvSpPr>
          <p:spPr bwMode="auto">
            <a:xfrm>
              <a:off x="-2916832" y="2708920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sp>
        <p:nvSpPr>
          <p:cNvPr id="21" name="Elipsa 39"/>
          <p:cNvSpPr/>
          <p:nvPr/>
        </p:nvSpPr>
        <p:spPr>
          <a:xfrm>
            <a:off x="7608888" y="2205038"/>
            <a:ext cx="142875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2" name="Elipsa 40"/>
          <p:cNvSpPr/>
          <p:nvPr/>
        </p:nvSpPr>
        <p:spPr>
          <a:xfrm flipH="1" flipV="1">
            <a:off x="4656138" y="2205038"/>
            <a:ext cx="144462" cy="144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23" name="Přímá spojovací čára 42"/>
          <p:cNvCxnSpPr>
            <a:stCxn id="22" idx="6"/>
          </p:cNvCxnSpPr>
          <p:nvPr/>
        </p:nvCxnSpPr>
        <p:spPr>
          <a:xfrm flipH="1">
            <a:off x="2279650" y="2276475"/>
            <a:ext cx="2376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44"/>
          <p:cNvCxnSpPr/>
          <p:nvPr/>
        </p:nvCxnSpPr>
        <p:spPr>
          <a:xfrm>
            <a:off x="2279650" y="188913"/>
            <a:ext cx="64801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46"/>
          <p:cNvCxnSpPr/>
          <p:nvPr/>
        </p:nvCxnSpPr>
        <p:spPr>
          <a:xfrm>
            <a:off x="8759825" y="188913"/>
            <a:ext cx="0" cy="20875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48"/>
          <p:cNvCxnSpPr/>
          <p:nvPr/>
        </p:nvCxnSpPr>
        <p:spPr>
          <a:xfrm flipV="1">
            <a:off x="7608888" y="2276475"/>
            <a:ext cx="1150937" cy="22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57"/>
          <p:cNvSpPr/>
          <p:nvPr/>
        </p:nvSpPr>
        <p:spPr>
          <a:xfrm>
            <a:off x="2063750" y="2133600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8" name="Elipsa 58"/>
          <p:cNvSpPr/>
          <p:nvPr/>
        </p:nvSpPr>
        <p:spPr>
          <a:xfrm>
            <a:off x="2135188" y="188913"/>
            <a:ext cx="215900" cy="2159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grpSp>
        <p:nvGrpSpPr>
          <p:cNvPr id="75801" name="Skupina 63"/>
          <p:cNvGrpSpPr>
            <a:grpSpLocks/>
          </p:cNvGrpSpPr>
          <p:nvPr/>
        </p:nvGrpSpPr>
        <p:grpSpPr bwMode="auto">
          <a:xfrm>
            <a:off x="1703388" y="1844675"/>
            <a:ext cx="360362" cy="360363"/>
            <a:chOff x="-1764704" y="260648"/>
            <a:chExt cx="432048" cy="360040"/>
          </a:xfrm>
        </p:grpSpPr>
        <p:cxnSp>
          <p:nvCxnSpPr>
            <p:cNvPr id="30" name="Přímá spojovací čára 60"/>
            <p:cNvCxnSpPr/>
            <p:nvPr/>
          </p:nvCxnSpPr>
          <p:spPr>
            <a:xfrm>
              <a:off x="-1547728" y="260648"/>
              <a:ext cx="0" cy="36004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62"/>
            <p:cNvCxnSpPr/>
            <p:nvPr/>
          </p:nvCxnSpPr>
          <p:spPr>
            <a:xfrm>
              <a:off x="-1764704" y="476354"/>
              <a:ext cx="4320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" name="Přímá spojovací čára 65"/>
          <p:cNvCxnSpPr/>
          <p:nvPr/>
        </p:nvCxnSpPr>
        <p:spPr>
          <a:xfrm>
            <a:off x="1703388" y="549275"/>
            <a:ext cx="3603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803" name="TextovéPole 68"/>
          <p:cNvSpPr txBox="1">
            <a:spLocks noChangeArrowheads="1"/>
          </p:cNvSpPr>
          <p:nvPr/>
        </p:nvSpPr>
        <p:spPr bwMode="auto">
          <a:xfrm>
            <a:off x="1774825" y="908050"/>
            <a:ext cx="1089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U = 15 V</a:t>
            </a:r>
          </a:p>
        </p:txBody>
      </p:sp>
      <p:cxnSp>
        <p:nvCxnSpPr>
          <p:cNvPr id="34" name="Přímá spojovací šipka 71"/>
          <p:cNvCxnSpPr>
            <a:endCxn id="22" idx="6"/>
          </p:cNvCxnSpPr>
          <p:nvPr/>
        </p:nvCxnSpPr>
        <p:spPr>
          <a:xfrm>
            <a:off x="407987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73"/>
          <p:cNvCxnSpPr>
            <a:stCxn id="22" idx="4"/>
            <a:endCxn id="2" idx="1"/>
          </p:cNvCxnSpPr>
          <p:nvPr/>
        </p:nvCxnSpPr>
        <p:spPr>
          <a:xfrm flipH="1" flipV="1">
            <a:off x="4727575" y="1592263"/>
            <a:ext cx="1588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75"/>
          <p:cNvCxnSpPr>
            <a:stCxn id="22" idx="2"/>
          </p:cNvCxnSpPr>
          <p:nvPr/>
        </p:nvCxnSpPr>
        <p:spPr>
          <a:xfrm>
            <a:off x="4800600" y="2276475"/>
            <a:ext cx="57467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77"/>
          <p:cNvCxnSpPr/>
          <p:nvPr/>
        </p:nvCxnSpPr>
        <p:spPr>
          <a:xfrm>
            <a:off x="4727575" y="2349500"/>
            <a:ext cx="0" cy="5032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80"/>
          <p:cNvCxnSpPr>
            <a:stCxn id="2" idx="3"/>
            <a:endCxn id="21" idx="0"/>
          </p:cNvCxnSpPr>
          <p:nvPr/>
        </p:nvCxnSpPr>
        <p:spPr>
          <a:xfrm flipH="1">
            <a:off x="7680325" y="1592263"/>
            <a:ext cx="0" cy="6127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84"/>
          <p:cNvCxnSpPr/>
          <p:nvPr/>
        </p:nvCxnSpPr>
        <p:spPr>
          <a:xfrm>
            <a:off x="7032625" y="2276475"/>
            <a:ext cx="576263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86"/>
          <p:cNvCxnSpPr>
            <a:endCxn id="21" idx="4"/>
          </p:cNvCxnSpPr>
          <p:nvPr/>
        </p:nvCxnSpPr>
        <p:spPr>
          <a:xfrm flipV="1">
            <a:off x="7680325" y="2349500"/>
            <a:ext cx="0" cy="4318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88"/>
          <p:cNvCxnSpPr/>
          <p:nvPr/>
        </p:nvCxnSpPr>
        <p:spPr>
          <a:xfrm>
            <a:off x="7751763" y="2276475"/>
            <a:ext cx="72072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812" name="TextovéPole 90"/>
          <p:cNvSpPr txBox="1">
            <a:spLocks noChangeArrowheads="1"/>
          </p:cNvSpPr>
          <p:nvPr/>
        </p:nvSpPr>
        <p:spPr bwMode="auto">
          <a:xfrm>
            <a:off x="407987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sp>
        <p:nvSpPr>
          <p:cNvPr id="75813" name="TextovéPole 92"/>
          <p:cNvSpPr txBox="1">
            <a:spLocks noChangeArrowheads="1"/>
          </p:cNvSpPr>
          <p:nvPr/>
        </p:nvSpPr>
        <p:spPr bwMode="auto">
          <a:xfrm>
            <a:off x="7896225" y="1844675"/>
            <a:ext cx="249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</a:t>
            </a:r>
          </a:p>
        </p:txBody>
      </p:sp>
      <p:grpSp>
        <p:nvGrpSpPr>
          <p:cNvPr id="75814" name="Skupina 96"/>
          <p:cNvGrpSpPr>
            <a:grpSpLocks/>
          </p:cNvGrpSpPr>
          <p:nvPr/>
        </p:nvGrpSpPr>
        <p:grpSpPr bwMode="auto">
          <a:xfrm>
            <a:off x="4727575" y="1557338"/>
            <a:ext cx="341313" cy="420687"/>
            <a:chOff x="-2484784" y="692696"/>
            <a:chExt cx="341634" cy="421015"/>
          </a:xfrm>
        </p:grpSpPr>
        <p:sp>
          <p:nvSpPr>
            <p:cNvPr id="75854" name="TextovéPole 94"/>
            <p:cNvSpPr txBox="1">
              <a:spLocks noChangeArrowheads="1"/>
            </p:cNvSpPr>
            <p:nvPr/>
          </p:nvSpPr>
          <p:spPr bwMode="auto">
            <a:xfrm>
              <a:off x="-2412776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  <p:sp>
          <p:nvSpPr>
            <p:cNvPr id="75855" name="TextovéPole 95"/>
            <p:cNvSpPr txBox="1">
              <a:spLocks noChangeArrowheads="1"/>
            </p:cNvSpPr>
            <p:nvPr/>
          </p:nvSpPr>
          <p:spPr bwMode="auto">
            <a:xfrm>
              <a:off x="-2484784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</p:grpSp>
      <p:grpSp>
        <p:nvGrpSpPr>
          <p:cNvPr id="75815" name="Skupina 99"/>
          <p:cNvGrpSpPr>
            <a:grpSpLocks/>
          </p:cNvGrpSpPr>
          <p:nvPr/>
        </p:nvGrpSpPr>
        <p:grpSpPr bwMode="auto">
          <a:xfrm>
            <a:off x="5159375" y="2276475"/>
            <a:ext cx="414338" cy="420688"/>
            <a:chOff x="-2196752" y="476672"/>
            <a:chExt cx="413642" cy="421015"/>
          </a:xfrm>
        </p:grpSpPr>
        <p:sp>
          <p:nvSpPr>
            <p:cNvPr id="75852" name="TextovéPole 97"/>
            <p:cNvSpPr txBox="1">
              <a:spLocks noChangeArrowheads="1"/>
            </p:cNvSpPr>
            <p:nvPr/>
          </p:nvSpPr>
          <p:spPr bwMode="auto">
            <a:xfrm>
              <a:off x="-2196752" y="476672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5853" name="TextovéPole 98"/>
            <p:cNvSpPr txBox="1">
              <a:spLocks noChangeArrowheads="1"/>
            </p:cNvSpPr>
            <p:nvPr/>
          </p:nvSpPr>
          <p:spPr bwMode="auto">
            <a:xfrm>
              <a:off x="-2052736" y="620688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grpSp>
        <p:nvGrpSpPr>
          <p:cNvPr id="75816" name="Skupina 102"/>
          <p:cNvGrpSpPr>
            <a:grpSpLocks/>
          </p:cNvGrpSpPr>
          <p:nvPr/>
        </p:nvGrpSpPr>
        <p:grpSpPr bwMode="auto">
          <a:xfrm>
            <a:off x="4800600" y="2565400"/>
            <a:ext cx="341313" cy="420688"/>
            <a:chOff x="-1980728" y="332656"/>
            <a:chExt cx="341634" cy="421015"/>
          </a:xfrm>
        </p:grpSpPr>
        <p:sp>
          <p:nvSpPr>
            <p:cNvPr id="75850" name="TextovéPole 100"/>
            <p:cNvSpPr txBox="1">
              <a:spLocks noChangeArrowheads="1"/>
            </p:cNvSpPr>
            <p:nvPr/>
          </p:nvSpPr>
          <p:spPr bwMode="auto">
            <a:xfrm>
              <a:off x="-1980728" y="33265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5851" name="TextovéPole 101"/>
            <p:cNvSpPr txBox="1">
              <a:spLocks noChangeArrowheads="1"/>
            </p:cNvSpPr>
            <p:nvPr/>
          </p:nvSpPr>
          <p:spPr bwMode="auto">
            <a:xfrm>
              <a:off x="-1908720" y="47667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5817" name="Skupina 112"/>
          <p:cNvGrpSpPr>
            <a:grpSpLocks/>
          </p:cNvGrpSpPr>
          <p:nvPr/>
        </p:nvGrpSpPr>
        <p:grpSpPr bwMode="auto">
          <a:xfrm>
            <a:off x="7319963" y="1628775"/>
            <a:ext cx="341312" cy="420688"/>
            <a:chOff x="-1836712" y="692696"/>
            <a:chExt cx="341634" cy="421015"/>
          </a:xfrm>
        </p:grpSpPr>
        <p:sp>
          <p:nvSpPr>
            <p:cNvPr id="75848" name="TextovéPole 113"/>
            <p:cNvSpPr txBox="1">
              <a:spLocks noChangeArrowheads="1"/>
            </p:cNvSpPr>
            <p:nvPr/>
          </p:nvSpPr>
          <p:spPr bwMode="auto">
            <a:xfrm>
              <a:off x="-1836712" y="692696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5849" name="TextovéPole 114"/>
            <p:cNvSpPr txBox="1">
              <a:spLocks noChangeArrowheads="1"/>
            </p:cNvSpPr>
            <p:nvPr/>
          </p:nvSpPr>
          <p:spPr bwMode="auto">
            <a:xfrm>
              <a:off x="-1764704" y="836712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</p:grpSp>
      <p:grpSp>
        <p:nvGrpSpPr>
          <p:cNvPr id="75818" name="Skupina 130"/>
          <p:cNvGrpSpPr>
            <a:grpSpLocks/>
          </p:cNvGrpSpPr>
          <p:nvPr/>
        </p:nvGrpSpPr>
        <p:grpSpPr bwMode="auto">
          <a:xfrm>
            <a:off x="7319963" y="2636838"/>
            <a:ext cx="341312" cy="420687"/>
            <a:chOff x="-1764704" y="2060848"/>
            <a:chExt cx="341634" cy="421015"/>
          </a:xfrm>
        </p:grpSpPr>
        <p:sp>
          <p:nvSpPr>
            <p:cNvPr id="75846" name="TextovéPole 131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5847" name="TextovéPole 132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</p:grpSp>
      <p:grpSp>
        <p:nvGrpSpPr>
          <p:cNvPr id="75819" name="Skupina 133"/>
          <p:cNvGrpSpPr>
            <a:grpSpLocks/>
          </p:cNvGrpSpPr>
          <p:nvPr/>
        </p:nvGrpSpPr>
        <p:grpSpPr bwMode="auto">
          <a:xfrm>
            <a:off x="7104063" y="2276475"/>
            <a:ext cx="341312" cy="420688"/>
            <a:chOff x="-1764704" y="2060848"/>
            <a:chExt cx="341634" cy="421015"/>
          </a:xfrm>
        </p:grpSpPr>
        <p:sp>
          <p:nvSpPr>
            <p:cNvPr id="75844" name="TextovéPole 134"/>
            <p:cNvSpPr txBox="1">
              <a:spLocks noChangeArrowheads="1"/>
            </p:cNvSpPr>
            <p:nvPr/>
          </p:nvSpPr>
          <p:spPr bwMode="auto">
            <a:xfrm>
              <a:off x="-1764704" y="2060848"/>
              <a:ext cx="2487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I</a:t>
              </a:r>
            </a:p>
          </p:txBody>
        </p:sp>
        <p:sp>
          <p:nvSpPr>
            <p:cNvPr id="75845" name="TextovéPole 135"/>
            <p:cNvSpPr txBox="1">
              <a:spLocks noChangeArrowheads="1"/>
            </p:cNvSpPr>
            <p:nvPr/>
          </p:nvSpPr>
          <p:spPr bwMode="auto">
            <a:xfrm>
              <a:off x="-1692696" y="2204864"/>
              <a:ext cx="269626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</p:grpSp>
      <p:sp>
        <p:nvSpPr>
          <p:cNvPr id="75820" name="TextovéPole 136"/>
          <p:cNvSpPr txBox="1">
            <a:spLocks noChangeArrowheads="1"/>
          </p:cNvSpPr>
          <p:nvPr/>
        </p:nvSpPr>
        <p:spPr bwMode="auto">
          <a:xfrm>
            <a:off x="4367213" y="2276475"/>
            <a:ext cx="33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A</a:t>
            </a:r>
          </a:p>
        </p:txBody>
      </p:sp>
      <p:sp>
        <p:nvSpPr>
          <p:cNvPr id="75821" name="TextovéPole 137"/>
          <p:cNvSpPr txBox="1">
            <a:spLocks noChangeArrowheads="1"/>
          </p:cNvSpPr>
          <p:nvPr/>
        </p:nvSpPr>
        <p:spPr bwMode="auto">
          <a:xfrm>
            <a:off x="7680325" y="2276475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B</a:t>
            </a:r>
          </a:p>
        </p:txBody>
      </p:sp>
      <p:grpSp>
        <p:nvGrpSpPr>
          <p:cNvPr id="75822" name="Skupina 105"/>
          <p:cNvGrpSpPr>
            <a:grpSpLocks/>
          </p:cNvGrpSpPr>
          <p:nvPr/>
        </p:nvGrpSpPr>
        <p:grpSpPr bwMode="auto">
          <a:xfrm>
            <a:off x="5735638" y="3141663"/>
            <a:ext cx="646112" cy="368300"/>
            <a:chOff x="-1404664" y="1916832"/>
            <a:chExt cx="645822" cy="369332"/>
          </a:xfrm>
        </p:grpSpPr>
        <p:sp>
          <p:nvSpPr>
            <p:cNvPr id="75842" name="TextovéPole 99"/>
            <p:cNvSpPr txBox="1">
              <a:spLocks noChangeArrowheads="1"/>
            </p:cNvSpPr>
            <p:nvPr/>
          </p:nvSpPr>
          <p:spPr bwMode="auto">
            <a:xfrm>
              <a:off x="-1404664" y="1916832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20</a:t>
              </a:r>
            </a:p>
          </p:txBody>
        </p:sp>
        <p:sp>
          <p:nvSpPr>
            <p:cNvPr id="75843" name="Obdélník 100"/>
            <p:cNvSpPr>
              <a:spLocks noChangeArrowheads="1"/>
            </p:cNvSpPr>
            <p:nvPr/>
          </p:nvSpPr>
          <p:spPr bwMode="auto">
            <a:xfrm>
              <a:off x="-1116632" y="1916832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5823" name="Skupina 104"/>
          <p:cNvGrpSpPr>
            <a:grpSpLocks/>
          </p:cNvGrpSpPr>
          <p:nvPr/>
        </p:nvGrpSpPr>
        <p:grpSpPr bwMode="auto">
          <a:xfrm>
            <a:off x="5735638" y="1773238"/>
            <a:ext cx="646112" cy="368300"/>
            <a:chOff x="-1332656" y="764704"/>
            <a:chExt cx="645822" cy="369332"/>
          </a:xfrm>
        </p:grpSpPr>
        <p:sp>
          <p:nvSpPr>
            <p:cNvPr id="75840" name="TextovéPole 98"/>
            <p:cNvSpPr txBox="1">
              <a:spLocks noChangeArrowheads="1"/>
            </p:cNvSpPr>
            <p:nvPr/>
          </p:nvSpPr>
          <p:spPr bwMode="auto">
            <a:xfrm>
              <a:off x="-1332656" y="764704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15</a:t>
              </a:r>
            </a:p>
          </p:txBody>
        </p:sp>
        <p:sp>
          <p:nvSpPr>
            <p:cNvPr id="75841" name="Obdélník 101"/>
            <p:cNvSpPr>
              <a:spLocks noChangeArrowheads="1"/>
            </p:cNvSpPr>
            <p:nvPr/>
          </p:nvSpPr>
          <p:spPr bwMode="auto">
            <a:xfrm>
              <a:off x="-1044624" y="764704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grpSp>
        <p:nvGrpSpPr>
          <p:cNvPr id="75824" name="Skupina 103"/>
          <p:cNvGrpSpPr>
            <a:grpSpLocks/>
          </p:cNvGrpSpPr>
          <p:nvPr/>
        </p:nvGrpSpPr>
        <p:grpSpPr bwMode="auto">
          <a:xfrm>
            <a:off x="5735638" y="404813"/>
            <a:ext cx="646112" cy="369887"/>
            <a:chOff x="-1332656" y="188640"/>
            <a:chExt cx="645822" cy="369332"/>
          </a:xfrm>
        </p:grpSpPr>
        <p:sp>
          <p:nvSpPr>
            <p:cNvPr id="75838" name="TextovéPole 95"/>
            <p:cNvSpPr txBox="1">
              <a:spLocks noChangeArrowheads="1"/>
            </p:cNvSpPr>
            <p:nvPr/>
          </p:nvSpPr>
          <p:spPr bwMode="auto">
            <a:xfrm>
              <a:off x="-1332656" y="188640"/>
              <a:ext cx="44114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10</a:t>
              </a:r>
            </a:p>
          </p:txBody>
        </p:sp>
        <p:sp>
          <p:nvSpPr>
            <p:cNvPr id="75839" name="Obdélník 102"/>
            <p:cNvSpPr>
              <a:spLocks noChangeArrowheads="1"/>
            </p:cNvSpPr>
            <p:nvPr/>
          </p:nvSpPr>
          <p:spPr bwMode="auto">
            <a:xfrm>
              <a:off x="-1044624" y="188640"/>
              <a:ext cx="3577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latin typeface="Arial" pitchFamily="34" charset="0"/>
                </a:rPr>
                <a:t>Ω</a:t>
              </a:r>
            </a:p>
          </p:txBody>
        </p:sp>
      </p:grpSp>
      <p:sp>
        <p:nvSpPr>
          <p:cNvPr id="75825" name="TextovéPole 75"/>
          <p:cNvSpPr txBox="1">
            <a:spLocks noChangeArrowheads="1"/>
          </p:cNvSpPr>
          <p:nvPr/>
        </p:nvSpPr>
        <p:spPr bwMode="auto">
          <a:xfrm>
            <a:off x="1808163" y="3994150"/>
            <a:ext cx="78692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pitchFamily="34" charset="0"/>
              </a:rPr>
              <a:t>Vypočítej do notesu hodnotu proudu I</a:t>
            </a:r>
            <a:r>
              <a:rPr lang="cs-CZ" altLang="cs-CZ">
                <a:latin typeface="Arial" pitchFamily="34" charset="0"/>
              </a:rPr>
              <a:t>3..</a:t>
            </a:r>
          </a:p>
          <a:p>
            <a:pPr eaLnBrk="1" hangingPunct="1"/>
            <a:r>
              <a:rPr lang="cs-CZ" altLang="cs-CZ" sz="2400">
                <a:latin typeface="Arial" pitchFamily="34" charset="0"/>
              </a:rPr>
              <a:t>Zkontrolujte si svůj výpočet, kliknutím na černý obdélník.</a:t>
            </a:r>
          </a:p>
        </p:txBody>
      </p:sp>
      <p:sp>
        <p:nvSpPr>
          <p:cNvPr id="75826" name="TextovéPole 154"/>
          <p:cNvSpPr txBox="1">
            <a:spLocks noChangeArrowheads="1"/>
          </p:cNvSpPr>
          <p:nvPr/>
        </p:nvSpPr>
        <p:spPr bwMode="auto">
          <a:xfrm>
            <a:off x="1884363" y="4787900"/>
            <a:ext cx="14684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I</a:t>
            </a:r>
            <a:r>
              <a:rPr lang="cs-CZ" altLang="cs-CZ">
                <a:latin typeface="Arial" pitchFamily="34" charset="0"/>
              </a:rPr>
              <a:t>3</a:t>
            </a:r>
            <a:r>
              <a:rPr lang="cs-CZ" altLang="cs-CZ" sz="4000">
                <a:latin typeface="Arial" pitchFamily="34" charset="0"/>
              </a:rPr>
              <a:t>  = ?</a:t>
            </a:r>
          </a:p>
        </p:txBody>
      </p:sp>
      <p:sp>
        <p:nvSpPr>
          <p:cNvPr id="75827" name="TextovéPole 155"/>
          <p:cNvSpPr txBox="1">
            <a:spLocks noChangeArrowheads="1"/>
          </p:cNvSpPr>
          <p:nvPr/>
        </p:nvSpPr>
        <p:spPr bwMode="auto">
          <a:xfrm>
            <a:off x="3740150" y="4787900"/>
            <a:ext cx="17811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 0,75 A</a:t>
            </a:r>
          </a:p>
        </p:txBody>
      </p:sp>
      <p:sp>
        <p:nvSpPr>
          <p:cNvPr id="75828" name="TextovéPole 78"/>
          <p:cNvSpPr txBox="1">
            <a:spLocks noChangeArrowheads="1"/>
          </p:cNvSpPr>
          <p:nvPr/>
        </p:nvSpPr>
        <p:spPr bwMode="auto">
          <a:xfrm>
            <a:off x="3163888" y="4805363"/>
            <a:ext cx="5254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A</a:t>
            </a:r>
          </a:p>
        </p:txBody>
      </p:sp>
      <p:sp>
        <p:nvSpPr>
          <p:cNvPr id="80" name="Obdélník 79"/>
          <p:cNvSpPr/>
          <p:nvPr/>
        </p:nvSpPr>
        <p:spPr>
          <a:xfrm>
            <a:off x="3875088" y="4849813"/>
            <a:ext cx="2292350" cy="6096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75830" name="TextovéPole 105"/>
          <p:cNvSpPr txBox="1">
            <a:spLocks noChangeArrowheads="1"/>
          </p:cNvSpPr>
          <p:nvPr/>
        </p:nvSpPr>
        <p:spPr bwMode="auto">
          <a:xfrm>
            <a:off x="1905000" y="5829300"/>
            <a:ext cx="7359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I</a:t>
            </a:r>
            <a:r>
              <a:rPr lang="cs-CZ" altLang="cs-CZ">
                <a:latin typeface="Arial" pitchFamily="34" charset="0"/>
              </a:rPr>
              <a:t>3</a:t>
            </a:r>
            <a:r>
              <a:rPr lang="cs-CZ" altLang="cs-CZ" sz="4000">
                <a:latin typeface="Arial" pitchFamily="34" charset="0"/>
              </a:rPr>
              <a:t>  =         =                     </a:t>
            </a:r>
            <a:r>
              <a:rPr lang="cs-CZ" altLang="cs-CZ" sz="4000">
                <a:solidFill>
                  <a:srgbClr val="FF0000"/>
                </a:solidFill>
                <a:latin typeface="Arial" pitchFamily="34" charset="0"/>
              </a:rPr>
              <a:t> 0, 75 A</a:t>
            </a:r>
          </a:p>
        </p:txBody>
      </p:sp>
      <p:sp>
        <p:nvSpPr>
          <p:cNvPr id="75831" name="TextovéPole 108"/>
          <p:cNvSpPr txBox="1">
            <a:spLocks noChangeArrowheads="1"/>
          </p:cNvSpPr>
          <p:nvPr/>
        </p:nvSpPr>
        <p:spPr bwMode="auto">
          <a:xfrm>
            <a:off x="2706688" y="5829300"/>
            <a:ext cx="11255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 U : </a:t>
            </a:r>
          </a:p>
        </p:txBody>
      </p:sp>
      <p:sp>
        <p:nvSpPr>
          <p:cNvPr id="75832" name="TextovéPole 109"/>
          <p:cNvSpPr txBox="1">
            <a:spLocks noChangeArrowheads="1"/>
          </p:cNvSpPr>
          <p:nvPr/>
        </p:nvSpPr>
        <p:spPr bwMode="auto">
          <a:xfrm>
            <a:off x="3581400" y="5819775"/>
            <a:ext cx="554038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R</a:t>
            </a:r>
          </a:p>
        </p:txBody>
      </p:sp>
      <p:sp>
        <p:nvSpPr>
          <p:cNvPr id="75833" name="TextovéPole 110"/>
          <p:cNvSpPr txBox="1">
            <a:spLocks noChangeArrowheads="1"/>
          </p:cNvSpPr>
          <p:nvPr/>
        </p:nvSpPr>
        <p:spPr bwMode="auto">
          <a:xfrm>
            <a:off x="3903663" y="6183313"/>
            <a:ext cx="31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3</a:t>
            </a:r>
          </a:p>
        </p:txBody>
      </p:sp>
      <p:sp>
        <p:nvSpPr>
          <p:cNvPr id="75834" name="TextovéPole 115"/>
          <p:cNvSpPr txBox="1">
            <a:spLocks noChangeArrowheads="1"/>
          </p:cNvSpPr>
          <p:nvPr/>
        </p:nvSpPr>
        <p:spPr bwMode="auto">
          <a:xfrm>
            <a:off x="4359275" y="5808663"/>
            <a:ext cx="152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15 V :</a:t>
            </a:r>
          </a:p>
        </p:txBody>
      </p:sp>
      <p:sp>
        <p:nvSpPr>
          <p:cNvPr id="75835" name="TextovéPole 116"/>
          <p:cNvSpPr txBox="1">
            <a:spLocks noChangeArrowheads="1"/>
          </p:cNvSpPr>
          <p:nvPr/>
        </p:nvSpPr>
        <p:spPr bwMode="auto">
          <a:xfrm>
            <a:off x="5780088" y="5807075"/>
            <a:ext cx="755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>
                <a:latin typeface="Arial" pitchFamily="34" charset="0"/>
              </a:rPr>
              <a:t>20</a:t>
            </a:r>
          </a:p>
        </p:txBody>
      </p:sp>
      <p:sp>
        <p:nvSpPr>
          <p:cNvPr id="75836" name="Obdélník 117"/>
          <p:cNvSpPr>
            <a:spLocks noChangeArrowheads="1"/>
          </p:cNvSpPr>
          <p:nvPr/>
        </p:nvSpPr>
        <p:spPr bwMode="auto">
          <a:xfrm>
            <a:off x="6442075" y="5775325"/>
            <a:ext cx="10112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 sz="4000">
                <a:latin typeface="Arial" pitchFamily="34" charset="0"/>
              </a:rPr>
              <a:t>Ω</a:t>
            </a:r>
            <a:r>
              <a:rPr lang="cs-CZ" altLang="cs-CZ" sz="4000">
                <a:latin typeface="Arial" pitchFamily="34" charset="0"/>
              </a:rPr>
              <a:t> =</a:t>
            </a:r>
            <a:endParaRPr lang="el-GR" altLang="cs-CZ" sz="4000">
              <a:latin typeface="Arial" pitchFamily="34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1882775" y="5737225"/>
            <a:ext cx="7781925" cy="8921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6000" dirty="0"/>
              <a:t>výpočet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80" grpId="0" animBg="1"/>
      <p:bldP spid="74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8"/>
          <p:cNvSpPr txBox="1">
            <a:spLocks noChangeArrowheads="1"/>
          </p:cNvSpPr>
          <p:nvPr/>
        </p:nvSpPr>
        <p:spPr bwMode="auto">
          <a:xfrm>
            <a:off x="2424113" y="981075"/>
            <a:ext cx="5965825" cy="46196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</a:rPr>
              <a:t>Co vám vyjde, když sečtete proudy  I    </a:t>
            </a:r>
            <a:r>
              <a:rPr lang="cs-CZ" altLang="cs-CZ" sz="2400" dirty="0" err="1">
                <a:latin typeface="+mn-lt"/>
              </a:rPr>
              <a:t>I</a:t>
            </a:r>
            <a:r>
              <a:rPr lang="cs-CZ" altLang="cs-CZ" sz="2400" dirty="0">
                <a:latin typeface="+mn-lt"/>
              </a:rPr>
              <a:t>    a I   ?</a:t>
            </a:r>
          </a:p>
        </p:txBody>
      </p:sp>
      <p:grpSp>
        <p:nvGrpSpPr>
          <p:cNvPr id="76803" name="Skupina 25"/>
          <p:cNvGrpSpPr>
            <a:grpSpLocks/>
          </p:cNvGrpSpPr>
          <p:nvPr/>
        </p:nvGrpSpPr>
        <p:grpSpPr bwMode="auto">
          <a:xfrm>
            <a:off x="6313488" y="981075"/>
            <a:ext cx="1803400" cy="461963"/>
            <a:chOff x="4500563" y="2276475"/>
            <a:chExt cx="1803911" cy="461597"/>
          </a:xfrm>
        </p:grpSpPr>
        <p:sp>
          <p:nvSpPr>
            <p:cNvPr id="76817" name="TextovéPole 29"/>
            <p:cNvSpPr txBox="1">
              <a:spLocks noChangeArrowheads="1"/>
            </p:cNvSpPr>
            <p:nvPr/>
          </p:nvSpPr>
          <p:spPr bwMode="auto">
            <a:xfrm>
              <a:off x="5059916" y="2461847"/>
              <a:ext cx="269875" cy="276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1</a:t>
              </a:r>
            </a:p>
          </p:txBody>
        </p:sp>
        <p:sp>
          <p:nvSpPr>
            <p:cNvPr id="76818" name="TextovéPole 30"/>
            <p:cNvSpPr txBox="1">
              <a:spLocks noChangeArrowheads="1"/>
            </p:cNvSpPr>
            <p:nvPr/>
          </p:nvSpPr>
          <p:spPr bwMode="auto">
            <a:xfrm>
              <a:off x="5467954" y="2461366"/>
              <a:ext cx="269875" cy="276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2</a:t>
              </a:r>
            </a:p>
          </p:txBody>
        </p:sp>
        <p:sp>
          <p:nvSpPr>
            <p:cNvPr id="76819" name="TextovéPole 31"/>
            <p:cNvSpPr txBox="1">
              <a:spLocks noChangeArrowheads="1"/>
            </p:cNvSpPr>
            <p:nvPr/>
          </p:nvSpPr>
          <p:spPr bwMode="auto">
            <a:xfrm>
              <a:off x="6034599" y="2461367"/>
              <a:ext cx="269875" cy="276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>
                  <a:latin typeface="Arial" pitchFamily="34" charset="0"/>
                </a:rPr>
                <a:t>3</a:t>
              </a:r>
            </a:p>
          </p:txBody>
        </p:sp>
        <p:sp>
          <p:nvSpPr>
            <p:cNvPr id="76820" name="TextovéPole 32"/>
            <p:cNvSpPr txBox="1">
              <a:spLocks noChangeArrowheads="1"/>
            </p:cNvSpPr>
            <p:nvPr/>
          </p:nvSpPr>
          <p:spPr bwMode="auto">
            <a:xfrm>
              <a:off x="4500563" y="2276475"/>
              <a:ext cx="247650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,</a:t>
              </a:r>
            </a:p>
          </p:txBody>
        </p:sp>
      </p:grpSp>
      <p:sp>
        <p:nvSpPr>
          <p:cNvPr id="76804" name="TextovéPole 26"/>
          <p:cNvSpPr txBox="1">
            <a:spLocks noChangeArrowheads="1"/>
          </p:cNvSpPr>
          <p:nvPr/>
        </p:nvSpPr>
        <p:spPr bwMode="auto">
          <a:xfrm>
            <a:off x="2568575" y="1557338"/>
            <a:ext cx="4981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I   +  I  +  I   = 1,5 A  + 1 A  + 0,750 A  = </a:t>
            </a:r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3,250 A</a:t>
            </a:r>
          </a:p>
        </p:txBody>
      </p:sp>
      <p:sp>
        <p:nvSpPr>
          <p:cNvPr id="76805" name="TextovéPole 27"/>
          <p:cNvSpPr txBox="1">
            <a:spLocks noChangeArrowheads="1"/>
          </p:cNvSpPr>
          <p:nvPr/>
        </p:nvSpPr>
        <p:spPr bwMode="auto">
          <a:xfrm>
            <a:off x="2640013" y="1701800"/>
            <a:ext cx="2698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1</a:t>
            </a:r>
          </a:p>
        </p:txBody>
      </p:sp>
      <p:sp>
        <p:nvSpPr>
          <p:cNvPr id="76806" name="TextovéPole 28"/>
          <p:cNvSpPr txBox="1">
            <a:spLocks noChangeArrowheads="1"/>
          </p:cNvSpPr>
          <p:nvPr/>
        </p:nvSpPr>
        <p:spPr bwMode="auto">
          <a:xfrm>
            <a:off x="3144838" y="1701800"/>
            <a:ext cx="2698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2</a:t>
            </a:r>
          </a:p>
        </p:txBody>
      </p:sp>
      <p:sp>
        <p:nvSpPr>
          <p:cNvPr id="76807" name="TextovéPole 29"/>
          <p:cNvSpPr txBox="1">
            <a:spLocks noChangeArrowheads="1"/>
          </p:cNvSpPr>
          <p:nvPr/>
        </p:nvSpPr>
        <p:spPr bwMode="auto">
          <a:xfrm>
            <a:off x="3648075" y="1701800"/>
            <a:ext cx="2698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pitchFamily="34" charset="0"/>
              </a:rPr>
              <a:t>3</a:t>
            </a:r>
          </a:p>
        </p:txBody>
      </p:sp>
      <p:sp>
        <p:nvSpPr>
          <p:cNvPr id="76808" name="TextovéPole 30"/>
          <p:cNvSpPr txBox="1">
            <a:spLocks noChangeArrowheads="1"/>
          </p:cNvSpPr>
          <p:nvPr/>
        </p:nvSpPr>
        <p:spPr bwMode="auto">
          <a:xfrm>
            <a:off x="2640013" y="2062163"/>
            <a:ext cx="3956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Hodnotu  </a:t>
            </a:r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3,250 A</a:t>
            </a:r>
            <a:r>
              <a:rPr lang="cs-CZ" altLang="cs-CZ">
                <a:latin typeface="Arial" pitchFamily="34" charset="0"/>
              </a:rPr>
              <a:t> má celkový proud I</a:t>
            </a:r>
          </a:p>
        </p:txBody>
      </p:sp>
      <p:sp>
        <p:nvSpPr>
          <p:cNvPr id="2" name="Obdélník 1"/>
          <p:cNvSpPr/>
          <p:nvPr/>
        </p:nvSpPr>
        <p:spPr>
          <a:xfrm>
            <a:off x="2039938" y="1495425"/>
            <a:ext cx="7416800" cy="1200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1. </a:t>
            </a:r>
            <a:r>
              <a:rPr lang="cs-CZ" sz="4000" dirty="0" err="1">
                <a:latin typeface="Arial" pitchFamily="34" charset="0"/>
                <a:cs typeface="Arial" pitchFamily="34" charset="0"/>
              </a:rPr>
              <a:t>Kirchhoffův</a:t>
            </a:r>
            <a:r>
              <a:rPr lang="cs-CZ" sz="4000" dirty="0">
                <a:latin typeface="Arial" pitchFamily="34" charset="0"/>
                <a:cs typeface="Arial" pitchFamily="34" charset="0"/>
              </a:rPr>
              <a:t> zákon - uplatnění</a:t>
            </a:r>
          </a:p>
        </p:txBody>
      </p:sp>
      <p:sp>
        <p:nvSpPr>
          <p:cNvPr id="76810" name="TextovéPole 2"/>
          <p:cNvSpPr txBox="1">
            <a:spLocks noChangeArrowheads="1"/>
          </p:cNvSpPr>
          <p:nvPr/>
        </p:nvSpPr>
        <p:spPr bwMode="auto">
          <a:xfrm flipH="1">
            <a:off x="87313" y="2998788"/>
            <a:ext cx="132286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dirty="0"/>
              <a:t>Doplň následující větu:</a:t>
            </a:r>
          </a:p>
          <a:p>
            <a:endParaRPr lang="cs-CZ" altLang="cs-CZ" sz="2400" dirty="0"/>
          </a:p>
          <a:p>
            <a:r>
              <a:rPr lang="cs-CZ" altLang="cs-CZ" sz="2400" dirty="0"/>
              <a:t>Prochází- li vodičem, mezi jehož konci je napětí U, proud I po dobu </a:t>
            </a:r>
            <a:r>
              <a:rPr lang="cs-CZ" altLang="cs-CZ" sz="2400" dirty="0" smtClean="0"/>
              <a:t>t,  </a:t>
            </a:r>
            <a:r>
              <a:rPr lang="cs-CZ" altLang="cs-CZ" sz="2400" dirty="0"/>
              <a:t>vykoná elektrické pole práci.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514138" y="3790950"/>
            <a:ext cx="677862" cy="4079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76812" name="TextovéPole 4"/>
          <p:cNvSpPr txBox="1">
            <a:spLocks noChangeArrowheads="1"/>
          </p:cNvSpPr>
          <p:nvPr/>
        </p:nvSpPr>
        <p:spPr bwMode="auto">
          <a:xfrm>
            <a:off x="209550" y="4352925"/>
            <a:ext cx="7772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Znáš vzorec pro výpočet  elektrické práce ?             W = U . I . t</a:t>
            </a:r>
          </a:p>
        </p:txBody>
      </p:sp>
      <p:sp>
        <p:nvSpPr>
          <p:cNvPr id="6" name="Obdélník 5"/>
          <p:cNvSpPr/>
          <p:nvPr/>
        </p:nvSpPr>
        <p:spPr>
          <a:xfrm>
            <a:off x="6438900" y="4352925"/>
            <a:ext cx="154305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76814" name="TextovéPole 6"/>
          <p:cNvSpPr txBox="1">
            <a:spLocks noChangeArrowheads="1"/>
          </p:cNvSpPr>
          <p:nvPr/>
        </p:nvSpPr>
        <p:spPr bwMode="auto">
          <a:xfrm>
            <a:off x="393700" y="5230813"/>
            <a:ext cx="820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Jaké veličiny musíme znát, abychom vypočítali elektrický příkon?</a:t>
            </a:r>
          </a:p>
        </p:txBody>
      </p:sp>
      <p:sp>
        <p:nvSpPr>
          <p:cNvPr id="76815" name="TextovéPole 7"/>
          <p:cNvSpPr txBox="1">
            <a:spLocks noChangeArrowheads="1"/>
          </p:cNvSpPr>
          <p:nvPr/>
        </p:nvSpPr>
        <p:spPr bwMode="auto">
          <a:xfrm>
            <a:off x="1936750" y="5876925"/>
            <a:ext cx="2085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 </a:t>
            </a:r>
            <a:r>
              <a:rPr lang="cs-CZ" altLang="cs-CZ" sz="1600"/>
              <a:t>0</a:t>
            </a:r>
            <a:r>
              <a:rPr lang="cs-CZ" altLang="cs-CZ" sz="2400"/>
              <a:t> = U . I  [ W ]</a:t>
            </a:r>
          </a:p>
        </p:txBody>
      </p:sp>
      <p:sp>
        <p:nvSpPr>
          <p:cNvPr id="9" name="Obdélník 8"/>
          <p:cNvSpPr/>
          <p:nvPr/>
        </p:nvSpPr>
        <p:spPr>
          <a:xfrm>
            <a:off x="1936750" y="5761038"/>
            <a:ext cx="2379663" cy="731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9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2075" y="1016000"/>
            <a:ext cx="4021138" cy="402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7827" name="TextovéPole 1"/>
          <p:cNvSpPr txBox="1">
            <a:spLocks noChangeArrowheads="1"/>
          </p:cNvSpPr>
          <p:nvPr/>
        </p:nvSpPr>
        <p:spPr bwMode="auto">
          <a:xfrm>
            <a:off x="523875" y="115888"/>
            <a:ext cx="105727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V elektrotechnické praxi se místo názvu elektrická práce obvykle používá - spotřeba</a:t>
            </a:r>
          </a:p>
          <a:p>
            <a:r>
              <a:rPr lang="cs-CZ" altLang="cs-CZ" sz="2400" dirty="0"/>
              <a:t>elektrické </a:t>
            </a:r>
            <a:r>
              <a:rPr lang="cs-CZ" altLang="cs-CZ" sz="2400" dirty="0" smtClean="0"/>
              <a:t>energie.</a:t>
            </a:r>
            <a:endParaRPr lang="cs-CZ" altLang="cs-CZ" sz="2400" dirty="0"/>
          </a:p>
        </p:txBody>
      </p:sp>
      <p:sp>
        <p:nvSpPr>
          <p:cNvPr id="77828" name="TextovéPole 2"/>
          <p:cNvSpPr txBox="1">
            <a:spLocks noChangeArrowheads="1"/>
          </p:cNvSpPr>
          <p:nvPr/>
        </p:nvSpPr>
        <p:spPr bwMode="auto">
          <a:xfrm>
            <a:off x="4421188" y="946150"/>
            <a:ext cx="657383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nazývá přístroj na obrázku a kde se používá?</a:t>
            </a:r>
          </a:p>
          <a:p>
            <a:endParaRPr lang="cs-CZ" altLang="cs-CZ" sz="2400"/>
          </a:p>
          <a:p>
            <a:r>
              <a:rPr lang="cs-CZ" altLang="cs-CZ" sz="2400"/>
              <a:t>Je to elektroměr a měří spotřebu elektrické energie</a:t>
            </a:r>
          </a:p>
          <a:p>
            <a:r>
              <a:rPr lang="cs-CZ" altLang="cs-CZ" sz="2400"/>
              <a:t>v domácnosti.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411663" y="1624013"/>
            <a:ext cx="6684962" cy="9334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sp>
        <p:nvSpPr>
          <p:cNvPr id="77830" name="TextovéPole 4"/>
          <p:cNvSpPr txBox="1">
            <a:spLocks noChangeArrowheads="1"/>
          </p:cNvSpPr>
          <p:nvPr/>
        </p:nvSpPr>
        <p:spPr bwMode="auto">
          <a:xfrm>
            <a:off x="3627438" y="2673350"/>
            <a:ext cx="8253412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Vypočítej příklad do notesu a proveď kontrolu kliknutím na černý</a:t>
            </a:r>
          </a:p>
          <a:p>
            <a:r>
              <a:rPr lang="cs-CZ" altLang="cs-CZ" sz="2400"/>
              <a:t>obdélník.</a:t>
            </a:r>
          </a:p>
          <a:p>
            <a:r>
              <a:rPr lang="cs-CZ" altLang="cs-CZ" sz="2400"/>
              <a:t>Na osvětlení dílny se používá 20 žárovek. Každá má příkon 100W.</a:t>
            </a:r>
          </a:p>
          <a:p>
            <a:r>
              <a:rPr lang="cs-CZ" altLang="cs-CZ" sz="2400"/>
              <a:t>žárovky svítí 2 hodiny denně zbytečně. Jaká elektrická energie</a:t>
            </a:r>
          </a:p>
          <a:p>
            <a:r>
              <a:rPr lang="cs-CZ" altLang="cs-CZ" sz="2400"/>
              <a:t>Přijde takto nazmar za 5 dnů? Kolik korun se zbytečně zaplatí?</a:t>
            </a:r>
          </a:p>
        </p:txBody>
      </p:sp>
      <p:sp>
        <p:nvSpPr>
          <p:cNvPr id="77831" name="TextovéPole 6"/>
          <p:cNvSpPr txBox="1">
            <a:spLocks noChangeArrowheads="1"/>
          </p:cNvSpPr>
          <p:nvPr/>
        </p:nvSpPr>
        <p:spPr bwMode="auto">
          <a:xfrm>
            <a:off x="3749675" y="4929188"/>
            <a:ext cx="84296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W = P . T = ( 100 . 20 ) . ( 2 . 5 ) = 2 000 .10 = 20 000 Wh = 20 kWh</a:t>
            </a:r>
          </a:p>
        </p:txBody>
      </p:sp>
      <p:pic>
        <p:nvPicPr>
          <p:cNvPr id="778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8338" y="5673725"/>
            <a:ext cx="8397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7833" name="TextovéPole 7"/>
          <p:cNvSpPr txBox="1">
            <a:spLocks noChangeArrowheads="1"/>
          </p:cNvSpPr>
          <p:nvPr/>
        </p:nvSpPr>
        <p:spPr bwMode="auto">
          <a:xfrm>
            <a:off x="4421188" y="5503863"/>
            <a:ext cx="50101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Cena za 1 kWh u této firmy je 3, 049 kč</a:t>
            </a:r>
          </a:p>
          <a:p>
            <a:r>
              <a:rPr lang="cs-CZ" altLang="cs-CZ" sz="2400"/>
              <a:t>20 kWh . 3, 049 = 61 kč.</a:t>
            </a:r>
          </a:p>
        </p:txBody>
      </p:sp>
      <p:sp>
        <p:nvSpPr>
          <p:cNvPr id="2" name="Obdélník 1"/>
          <p:cNvSpPr/>
          <p:nvPr/>
        </p:nvSpPr>
        <p:spPr>
          <a:xfrm>
            <a:off x="3081338" y="4708525"/>
            <a:ext cx="8961437" cy="20558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extovéPole 2"/>
          <p:cNvSpPr txBox="1">
            <a:spLocks noChangeArrowheads="1"/>
          </p:cNvSpPr>
          <p:nvPr/>
        </p:nvSpPr>
        <p:spPr bwMode="auto">
          <a:xfrm>
            <a:off x="585788" y="411163"/>
            <a:ext cx="10496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Doplň tabulku a proveď kontrolu kliknutím na černý obdélník.</a:t>
            </a:r>
          </a:p>
        </p:txBody>
      </p:sp>
      <p:graphicFrame>
        <p:nvGraphicFramePr>
          <p:cNvPr id="4" name="Tabulka 4"/>
          <p:cNvGraphicFramePr>
            <a:graphicFrameLocks noGrp="1"/>
          </p:cNvGraphicFramePr>
          <p:nvPr/>
        </p:nvGraphicFramePr>
        <p:xfrm>
          <a:off x="1071563" y="984250"/>
          <a:ext cx="8128000" cy="22526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  <a:gridCol w="2032000"/>
              </a:tblGrid>
              <a:tr h="45053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</a:tr>
              <a:tr h="45053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</a:tr>
              <a:tr h="45053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</a:tr>
              <a:tr h="45053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</a:tr>
              <a:tr h="45053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1" marB="45731"/>
                </a:tc>
              </a:tr>
            </a:tbl>
          </a:graphicData>
        </a:graphic>
      </p:graphicFrame>
      <p:sp>
        <p:nvSpPr>
          <p:cNvPr id="78883" name="TextovéPole 4"/>
          <p:cNvSpPr txBox="1">
            <a:spLocks noChangeArrowheads="1"/>
          </p:cNvSpPr>
          <p:nvPr/>
        </p:nvSpPr>
        <p:spPr bwMode="auto">
          <a:xfrm>
            <a:off x="1371600" y="1057275"/>
            <a:ext cx="7569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Fyzikální veličina     značka  veličiny            jednotka veličiny        značka jednotky</a:t>
            </a:r>
          </a:p>
        </p:txBody>
      </p:sp>
      <p:sp>
        <p:nvSpPr>
          <p:cNvPr id="78884" name="TextovéPole 5"/>
          <p:cNvSpPr txBox="1">
            <a:spLocks noChangeArrowheads="1"/>
          </p:cNvSpPr>
          <p:nvPr/>
        </p:nvSpPr>
        <p:spPr bwMode="auto">
          <a:xfrm>
            <a:off x="1249363" y="1500188"/>
            <a:ext cx="6856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elektrické napětí                 U                                  volt                               1 V</a:t>
            </a:r>
          </a:p>
        </p:txBody>
      </p:sp>
      <p:sp>
        <p:nvSpPr>
          <p:cNvPr id="78885" name="TextovéPole 6"/>
          <p:cNvSpPr txBox="1">
            <a:spLocks noChangeArrowheads="1"/>
          </p:cNvSpPr>
          <p:nvPr/>
        </p:nvSpPr>
        <p:spPr bwMode="auto">
          <a:xfrm>
            <a:off x="1249363" y="1925638"/>
            <a:ext cx="6908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elektrický proud                  I                                 ampér                             1 A</a:t>
            </a:r>
          </a:p>
        </p:txBody>
      </p:sp>
      <p:sp>
        <p:nvSpPr>
          <p:cNvPr id="78886" name="TextovéPole 7"/>
          <p:cNvSpPr txBox="1">
            <a:spLocks noChangeArrowheads="1"/>
          </p:cNvSpPr>
          <p:nvPr/>
        </p:nvSpPr>
        <p:spPr bwMode="auto">
          <a:xfrm>
            <a:off x="1249363" y="2368550"/>
            <a:ext cx="6978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elektrický příkon                P </a:t>
            </a:r>
            <a:r>
              <a:rPr lang="cs-CZ" altLang="cs-CZ" sz="1400"/>
              <a:t>0</a:t>
            </a:r>
            <a:r>
              <a:rPr lang="cs-CZ" altLang="cs-CZ"/>
              <a:t>                              watt                                  1 W</a:t>
            </a:r>
          </a:p>
        </p:txBody>
      </p:sp>
      <p:sp>
        <p:nvSpPr>
          <p:cNvPr id="78887" name="TextovéPole 8"/>
          <p:cNvSpPr txBox="1">
            <a:spLocks noChangeArrowheads="1"/>
          </p:cNvSpPr>
          <p:nvPr/>
        </p:nvSpPr>
        <p:spPr bwMode="auto">
          <a:xfrm>
            <a:off x="1249363" y="2811463"/>
            <a:ext cx="7073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elektrická práce                  W                              wattsekunda                   1 Ws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081338" y="1427163"/>
            <a:ext cx="6118225" cy="18097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extovéPole 1"/>
          <p:cNvSpPr txBox="1">
            <a:spLocks noChangeArrowheads="1"/>
          </p:cNvSpPr>
          <p:nvPr/>
        </p:nvSpPr>
        <p:spPr bwMode="auto">
          <a:xfrm>
            <a:off x="550863" y="781050"/>
            <a:ext cx="1134688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Abychom slyšeli </a:t>
            </a:r>
            <a:r>
              <a:rPr lang="cs-CZ" altLang="cs-CZ" sz="2400" dirty="0" smtClean="0"/>
              <a:t>zvuk, </a:t>
            </a:r>
            <a:r>
              <a:rPr lang="cs-CZ" altLang="cs-CZ" sz="2400" dirty="0"/>
              <a:t>musí existovat…………………..zdroj zvuku, prostředí ve kterém se zvuk</a:t>
            </a:r>
          </a:p>
          <a:p>
            <a:r>
              <a:rPr lang="cs-CZ" altLang="cs-CZ" sz="2400" dirty="0"/>
              <a:t>                                                                                         šíří a zdravý sluch.</a:t>
            </a:r>
          </a:p>
        </p:txBody>
      </p:sp>
      <p:sp>
        <p:nvSpPr>
          <p:cNvPr id="79875" name="TextovéPole 2"/>
          <p:cNvSpPr txBox="1">
            <a:spLocks noChangeArrowheads="1"/>
          </p:cNvSpPr>
          <p:nvPr/>
        </p:nvSpPr>
        <p:spPr bwMode="auto">
          <a:xfrm>
            <a:off x="550863" y="319088"/>
            <a:ext cx="3024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následující větu:</a:t>
            </a:r>
          </a:p>
        </p:txBody>
      </p:sp>
      <p:sp>
        <p:nvSpPr>
          <p:cNvPr id="4" name="Obdélník 3"/>
          <p:cNvSpPr/>
          <p:nvPr/>
        </p:nvSpPr>
        <p:spPr>
          <a:xfrm>
            <a:off x="6711950" y="781050"/>
            <a:ext cx="5121275" cy="8620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sp>
        <p:nvSpPr>
          <p:cNvPr id="79877" name="TextovéPole 4"/>
          <p:cNvSpPr txBox="1">
            <a:spLocks noChangeArrowheads="1"/>
          </p:cNvSpPr>
          <p:nvPr/>
        </p:nvSpPr>
        <p:spPr bwMode="auto">
          <a:xfrm>
            <a:off x="495300" y="1865313"/>
            <a:ext cx="7588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je zdrojem zvuku?       Zdrojem zvuku je chvějící se těleso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75050" y="1865313"/>
            <a:ext cx="4562475" cy="5397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grpSp>
        <p:nvGrpSpPr>
          <p:cNvPr id="79879" name="Skupina 6"/>
          <p:cNvGrpSpPr>
            <a:grpSpLocks/>
          </p:cNvGrpSpPr>
          <p:nvPr/>
        </p:nvGrpSpPr>
        <p:grpSpPr bwMode="auto">
          <a:xfrm>
            <a:off x="1738313" y="5432425"/>
            <a:ext cx="1484312" cy="1300163"/>
            <a:chOff x="5321508" y="5370226"/>
            <a:chExt cx="1484024" cy="1300397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6096058" y="5370226"/>
              <a:ext cx="0" cy="655756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ětiva 8"/>
            <p:cNvSpPr/>
            <p:nvPr/>
          </p:nvSpPr>
          <p:spPr>
            <a:xfrm rot="6728347">
              <a:off x="5896790" y="5983988"/>
              <a:ext cx="396946" cy="436477"/>
            </a:xfrm>
            <a:prstGeom prst="chor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321508" y="6202226"/>
              <a:ext cx="1484024" cy="265161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1" name="Přímá spojnice 10"/>
            <p:cNvCxnSpPr>
              <a:cxnSpLocks/>
            </p:cNvCxnSpPr>
            <p:nvPr/>
          </p:nvCxnSpPr>
          <p:spPr>
            <a:xfrm>
              <a:off x="5335792" y="6467386"/>
              <a:ext cx="0" cy="203237"/>
            </a:xfrm>
            <a:prstGeom prst="line">
              <a:avLst/>
            </a:prstGeom>
            <a:ln w="762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>
              <a:cxnSpLocks/>
            </p:cNvCxnSpPr>
            <p:nvPr/>
          </p:nvCxnSpPr>
          <p:spPr>
            <a:xfrm>
              <a:off x="6805532" y="6467386"/>
              <a:ext cx="0" cy="203237"/>
            </a:xfrm>
            <a:prstGeom prst="line">
              <a:avLst/>
            </a:prstGeom>
            <a:ln w="762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Oblouk 12"/>
          <p:cNvSpPr/>
          <p:nvPr/>
        </p:nvSpPr>
        <p:spPr>
          <a:xfrm rot="2148524">
            <a:off x="1631950" y="3078163"/>
            <a:ext cx="1830388" cy="2341562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louk 13"/>
          <p:cNvSpPr/>
          <p:nvPr/>
        </p:nvSpPr>
        <p:spPr>
          <a:xfrm rot="2148524">
            <a:off x="2136775" y="3144838"/>
            <a:ext cx="1830388" cy="2343150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louk 14"/>
          <p:cNvSpPr/>
          <p:nvPr/>
        </p:nvSpPr>
        <p:spPr>
          <a:xfrm rot="2148524">
            <a:off x="2598738" y="3173413"/>
            <a:ext cx="1830387" cy="2343150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louk 15"/>
          <p:cNvSpPr/>
          <p:nvPr/>
        </p:nvSpPr>
        <p:spPr>
          <a:xfrm rot="2148524">
            <a:off x="3081338" y="3168650"/>
            <a:ext cx="1830387" cy="2341563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louk 16"/>
          <p:cNvSpPr/>
          <p:nvPr/>
        </p:nvSpPr>
        <p:spPr>
          <a:xfrm rot="18913285" flipH="1">
            <a:off x="669925" y="3175000"/>
            <a:ext cx="2149475" cy="1897063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louk 17"/>
          <p:cNvSpPr/>
          <p:nvPr/>
        </p:nvSpPr>
        <p:spPr>
          <a:xfrm rot="18913285" flipH="1">
            <a:off x="1136650" y="3136900"/>
            <a:ext cx="2149475" cy="1898650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louk 18"/>
          <p:cNvSpPr/>
          <p:nvPr/>
        </p:nvSpPr>
        <p:spPr>
          <a:xfrm rot="18913285" flipH="1">
            <a:off x="1574800" y="3111500"/>
            <a:ext cx="2151063" cy="1898650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79887" name="Obrázek 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2735263"/>
            <a:ext cx="48260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Ohnutý pruh 20"/>
          <p:cNvSpPr/>
          <p:nvPr/>
        </p:nvSpPr>
        <p:spPr>
          <a:xfrm rot="10800000">
            <a:off x="2085975" y="2119313"/>
            <a:ext cx="854075" cy="3313112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9889" name="TextovéPole 21"/>
          <p:cNvSpPr txBox="1">
            <a:spLocks noChangeArrowheads="1"/>
          </p:cNvSpPr>
          <p:nvPr/>
        </p:nvSpPr>
        <p:spPr bwMode="auto">
          <a:xfrm>
            <a:off x="5141913" y="2581275"/>
            <a:ext cx="65420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Zvuk vnímáme jako více nebo méně hlasitý.</a:t>
            </a:r>
          </a:p>
          <a:p>
            <a:r>
              <a:rPr lang="cs-CZ" altLang="cs-CZ" sz="2400"/>
              <a:t>Závisí na: vzdálenosti zdroje zvuku od našeho ucha;</a:t>
            </a:r>
          </a:p>
          <a:p>
            <a:r>
              <a:rPr lang="cs-CZ" altLang="cs-CZ" sz="2400"/>
              <a:t>                  na prostředí, kterým se  zvukový rozruch</a:t>
            </a:r>
          </a:p>
          <a:p>
            <a:r>
              <a:rPr lang="cs-CZ" altLang="cs-CZ" sz="2400"/>
              <a:t>                  k našemu uchu šíří;</a:t>
            </a:r>
          </a:p>
          <a:p>
            <a:r>
              <a:rPr lang="cs-CZ" altLang="cs-CZ" sz="2400"/>
              <a:t>                  na našem sluchovém ústrojí, které není</a:t>
            </a:r>
          </a:p>
          <a:p>
            <a:r>
              <a:rPr lang="cs-CZ" altLang="cs-CZ" sz="2400"/>
              <a:t>                  stejně citlivé na všechny kmitočty tónů.</a:t>
            </a:r>
          </a:p>
        </p:txBody>
      </p:sp>
      <p:sp>
        <p:nvSpPr>
          <p:cNvPr id="79890" name="TextovéPole 23"/>
          <p:cNvSpPr txBox="1">
            <a:spLocks noChangeArrowheads="1"/>
          </p:cNvSpPr>
          <p:nvPr/>
        </p:nvSpPr>
        <p:spPr bwMode="auto">
          <a:xfrm>
            <a:off x="3611563" y="4810125"/>
            <a:ext cx="82740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Uveď příklady zvuku, který vzniká nepravidelným chvěním tělesa:</a:t>
            </a:r>
          </a:p>
          <a:p>
            <a:r>
              <a:rPr lang="cs-CZ" altLang="cs-CZ" sz="2400"/>
              <a:t>Je to např. vrzání, šramot, šustění, hukot a praskot.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638550" y="5191125"/>
            <a:ext cx="6748463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79892" name="TextovéPole 25"/>
          <p:cNvSpPr txBox="1">
            <a:spLocks noChangeArrowheads="1"/>
          </p:cNvSpPr>
          <p:nvPr/>
        </p:nvSpPr>
        <p:spPr bwMode="auto">
          <a:xfrm>
            <a:off x="3757613" y="5824538"/>
            <a:ext cx="74168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Je-li kmitání zdroje zvuku pravidelné, vnímáme zvuk jako:</a:t>
            </a:r>
          </a:p>
          <a:p>
            <a:r>
              <a:rPr lang="cs-CZ" altLang="cs-CZ" sz="2400"/>
              <a:t>tón – hudební zvuk.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757613" y="6227763"/>
            <a:ext cx="2543175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25" grpId="0" animBg="1"/>
      <p:bldP spid="27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extovéPole 2"/>
          <p:cNvSpPr txBox="1">
            <a:spLocks noChangeArrowheads="1"/>
          </p:cNvSpPr>
          <p:nvPr/>
        </p:nvSpPr>
        <p:spPr bwMode="auto">
          <a:xfrm>
            <a:off x="411163" y="182563"/>
            <a:ext cx="5548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rozsah frekvencí může vnímat člověk ?</a:t>
            </a:r>
          </a:p>
        </p:txBody>
      </p:sp>
      <p:sp>
        <p:nvSpPr>
          <p:cNvPr id="80899" name="TextovéPole 4"/>
          <p:cNvSpPr txBox="1">
            <a:spLocks noChangeArrowheads="1"/>
          </p:cNvSpPr>
          <p:nvPr/>
        </p:nvSpPr>
        <p:spPr bwMode="auto">
          <a:xfrm>
            <a:off x="411163" y="644525"/>
            <a:ext cx="10404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Naše sluchové ústrojí je nejcitlivější na tóny o kmitočtech od 2 000 Hz do 4 000 Hz.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11163" y="644525"/>
            <a:ext cx="10644187" cy="5254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pic>
        <p:nvPicPr>
          <p:cNvPr id="80901" name="Picture 4" descr="Violi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30725" y="2335213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2" name="Picture 6" descr="Trumpet B Flat (colour)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97850" y="3429000"/>
            <a:ext cx="2857500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0903" name="Skupina 9"/>
          <p:cNvGrpSpPr>
            <a:grpSpLocks/>
          </p:cNvGrpSpPr>
          <p:nvPr/>
        </p:nvGrpSpPr>
        <p:grpSpPr bwMode="auto">
          <a:xfrm>
            <a:off x="579438" y="3092450"/>
            <a:ext cx="2600325" cy="1584325"/>
            <a:chOff x="628159" y="3266423"/>
            <a:chExt cx="2600517" cy="1584550"/>
          </a:xfrm>
        </p:grpSpPr>
        <p:pic>
          <p:nvPicPr>
            <p:cNvPr id="80917" name="Picture 2" descr="Bass Drum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5400000">
              <a:off x="694182" y="3200400"/>
              <a:ext cx="1584550" cy="1716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80918" name="Skupina 8"/>
            <p:cNvGrpSpPr>
              <a:grpSpLocks/>
            </p:cNvGrpSpPr>
            <p:nvPr/>
          </p:nvGrpSpPr>
          <p:grpSpPr bwMode="auto">
            <a:xfrm rot="-311124">
              <a:off x="1613236" y="3791412"/>
              <a:ext cx="1463040" cy="134711"/>
              <a:chOff x="2075688" y="2579831"/>
              <a:chExt cx="1463040" cy="134711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2187951" y="2623281"/>
                <a:ext cx="1344712" cy="46043"/>
              </a:xfrm>
              <a:prstGeom prst="rect">
                <a:avLst/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2069012" y="2579372"/>
                <a:ext cx="119071" cy="134956"/>
              </a:xfrm>
              <a:prstGeom prst="ellipse">
                <a:avLst/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80919" name="Skupina 12"/>
            <p:cNvGrpSpPr>
              <a:grpSpLocks/>
            </p:cNvGrpSpPr>
            <p:nvPr/>
          </p:nvGrpSpPr>
          <p:grpSpPr bwMode="auto">
            <a:xfrm rot="2122375">
              <a:off x="1765636" y="3943812"/>
              <a:ext cx="1463040" cy="134711"/>
              <a:chOff x="2075688" y="2579831"/>
              <a:chExt cx="1463040" cy="134711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2185652" y="2625019"/>
                <a:ext cx="1346299" cy="42869"/>
              </a:xfrm>
              <a:prstGeom prst="rect">
                <a:avLst/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2065436" y="2586043"/>
                <a:ext cx="122246" cy="128606"/>
              </a:xfrm>
              <a:prstGeom prst="ellipse">
                <a:avLst/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80904" name="TextovéPole 10"/>
          <p:cNvSpPr txBox="1">
            <a:spLocks noChangeArrowheads="1"/>
          </p:cNvSpPr>
          <p:nvPr/>
        </p:nvSpPr>
        <p:spPr bwMode="auto">
          <a:xfrm>
            <a:off x="277813" y="4487863"/>
            <a:ext cx="3095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A</a:t>
            </a:r>
          </a:p>
        </p:txBody>
      </p:sp>
      <p:sp>
        <p:nvSpPr>
          <p:cNvPr id="80905" name="TextovéPole 17"/>
          <p:cNvSpPr txBox="1">
            <a:spLocks noChangeArrowheads="1"/>
          </p:cNvSpPr>
          <p:nvPr/>
        </p:nvSpPr>
        <p:spPr bwMode="auto">
          <a:xfrm>
            <a:off x="9313863" y="4279900"/>
            <a:ext cx="311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C</a:t>
            </a:r>
          </a:p>
        </p:txBody>
      </p:sp>
      <p:sp>
        <p:nvSpPr>
          <p:cNvPr id="80906" name="TextovéPole 18"/>
          <p:cNvSpPr txBox="1">
            <a:spLocks noChangeArrowheads="1"/>
          </p:cNvSpPr>
          <p:nvPr/>
        </p:nvSpPr>
        <p:spPr bwMode="auto">
          <a:xfrm>
            <a:off x="5176838" y="4416425"/>
            <a:ext cx="3111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B</a:t>
            </a:r>
          </a:p>
        </p:txBody>
      </p:sp>
      <p:sp>
        <p:nvSpPr>
          <p:cNvPr id="80907" name="TextovéPole 11"/>
          <p:cNvSpPr txBox="1">
            <a:spLocks noChangeArrowheads="1"/>
          </p:cNvSpPr>
          <p:nvPr/>
        </p:nvSpPr>
        <p:spPr bwMode="auto">
          <a:xfrm>
            <a:off x="317500" y="1304925"/>
            <a:ext cx="68881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hudební nástroj je na obrázku A ?   Je to bubínek.</a:t>
            </a:r>
          </a:p>
        </p:txBody>
      </p:sp>
      <p:sp>
        <p:nvSpPr>
          <p:cNvPr id="80908" name="TextovéPole 20"/>
          <p:cNvSpPr txBox="1">
            <a:spLocks noChangeArrowheads="1"/>
          </p:cNvSpPr>
          <p:nvPr/>
        </p:nvSpPr>
        <p:spPr bwMode="auto">
          <a:xfrm>
            <a:off x="277813" y="1730375"/>
            <a:ext cx="70532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hudební nástroj je na obrázku B ?    Jsou to housle.</a:t>
            </a:r>
          </a:p>
        </p:txBody>
      </p:sp>
      <p:sp>
        <p:nvSpPr>
          <p:cNvPr id="80909" name="TextovéPole 21"/>
          <p:cNvSpPr txBox="1">
            <a:spLocks noChangeArrowheads="1"/>
          </p:cNvSpPr>
          <p:nvPr/>
        </p:nvSpPr>
        <p:spPr bwMode="auto">
          <a:xfrm>
            <a:off x="266700" y="2195513"/>
            <a:ext cx="71088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hudební nástroj je na obrázku C ?    Je to trumpeta.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32413" y="1304925"/>
            <a:ext cx="1873250" cy="4540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332413" y="1819275"/>
            <a:ext cx="1882775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332413" y="2335213"/>
            <a:ext cx="1873250" cy="3206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80913" name="TextovéPole 23"/>
          <p:cNvSpPr txBox="1">
            <a:spLocks noChangeArrowheads="1"/>
          </p:cNvSpPr>
          <p:nvPr/>
        </p:nvSpPr>
        <p:spPr bwMode="auto">
          <a:xfrm>
            <a:off x="155575" y="5083175"/>
            <a:ext cx="105679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je zdrojem zvuku u bubínku?  Napjatá blána, která se rozechvěje úderem paličky.</a:t>
            </a:r>
          </a:p>
          <a:p>
            <a:r>
              <a:rPr lang="cs-CZ" altLang="cs-CZ" sz="2400"/>
              <a:t>Co je zdrojem zvuku u houslí? Chvějící se struna.</a:t>
            </a:r>
          </a:p>
          <a:p>
            <a:r>
              <a:rPr lang="cs-CZ" altLang="cs-CZ" sz="2400"/>
              <a:t>Co je zdrojem zvuku u trubky? Je to chvění vzduchového sloupce.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279900" y="5159375"/>
            <a:ext cx="6381750" cy="3222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959225" y="5545138"/>
            <a:ext cx="2259013" cy="3222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959225" y="5886450"/>
            <a:ext cx="4525963" cy="3952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  <p:bldP spid="17" grpId="0" animBg="1"/>
      <p:bldP spid="20" grpId="0" animBg="1"/>
      <p:bldP spid="25" grpId="0" animBg="1"/>
      <p:bldP spid="26" grpId="0" animBg="1"/>
      <p:bldP spid="27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58325" y="3041650"/>
            <a:ext cx="1998663" cy="225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2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94075" y="3040063"/>
            <a:ext cx="23812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2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21463" y="3282950"/>
            <a:ext cx="1897062" cy="177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25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9575" y="3651250"/>
            <a:ext cx="2528888" cy="177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26" name="TextovéPole 1"/>
          <p:cNvSpPr txBox="1">
            <a:spLocks noChangeArrowheads="1"/>
          </p:cNvSpPr>
          <p:nvPr/>
        </p:nvSpPr>
        <p:spPr bwMode="auto">
          <a:xfrm>
            <a:off x="503238" y="493713"/>
            <a:ext cx="114363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Chronologicky seřaď následující nástroje pro záznam a reprodukci zvuku od nejstaršího (1),</a:t>
            </a:r>
          </a:p>
          <a:p>
            <a:r>
              <a:rPr lang="cs-CZ" altLang="cs-CZ" sz="2400"/>
              <a:t>k nejmladšímu (4).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4151313" y="1173163"/>
            <a:ext cx="914400" cy="914400"/>
            <a:chOff x="4246616" y="1172373"/>
            <a:chExt cx="914400" cy="914400"/>
          </a:xfrm>
        </p:grpSpPr>
        <p:sp>
          <p:nvSpPr>
            <p:cNvPr id="3" name="Ovál 2"/>
            <p:cNvSpPr/>
            <p:nvPr/>
          </p:nvSpPr>
          <p:spPr>
            <a:xfrm>
              <a:off x="4246616" y="1172373"/>
              <a:ext cx="914400" cy="914400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1942" name="TextovéPole 3"/>
            <p:cNvSpPr txBox="1">
              <a:spLocks noChangeArrowheads="1"/>
            </p:cNvSpPr>
            <p:nvPr/>
          </p:nvSpPr>
          <p:spPr bwMode="auto">
            <a:xfrm>
              <a:off x="4481640" y="1275630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4000"/>
                <a:t>1</a:t>
              </a:r>
            </a:p>
          </p:txBody>
        </p:sp>
      </p:grp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6103938" y="1173163"/>
            <a:ext cx="914400" cy="914400"/>
            <a:chOff x="4246616" y="1172373"/>
            <a:chExt cx="914400" cy="914400"/>
          </a:xfrm>
        </p:grpSpPr>
        <p:sp>
          <p:nvSpPr>
            <p:cNvPr id="14" name="Ovál 13"/>
            <p:cNvSpPr/>
            <p:nvPr/>
          </p:nvSpPr>
          <p:spPr>
            <a:xfrm>
              <a:off x="4246616" y="1172373"/>
              <a:ext cx="914400" cy="914400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1940" name="TextovéPole 14"/>
            <p:cNvSpPr txBox="1">
              <a:spLocks noChangeArrowheads="1"/>
            </p:cNvSpPr>
            <p:nvPr/>
          </p:nvSpPr>
          <p:spPr bwMode="auto">
            <a:xfrm>
              <a:off x="4481640" y="1275630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4000"/>
                <a:t>2</a:t>
              </a:r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7989888" y="1100138"/>
            <a:ext cx="914400" cy="914400"/>
            <a:chOff x="4246616" y="1172373"/>
            <a:chExt cx="914400" cy="914400"/>
          </a:xfrm>
        </p:grpSpPr>
        <p:sp>
          <p:nvSpPr>
            <p:cNvPr id="20" name="Ovál 19"/>
            <p:cNvSpPr/>
            <p:nvPr/>
          </p:nvSpPr>
          <p:spPr>
            <a:xfrm>
              <a:off x="4246616" y="1172373"/>
              <a:ext cx="914400" cy="914400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1938" name="TextovéPole 20"/>
            <p:cNvSpPr txBox="1">
              <a:spLocks noChangeArrowheads="1"/>
            </p:cNvSpPr>
            <p:nvPr/>
          </p:nvSpPr>
          <p:spPr bwMode="auto">
            <a:xfrm>
              <a:off x="4481640" y="1275630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4000"/>
                <a:t>3</a:t>
              </a:r>
            </a:p>
          </p:txBody>
        </p: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10067925" y="1100138"/>
            <a:ext cx="914400" cy="914400"/>
            <a:chOff x="4246616" y="1172373"/>
            <a:chExt cx="914400" cy="914400"/>
          </a:xfrm>
        </p:grpSpPr>
        <p:sp>
          <p:nvSpPr>
            <p:cNvPr id="23" name="Ovál 22"/>
            <p:cNvSpPr/>
            <p:nvPr/>
          </p:nvSpPr>
          <p:spPr>
            <a:xfrm>
              <a:off x="4246616" y="1172373"/>
              <a:ext cx="914400" cy="914400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1936" name="TextovéPole 23"/>
            <p:cNvSpPr txBox="1">
              <a:spLocks noChangeArrowheads="1"/>
            </p:cNvSpPr>
            <p:nvPr/>
          </p:nvSpPr>
          <p:spPr bwMode="auto">
            <a:xfrm>
              <a:off x="4481640" y="1275630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4000"/>
                <a:t>4</a:t>
              </a:r>
            </a:p>
          </p:txBody>
        </p:sp>
      </p:grpSp>
      <p:sp>
        <p:nvSpPr>
          <p:cNvPr id="81931" name="TextovéPole 5"/>
          <p:cNvSpPr txBox="1">
            <a:spLocks noChangeArrowheads="1"/>
          </p:cNvSpPr>
          <p:nvPr/>
        </p:nvSpPr>
        <p:spPr bwMode="auto">
          <a:xfrm>
            <a:off x="706438" y="3206750"/>
            <a:ext cx="19351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Digitální distribuce</a:t>
            </a:r>
          </a:p>
        </p:txBody>
      </p:sp>
      <p:sp>
        <p:nvSpPr>
          <p:cNvPr id="81932" name="TextovéPole 6"/>
          <p:cNvSpPr txBox="1">
            <a:spLocks noChangeArrowheads="1"/>
          </p:cNvSpPr>
          <p:nvPr/>
        </p:nvSpPr>
        <p:spPr bwMode="auto">
          <a:xfrm>
            <a:off x="3557588" y="2581275"/>
            <a:ext cx="20558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Gramofonová deska</a:t>
            </a:r>
          </a:p>
        </p:txBody>
      </p:sp>
      <p:sp>
        <p:nvSpPr>
          <p:cNvPr id="81933" name="TextovéPole 10"/>
          <p:cNvSpPr txBox="1">
            <a:spLocks noChangeArrowheads="1"/>
          </p:cNvSpPr>
          <p:nvPr/>
        </p:nvSpPr>
        <p:spPr bwMode="auto">
          <a:xfrm>
            <a:off x="7391400" y="2855913"/>
            <a:ext cx="450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CD</a:t>
            </a:r>
          </a:p>
        </p:txBody>
      </p:sp>
      <p:sp>
        <p:nvSpPr>
          <p:cNvPr id="81934" name="TextovéPole 11"/>
          <p:cNvSpPr txBox="1">
            <a:spLocks noChangeArrowheads="1"/>
          </p:cNvSpPr>
          <p:nvPr/>
        </p:nvSpPr>
        <p:spPr bwMode="auto">
          <a:xfrm>
            <a:off x="9537700" y="2670175"/>
            <a:ext cx="101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Fonograf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1.48148E-6 L 0.48907 0.632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" y="3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3.33333E-6 L -0.075 0.6409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" y="3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1.48148E-6 L -0.16393 0.6488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3.33333E-6 L -0.73424 0.6530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7" y="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38" y="4216400"/>
            <a:ext cx="3556000" cy="234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947" name="TextovéPole 1"/>
          <p:cNvSpPr txBox="1">
            <a:spLocks noChangeArrowheads="1"/>
          </p:cNvSpPr>
          <p:nvPr/>
        </p:nvSpPr>
        <p:spPr bwMode="auto">
          <a:xfrm>
            <a:off x="523875" y="122238"/>
            <a:ext cx="10907713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 bouřce můžeme pozorovat vzdálený blesk i o několik sekund dříve, než uslyšíme</a:t>
            </a:r>
          </a:p>
          <a:p>
            <a:r>
              <a:rPr lang="cs-CZ" altLang="cs-CZ" sz="2400"/>
              <a:t>zahřmění. Do notesu napiš zdůvodnění a proveď kontrolu kliknutím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Šíření světla ve vzduchu je 300 000 km/s, takže světelný jev blesku zpozorujeme téměř</a:t>
            </a:r>
          </a:p>
          <a:p>
            <a:r>
              <a:rPr lang="cs-CZ" altLang="cs-CZ" sz="2400"/>
              <a:t>okamžitě. Rychlost šíření zvuku ve vzduchu při teplotě  0°C je asi 332 m/s.</a:t>
            </a:r>
          </a:p>
          <a:p>
            <a:r>
              <a:rPr lang="cs-CZ" altLang="cs-CZ" sz="2400"/>
              <a:t>Při teplotě 20°C je rychlost šíření zvuku ve vzduchu 340 m/s.</a:t>
            </a:r>
          </a:p>
          <a:p>
            <a:r>
              <a:rPr lang="cs-CZ" altLang="cs-CZ" sz="2400"/>
              <a:t>Proto po zablesknutí, zahřmění slyšíme později.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23875" y="1163638"/>
            <a:ext cx="11144250" cy="16367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  <p:sp>
        <p:nvSpPr>
          <p:cNvPr id="82949" name="TextovéPole 4"/>
          <p:cNvSpPr txBox="1">
            <a:spLocks noChangeArrowheads="1"/>
          </p:cNvSpPr>
          <p:nvPr/>
        </p:nvSpPr>
        <p:spPr bwMode="auto">
          <a:xfrm>
            <a:off x="523875" y="2967038"/>
            <a:ext cx="112442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Můžeš </a:t>
            </a:r>
            <a:r>
              <a:rPr lang="cs-CZ" altLang="cs-CZ" sz="2400" dirty="0" smtClean="0"/>
              <a:t>urči,t </a:t>
            </a:r>
            <a:r>
              <a:rPr lang="cs-CZ" altLang="cs-CZ" sz="2400" dirty="0"/>
              <a:t>jak daleko je od tebe bouřka? Co budeš k tomu potřebovat? Do notesu zapiš </a:t>
            </a:r>
          </a:p>
          <a:p>
            <a:r>
              <a:rPr lang="cs-CZ" altLang="cs-CZ" sz="2400" dirty="0"/>
              <a:t>postup měření. Proveď kontrolu kliknutím na černý obdélník.</a:t>
            </a:r>
          </a:p>
        </p:txBody>
      </p:sp>
      <p:pic>
        <p:nvPicPr>
          <p:cNvPr id="82950" name="Picture 4" descr="Stopwatch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888663" y="3729038"/>
            <a:ext cx="879475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951" name="TextovéPole 5"/>
          <p:cNvSpPr txBox="1">
            <a:spLocks noChangeArrowheads="1"/>
          </p:cNvSpPr>
          <p:nvPr/>
        </p:nvSpPr>
        <p:spPr bwMode="auto">
          <a:xfrm>
            <a:off x="4279900" y="3798888"/>
            <a:ext cx="67071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altLang="cs-CZ" sz="2400"/>
              <a:t>Po zablýsknutí zmáčkneš stopky.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Až uslyšíš hrom, tak čas na stopkách zastavíš.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Podle naměřeného času určíš  vzdálenost bouřky.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279900" y="5489575"/>
            <a:ext cx="42878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279900" y="5211763"/>
            <a:ext cx="0" cy="549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440363" y="5248275"/>
            <a:ext cx="0" cy="4762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905750" y="5284788"/>
            <a:ext cx="0" cy="4762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696075" y="5248275"/>
            <a:ext cx="0" cy="4762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57" name="TextovéPole 12"/>
          <p:cNvSpPr txBox="1">
            <a:spLocks noChangeArrowheads="1"/>
          </p:cNvSpPr>
          <p:nvPr/>
        </p:nvSpPr>
        <p:spPr bwMode="auto">
          <a:xfrm>
            <a:off x="4203700" y="4875213"/>
            <a:ext cx="4810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čas</a:t>
            </a:r>
          </a:p>
        </p:txBody>
      </p:sp>
      <p:sp>
        <p:nvSpPr>
          <p:cNvPr id="82958" name="TextovéPole 13"/>
          <p:cNvSpPr txBox="1">
            <a:spLocks noChangeArrowheads="1"/>
          </p:cNvSpPr>
          <p:nvPr/>
        </p:nvSpPr>
        <p:spPr bwMode="auto">
          <a:xfrm>
            <a:off x="3689350" y="5816600"/>
            <a:ext cx="1181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vzdálenost</a:t>
            </a:r>
          </a:p>
        </p:txBody>
      </p:sp>
      <p:sp>
        <p:nvSpPr>
          <p:cNvPr id="82959" name="TextovéPole 16"/>
          <p:cNvSpPr txBox="1">
            <a:spLocks noChangeArrowheads="1"/>
          </p:cNvSpPr>
          <p:nvPr/>
        </p:nvSpPr>
        <p:spPr bwMode="auto">
          <a:xfrm>
            <a:off x="7767638" y="4949825"/>
            <a:ext cx="444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9 s</a:t>
            </a:r>
          </a:p>
        </p:txBody>
      </p:sp>
      <p:sp>
        <p:nvSpPr>
          <p:cNvPr id="82960" name="TextovéPole 19"/>
          <p:cNvSpPr txBox="1">
            <a:spLocks noChangeArrowheads="1"/>
          </p:cNvSpPr>
          <p:nvPr/>
        </p:nvSpPr>
        <p:spPr bwMode="auto">
          <a:xfrm>
            <a:off x="6507163" y="4900613"/>
            <a:ext cx="444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6 s</a:t>
            </a:r>
          </a:p>
        </p:txBody>
      </p:sp>
      <p:sp>
        <p:nvSpPr>
          <p:cNvPr id="82961" name="TextovéPole 20"/>
          <p:cNvSpPr txBox="1">
            <a:spLocks noChangeArrowheads="1"/>
          </p:cNvSpPr>
          <p:nvPr/>
        </p:nvSpPr>
        <p:spPr bwMode="auto">
          <a:xfrm>
            <a:off x="5246688" y="4849813"/>
            <a:ext cx="444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 s</a:t>
            </a:r>
          </a:p>
        </p:txBody>
      </p:sp>
      <p:sp>
        <p:nvSpPr>
          <p:cNvPr id="82962" name="TextovéPole 17"/>
          <p:cNvSpPr txBox="1">
            <a:spLocks noChangeArrowheads="1"/>
          </p:cNvSpPr>
          <p:nvPr/>
        </p:nvSpPr>
        <p:spPr bwMode="auto">
          <a:xfrm>
            <a:off x="7618413" y="5786438"/>
            <a:ext cx="942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3 000 m</a:t>
            </a:r>
          </a:p>
        </p:txBody>
      </p:sp>
      <p:sp>
        <p:nvSpPr>
          <p:cNvPr id="82963" name="TextovéPole 22"/>
          <p:cNvSpPr txBox="1">
            <a:spLocks noChangeArrowheads="1"/>
          </p:cNvSpPr>
          <p:nvPr/>
        </p:nvSpPr>
        <p:spPr bwMode="auto">
          <a:xfrm>
            <a:off x="6326188" y="5754688"/>
            <a:ext cx="942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2 000 m</a:t>
            </a:r>
          </a:p>
        </p:txBody>
      </p:sp>
      <p:sp>
        <p:nvSpPr>
          <p:cNvPr id="82964" name="TextovéPole 23"/>
          <p:cNvSpPr txBox="1">
            <a:spLocks noChangeArrowheads="1"/>
          </p:cNvSpPr>
          <p:nvPr/>
        </p:nvSpPr>
        <p:spPr bwMode="auto">
          <a:xfrm>
            <a:off x="5035550" y="5754688"/>
            <a:ext cx="942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1 000 m</a:t>
            </a:r>
          </a:p>
        </p:txBody>
      </p:sp>
      <p:pic>
        <p:nvPicPr>
          <p:cNvPr id="82965" name="Picture 6" descr="Left Ear, No Background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12175" y="5013325"/>
            <a:ext cx="574675" cy="90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bdélník 18"/>
          <p:cNvSpPr/>
          <p:nvPr/>
        </p:nvSpPr>
        <p:spPr>
          <a:xfrm>
            <a:off x="3689350" y="3798888"/>
            <a:ext cx="8443913" cy="25288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 animBg="1"/>
      <p:bldP spid="19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ovéPole 1"/>
          <p:cNvSpPr txBox="1">
            <a:spLocks noChangeArrowheads="1"/>
          </p:cNvSpPr>
          <p:nvPr/>
        </p:nvSpPr>
        <p:spPr bwMode="auto">
          <a:xfrm>
            <a:off x="585788" y="493713"/>
            <a:ext cx="108902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Vypočítej, </a:t>
            </a:r>
            <a:r>
              <a:rPr lang="cs-CZ" altLang="cs-CZ" sz="2400" dirty="0"/>
              <a:t>jak daleko je stěna, od které se ozvěnou vrátil zvuk za 2,5 s. Proveď kontrolu </a:t>
            </a:r>
          </a:p>
          <a:p>
            <a:r>
              <a:rPr lang="cs-CZ" altLang="cs-CZ" sz="2400" dirty="0"/>
              <a:t>kliknutím na černý obdélník.</a:t>
            </a:r>
          </a:p>
        </p:txBody>
      </p:sp>
      <p:pic>
        <p:nvPicPr>
          <p:cNvPr id="83971" name="Picture 2" descr="Audio Volume High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" y="1806575"/>
            <a:ext cx="2101850" cy="116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4718050" y="1262063"/>
            <a:ext cx="1060450" cy="2166937"/>
          </a:xfrm>
          <a:custGeom>
            <a:avLst/>
            <a:gdLst>
              <a:gd name="connsiteX0" fmla="*/ 0 w 1078992"/>
              <a:gd name="connsiteY0" fmla="*/ 0 h 1911096"/>
              <a:gd name="connsiteX1" fmla="*/ 1078992 w 1078992"/>
              <a:gd name="connsiteY1" fmla="*/ 0 h 1911096"/>
              <a:gd name="connsiteX2" fmla="*/ 1078992 w 1078992"/>
              <a:gd name="connsiteY2" fmla="*/ 1911096 h 1911096"/>
              <a:gd name="connsiteX3" fmla="*/ 0 w 1078992"/>
              <a:gd name="connsiteY3" fmla="*/ 1911096 h 1911096"/>
              <a:gd name="connsiteX4" fmla="*/ 0 w 1078992"/>
              <a:gd name="connsiteY4" fmla="*/ 0 h 1911096"/>
              <a:gd name="connsiteX0" fmla="*/ 18288 w 1078992"/>
              <a:gd name="connsiteY0" fmla="*/ 283464 h 1911096"/>
              <a:gd name="connsiteX1" fmla="*/ 1078992 w 1078992"/>
              <a:gd name="connsiteY1" fmla="*/ 0 h 1911096"/>
              <a:gd name="connsiteX2" fmla="*/ 1078992 w 1078992"/>
              <a:gd name="connsiteY2" fmla="*/ 1911096 h 1911096"/>
              <a:gd name="connsiteX3" fmla="*/ 0 w 1078992"/>
              <a:gd name="connsiteY3" fmla="*/ 1911096 h 1911096"/>
              <a:gd name="connsiteX4" fmla="*/ 18288 w 1078992"/>
              <a:gd name="connsiteY4" fmla="*/ 283464 h 1911096"/>
              <a:gd name="connsiteX0" fmla="*/ 0 w 1060704"/>
              <a:gd name="connsiteY0" fmla="*/ 283464 h 2167128"/>
              <a:gd name="connsiteX1" fmla="*/ 1060704 w 1060704"/>
              <a:gd name="connsiteY1" fmla="*/ 0 h 2167128"/>
              <a:gd name="connsiteX2" fmla="*/ 1060704 w 1060704"/>
              <a:gd name="connsiteY2" fmla="*/ 1911096 h 2167128"/>
              <a:gd name="connsiteX3" fmla="*/ 9144 w 1060704"/>
              <a:gd name="connsiteY3" fmla="*/ 2167128 h 2167128"/>
              <a:gd name="connsiteX4" fmla="*/ 0 w 1060704"/>
              <a:gd name="connsiteY4" fmla="*/ 283464 h 2167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0704" h="2167128">
                <a:moveTo>
                  <a:pt x="0" y="283464"/>
                </a:moveTo>
                <a:lnTo>
                  <a:pt x="1060704" y="0"/>
                </a:lnTo>
                <a:lnTo>
                  <a:pt x="1060704" y="1911096"/>
                </a:lnTo>
                <a:lnTo>
                  <a:pt x="9144" y="2167128"/>
                </a:lnTo>
                <a:lnTo>
                  <a:pt x="0" y="283464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212975" y="2389188"/>
            <a:ext cx="2925763" cy="0"/>
          </a:xfrm>
          <a:prstGeom prst="straightConnector1">
            <a:avLst/>
          </a:prstGeom>
          <a:ln w="571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974" name="TextovéPole 5"/>
          <p:cNvSpPr txBox="1">
            <a:spLocks noChangeArrowheads="1"/>
          </p:cNvSpPr>
          <p:nvPr/>
        </p:nvSpPr>
        <p:spPr bwMode="auto">
          <a:xfrm>
            <a:off x="976313" y="2971800"/>
            <a:ext cx="1320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reproduktor</a:t>
            </a:r>
          </a:p>
        </p:txBody>
      </p:sp>
      <p:sp>
        <p:nvSpPr>
          <p:cNvPr id="83975" name="TextovéPole 6"/>
          <p:cNvSpPr txBox="1">
            <a:spLocks noChangeArrowheads="1"/>
          </p:cNvSpPr>
          <p:nvPr/>
        </p:nvSpPr>
        <p:spPr bwMode="auto">
          <a:xfrm flipH="1">
            <a:off x="3027363" y="1990725"/>
            <a:ext cx="181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vzdálenost</a:t>
            </a:r>
          </a:p>
        </p:txBody>
      </p:sp>
      <p:sp>
        <p:nvSpPr>
          <p:cNvPr id="83976" name="TextovéPole 7"/>
          <p:cNvSpPr txBox="1">
            <a:spLocks noChangeArrowheads="1"/>
          </p:cNvSpPr>
          <p:nvPr/>
        </p:nvSpPr>
        <p:spPr bwMode="auto">
          <a:xfrm>
            <a:off x="6254750" y="1390650"/>
            <a:ext cx="1155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t</a:t>
            </a:r>
            <a:r>
              <a:rPr lang="cs-CZ" altLang="cs-CZ" sz="2400"/>
              <a:t> = 2,5 s</a:t>
            </a:r>
          </a:p>
        </p:txBody>
      </p:sp>
      <p:sp>
        <p:nvSpPr>
          <p:cNvPr id="83977" name="TextovéPole 8"/>
          <p:cNvSpPr txBox="1">
            <a:spLocks noChangeArrowheads="1"/>
          </p:cNvSpPr>
          <p:nvPr/>
        </p:nvSpPr>
        <p:spPr bwMode="auto">
          <a:xfrm>
            <a:off x="6262688" y="1916113"/>
            <a:ext cx="241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v</a:t>
            </a:r>
            <a:r>
              <a:rPr lang="cs-CZ" altLang="cs-CZ" sz="2400"/>
              <a:t> zvuku = 340 m/s</a:t>
            </a:r>
          </a:p>
        </p:txBody>
      </p:sp>
      <p:sp>
        <p:nvSpPr>
          <p:cNvPr id="83978" name="TextovéPole 9"/>
          <p:cNvSpPr txBox="1">
            <a:spLocks noChangeArrowheads="1"/>
          </p:cNvSpPr>
          <p:nvPr/>
        </p:nvSpPr>
        <p:spPr bwMode="auto">
          <a:xfrm>
            <a:off x="6289675" y="2428875"/>
            <a:ext cx="2687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i="1"/>
              <a:t>s = </a:t>
            </a:r>
            <a:r>
              <a:rPr lang="cs-CZ" altLang="cs-CZ" sz="2400"/>
              <a:t>?  [ m]</a:t>
            </a:r>
          </a:p>
        </p:txBody>
      </p:sp>
      <p:sp>
        <p:nvSpPr>
          <p:cNvPr id="83979" name="TextovéPole 10"/>
          <p:cNvSpPr txBox="1">
            <a:spLocks noChangeArrowheads="1"/>
          </p:cNvSpPr>
          <p:nvPr/>
        </p:nvSpPr>
        <p:spPr bwMode="auto">
          <a:xfrm>
            <a:off x="8977313" y="1620838"/>
            <a:ext cx="16843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s = v . t</a:t>
            </a:r>
          </a:p>
          <a:p>
            <a:r>
              <a:rPr lang="cs-CZ" altLang="cs-CZ" sz="2400" i="1"/>
              <a:t>   = </a:t>
            </a:r>
            <a:r>
              <a:rPr lang="cs-CZ" altLang="cs-CZ" sz="2400"/>
              <a:t>340 . 2,5</a:t>
            </a:r>
          </a:p>
          <a:p>
            <a:r>
              <a:rPr lang="cs-CZ" altLang="cs-CZ" sz="2400" i="1"/>
              <a:t>   = </a:t>
            </a:r>
            <a:r>
              <a:rPr lang="cs-CZ" altLang="cs-CZ" sz="2400" i="1">
                <a:solidFill>
                  <a:srgbClr val="FF0000"/>
                </a:solidFill>
              </a:rPr>
              <a:t>850 m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254750" y="1262063"/>
            <a:ext cx="4745038" cy="1882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  <p:sp>
        <p:nvSpPr>
          <p:cNvPr id="83981" name="TextovéPole 13"/>
          <p:cNvSpPr txBox="1">
            <a:spLocks noChangeArrowheads="1"/>
          </p:cNvSpPr>
          <p:nvPr/>
        </p:nvSpPr>
        <p:spPr bwMode="auto">
          <a:xfrm>
            <a:off x="466725" y="3830638"/>
            <a:ext cx="1085691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Ve kterém prostředí je zvuk nejrychlejší? Očísluj látky podle rychlosti ( 1 – nejrychlejší,</a:t>
            </a:r>
          </a:p>
          <a:p>
            <a:r>
              <a:rPr lang="cs-CZ" altLang="cs-CZ" sz="2400"/>
              <a:t>3 – nejpomalejší ).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31838" y="4951413"/>
            <a:ext cx="1955800" cy="12001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22313" y="5478463"/>
            <a:ext cx="1965325" cy="720725"/>
          </a:xfrm>
          <a:custGeom>
            <a:avLst/>
            <a:gdLst>
              <a:gd name="connsiteX0" fmla="*/ 0 w 1965959"/>
              <a:gd name="connsiteY0" fmla="*/ 0 h 721269"/>
              <a:gd name="connsiteX1" fmla="*/ 1965959 w 1965959"/>
              <a:gd name="connsiteY1" fmla="*/ 0 h 721269"/>
              <a:gd name="connsiteX2" fmla="*/ 1965959 w 1965959"/>
              <a:gd name="connsiteY2" fmla="*/ 721269 h 721269"/>
              <a:gd name="connsiteX3" fmla="*/ 0 w 1965959"/>
              <a:gd name="connsiteY3" fmla="*/ 721269 h 721269"/>
              <a:gd name="connsiteX4" fmla="*/ 0 w 1965959"/>
              <a:gd name="connsiteY4" fmla="*/ 0 h 721269"/>
              <a:gd name="connsiteX0" fmla="*/ 0 w 1965959"/>
              <a:gd name="connsiteY0" fmla="*/ 41 h 721310"/>
              <a:gd name="connsiteX1" fmla="*/ 493776 w 1965959"/>
              <a:gd name="connsiteY1" fmla="*/ 200102 h 721310"/>
              <a:gd name="connsiteX2" fmla="*/ 1965959 w 1965959"/>
              <a:gd name="connsiteY2" fmla="*/ 41 h 721310"/>
              <a:gd name="connsiteX3" fmla="*/ 1965959 w 1965959"/>
              <a:gd name="connsiteY3" fmla="*/ 721310 h 721310"/>
              <a:gd name="connsiteX4" fmla="*/ 0 w 1965959"/>
              <a:gd name="connsiteY4" fmla="*/ 721310 h 721310"/>
              <a:gd name="connsiteX5" fmla="*/ 0 w 1965959"/>
              <a:gd name="connsiteY5" fmla="*/ 41 h 721310"/>
              <a:gd name="connsiteX0" fmla="*/ 0 w 1965959"/>
              <a:gd name="connsiteY0" fmla="*/ 41 h 721310"/>
              <a:gd name="connsiteX1" fmla="*/ 493776 w 1965959"/>
              <a:gd name="connsiteY1" fmla="*/ 200102 h 721310"/>
              <a:gd name="connsiteX2" fmla="*/ 1179576 w 1965959"/>
              <a:gd name="connsiteY2" fmla="*/ 44654 h 721310"/>
              <a:gd name="connsiteX3" fmla="*/ 1965959 w 1965959"/>
              <a:gd name="connsiteY3" fmla="*/ 41 h 721310"/>
              <a:gd name="connsiteX4" fmla="*/ 1965959 w 1965959"/>
              <a:gd name="connsiteY4" fmla="*/ 721310 h 721310"/>
              <a:gd name="connsiteX5" fmla="*/ 0 w 1965959"/>
              <a:gd name="connsiteY5" fmla="*/ 721310 h 721310"/>
              <a:gd name="connsiteX6" fmla="*/ 0 w 1965959"/>
              <a:gd name="connsiteY6" fmla="*/ 41 h 721310"/>
              <a:gd name="connsiteX0" fmla="*/ 0 w 1965959"/>
              <a:gd name="connsiteY0" fmla="*/ 48 h 721317"/>
              <a:gd name="connsiteX1" fmla="*/ 484632 w 1965959"/>
              <a:gd name="connsiteY1" fmla="*/ 172677 h 721317"/>
              <a:gd name="connsiteX2" fmla="*/ 1179576 w 1965959"/>
              <a:gd name="connsiteY2" fmla="*/ 44661 h 721317"/>
              <a:gd name="connsiteX3" fmla="*/ 1965959 w 1965959"/>
              <a:gd name="connsiteY3" fmla="*/ 48 h 721317"/>
              <a:gd name="connsiteX4" fmla="*/ 1965959 w 1965959"/>
              <a:gd name="connsiteY4" fmla="*/ 721317 h 721317"/>
              <a:gd name="connsiteX5" fmla="*/ 0 w 1965959"/>
              <a:gd name="connsiteY5" fmla="*/ 721317 h 721317"/>
              <a:gd name="connsiteX6" fmla="*/ 0 w 1965959"/>
              <a:gd name="connsiteY6" fmla="*/ 48 h 721317"/>
              <a:gd name="connsiteX0" fmla="*/ 0 w 1965959"/>
              <a:gd name="connsiteY0" fmla="*/ 48 h 721317"/>
              <a:gd name="connsiteX1" fmla="*/ 484632 w 1965959"/>
              <a:gd name="connsiteY1" fmla="*/ 172677 h 721317"/>
              <a:gd name="connsiteX2" fmla="*/ 1179576 w 1965959"/>
              <a:gd name="connsiteY2" fmla="*/ 44661 h 721317"/>
              <a:gd name="connsiteX3" fmla="*/ 1700784 w 1965959"/>
              <a:gd name="connsiteY3" fmla="*/ 90382 h 721317"/>
              <a:gd name="connsiteX4" fmla="*/ 1965959 w 1965959"/>
              <a:gd name="connsiteY4" fmla="*/ 48 h 721317"/>
              <a:gd name="connsiteX5" fmla="*/ 1965959 w 1965959"/>
              <a:gd name="connsiteY5" fmla="*/ 721317 h 721317"/>
              <a:gd name="connsiteX6" fmla="*/ 0 w 1965959"/>
              <a:gd name="connsiteY6" fmla="*/ 721317 h 721317"/>
              <a:gd name="connsiteX7" fmla="*/ 0 w 1965959"/>
              <a:gd name="connsiteY7" fmla="*/ 48 h 721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65959" h="721317">
                <a:moveTo>
                  <a:pt x="0" y="48"/>
                </a:moveTo>
                <a:cubicBezTo>
                  <a:pt x="91440" y="-3369"/>
                  <a:pt x="393192" y="176094"/>
                  <a:pt x="484632" y="172677"/>
                </a:cubicBezTo>
                <a:cubicBezTo>
                  <a:pt x="746760" y="142197"/>
                  <a:pt x="917448" y="75141"/>
                  <a:pt x="1179576" y="44661"/>
                </a:cubicBezTo>
                <a:cubicBezTo>
                  <a:pt x="1313688" y="35517"/>
                  <a:pt x="1566672" y="99526"/>
                  <a:pt x="1700784" y="90382"/>
                </a:cubicBezTo>
                <a:lnTo>
                  <a:pt x="1965959" y="48"/>
                </a:lnTo>
                <a:lnTo>
                  <a:pt x="1965959" y="721317"/>
                </a:lnTo>
                <a:lnTo>
                  <a:pt x="0" y="721317"/>
                </a:lnTo>
                <a:lnTo>
                  <a:pt x="0" y="48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3984" name="TextovéPole 16"/>
          <p:cNvSpPr txBox="1">
            <a:spLocks noChangeArrowheads="1"/>
          </p:cNvSpPr>
          <p:nvPr/>
        </p:nvSpPr>
        <p:spPr bwMode="auto">
          <a:xfrm>
            <a:off x="1374775" y="5734050"/>
            <a:ext cx="660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Voda</a:t>
            </a:r>
          </a:p>
        </p:txBody>
      </p:sp>
      <p:pic>
        <p:nvPicPr>
          <p:cNvPr id="83985" name="Picture 4" descr="Gird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67250" y="5092700"/>
            <a:ext cx="28575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bdélník 17"/>
          <p:cNvSpPr/>
          <p:nvPr/>
        </p:nvSpPr>
        <p:spPr>
          <a:xfrm>
            <a:off x="8896350" y="4846638"/>
            <a:ext cx="2278063" cy="15176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3987" name="Picture 6" descr="Bubbles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36175" y="4987925"/>
            <a:ext cx="1060450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3988" name="Picture 6" descr="Bubbles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77313" y="5064125"/>
            <a:ext cx="1060450" cy="123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3989" name="TextovéPole 18"/>
          <p:cNvSpPr txBox="1">
            <a:spLocks noChangeArrowheads="1"/>
          </p:cNvSpPr>
          <p:nvPr/>
        </p:nvSpPr>
        <p:spPr bwMode="auto">
          <a:xfrm>
            <a:off x="5529263" y="4749800"/>
            <a:ext cx="760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železo</a:t>
            </a:r>
          </a:p>
        </p:txBody>
      </p:sp>
      <p:sp>
        <p:nvSpPr>
          <p:cNvPr id="83990" name="TextovéPole 19"/>
          <p:cNvSpPr txBox="1">
            <a:spLocks noChangeArrowheads="1"/>
          </p:cNvSpPr>
          <p:nvPr/>
        </p:nvSpPr>
        <p:spPr bwMode="auto">
          <a:xfrm flipH="1">
            <a:off x="9686925" y="4478338"/>
            <a:ext cx="16367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vzduch</a:t>
            </a:r>
          </a:p>
        </p:txBody>
      </p:sp>
      <p:sp>
        <p:nvSpPr>
          <p:cNvPr id="21" name="Ovál 20"/>
          <p:cNvSpPr/>
          <p:nvPr/>
        </p:nvSpPr>
        <p:spPr>
          <a:xfrm>
            <a:off x="5934075" y="5953125"/>
            <a:ext cx="685800" cy="6254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28" name="Ovál 27"/>
          <p:cNvSpPr/>
          <p:nvPr/>
        </p:nvSpPr>
        <p:spPr>
          <a:xfrm>
            <a:off x="2930525" y="5918200"/>
            <a:ext cx="685800" cy="6254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30" name="Ovál 29"/>
          <p:cNvSpPr/>
          <p:nvPr/>
        </p:nvSpPr>
        <p:spPr>
          <a:xfrm>
            <a:off x="11323638" y="5838825"/>
            <a:ext cx="685800" cy="6254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1" name="Ovál 30"/>
          <p:cNvSpPr/>
          <p:nvPr/>
        </p:nvSpPr>
        <p:spPr>
          <a:xfrm>
            <a:off x="11323638" y="5838825"/>
            <a:ext cx="685800" cy="6254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5934075" y="5953125"/>
            <a:ext cx="685800" cy="6254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946400" y="5935663"/>
            <a:ext cx="685800" cy="6254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2" grpId="0" animBg="1"/>
      <p:bldP spid="31" grpId="0" animBg="1"/>
      <p:bldP spid="32" grpId="0" animBg="1"/>
      <p:bldP spid="33" grpId="0" animBg="1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Obrázek 4" descr="Obsah obrázku text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1788" y="187325"/>
            <a:ext cx="6324600" cy="491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nice 14"/>
          <p:cNvCxnSpPr>
            <a:cxnSpLocks/>
          </p:cNvCxnSpPr>
          <p:nvPr/>
        </p:nvCxnSpPr>
        <p:spPr>
          <a:xfrm flipH="1">
            <a:off x="7678738" y="3822700"/>
            <a:ext cx="1181100" cy="150653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10547350" y="3133725"/>
            <a:ext cx="1009650" cy="423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9913938" y="823913"/>
            <a:ext cx="1201737" cy="5302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4998" name="TextovéPole 1"/>
          <p:cNvSpPr txBox="1">
            <a:spLocks noChangeArrowheads="1"/>
          </p:cNvSpPr>
          <p:nvPr/>
        </p:nvSpPr>
        <p:spPr bwMode="auto">
          <a:xfrm>
            <a:off x="152400" y="307975"/>
            <a:ext cx="516731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uchu dochází k zachycení a zpracování</a:t>
            </a:r>
          </a:p>
          <a:p>
            <a:r>
              <a:rPr lang="cs-CZ" altLang="cs-CZ" sz="2400"/>
              <a:t>zvukových signálů a jejich přeměně na</a:t>
            </a:r>
          </a:p>
          <a:p>
            <a:r>
              <a:rPr lang="cs-CZ" altLang="cs-CZ" sz="2400"/>
              <a:t>nervové vzruchy.</a:t>
            </a:r>
          </a:p>
          <a:p>
            <a:r>
              <a:rPr lang="cs-CZ" altLang="cs-CZ" sz="2400"/>
              <a:t>Vnější ucho je složeno z ušního boltce a </a:t>
            </a:r>
          </a:p>
          <a:p>
            <a:r>
              <a:rPr lang="cs-CZ" altLang="cs-CZ" sz="2400"/>
              <a:t>zvukovodu.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7486650" y="1039813"/>
            <a:ext cx="1179513" cy="27463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72288" y="3725863"/>
            <a:ext cx="1003300" cy="27463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5001" name="TextovéPole 6"/>
          <p:cNvSpPr txBox="1">
            <a:spLocks noChangeArrowheads="1"/>
          </p:cNvSpPr>
          <p:nvPr/>
        </p:nvSpPr>
        <p:spPr bwMode="auto">
          <a:xfrm>
            <a:off x="152400" y="2644775"/>
            <a:ext cx="51355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Boltec zachycuje zvukové vlnění – slouží</a:t>
            </a:r>
          </a:p>
          <a:p>
            <a:r>
              <a:rPr lang="cs-CZ" altLang="cs-CZ" sz="2400"/>
              <a:t>jako trychtýř.</a:t>
            </a:r>
          </a:p>
        </p:txBody>
      </p:sp>
      <p:sp>
        <p:nvSpPr>
          <p:cNvPr id="85002" name="TextovéPole 8"/>
          <p:cNvSpPr txBox="1">
            <a:spLocks noChangeArrowheads="1"/>
          </p:cNvSpPr>
          <p:nvPr/>
        </p:nvSpPr>
        <p:spPr bwMode="auto">
          <a:xfrm>
            <a:off x="152400" y="3641725"/>
            <a:ext cx="1122838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Pokus:</a:t>
            </a:r>
          </a:p>
          <a:p>
            <a:r>
              <a:rPr lang="cs-CZ" altLang="cs-CZ" sz="2400" dirty="0"/>
              <a:t>Zakryj si boltec, ne otvor do </a:t>
            </a:r>
            <a:r>
              <a:rPr lang="cs-CZ" altLang="cs-CZ" sz="2400" dirty="0" smtClean="0"/>
              <a:t>zvukovodu,</a:t>
            </a:r>
            <a:endParaRPr lang="cs-CZ" altLang="cs-CZ" sz="2400" dirty="0"/>
          </a:p>
          <a:p>
            <a:r>
              <a:rPr lang="cs-CZ" altLang="cs-CZ" sz="2400" dirty="0"/>
              <a:t>na </a:t>
            </a:r>
            <a:r>
              <a:rPr lang="cs-CZ" altLang="cs-CZ" sz="2400" dirty="0" smtClean="0"/>
              <a:t>jednom </a:t>
            </a:r>
            <a:r>
              <a:rPr lang="cs-CZ" altLang="cs-CZ" sz="2400" dirty="0"/>
              <a:t>nebo obou uších. Co jste </a:t>
            </a:r>
            <a:r>
              <a:rPr lang="cs-CZ" altLang="cs-CZ" sz="2400" dirty="0" smtClean="0"/>
              <a:t>zjistili?</a:t>
            </a:r>
            <a:endParaRPr lang="cs-CZ" altLang="cs-CZ" sz="2400" dirty="0"/>
          </a:p>
          <a:p>
            <a:endParaRPr lang="cs-CZ" altLang="cs-CZ" sz="2400" dirty="0"/>
          </a:p>
          <a:p>
            <a:r>
              <a:rPr lang="cs-CZ" altLang="cs-CZ" sz="2400" dirty="0"/>
              <a:t>Při zakrytém boltci se hlasitost poslouchaného zvuku sníží. Do ucha bude dopadat zvuk s </a:t>
            </a:r>
          </a:p>
          <a:p>
            <a:r>
              <a:rPr lang="cs-CZ" altLang="cs-CZ" sz="2400" dirty="0"/>
              <a:t>menší intenzitou.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63513" y="5000625"/>
            <a:ext cx="11229975" cy="8493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5400" dirty="0"/>
              <a:t>?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0066338" y="976313"/>
            <a:ext cx="1201737" cy="5302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218738" y="1484313"/>
            <a:ext cx="1382712" cy="531812"/>
          </a:xfrm>
          <a:custGeom>
            <a:avLst/>
            <a:gdLst>
              <a:gd name="connsiteX0" fmla="*/ 0 w 1201974"/>
              <a:gd name="connsiteY0" fmla="*/ 0 h 530794"/>
              <a:gd name="connsiteX1" fmla="*/ 1201974 w 1201974"/>
              <a:gd name="connsiteY1" fmla="*/ 0 h 530794"/>
              <a:gd name="connsiteX2" fmla="*/ 1201974 w 1201974"/>
              <a:gd name="connsiteY2" fmla="*/ 530794 h 530794"/>
              <a:gd name="connsiteX3" fmla="*/ 0 w 1201974"/>
              <a:gd name="connsiteY3" fmla="*/ 530794 h 530794"/>
              <a:gd name="connsiteX4" fmla="*/ 0 w 1201974"/>
              <a:gd name="connsiteY4" fmla="*/ 0 h 530794"/>
              <a:gd name="connsiteX0" fmla="*/ 0 w 1201974"/>
              <a:gd name="connsiteY0" fmla="*/ 0 h 530794"/>
              <a:gd name="connsiteX1" fmla="*/ 1201974 w 1201974"/>
              <a:gd name="connsiteY1" fmla="*/ 0 h 530794"/>
              <a:gd name="connsiteX2" fmla="*/ 1201974 w 1201974"/>
              <a:gd name="connsiteY2" fmla="*/ 530794 h 530794"/>
              <a:gd name="connsiteX3" fmla="*/ 114300 w 1201974"/>
              <a:gd name="connsiteY3" fmla="*/ 439354 h 530794"/>
              <a:gd name="connsiteX4" fmla="*/ 0 w 1201974"/>
              <a:gd name="connsiteY4" fmla="*/ 0 h 530794"/>
              <a:gd name="connsiteX0" fmla="*/ 0 w 1201974"/>
              <a:gd name="connsiteY0" fmla="*/ 0 h 530794"/>
              <a:gd name="connsiteX1" fmla="*/ 1201974 w 1201974"/>
              <a:gd name="connsiteY1" fmla="*/ 0 h 530794"/>
              <a:gd name="connsiteX2" fmla="*/ 1201974 w 1201974"/>
              <a:gd name="connsiteY2" fmla="*/ 530794 h 530794"/>
              <a:gd name="connsiteX3" fmla="*/ 182880 w 1201974"/>
              <a:gd name="connsiteY3" fmla="*/ 416494 h 530794"/>
              <a:gd name="connsiteX4" fmla="*/ 0 w 1201974"/>
              <a:gd name="connsiteY4" fmla="*/ 0 h 530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01974" h="530794">
                <a:moveTo>
                  <a:pt x="0" y="0"/>
                </a:moveTo>
                <a:lnTo>
                  <a:pt x="1201974" y="0"/>
                </a:lnTo>
                <a:lnTo>
                  <a:pt x="1201974" y="530794"/>
                </a:lnTo>
                <a:lnTo>
                  <a:pt x="182880" y="41649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423275" y="3822700"/>
            <a:ext cx="3178175" cy="1131888"/>
          </a:xfrm>
          <a:custGeom>
            <a:avLst/>
            <a:gdLst>
              <a:gd name="connsiteX0" fmla="*/ 0 w 3177540"/>
              <a:gd name="connsiteY0" fmla="*/ 0 h 1131645"/>
              <a:gd name="connsiteX1" fmla="*/ 3177540 w 3177540"/>
              <a:gd name="connsiteY1" fmla="*/ 0 h 1131645"/>
              <a:gd name="connsiteX2" fmla="*/ 3177540 w 3177540"/>
              <a:gd name="connsiteY2" fmla="*/ 1131645 h 1131645"/>
              <a:gd name="connsiteX3" fmla="*/ 0 w 3177540"/>
              <a:gd name="connsiteY3" fmla="*/ 1131645 h 1131645"/>
              <a:gd name="connsiteX4" fmla="*/ 0 w 3177540"/>
              <a:gd name="connsiteY4" fmla="*/ 0 h 1131645"/>
              <a:gd name="connsiteX0" fmla="*/ 0 w 3177540"/>
              <a:gd name="connsiteY0" fmla="*/ 0 h 1131645"/>
              <a:gd name="connsiteX1" fmla="*/ 1451610 w 3177540"/>
              <a:gd name="connsiteY1" fmla="*/ 68580 h 1131645"/>
              <a:gd name="connsiteX2" fmla="*/ 3177540 w 3177540"/>
              <a:gd name="connsiteY2" fmla="*/ 1131645 h 1131645"/>
              <a:gd name="connsiteX3" fmla="*/ 0 w 3177540"/>
              <a:gd name="connsiteY3" fmla="*/ 1131645 h 1131645"/>
              <a:gd name="connsiteX4" fmla="*/ 0 w 3177540"/>
              <a:gd name="connsiteY4" fmla="*/ 0 h 1131645"/>
              <a:gd name="connsiteX0" fmla="*/ 0 w 3177540"/>
              <a:gd name="connsiteY0" fmla="*/ 0 h 1131645"/>
              <a:gd name="connsiteX1" fmla="*/ 1348740 w 3177540"/>
              <a:gd name="connsiteY1" fmla="*/ 160020 h 1131645"/>
              <a:gd name="connsiteX2" fmla="*/ 3177540 w 3177540"/>
              <a:gd name="connsiteY2" fmla="*/ 1131645 h 1131645"/>
              <a:gd name="connsiteX3" fmla="*/ 0 w 3177540"/>
              <a:gd name="connsiteY3" fmla="*/ 1131645 h 1131645"/>
              <a:gd name="connsiteX4" fmla="*/ 0 w 3177540"/>
              <a:gd name="connsiteY4" fmla="*/ 0 h 1131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77540" h="1131645">
                <a:moveTo>
                  <a:pt x="0" y="0"/>
                </a:moveTo>
                <a:lnTo>
                  <a:pt x="1348740" y="160020"/>
                </a:lnTo>
                <a:lnTo>
                  <a:pt x="3177540" y="1131645"/>
                </a:lnTo>
                <a:lnTo>
                  <a:pt x="0" y="1131645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093450" y="4610100"/>
            <a:ext cx="600075" cy="3238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Obrázek 4" descr="Obsah obrázku text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1788" y="187325"/>
            <a:ext cx="6324600" cy="491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nice 14"/>
          <p:cNvCxnSpPr>
            <a:cxnSpLocks/>
          </p:cNvCxnSpPr>
          <p:nvPr/>
        </p:nvCxnSpPr>
        <p:spPr>
          <a:xfrm flipH="1">
            <a:off x="7678738" y="3822700"/>
            <a:ext cx="1181100" cy="150653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20" name="TextovéPole 5"/>
          <p:cNvSpPr txBox="1">
            <a:spLocks noChangeArrowheads="1"/>
          </p:cNvSpPr>
          <p:nvPr/>
        </p:nvSpPr>
        <p:spPr bwMode="auto">
          <a:xfrm>
            <a:off x="293688" y="1819275"/>
            <a:ext cx="5305425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Střední ucho se skládá z bubínku a tří </a:t>
            </a:r>
          </a:p>
          <a:p>
            <a:r>
              <a:rPr lang="cs-CZ" altLang="cs-CZ" sz="2400"/>
              <a:t>sluchových kůstek – kladívka, kovadlinky </a:t>
            </a:r>
            <a:br>
              <a:rPr lang="cs-CZ" altLang="cs-CZ" sz="2400"/>
            </a:br>
            <a:r>
              <a:rPr lang="cs-CZ" altLang="cs-CZ" sz="2400"/>
              <a:t>a třmínku.</a:t>
            </a:r>
          </a:p>
          <a:p>
            <a:r>
              <a:rPr lang="cs-CZ" altLang="cs-CZ" sz="2400"/>
              <a:t>Zvuková vlna postupuje zvukovodem </a:t>
            </a:r>
            <a:br>
              <a:rPr lang="cs-CZ" altLang="cs-CZ" sz="2400"/>
            </a:br>
            <a:r>
              <a:rPr lang="cs-CZ" altLang="cs-CZ" sz="2400"/>
              <a:t>k bubínku, který se v rytmu dopadajícího</a:t>
            </a:r>
          </a:p>
          <a:p>
            <a:r>
              <a:rPr lang="cs-CZ" altLang="cs-CZ" sz="2400"/>
              <a:t>zvuku vlněním rozkmitá.</a:t>
            </a:r>
          </a:p>
          <a:p>
            <a:r>
              <a:rPr lang="cs-CZ" altLang="cs-CZ" sz="2400"/>
              <a:t>Řetěz kůstek přenáší zvuk od bubínku do </a:t>
            </a:r>
          </a:p>
          <a:p>
            <a:r>
              <a:rPr lang="cs-CZ" altLang="cs-CZ" sz="2400"/>
              <a:t>vnitřního ucha.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85013" y="4545013"/>
            <a:ext cx="879475" cy="27463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662863" y="1682750"/>
            <a:ext cx="1003300" cy="27463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077200" y="1314450"/>
            <a:ext cx="1179513" cy="27463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859838" y="946150"/>
            <a:ext cx="877887" cy="27463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818688" y="946150"/>
            <a:ext cx="1817687" cy="1111250"/>
          </a:xfrm>
          <a:custGeom>
            <a:avLst/>
            <a:gdLst>
              <a:gd name="connsiteX0" fmla="*/ 0 w 1725930"/>
              <a:gd name="connsiteY0" fmla="*/ 0 h 1110960"/>
              <a:gd name="connsiteX1" fmla="*/ 1725930 w 1725930"/>
              <a:gd name="connsiteY1" fmla="*/ 0 h 1110960"/>
              <a:gd name="connsiteX2" fmla="*/ 1725930 w 1725930"/>
              <a:gd name="connsiteY2" fmla="*/ 1110960 h 1110960"/>
              <a:gd name="connsiteX3" fmla="*/ 0 w 1725930"/>
              <a:gd name="connsiteY3" fmla="*/ 1110960 h 1110960"/>
              <a:gd name="connsiteX4" fmla="*/ 0 w 1725930"/>
              <a:gd name="connsiteY4" fmla="*/ 0 h 1110960"/>
              <a:gd name="connsiteX0" fmla="*/ 0 w 1725930"/>
              <a:gd name="connsiteY0" fmla="*/ 0 h 1110960"/>
              <a:gd name="connsiteX1" fmla="*/ 1725930 w 1725930"/>
              <a:gd name="connsiteY1" fmla="*/ 0 h 1110960"/>
              <a:gd name="connsiteX2" fmla="*/ 1725930 w 1725930"/>
              <a:gd name="connsiteY2" fmla="*/ 1110960 h 1110960"/>
              <a:gd name="connsiteX3" fmla="*/ 285750 w 1725930"/>
              <a:gd name="connsiteY3" fmla="*/ 939510 h 1110960"/>
              <a:gd name="connsiteX4" fmla="*/ 0 w 1725930"/>
              <a:gd name="connsiteY4" fmla="*/ 0 h 1110960"/>
              <a:gd name="connsiteX0" fmla="*/ 0 w 1725930"/>
              <a:gd name="connsiteY0" fmla="*/ 0 h 1110960"/>
              <a:gd name="connsiteX1" fmla="*/ 1725930 w 1725930"/>
              <a:gd name="connsiteY1" fmla="*/ 0 h 1110960"/>
              <a:gd name="connsiteX2" fmla="*/ 1725930 w 1725930"/>
              <a:gd name="connsiteY2" fmla="*/ 1110960 h 1110960"/>
              <a:gd name="connsiteX3" fmla="*/ 342900 w 1725930"/>
              <a:gd name="connsiteY3" fmla="*/ 836640 h 1110960"/>
              <a:gd name="connsiteX4" fmla="*/ 0 w 1725930"/>
              <a:gd name="connsiteY4" fmla="*/ 0 h 1110960"/>
              <a:gd name="connsiteX0" fmla="*/ 0 w 1725930"/>
              <a:gd name="connsiteY0" fmla="*/ 0 h 1110960"/>
              <a:gd name="connsiteX1" fmla="*/ 1725930 w 1725930"/>
              <a:gd name="connsiteY1" fmla="*/ 0 h 1110960"/>
              <a:gd name="connsiteX2" fmla="*/ 1725930 w 1725930"/>
              <a:gd name="connsiteY2" fmla="*/ 1110960 h 1110960"/>
              <a:gd name="connsiteX3" fmla="*/ 400050 w 1725930"/>
              <a:gd name="connsiteY3" fmla="*/ 905220 h 1110960"/>
              <a:gd name="connsiteX4" fmla="*/ 0 w 1725930"/>
              <a:gd name="connsiteY4" fmla="*/ 0 h 1110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25930" h="1110960">
                <a:moveTo>
                  <a:pt x="0" y="0"/>
                </a:moveTo>
                <a:lnTo>
                  <a:pt x="1725930" y="0"/>
                </a:lnTo>
                <a:lnTo>
                  <a:pt x="1725930" y="1110960"/>
                </a:lnTo>
                <a:lnTo>
                  <a:pt x="400050" y="905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401050" y="3822700"/>
            <a:ext cx="3335338" cy="1279525"/>
          </a:xfrm>
          <a:custGeom>
            <a:avLst/>
            <a:gdLst>
              <a:gd name="connsiteX0" fmla="*/ 0 w 3334749"/>
              <a:gd name="connsiteY0" fmla="*/ 0 h 1279787"/>
              <a:gd name="connsiteX1" fmla="*/ 3334749 w 3334749"/>
              <a:gd name="connsiteY1" fmla="*/ 0 h 1279787"/>
              <a:gd name="connsiteX2" fmla="*/ 3334749 w 3334749"/>
              <a:gd name="connsiteY2" fmla="*/ 1279787 h 1279787"/>
              <a:gd name="connsiteX3" fmla="*/ 0 w 3334749"/>
              <a:gd name="connsiteY3" fmla="*/ 127978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3334749 w 3334749"/>
              <a:gd name="connsiteY1" fmla="*/ 0 h 1279787"/>
              <a:gd name="connsiteX2" fmla="*/ 3334749 w 3334749"/>
              <a:gd name="connsiteY2" fmla="*/ 1279787 h 1279787"/>
              <a:gd name="connsiteX3" fmla="*/ 594360 w 3334749"/>
              <a:gd name="connsiteY3" fmla="*/ 87973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3334749 w 3334749"/>
              <a:gd name="connsiteY1" fmla="*/ 0 h 1279787"/>
              <a:gd name="connsiteX2" fmla="*/ 3334749 w 3334749"/>
              <a:gd name="connsiteY2" fmla="*/ 1279787 h 1279787"/>
              <a:gd name="connsiteX3" fmla="*/ 22860 w 3334749"/>
              <a:gd name="connsiteY3" fmla="*/ 97117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2134599 w 3334749"/>
              <a:gd name="connsiteY1" fmla="*/ 22860 h 1279787"/>
              <a:gd name="connsiteX2" fmla="*/ 3334749 w 3334749"/>
              <a:gd name="connsiteY2" fmla="*/ 1279787 h 1279787"/>
              <a:gd name="connsiteX3" fmla="*/ 22860 w 3334749"/>
              <a:gd name="connsiteY3" fmla="*/ 97117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2134599 w 3334749"/>
              <a:gd name="connsiteY1" fmla="*/ 22860 h 1279787"/>
              <a:gd name="connsiteX2" fmla="*/ 3334749 w 3334749"/>
              <a:gd name="connsiteY2" fmla="*/ 1279787 h 1279787"/>
              <a:gd name="connsiteX3" fmla="*/ 22860 w 3334749"/>
              <a:gd name="connsiteY3" fmla="*/ 97117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1665969 w 3334749"/>
              <a:gd name="connsiteY1" fmla="*/ 171450 h 1279787"/>
              <a:gd name="connsiteX2" fmla="*/ 3334749 w 3334749"/>
              <a:gd name="connsiteY2" fmla="*/ 1279787 h 1279787"/>
              <a:gd name="connsiteX3" fmla="*/ 22860 w 3334749"/>
              <a:gd name="connsiteY3" fmla="*/ 971177 h 1279787"/>
              <a:gd name="connsiteX4" fmla="*/ 0 w 3334749"/>
              <a:gd name="connsiteY4" fmla="*/ 0 h 1279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34749" h="1279787">
                <a:moveTo>
                  <a:pt x="0" y="0"/>
                </a:moveTo>
                <a:lnTo>
                  <a:pt x="1665969" y="171450"/>
                </a:lnTo>
                <a:cubicBezTo>
                  <a:pt x="1357359" y="887606"/>
                  <a:pt x="2934699" y="860811"/>
                  <a:pt x="3334749" y="1279787"/>
                </a:cubicBezTo>
                <a:lnTo>
                  <a:pt x="22860" y="971177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618788" y="4545013"/>
            <a:ext cx="1279525" cy="5572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493375" y="3154363"/>
            <a:ext cx="1062038" cy="441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Obrázek 4" descr="Obsah obrázku text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6988" y="368300"/>
            <a:ext cx="6324600" cy="491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nice 14"/>
          <p:cNvCxnSpPr>
            <a:cxnSpLocks/>
          </p:cNvCxnSpPr>
          <p:nvPr/>
        </p:nvCxnSpPr>
        <p:spPr>
          <a:xfrm flipH="1">
            <a:off x="7678738" y="3822700"/>
            <a:ext cx="1181100" cy="150653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044" name="TextovéPole 1"/>
          <p:cNvSpPr txBox="1">
            <a:spLocks noChangeArrowheads="1"/>
          </p:cNvSpPr>
          <p:nvPr/>
        </p:nvSpPr>
        <p:spPr bwMode="auto">
          <a:xfrm>
            <a:off x="0" y="136525"/>
            <a:ext cx="5656263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Vnitřní ucho tvoří polokruhové kanálky,</a:t>
            </a:r>
          </a:p>
          <a:p>
            <a:r>
              <a:rPr lang="cs-CZ" altLang="cs-CZ" sz="2400"/>
              <a:t>s vejčitým a kulovým váčkem a hlemýžděm.</a:t>
            </a:r>
          </a:p>
          <a:p>
            <a:r>
              <a:rPr lang="cs-CZ" altLang="cs-CZ" sz="2400"/>
              <a:t>Je místem dvou analyzátorů.</a:t>
            </a:r>
          </a:p>
          <a:p>
            <a:r>
              <a:rPr lang="cs-CZ" altLang="cs-CZ" sz="2400"/>
              <a:t>Prvním analyzátorem je rovnovážné</a:t>
            </a:r>
          </a:p>
          <a:p>
            <a:r>
              <a:rPr lang="cs-CZ" altLang="cs-CZ" sz="2400"/>
              <a:t>ústrojí, jehož poškozením vznikají poruchy</a:t>
            </a:r>
          </a:p>
          <a:p>
            <a:r>
              <a:rPr lang="cs-CZ" altLang="cs-CZ" sz="2400"/>
              <a:t>rovnováhy.</a:t>
            </a:r>
          </a:p>
          <a:p>
            <a:r>
              <a:rPr lang="cs-CZ" altLang="cs-CZ" sz="2400"/>
              <a:t>Druhým analyzátorem sluchu je hlemýžď.</a:t>
            </a:r>
          </a:p>
          <a:p>
            <a:r>
              <a:rPr lang="cs-CZ" altLang="cs-CZ" sz="2400"/>
              <a:t>Je tvořen stočenou trubičkou, naplněnou</a:t>
            </a:r>
          </a:p>
          <a:p>
            <a:r>
              <a:rPr lang="cs-CZ" altLang="cs-CZ" sz="2400"/>
              <a:t>tekutinou.</a:t>
            </a:r>
          </a:p>
          <a:p>
            <a:r>
              <a:rPr lang="cs-CZ" altLang="cs-CZ" sz="2400"/>
              <a:t>Zvukové vibrace způsobí uvnitř hlemýždě</a:t>
            </a:r>
          </a:p>
          <a:p>
            <a:r>
              <a:rPr lang="cs-CZ" altLang="cs-CZ" sz="2400"/>
              <a:t>pohyb tekutiny. </a:t>
            </a:r>
          </a:p>
          <a:p>
            <a:r>
              <a:rPr lang="cs-CZ" altLang="cs-CZ" sz="2400"/>
              <a:t>Pohybující se tekutina rozpohybuje vláskové</a:t>
            </a:r>
          </a:p>
          <a:p>
            <a:r>
              <a:rPr lang="cs-CZ" altLang="cs-CZ" sz="2400"/>
              <a:t>buňky, ty vytvářejí elektrické signály,</a:t>
            </a:r>
          </a:p>
          <a:p>
            <a:r>
              <a:rPr lang="cs-CZ" altLang="cs-CZ" sz="2400"/>
              <a:t>které jsou přenášeny sluchovým nervem</a:t>
            </a:r>
          </a:p>
          <a:p>
            <a:r>
              <a:rPr lang="cs-CZ" altLang="cs-CZ" sz="2400"/>
              <a:t>do mozku.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532938" y="1143000"/>
            <a:ext cx="1485900" cy="50323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264775" y="3821113"/>
            <a:ext cx="982663" cy="28257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115300" y="4103688"/>
            <a:ext cx="982663" cy="4111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035925" y="4057650"/>
            <a:ext cx="1085850" cy="4111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4" name="Přímá spojnice 13"/>
          <p:cNvCxnSpPr>
            <a:cxnSpLocks/>
          </p:cNvCxnSpPr>
          <p:nvPr/>
        </p:nvCxnSpPr>
        <p:spPr>
          <a:xfrm flipH="1">
            <a:off x="8769350" y="3440113"/>
            <a:ext cx="274638" cy="66357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10145713" y="1646238"/>
            <a:ext cx="1166812" cy="5032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264775" y="3295650"/>
            <a:ext cx="1166813" cy="5016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69288" y="4468813"/>
            <a:ext cx="1485900" cy="2524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07525" y="4721225"/>
            <a:ext cx="1905000" cy="3540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extovéPole 1"/>
          <p:cNvSpPr txBox="1">
            <a:spLocks noChangeArrowheads="1"/>
          </p:cNvSpPr>
          <p:nvPr/>
        </p:nvSpPr>
        <p:spPr bwMode="auto">
          <a:xfrm>
            <a:off x="649288" y="1536700"/>
            <a:ext cx="11542712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Tóny, které mají kmitočet menší než 16 Hz, řadíme mezi </a:t>
            </a:r>
            <a:r>
              <a:rPr lang="cs-CZ" altLang="cs-CZ" sz="2400"/>
              <a:t>infrazvuk</a:t>
            </a:r>
            <a:r>
              <a:rPr lang="cs-CZ" altLang="cs-CZ" sz="2400">
                <a:solidFill>
                  <a:srgbClr val="FF0000"/>
                </a:solidFill>
              </a:rPr>
              <a:t>. Tóny, které mají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kmitočty vyšší než 16 000 Hz, jsou </a:t>
            </a:r>
            <a:r>
              <a:rPr lang="cs-CZ" altLang="cs-CZ" sz="2400"/>
              <a:t>ultrazvuk</a:t>
            </a:r>
            <a:r>
              <a:rPr lang="cs-CZ" altLang="cs-CZ" sz="2400">
                <a:solidFill>
                  <a:srgbClr val="FF0000"/>
                </a:solidFill>
              </a:rPr>
              <a:t>.</a:t>
            </a:r>
          </a:p>
          <a:p>
            <a:r>
              <a:rPr lang="cs-CZ" altLang="cs-CZ" sz="2400"/>
              <a:t>Infrazvuk </a:t>
            </a:r>
            <a:r>
              <a:rPr lang="cs-CZ" altLang="cs-CZ" sz="2400">
                <a:solidFill>
                  <a:srgbClr val="FF0000"/>
                </a:solidFill>
              </a:rPr>
              <a:t>je zvuk o tak nízkém kmitočtu, že ho lidské ucho není schopné zaznamenat.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Velryby, sloni, hroši, nosorožci a aligátoři používají infrazvuk k dorozumívání.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I když ho neslyšíme, může způsobit závratě, nebo i infarkt. Vnímaví jedinci mohou pociťovat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zalehnutí v uších.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V běžném životě se člověk setkává se zdroji zvýšených hladin infrazvuku. Jsou to například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jezy, ventilátory, dieselové agregáty lokomotiv, vzduchotechnické, klimatizační systémy, 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větrné elektrárny.</a:t>
            </a:r>
          </a:p>
        </p:txBody>
      </p:sp>
      <p:sp>
        <p:nvSpPr>
          <p:cNvPr id="88067" name="TextovéPole 1"/>
          <p:cNvSpPr txBox="1">
            <a:spLocks noChangeArrowheads="1"/>
          </p:cNvSpPr>
          <p:nvPr/>
        </p:nvSpPr>
        <p:spPr bwMode="auto">
          <a:xfrm>
            <a:off x="777875" y="393700"/>
            <a:ext cx="161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věty:</a:t>
            </a:r>
          </a:p>
        </p:txBody>
      </p:sp>
      <p:sp>
        <p:nvSpPr>
          <p:cNvPr id="3" name="Obdélník 2"/>
          <p:cNvSpPr/>
          <p:nvPr/>
        </p:nvSpPr>
        <p:spPr>
          <a:xfrm>
            <a:off x="7662863" y="1993900"/>
            <a:ext cx="1123950" cy="3016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4992688" y="2295525"/>
            <a:ext cx="1123950" cy="4206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02025" y="2716213"/>
            <a:ext cx="923925" cy="3476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29213" y="3429000"/>
            <a:ext cx="6950075" cy="3016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649288" y="3730625"/>
            <a:ext cx="2130425" cy="457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649288" y="4535488"/>
            <a:ext cx="11109325" cy="785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Obrázek 3" descr="Obsah obrázku osoba, text, fotka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37625" y="4137025"/>
            <a:ext cx="2725738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9091" name="Obrázek 5" descr="Obsah obrázku monitor, interiér, obrazovka, televizor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7588" y="4205288"/>
            <a:ext cx="2725737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9092" name="TextovéPole 6"/>
          <p:cNvSpPr txBox="1">
            <a:spLocks noChangeArrowheads="1"/>
          </p:cNvSpPr>
          <p:nvPr/>
        </p:nvSpPr>
        <p:spPr bwMode="auto">
          <a:xfrm>
            <a:off x="4195763" y="5133975"/>
            <a:ext cx="1489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3D snímek</a:t>
            </a:r>
          </a:p>
        </p:txBody>
      </p:sp>
      <p:sp>
        <p:nvSpPr>
          <p:cNvPr id="89093" name="Obdélník 7"/>
          <p:cNvSpPr>
            <a:spLocks noChangeArrowheads="1"/>
          </p:cNvSpPr>
          <p:nvPr/>
        </p:nvSpPr>
        <p:spPr bwMode="auto">
          <a:xfrm>
            <a:off x="338138" y="858838"/>
            <a:ext cx="1109503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Ultrazvuk </a:t>
            </a:r>
            <a:r>
              <a:rPr lang="cs-CZ" altLang="cs-CZ" sz="2400">
                <a:solidFill>
                  <a:srgbClr val="FF0000"/>
                </a:solidFill>
              </a:rPr>
              <a:t>je akustické vlnění, jehož frekvence leží na hranici slyšitelnosti lidského ucha (20 k Hz).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Ultrazvuku se používá v lékařství (snímky růstu dítěte v těle matky). Lze jím určovat 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polohu a vzdálenost různých těles. Využívají ho netopýři nebo delfíni.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Pes vnímá ultrazvuk až do frekvence 100 kHz, což se využívá při cvičení a ovládání psů pomocí ultrazvukových píšťalek.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Krtci a jiní domácí škůdci se plaší ultrazvukovými odpuzovači.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Ultrazvukem lze zjišťovat kazy v kovových odlitcích.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Pomocí ultrazvuku lze čistit optická zařízení.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032250" y="960438"/>
            <a:ext cx="7974013" cy="3016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9900" y="1262063"/>
            <a:ext cx="10963275" cy="3556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2"/>
          <p:cNvGraphicFramePr>
            <a:graphicFrameLocks noGrp="1"/>
          </p:cNvGraphicFramePr>
          <p:nvPr/>
        </p:nvGraphicFramePr>
        <p:xfrm>
          <a:off x="1382713" y="1203325"/>
          <a:ext cx="8128000" cy="22256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  <a:gridCol w="2032000"/>
              </a:tblGrid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/>
                </a:tc>
              </a:tr>
            </a:tbl>
          </a:graphicData>
        </a:graphic>
      </p:graphicFrame>
      <p:sp>
        <p:nvSpPr>
          <p:cNvPr id="90151" name="TextovéPole 2"/>
          <p:cNvSpPr txBox="1">
            <a:spLocks noChangeArrowheads="1"/>
          </p:cNvSpPr>
          <p:nvPr/>
        </p:nvSpPr>
        <p:spPr bwMode="auto">
          <a:xfrm>
            <a:off x="1792288" y="1203325"/>
            <a:ext cx="7612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Druh zvuku          hladina zvuku v dB         druh zvuku                hladina zvuku v dB</a:t>
            </a:r>
          </a:p>
        </p:txBody>
      </p:sp>
      <p:sp>
        <p:nvSpPr>
          <p:cNvPr id="90152" name="TextovéPole 3"/>
          <p:cNvSpPr txBox="1">
            <a:spLocks noChangeArrowheads="1"/>
          </p:cNvSpPr>
          <p:nvPr/>
        </p:nvSpPr>
        <p:spPr bwMode="auto">
          <a:xfrm>
            <a:off x="1792288" y="1316038"/>
            <a:ext cx="6715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/>
          </a:p>
          <a:p>
            <a:r>
              <a:rPr lang="cs-CZ" altLang="cs-CZ"/>
              <a:t>práh slyšení                         0                      hlasitá hudba                         80</a:t>
            </a:r>
          </a:p>
        </p:txBody>
      </p:sp>
      <p:sp>
        <p:nvSpPr>
          <p:cNvPr id="90153" name="TextovéPole 4"/>
          <p:cNvSpPr txBox="1">
            <a:spLocks noChangeArrowheads="1"/>
          </p:cNvSpPr>
          <p:nvPr/>
        </p:nvSpPr>
        <p:spPr bwMode="auto">
          <a:xfrm>
            <a:off x="1700213" y="1963738"/>
            <a:ext cx="6940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tikot hodinek                       10                     pouliční hluk                        až 80</a:t>
            </a:r>
          </a:p>
        </p:txBody>
      </p:sp>
      <p:sp>
        <p:nvSpPr>
          <p:cNvPr id="90154" name="TextovéPole 5"/>
          <p:cNvSpPr txBox="1">
            <a:spLocks noChangeArrowheads="1"/>
          </p:cNvSpPr>
          <p:nvPr/>
        </p:nvSpPr>
        <p:spPr bwMode="auto">
          <a:xfrm>
            <a:off x="1700213" y="2316163"/>
            <a:ext cx="6756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šumění listí                          20                      motocykl                               90</a:t>
            </a:r>
          </a:p>
        </p:txBody>
      </p:sp>
      <p:sp>
        <p:nvSpPr>
          <p:cNvPr id="90155" name="TextovéPole 6"/>
          <p:cNvSpPr txBox="1">
            <a:spLocks noChangeArrowheads="1"/>
          </p:cNvSpPr>
          <p:nvPr/>
        </p:nvSpPr>
        <p:spPr bwMode="auto">
          <a:xfrm>
            <a:off x="1970088" y="2706688"/>
            <a:ext cx="6499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šepot                               30                      sbíječka                               100</a:t>
            </a:r>
          </a:p>
        </p:txBody>
      </p:sp>
      <p:sp>
        <p:nvSpPr>
          <p:cNvPr id="90156" name="TextovéPole 7"/>
          <p:cNvSpPr txBox="1">
            <a:spLocks noChangeArrowheads="1"/>
          </p:cNvSpPr>
          <p:nvPr/>
        </p:nvSpPr>
        <p:spPr bwMode="auto">
          <a:xfrm>
            <a:off x="1746250" y="3070225"/>
            <a:ext cx="284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hlasitý hovor                      50</a:t>
            </a:r>
          </a:p>
        </p:txBody>
      </p:sp>
      <p:sp>
        <p:nvSpPr>
          <p:cNvPr id="90157" name="TextovéPole 8"/>
          <p:cNvSpPr txBox="1">
            <a:spLocks noChangeArrowheads="1"/>
          </p:cNvSpPr>
          <p:nvPr/>
        </p:nvSpPr>
        <p:spPr bwMode="auto">
          <a:xfrm>
            <a:off x="5565775" y="3059113"/>
            <a:ext cx="2892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letecký motor                    120</a:t>
            </a:r>
          </a:p>
        </p:txBody>
      </p:sp>
      <p:sp>
        <p:nvSpPr>
          <p:cNvPr id="90158" name="TextovéPole 9"/>
          <p:cNvSpPr txBox="1">
            <a:spLocks noChangeArrowheads="1"/>
          </p:cNvSpPr>
          <p:nvPr/>
        </p:nvSpPr>
        <p:spPr bwMode="auto">
          <a:xfrm>
            <a:off x="5565775" y="3430588"/>
            <a:ext cx="31099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práh bolesti                      130 dB</a:t>
            </a:r>
          </a:p>
        </p:txBody>
      </p:sp>
      <p:sp>
        <p:nvSpPr>
          <p:cNvPr id="90159" name="TextovéPole 10"/>
          <p:cNvSpPr txBox="1">
            <a:spLocks noChangeArrowheads="1"/>
          </p:cNvSpPr>
          <p:nvPr/>
        </p:nvSpPr>
        <p:spPr bwMode="auto">
          <a:xfrm>
            <a:off x="676275" y="3949700"/>
            <a:ext cx="107457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 hladině zvuku nad 70 dB, při delším pobytu v tomto prostředí považujeme zvuk za</a:t>
            </a:r>
          </a:p>
          <a:p>
            <a:r>
              <a:rPr lang="cs-CZ" altLang="cs-CZ" sz="2400"/>
              <a:t>zdraví škodlivý.</a:t>
            </a:r>
          </a:p>
          <a:p>
            <a:r>
              <a:rPr lang="cs-CZ" altLang="cs-CZ" sz="2400"/>
              <a:t>Jak se projevuje u lidí? Projevuje se únavou popřípadě  nevolností.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565525" y="4727575"/>
            <a:ext cx="5532438" cy="4841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90161" name="TextovéPole 12"/>
          <p:cNvSpPr txBox="1">
            <a:spLocks noChangeArrowheads="1"/>
          </p:cNvSpPr>
          <p:nvPr/>
        </p:nvSpPr>
        <p:spPr bwMode="auto">
          <a:xfrm>
            <a:off x="676275" y="5310188"/>
            <a:ext cx="11283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Kdy je ohrožen sluch ?  Při hladinách zvuku přes 80 dB.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565525" y="5300663"/>
            <a:ext cx="3868738" cy="4841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pic>
        <p:nvPicPr>
          <p:cNvPr id="9016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2879332">
            <a:off x="9752013" y="4718050"/>
            <a:ext cx="1747837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2" descr="Koconmus Solde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688" y="2408238"/>
            <a:ext cx="2857500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0" y="4178300"/>
            <a:ext cx="12192000" cy="2679700"/>
          </a:xfrm>
          <a:prstGeom prst="rect">
            <a:avLst/>
          </a:prstGeom>
          <a:gradFill>
            <a:gsLst>
              <a:gs pos="27000">
                <a:srgbClr val="00B0F0"/>
              </a:gs>
              <a:gs pos="79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Volný tvar: obrazec 2"/>
          <p:cNvSpPr/>
          <p:nvPr/>
        </p:nvSpPr>
        <p:spPr>
          <a:xfrm>
            <a:off x="3189288" y="6218238"/>
            <a:ext cx="3917950" cy="639762"/>
          </a:xfrm>
          <a:custGeom>
            <a:avLst/>
            <a:gdLst>
              <a:gd name="connsiteX0" fmla="*/ 1190 w 3916646"/>
              <a:gd name="connsiteY0" fmla="*/ 585216 h 640093"/>
              <a:gd name="connsiteX1" fmla="*/ 56054 w 3916646"/>
              <a:gd name="connsiteY1" fmla="*/ 566928 h 640093"/>
              <a:gd name="connsiteX2" fmla="*/ 101774 w 3916646"/>
              <a:gd name="connsiteY2" fmla="*/ 521208 h 640093"/>
              <a:gd name="connsiteX3" fmla="*/ 156638 w 3916646"/>
              <a:gd name="connsiteY3" fmla="*/ 475488 h 640093"/>
              <a:gd name="connsiteX4" fmla="*/ 202358 w 3916646"/>
              <a:gd name="connsiteY4" fmla="*/ 457200 h 640093"/>
              <a:gd name="connsiteX5" fmla="*/ 302942 w 3916646"/>
              <a:gd name="connsiteY5" fmla="*/ 402336 h 640093"/>
              <a:gd name="connsiteX6" fmla="*/ 357806 w 3916646"/>
              <a:gd name="connsiteY6" fmla="*/ 365760 h 640093"/>
              <a:gd name="connsiteX7" fmla="*/ 430958 w 3916646"/>
              <a:gd name="connsiteY7" fmla="*/ 338328 h 640093"/>
              <a:gd name="connsiteX8" fmla="*/ 540686 w 3916646"/>
              <a:gd name="connsiteY8" fmla="*/ 274320 h 640093"/>
              <a:gd name="connsiteX9" fmla="*/ 568118 w 3916646"/>
              <a:gd name="connsiteY9" fmla="*/ 256032 h 640093"/>
              <a:gd name="connsiteX10" fmla="*/ 705278 w 3916646"/>
              <a:gd name="connsiteY10" fmla="*/ 201168 h 640093"/>
              <a:gd name="connsiteX11" fmla="*/ 750998 w 3916646"/>
              <a:gd name="connsiteY11" fmla="*/ 164592 h 640093"/>
              <a:gd name="connsiteX12" fmla="*/ 943022 w 3916646"/>
              <a:gd name="connsiteY12" fmla="*/ 64008 h 640093"/>
              <a:gd name="connsiteX13" fmla="*/ 1052750 w 3916646"/>
              <a:gd name="connsiteY13" fmla="*/ 0 h 640093"/>
              <a:gd name="connsiteX14" fmla="*/ 1199054 w 3916646"/>
              <a:gd name="connsiteY14" fmla="*/ 73152 h 640093"/>
              <a:gd name="connsiteX15" fmla="*/ 1281350 w 3916646"/>
              <a:gd name="connsiteY15" fmla="*/ 64008 h 640093"/>
              <a:gd name="connsiteX16" fmla="*/ 1464230 w 3916646"/>
              <a:gd name="connsiteY16" fmla="*/ 54864 h 640093"/>
              <a:gd name="connsiteX17" fmla="*/ 2296334 w 3916646"/>
              <a:gd name="connsiteY17" fmla="*/ 36576 h 640093"/>
              <a:gd name="connsiteX18" fmla="*/ 2323766 w 3916646"/>
              <a:gd name="connsiteY18" fmla="*/ 45720 h 640093"/>
              <a:gd name="connsiteX19" fmla="*/ 2625518 w 3916646"/>
              <a:gd name="connsiteY19" fmla="*/ 109728 h 640093"/>
              <a:gd name="connsiteX20" fmla="*/ 2689526 w 3916646"/>
              <a:gd name="connsiteY20" fmla="*/ 128016 h 640093"/>
              <a:gd name="connsiteX21" fmla="*/ 3027854 w 3916646"/>
              <a:gd name="connsiteY21" fmla="*/ 182880 h 640093"/>
              <a:gd name="connsiteX22" fmla="*/ 3137582 w 3916646"/>
              <a:gd name="connsiteY22" fmla="*/ 237744 h 640093"/>
              <a:gd name="connsiteX23" fmla="*/ 3165014 w 3916646"/>
              <a:gd name="connsiteY23" fmla="*/ 256032 h 640093"/>
              <a:gd name="connsiteX24" fmla="*/ 3293030 w 3916646"/>
              <a:gd name="connsiteY24" fmla="*/ 265176 h 640093"/>
              <a:gd name="connsiteX25" fmla="*/ 3402758 w 3916646"/>
              <a:gd name="connsiteY25" fmla="*/ 292608 h 640093"/>
              <a:gd name="connsiteX26" fmla="*/ 3430190 w 3916646"/>
              <a:gd name="connsiteY26" fmla="*/ 301752 h 640093"/>
              <a:gd name="connsiteX27" fmla="*/ 3905678 w 3916646"/>
              <a:gd name="connsiteY27" fmla="*/ 548640 h 640093"/>
              <a:gd name="connsiteX28" fmla="*/ 3914822 w 3916646"/>
              <a:gd name="connsiteY28" fmla="*/ 585216 h 640093"/>
              <a:gd name="connsiteX29" fmla="*/ 3878246 w 3916646"/>
              <a:gd name="connsiteY29" fmla="*/ 594360 h 640093"/>
              <a:gd name="connsiteX30" fmla="*/ 3814238 w 3916646"/>
              <a:gd name="connsiteY30" fmla="*/ 612648 h 640093"/>
              <a:gd name="connsiteX31" fmla="*/ 3549062 w 3916646"/>
              <a:gd name="connsiteY31" fmla="*/ 630936 h 640093"/>
              <a:gd name="connsiteX32" fmla="*/ 2817542 w 3916646"/>
              <a:gd name="connsiteY32" fmla="*/ 630936 h 640093"/>
              <a:gd name="connsiteX33" fmla="*/ 1601390 w 3916646"/>
              <a:gd name="connsiteY33" fmla="*/ 612648 h 640093"/>
              <a:gd name="connsiteX34" fmla="*/ 659558 w 3916646"/>
              <a:gd name="connsiteY34" fmla="*/ 612648 h 640093"/>
              <a:gd name="connsiteX35" fmla="*/ 458390 w 3916646"/>
              <a:gd name="connsiteY35" fmla="*/ 594360 h 640093"/>
              <a:gd name="connsiteX36" fmla="*/ 46910 w 3916646"/>
              <a:gd name="connsiteY36" fmla="*/ 640080 h 640093"/>
              <a:gd name="connsiteX37" fmla="*/ 19478 w 3916646"/>
              <a:gd name="connsiteY37" fmla="*/ 612648 h 640093"/>
              <a:gd name="connsiteX38" fmla="*/ 1190 w 3916646"/>
              <a:gd name="connsiteY38" fmla="*/ 585216 h 64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916646" h="640093">
                <a:moveTo>
                  <a:pt x="1190" y="585216"/>
                </a:moveTo>
                <a:cubicBezTo>
                  <a:pt x="7286" y="577596"/>
                  <a:pt x="39791" y="577277"/>
                  <a:pt x="56054" y="566928"/>
                </a:cubicBezTo>
                <a:cubicBezTo>
                  <a:pt x="74237" y="555357"/>
                  <a:pt x="85826" y="535706"/>
                  <a:pt x="101774" y="521208"/>
                </a:cubicBezTo>
                <a:cubicBezTo>
                  <a:pt x="119389" y="505195"/>
                  <a:pt x="136554" y="488269"/>
                  <a:pt x="156638" y="475488"/>
                </a:cubicBezTo>
                <a:cubicBezTo>
                  <a:pt x="170486" y="466676"/>
                  <a:pt x="187677" y="464541"/>
                  <a:pt x="202358" y="457200"/>
                </a:cubicBezTo>
                <a:cubicBezTo>
                  <a:pt x="236517" y="440120"/>
                  <a:pt x="270024" y="421700"/>
                  <a:pt x="302942" y="402336"/>
                </a:cubicBezTo>
                <a:cubicBezTo>
                  <a:pt x="321887" y="391192"/>
                  <a:pt x="338147" y="375590"/>
                  <a:pt x="357806" y="365760"/>
                </a:cubicBezTo>
                <a:cubicBezTo>
                  <a:pt x="381099" y="354114"/>
                  <a:pt x="407665" y="349974"/>
                  <a:pt x="430958" y="338328"/>
                </a:cubicBezTo>
                <a:cubicBezTo>
                  <a:pt x="468832" y="319391"/>
                  <a:pt x="504376" y="296106"/>
                  <a:pt x="540686" y="274320"/>
                </a:cubicBezTo>
                <a:cubicBezTo>
                  <a:pt x="550110" y="268666"/>
                  <a:pt x="557861" y="259977"/>
                  <a:pt x="568118" y="256032"/>
                </a:cubicBezTo>
                <a:cubicBezTo>
                  <a:pt x="664234" y="219064"/>
                  <a:pt x="639167" y="247446"/>
                  <a:pt x="705278" y="201168"/>
                </a:cubicBezTo>
                <a:cubicBezTo>
                  <a:pt x="721267" y="189976"/>
                  <a:pt x="734093" y="174345"/>
                  <a:pt x="750998" y="164592"/>
                </a:cubicBezTo>
                <a:cubicBezTo>
                  <a:pt x="813586" y="128483"/>
                  <a:pt x="881257" y="101508"/>
                  <a:pt x="943022" y="64008"/>
                </a:cubicBezTo>
                <a:cubicBezTo>
                  <a:pt x="1065379" y="-10280"/>
                  <a:pt x="953730" y="19804"/>
                  <a:pt x="1052750" y="0"/>
                </a:cubicBezTo>
                <a:cubicBezTo>
                  <a:pt x="1091935" y="24491"/>
                  <a:pt x="1149741" y="67350"/>
                  <a:pt x="1199054" y="73152"/>
                </a:cubicBezTo>
                <a:cubicBezTo>
                  <a:pt x="1226466" y="76377"/>
                  <a:pt x="1253815" y="65907"/>
                  <a:pt x="1281350" y="64008"/>
                </a:cubicBezTo>
                <a:cubicBezTo>
                  <a:pt x="1342242" y="59809"/>
                  <a:pt x="1403270" y="57912"/>
                  <a:pt x="1464230" y="54864"/>
                </a:cubicBezTo>
                <a:cubicBezTo>
                  <a:pt x="1848894" y="-22069"/>
                  <a:pt x="1621555" y="9220"/>
                  <a:pt x="2296334" y="36576"/>
                </a:cubicBezTo>
                <a:cubicBezTo>
                  <a:pt x="2305965" y="36966"/>
                  <a:pt x="2314357" y="43629"/>
                  <a:pt x="2323766" y="45720"/>
                </a:cubicBezTo>
                <a:cubicBezTo>
                  <a:pt x="2424140" y="68025"/>
                  <a:pt x="2525204" y="87157"/>
                  <a:pt x="2625518" y="109728"/>
                </a:cubicBezTo>
                <a:cubicBezTo>
                  <a:pt x="2647167" y="114599"/>
                  <a:pt x="2667694" y="124047"/>
                  <a:pt x="2689526" y="128016"/>
                </a:cubicBezTo>
                <a:cubicBezTo>
                  <a:pt x="2801932" y="148454"/>
                  <a:pt x="2915078" y="164592"/>
                  <a:pt x="3027854" y="182880"/>
                </a:cubicBezTo>
                <a:cubicBezTo>
                  <a:pt x="3064430" y="201168"/>
                  <a:pt x="3101500" y="218500"/>
                  <a:pt x="3137582" y="237744"/>
                </a:cubicBezTo>
                <a:cubicBezTo>
                  <a:pt x="3147279" y="242916"/>
                  <a:pt x="3154192" y="254122"/>
                  <a:pt x="3165014" y="256032"/>
                </a:cubicBezTo>
                <a:cubicBezTo>
                  <a:pt x="3207144" y="263467"/>
                  <a:pt x="3250358" y="262128"/>
                  <a:pt x="3293030" y="265176"/>
                </a:cubicBezTo>
                <a:lnTo>
                  <a:pt x="3402758" y="292608"/>
                </a:lnTo>
                <a:cubicBezTo>
                  <a:pt x="3412071" y="295092"/>
                  <a:pt x="3421756" y="297086"/>
                  <a:pt x="3430190" y="301752"/>
                </a:cubicBezTo>
                <a:cubicBezTo>
                  <a:pt x="3875352" y="548012"/>
                  <a:pt x="3679466" y="492087"/>
                  <a:pt x="3905678" y="548640"/>
                </a:cubicBezTo>
                <a:cubicBezTo>
                  <a:pt x="3908726" y="560832"/>
                  <a:pt x="3921288" y="574440"/>
                  <a:pt x="3914822" y="585216"/>
                </a:cubicBezTo>
                <a:cubicBezTo>
                  <a:pt x="3908356" y="595992"/>
                  <a:pt x="3890370" y="591053"/>
                  <a:pt x="3878246" y="594360"/>
                </a:cubicBezTo>
                <a:cubicBezTo>
                  <a:pt x="3856838" y="600199"/>
                  <a:pt x="3836126" y="609000"/>
                  <a:pt x="3814238" y="612648"/>
                </a:cubicBezTo>
                <a:cubicBezTo>
                  <a:pt x="3764822" y="620884"/>
                  <a:pt x="3574438" y="629526"/>
                  <a:pt x="3549062" y="630936"/>
                </a:cubicBezTo>
                <a:cubicBezTo>
                  <a:pt x="2548424" y="603141"/>
                  <a:pt x="3986308" y="637539"/>
                  <a:pt x="2817542" y="630936"/>
                </a:cubicBezTo>
                <a:lnTo>
                  <a:pt x="1601390" y="612648"/>
                </a:lnTo>
                <a:cubicBezTo>
                  <a:pt x="1220113" y="618798"/>
                  <a:pt x="1017949" y="629714"/>
                  <a:pt x="659558" y="612648"/>
                </a:cubicBezTo>
                <a:cubicBezTo>
                  <a:pt x="592302" y="609445"/>
                  <a:pt x="525446" y="600456"/>
                  <a:pt x="458390" y="594360"/>
                </a:cubicBezTo>
                <a:cubicBezTo>
                  <a:pt x="321230" y="609600"/>
                  <a:pt x="184794" y="634335"/>
                  <a:pt x="46910" y="640080"/>
                </a:cubicBezTo>
                <a:cubicBezTo>
                  <a:pt x="33990" y="640618"/>
                  <a:pt x="24019" y="624756"/>
                  <a:pt x="19478" y="612648"/>
                </a:cubicBezTo>
                <a:cubicBezTo>
                  <a:pt x="14127" y="598378"/>
                  <a:pt x="-4906" y="592836"/>
                  <a:pt x="1190" y="585216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olný tvar: obrazec 3"/>
          <p:cNvSpPr/>
          <p:nvPr/>
        </p:nvSpPr>
        <p:spPr>
          <a:xfrm>
            <a:off x="1989138" y="6400800"/>
            <a:ext cx="955675" cy="438150"/>
          </a:xfrm>
          <a:custGeom>
            <a:avLst/>
            <a:gdLst>
              <a:gd name="connsiteX0" fmla="*/ 4354 w 955330"/>
              <a:gd name="connsiteY0" fmla="*/ 411480 h 438912"/>
              <a:gd name="connsiteX1" fmla="*/ 50074 w 955330"/>
              <a:gd name="connsiteY1" fmla="*/ 384048 h 438912"/>
              <a:gd name="connsiteX2" fmla="*/ 123226 w 955330"/>
              <a:gd name="connsiteY2" fmla="*/ 265176 h 438912"/>
              <a:gd name="connsiteX3" fmla="*/ 150658 w 955330"/>
              <a:gd name="connsiteY3" fmla="*/ 237744 h 438912"/>
              <a:gd name="connsiteX4" fmla="*/ 168946 w 955330"/>
              <a:gd name="connsiteY4" fmla="*/ 173736 h 438912"/>
              <a:gd name="connsiteX5" fmla="*/ 187234 w 955330"/>
              <a:gd name="connsiteY5" fmla="*/ 146304 h 438912"/>
              <a:gd name="connsiteX6" fmla="*/ 205522 w 955330"/>
              <a:gd name="connsiteY6" fmla="*/ 9144 h 438912"/>
              <a:gd name="connsiteX7" fmla="*/ 232954 w 955330"/>
              <a:gd name="connsiteY7" fmla="*/ 155448 h 438912"/>
              <a:gd name="connsiteX8" fmla="*/ 287818 w 955330"/>
              <a:gd name="connsiteY8" fmla="*/ 192024 h 438912"/>
              <a:gd name="connsiteX9" fmla="*/ 452410 w 955330"/>
              <a:gd name="connsiteY9" fmla="*/ 0 h 438912"/>
              <a:gd name="connsiteX10" fmla="*/ 488986 w 955330"/>
              <a:gd name="connsiteY10" fmla="*/ 100584 h 438912"/>
              <a:gd name="connsiteX11" fmla="*/ 525562 w 955330"/>
              <a:gd name="connsiteY11" fmla="*/ 64008 h 438912"/>
              <a:gd name="connsiteX12" fmla="*/ 543850 w 955330"/>
              <a:gd name="connsiteY12" fmla="*/ 292608 h 438912"/>
              <a:gd name="connsiteX13" fmla="*/ 589570 w 955330"/>
              <a:gd name="connsiteY13" fmla="*/ 201168 h 438912"/>
              <a:gd name="connsiteX14" fmla="*/ 653578 w 955330"/>
              <a:gd name="connsiteY14" fmla="*/ 219456 h 438912"/>
              <a:gd name="connsiteX15" fmla="*/ 708442 w 955330"/>
              <a:gd name="connsiteY15" fmla="*/ 173736 h 438912"/>
              <a:gd name="connsiteX16" fmla="*/ 754162 w 955330"/>
              <a:gd name="connsiteY16" fmla="*/ 210312 h 438912"/>
              <a:gd name="connsiteX17" fmla="*/ 781594 w 955330"/>
              <a:gd name="connsiteY17" fmla="*/ 219456 h 438912"/>
              <a:gd name="connsiteX18" fmla="*/ 854746 w 955330"/>
              <a:gd name="connsiteY18" fmla="*/ 155448 h 438912"/>
              <a:gd name="connsiteX19" fmla="*/ 891322 w 955330"/>
              <a:gd name="connsiteY19" fmla="*/ 164592 h 438912"/>
              <a:gd name="connsiteX20" fmla="*/ 955330 w 955330"/>
              <a:gd name="connsiteY20" fmla="*/ 365760 h 438912"/>
              <a:gd name="connsiteX21" fmla="*/ 617002 w 955330"/>
              <a:gd name="connsiteY21" fmla="*/ 411480 h 438912"/>
              <a:gd name="connsiteX22" fmla="*/ 232954 w 955330"/>
              <a:gd name="connsiteY22" fmla="*/ 438912 h 438912"/>
              <a:gd name="connsiteX23" fmla="*/ 196378 w 955330"/>
              <a:gd name="connsiteY23" fmla="*/ 429768 h 438912"/>
              <a:gd name="connsiteX24" fmla="*/ 168946 w 955330"/>
              <a:gd name="connsiteY24" fmla="*/ 420624 h 438912"/>
              <a:gd name="connsiteX25" fmla="*/ 4354 w 955330"/>
              <a:gd name="connsiteY25" fmla="*/ 411480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55330" h="438912">
                <a:moveTo>
                  <a:pt x="4354" y="411480"/>
                </a:moveTo>
                <a:cubicBezTo>
                  <a:pt x="-15458" y="405384"/>
                  <a:pt x="38065" y="397149"/>
                  <a:pt x="50074" y="384048"/>
                </a:cubicBezTo>
                <a:cubicBezTo>
                  <a:pt x="184967" y="236892"/>
                  <a:pt x="60232" y="353367"/>
                  <a:pt x="123226" y="265176"/>
                </a:cubicBezTo>
                <a:cubicBezTo>
                  <a:pt x="130742" y="254653"/>
                  <a:pt x="141514" y="246888"/>
                  <a:pt x="150658" y="237744"/>
                </a:cubicBezTo>
                <a:cubicBezTo>
                  <a:pt x="156754" y="216408"/>
                  <a:pt x="160705" y="194339"/>
                  <a:pt x="168946" y="173736"/>
                </a:cubicBezTo>
                <a:cubicBezTo>
                  <a:pt x="173027" y="163532"/>
                  <a:pt x="184850" y="157032"/>
                  <a:pt x="187234" y="146304"/>
                </a:cubicBezTo>
                <a:cubicBezTo>
                  <a:pt x="197240" y="101278"/>
                  <a:pt x="199426" y="54864"/>
                  <a:pt x="205522" y="9144"/>
                </a:cubicBezTo>
                <a:cubicBezTo>
                  <a:pt x="214666" y="57912"/>
                  <a:pt x="212593" y="110200"/>
                  <a:pt x="232954" y="155448"/>
                </a:cubicBezTo>
                <a:cubicBezTo>
                  <a:pt x="241974" y="175492"/>
                  <a:pt x="269882" y="204728"/>
                  <a:pt x="287818" y="192024"/>
                </a:cubicBezTo>
                <a:cubicBezTo>
                  <a:pt x="356612" y="143295"/>
                  <a:pt x="397546" y="64008"/>
                  <a:pt x="452410" y="0"/>
                </a:cubicBezTo>
                <a:cubicBezTo>
                  <a:pt x="464602" y="33528"/>
                  <a:pt x="462137" y="77091"/>
                  <a:pt x="488986" y="100584"/>
                </a:cubicBezTo>
                <a:cubicBezTo>
                  <a:pt x="501962" y="111938"/>
                  <a:pt x="520825" y="47429"/>
                  <a:pt x="525562" y="64008"/>
                </a:cubicBezTo>
                <a:cubicBezTo>
                  <a:pt x="546563" y="137510"/>
                  <a:pt x="537754" y="216408"/>
                  <a:pt x="543850" y="292608"/>
                </a:cubicBezTo>
                <a:cubicBezTo>
                  <a:pt x="559090" y="262128"/>
                  <a:pt x="561216" y="220071"/>
                  <a:pt x="589570" y="201168"/>
                </a:cubicBezTo>
                <a:cubicBezTo>
                  <a:pt x="608033" y="188859"/>
                  <a:pt x="631956" y="224446"/>
                  <a:pt x="653578" y="219456"/>
                </a:cubicBezTo>
                <a:cubicBezTo>
                  <a:pt x="676774" y="214103"/>
                  <a:pt x="690154" y="188976"/>
                  <a:pt x="708442" y="173736"/>
                </a:cubicBezTo>
                <a:cubicBezTo>
                  <a:pt x="723682" y="185928"/>
                  <a:pt x="737612" y="199968"/>
                  <a:pt x="754162" y="210312"/>
                </a:cubicBezTo>
                <a:cubicBezTo>
                  <a:pt x="762336" y="215420"/>
                  <a:pt x="774189" y="225626"/>
                  <a:pt x="781594" y="219456"/>
                </a:cubicBezTo>
                <a:cubicBezTo>
                  <a:pt x="879313" y="138024"/>
                  <a:pt x="740834" y="178230"/>
                  <a:pt x="854746" y="155448"/>
                </a:cubicBezTo>
                <a:cubicBezTo>
                  <a:pt x="866938" y="158496"/>
                  <a:pt x="885469" y="153471"/>
                  <a:pt x="891322" y="164592"/>
                </a:cubicBezTo>
                <a:cubicBezTo>
                  <a:pt x="919340" y="217826"/>
                  <a:pt x="938857" y="299869"/>
                  <a:pt x="955330" y="365760"/>
                </a:cubicBezTo>
                <a:cubicBezTo>
                  <a:pt x="865435" y="485620"/>
                  <a:pt x="944879" y="399557"/>
                  <a:pt x="617002" y="411480"/>
                </a:cubicBezTo>
                <a:cubicBezTo>
                  <a:pt x="409742" y="419017"/>
                  <a:pt x="439615" y="419230"/>
                  <a:pt x="232954" y="438912"/>
                </a:cubicBezTo>
                <a:cubicBezTo>
                  <a:pt x="220762" y="435864"/>
                  <a:pt x="208462" y="433220"/>
                  <a:pt x="196378" y="429768"/>
                </a:cubicBezTo>
                <a:cubicBezTo>
                  <a:pt x="187110" y="427120"/>
                  <a:pt x="178566" y="421225"/>
                  <a:pt x="168946" y="420624"/>
                </a:cubicBezTo>
                <a:cubicBezTo>
                  <a:pt x="129399" y="418152"/>
                  <a:pt x="24166" y="417576"/>
                  <a:pt x="4354" y="41148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olný tvar: obrazec 6"/>
          <p:cNvSpPr/>
          <p:nvPr/>
        </p:nvSpPr>
        <p:spPr>
          <a:xfrm>
            <a:off x="4262438" y="6181725"/>
            <a:ext cx="955675" cy="438150"/>
          </a:xfrm>
          <a:custGeom>
            <a:avLst/>
            <a:gdLst>
              <a:gd name="connsiteX0" fmla="*/ 4354 w 955330"/>
              <a:gd name="connsiteY0" fmla="*/ 411480 h 438912"/>
              <a:gd name="connsiteX1" fmla="*/ 50074 w 955330"/>
              <a:gd name="connsiteY1" fmla="*/ 384048 h 438912"/>
              <a:gd name="connsiteX2" fmla="*/ 123226 w 955330"/>
              <a:gd name="connsiteY2" fmla="*/ 265176 h 438912"/>
              <a:gd name="connsiteX3" fmla="*/ 150658 w 955330"/>
              <a:gd name="connsiteY3" fmla="*/ 237744 h 438912"/>
              <a:gd name="connsiteX4" fmla="*/ 168946 w 955330"/>
              <a:gd name="connsiteY4" fmla="*/ 173736 h 438912"/>
              <a:gd name="connsiteX5" fmla="*/ 187234 w 955330"/>
              <a:gd name="connsiteY5" fmla="*/ 146304 h 438912"/>
              <a:gd name="connsiteX6" fmla="*/ 205522 w 955330"/>
              <a:gd name="connsiteY6" fmla="*/ 9144 h 438912"/>
              <a:gd name="connsiteX7" fmla="*/ 232954 w 955330"/>
              <a:gd name="connsiteY7" fmla="*/ 155448 h 438912"/>
              <a:gd name="connsiteX8" fmla="*/ 287818 w 955330"/>
              <a:gd name="connsiteY8" fmla="*/ 192024 h 438912"/>
              <a:gd name="connsiteX9" fmla="*/ 452410 w 955330"/>
              <a:gd name="connsiteY9" fmla="*/ 0 h 438912"/>
              <a:gd name="connsiteX10" fmla="*/ 488986 w 955330"/>
              <a:gd name="connsiteY10" fmla="*/ 100584 h 438912"/>
              <a:gd name="connsiteX11" fmla="*/ 525562 w 955330"/>
              <a:gd name="connsiteY11" fmla="*/ 64008 h 438912"/>
              <a:gd name="connsiteX12" fmla="*/ 543850 w 955330"/>
              <a:gd name="connsiteY12" fmla="*/ 292608 h 438912"/>
              <a:gd name="connsiteX13" fmla="*/ 589570 w 955330"/>
              <a:gd name="connsiteY13" fmla="*/ 201168 h 438912"/>
              <a:gd name="connsiteX14" fmla="*/ 653578 w 955330"/>
              <a:gd name="connsiteY14" fmla="*/ 219456 h 438912"/>
              <a:gd name="connsiteX15" fmla="*/ 708442 w 955330"/>
              <a:gd name="connsiteY15" fmla="*/ 173736 h 438912"/>
              <a:gd name="connsiteX16" fmla="*/ 754162 w 955330"/>
              <a:gd name="connsiteY16" fmla="*/ 210312 h 438912"/>
              <a:gd name="connsiteX17" fmla="*/ 781594 w 955330"/>
              <a:gd name="connsiteY17" fmla="*/ 219456 h 438912"/>
              <a:gd name="connsiteX18" fmla="*/ 854746 w 955330"/>
              <a:gd name="connsiteY18" fmla="*/ 155448 h 438912"/>
              <a:gd name="connsiteX19" fmla="*/ 891322 w 955330"/>
              <a:gd name="connsiteY19" fmla="*/ 164592 h 438912"/>
              <a:gd name="connsiteX20" fmla="*/ 955330 w 955330"/>
              <a:gd name="connsiteY20" fmla="*/ 365760 h 438912"/>
              <a:gd name="connsiteX21" fmla="*/ 617002 w 955330"/>
              <a:gd name="connsiteY21" fmla="*/ 411480 h 438912"/>
              <a:gd name="connsiteX22" fmla="*/ 232954 w 955330"/>
              <a:gd name="connsiteY22" fmla="*/ 438912 h 438912"/>
              <a:gd name="connsiteX23" fmla="*/ 196378 w 955330"/>
              <a:gd name="connsiteY23" fmla="*/ 429768 h 438912"/>
              <a:gd name="connsiteX24" fmla="*/ 168946 w 955330"/>
              <a:gd name="connsiteY24" fmla="*/ 420624 h 438912"/>
              <a:gd name="connsiteX25" fmla="*/ 4354 w 955330"/>
              <a:gd name="connsiteY25" fmla="*/ 411480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55330" h="438912">
                <a:moveTo>
                  <a:pt x="4354" y="411480"/>
                </a:moveTo>
                <a:cubicBezTo>
                  <a:pt x="-15458" y="405384"/>
                  <a:pt x="38065" y="397149"/>
                  <a:pt x="50074" y="384048"/>
                </a:cubicBezTo>
                <a:cubicBezTo>
                  <a:pt x="184967" y="236892"/>
                  <a:pt x="60232" y="353367"/>
                  <a:pt x="123226" y="265176"/>
                </a:cubicBezTo>
                <a:cubicBezTo>
                  <a:pt x="130742" y="254653"/>
                  <a:pt x="141514" y="246888"/>
                  <a:pt x="150658" y="237744"/>
                </a:cubicBezTo>
                <a:cubicBezTo>
                  <a:pt x="156754" y="216408"/>
                  <a:pt x="160705" y="194339"/>
                  <a:pt x="168946" y="173736"/>
                </a:cubicBezTo>
                <a:cubicBezTo>
                  <a:pt x="173027" y="163532"/>
                  <a:pt x="184850" y="157032"/>
                  <a:pt x="187234" y="146304"/>
                </a:cubicBezTo>
                <a:cubicBezTo>
                  <a:pt x="197240" y="101278"/>
                  <a:pt x="199426" y="54864"/>
                  <a:pt x="205522" y="9144"/>
                </a:cubicBezTo>
                <a:cubicBezTo>
                  <a:pt x="214666" y="57912"/>
                  <a:pt x="212593" y="110200"/>
                  <a:pt x="232954" y="155448"/>
                </a:cubicBezTo>
                <a:cubicBezTo>
                  <a:pt x="241974" y="175492"/>
                  <a:pt x="269882" y="204728"/>
                  <a:pt x="287818" y="192024"/>
                </a:cubicBezTo>
                <a:cubicBezTo>
                  <a:pt x="356612" y="143295"/>
                  <a:pt x="397546" y="64008"/>
                  <a:pt x="452410" y="0"/>
                </a:cubicBezTo>
                <a:cubicBezTo>
                  <a:pt x="464602" y="33528"/>
                  <a:pt x="462137" y="77091"/>
                  <a:pt x="488986" y="100584"/>
                </a:cubicBezTo>
                <a:cubicBezTo>
                  <a:pt x="501962" y="111938"/>
                  <a:pt x="520825" y="47429"/>
                  <a:pt x="525562" y="64008"/>
                </a:cubicBezTo>
                <a:cubicBezTo>
                  <a:pt x="546563" y="137510"/>
                  <a:pt x="537754" y="216408"/>
                  <a:pt x="543850" y="292608"/>
                </a:cubicBezTo>
                <a:cubicBezTo>
                  <a:pt x="559090" y="262128"/>
                  <a:pt x="561216" y="220071"/>
                  <a:pt x="589570" y="201168"/>
                </a:cubicBezTo>
                <a:cubicBezTo>
                  <a:pt x="608033" y="188859"/>
                  <a:pt x="631956" y="224446"/>
                  <a:pt x="653578" y="219456"/>
                </a:cubicBezTo>
                <a:cubicBezTo>
                  <a:pt x="676774" y="214103"/>
                  <a:pt x="690154" y="188976"/>
                  <a:pt x="708442" y="173736"/>
                </a:cubicBezTo>
                <a:cubicBezTo>
                  <a:pt x="723682" y="185928"/>
                  <a:pt x="737612" y="199968"/>
                  <a:pt x="754162" y="210312"/>
                </a:cubicBezTo>
                <a:cubicBezTo>
                  <a:pt x="762336" y="215420"/>
                  <a:pt x="774189" y="225626"/>
                  <a:pt x="781594" y="219456"/>
                </a:cubicBezTo>
                <a:cubicBezTo>
                  <a:pt x="879313" y="138024"/>
                  <a:pt x="740834" y="178230"/>
                  <a:pt x="854746" y="155448"/>
                </a:cubicBezTo>
                <a:cubicBezTo>
                  <a:pt x="866938" y="158496"/>
                  <a:pt x="885469" y="153471"/>
                  <a:pt x="891322" y="164592"/>
                </a:cubicBezTo>
                <a:cubicBezTo>
                  <a:pt x="919340" y="217826"/>
                  <a:pt x="938857" y="299869"/>
                  <a:pt x="955330" y="365760"/>
                </a:cubicBezTo>
                <a:cubicBezTo>
                  <a:pt x="865435" y="485620"/>
                  <a:pt x="944879" y="399557"/>
                  <a:pt x="617002" y="411480"/>
                </a:cubicBezTo>
                <a:cubicBezTo>
                  <a:pt x="409742" y="419017"/>
                  <a:pt x="439615" y="419230"/>
                  <a:pt x="232954" y="438912"/>
                </a:cubicBezTo>
                <a:cubicBezTo>
                  <a:pt x="220762" y="435864"/>
                  <a:pt x="208462" y="433220"/>
                  <a:pt x="196378" y="429768"/>
                </a:cubicBezTo>
                <a:cubicBezTo>
                  <a:pt x="187110" y="427120"/>
                  <a:pt x="178566" y="421225"/>
                  <a:pt x="168946" y="420624"/>
                </a:cubicBezTo>
                <a:cubicBezTo>
                  <a:pt x="129399" y="418152"/>
                  <a:pt x="24166" y="417576"/>
                  <a:pt x="4354" y="41148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>
            <a:off x="6729413" y="6391275"/>
            <a:ext cx="955675" cy="439738"/>
          </a:xfrm>
          <a:custGeom>
            <a:avLst/>
            <a:gdLst>
              <a:gd name="connsiteX0" fmla="*/ 4354 w 955330"/>
              <a:gd name="connsiteY0" fmla="*/ 411480 h 438912"/>
              <a:gd name="connsiteX1" fmla="*/ 50074 w 955330"/>
              <a:gd name="connsiteY1" fmla="*/ 384048 h 438912"/>
              <a:gd name="connsiteX2" fmla="*/ 123226 w 955330"/>
              <a:gd name="connsiteY2" fmla="*/ 265176 h 438912"/>
              <a:gd name="connsiteX3" fmla="*/ 150658 w 955330"/>
              <a:gd name="connsiteY3" fmla="*/ 237744 h 438912"/>
              <a:gd name="connsiteX4" fmla="*/ 168946 w 955330"/>
              <a:gd name="connsiteY4" fmla="*/ 173736 h 438912"/>
              <a:gd name="connsiteX5" fmla="*/ 187234 w 955330"/>
              <a:gd name="connsiteY5" fmla="*/ 146304 h 438912"/>
              <a:gd name="connsiteX6" fmla="*/ 205522 w 955330"/>
              <a:gd name="connsiteY6" fmla="*/ 9144 h 438912"/>
              <a:gd name="connsiteX7" fmla="*/ 232954 w 955330"/>
              <a:gd name="connsiteY7" fmla="*/ 155448 h 438912"/>
              <a:gd name="connsiteX8" fmla="*/ 287818 w 955330"/>
              <a:gd name="connsiteY8" fmla="*/ 192024 h 438912"/>
              <a:gd name="connsiteX9" fmla="*/ 452410 w 955330"/>
              <a:gd name="connsiteY9" fmla="*/ 0 h 438912"/>
              <a:gd name="connsiteX10" fmla="*/ 488986 w 955330"/>
              <a:gd name="connsiteY10" fmla="*/ 100584 h 438912"/>
              <a:gd name="connsiteX11" fmla="*/ 525562 w 955330"/>
              <a:gd name="connsiteY11" fmla="*/ 64008 h 438912"/>
              <a:gd name="connsiteX12" fmla="*/ 543850 w 955330"/>
              <a:gd name="connsiteY12" fmla="*/ 292608 h 438912"/>
              <a:gd name="connsiteX13" fmla="*/ 589570 w 955330"/>
              <a:gd name="connsiteY13" fmla="*/ 201168 h 438912"/>
              <a:gd name="connsiteX14" fmla="*/ 653578 w 955330"/>
              <a:gd name="connsiteY14" fmla="*/ 219456 h 438912"/>
              <a:gd name="connsiteX15" fmla="*/ 708442 w 955330"/>
              <a:gd name="connsiteY15" fmla="*/ 173736 h 438912"/>
              <a:gd name="connsiteX16" fmla="*/ 754162 w 955330"/>
              <a:gd name="connsiteY16" fmla="*/ 210312 h 438912"/>
              <a:gd name="connsiteX17" fmla="*/ 781594 w 955330"/>
              <a:gd name="connsiteY17" fmla="*/ 219456 h 438912"/>
              <a:gd name="connsiteX18" fmla="*/ 854746 w 955330"/>
              <a:gd name="connsiteY18" fmla="*/ 155448 h 438912"/>
              <a:gd name="connsiteX19" fmla="*/ 891322 w 955330"/>
              <a:gd name="connsiteY19" fmla="*/ 164592 h 438912"/>
              <a:gd name="connsiteX20" fmla="*/ 955330 w 955330"/>
              <a:gd name="connsiteY20" fmla="*/ 365760 h 438912"/>
              <a:gd name="connsiteX21" fmla="*/ 617002 w 955330"/>
              <a:gd name="connsiteY21" fmla="*/ 411480 h 438912"/>
              <a:gd name="connsiteX22" fmla="*/ 232954 w 955330"/>
              <a:gd name="connsiteY22" fmla="*/ 438912 h 438912"/>
              <a:gd name="connsiteX23" fmla="*/ 196378 w 955330"/>
              <a:gd name="connsiteY23" fmla="*/ 429768 h 438912"/>
              <a:gd name="connsiteX24" fmla="*/ 168946 w 955330"/>
              <a:gd name="connsiteY24" fmla="*/ 420624 h 438912"/>
              <a:gd name="connsiteX25" fmla="*/ 4354 w 955330"/>
              <a:gd name="connsiteY25" fmla="*/ 411480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55330" h="438912">
                <a:moveTo>
                  <a:pt x="4354" y="411480"/>
                </a:moveTo>
                <a:cubicBezTo>
                  <a:pt x="-15458" y="405384"/>
                  <a:pt x="38065" y="397149"/>
                  <a:pt x="50074" y="384048"/>
                </a:cubicBezTo>
                <a:cubicBezTo>
                  <a:pt x="184967" y="236892"/>
                  <a:pt x="60232" y="353367"/>
                  <a:pt x="123226" y="265176"/>
                </a:cubicBezTo>
                <a:cubicBezTo>
                  <a:pt x="130742" y="254653"/>
                  <a:pt x="141514" y="246888"/>
                  <a:pt x="150658" y="237744"/>
                </a:cubicBezTo>
                <a:cubicBezTo>
                  <a:pt x="156754" y="216408"/>
                  <a:pt x="160705" y="194339"/>
                  <a:pt x="168946" y="173736"/>
                </a:cubicBezTo>
                <a:cubicBezTo>
                  <a:pt x="173027" y="163532"/>
                  <a:pt x="184850" y="157032"/>
                  <a:pt x="187234" y="146304"/>
                </a:cubicBezTo>
                <a:cubicBezTo>
                  <a:pt x="197240" y="101278"/>
                  <a:pt x="199426" y="54864"/>
                  <a:pt x="205522" y="9144"/>
                </a:cubicBezTo>
                <a:cubicBezTo>
                  <a:pt x="214666" y="57912"/>
                  <a:pt x="212593" y="110200"/>
                  <a:pt x="232954" y="155448"/>
                </a:cubicBezTo>
                <a:cubicBezTo>
                  <a:pt x="241974" y="175492"/>
                  <a:pt x="269882" y="204728"/>
                  <a:pt x="287818" y="192024"/>
                </a:cubicBezTo>
                <a:cubicBezTo>
                  <a:pt x="356612" y="143295"/>
                  <a:pt x="397546" y="64008"/>
                  <a:pt x="452410" y="0"/>
                </a:cubicBezTo>
                <a:cubicBezTo>
                  <a:pt x="464602" y="33528"/>
                  <a:pt x="462137" y="77091"/>
                  <a:pt x="488986" y="100584"/>
                </a:cubicBezTo>
                <a:cubicBezTo>
                  <a:pt x="501962" y="111938"/>
                  <a:pt x="520825" y="47429"/>
                  <a:pt x="525562" y="64008"/>
                </a:cubicBezTo>
                <a:cubicBezTo>
                  <a:pt x="546563" y="137510"/>
                  <a:pt x="537754" y="216408"/>
                  <a:pt x="543850" y="292608"/>
                </a:cubicBezTo>
                <a:cubicBezTo>
                  <a:pt x="559090" y="262128"/>
                  <a:pt x="561216" y="220071"/>
                  <a:pt x="589570" y="201168"/>
                </a:cubicBezTo>
                <a:cubicBezTo>
                  <a:pt x="608033" y="188859"/>
                  <a:pt x="631956" y="224446"/>
                  <a:pt x="653578" y="219456"/>
                </a:cubicBezTo>
                <a:cubicBezTo>
                  <a:pt x="676774" y="214103"/>
                  <a:pt x="690154" y="188976"/>
                  <a:pt x="708442" y="173736"/>
                </a:cubicBezTo>
                <a:cubicBezTo>
                  <a:pt x="723682" y="185928"/>
                  <a:pt x="737612" y="199968"/>
                  <a:pt x="754162" y="210312"/>
                </a:cubicBezTo>
                <a:cubicBezTo>
                  <a:pt x="762336" y="215420"/>
                  <a:pt x="774189" y="225626"/>
                  <a:pt x="781594" y="219456"/>
                </a:cubicBezTo>
                <a:cubicBezTo>
                  <a:pt x="879313" y="138024"/>
                  <a:pt x="740834" y="178230"/>
                  <a:pt x="854746" y="155448"/>
                </a:cubicBezTo>
                <a:cubicBezTo>
                  <a:pt x="866938" y="158496"/>
                  <a:pt x="885469" y="153471"/>
                  <a:pt x="891322" y="164592"/>
                </a:cubicBezTo>
                <a:cubicBezTo>
                  <a:pt x="919340" y="217826"/>
                  <a:pt x="938857" y="299869"/>
                  <a:pt x="955330" y="365760"/>
                </a:cubicBezTo>
                <a:cubicBezTo>
                  <a:pt x="865435" y="485620"/>
                  <a:pt x="944879" y="399557"/>
                  <a:pt x="617002" y="411480"/>
                </a:cubicBezTo>
                <a:cubicBezTo>
                  <a:pt x="409742" y="419017"/>
                  <a:pt x="439615" y="419230"/>
                  <a:pt x="232954" y="438912"/>
                </a:cubicBezTo>
                <a:cubicBezTo>
                  <a:pt x="220762" y="435864"/>
                  <a:pt x="208462" y="433220"/>
                  <a:pt x="196378" y="429768"/>
                </a:cubicBezTo>
                <a:cubicBezTo>
                  <a:pt x="187110" y="427120"/>
                  <a:pt x="178566" y="421225"/>
                  <a:pt x="168946" y="420624"/>
                </a:cubicBezTo>
                <a:cubicBezTo>
                  <a:pt x="129399" y="418152"/>
                  <a:pt x="24166" y="417576"/>
                  <a:pt x="4354" y="41148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olný tvar: obrazec 8"/>
          <p:cNvSpPr/>
          <p:nvPr/>
        </p:nvSpPr>
        <p:spPr>
          <a:xfrm>
            <a:off x="9690100" y="6400800"/>
            <a:ext cx="955675" cy="438150"/>
          </a:xfrm>
          <a:custGeom>
            <a:avLst/>
            <a:gdLst>
              <a:gd name="connsiteX0" fmla="*/ 4354 w 955330"/>
              <a:gd name="connsiteY0" fmla="*/ 411480 h 438912"/>
              <a:gd name="connsiteX1" fmla="*/ 50074 w 955330"/>
              <a:gd name="connsiteY1" fmla="*/ 384048 h 438912"/>
              <a:gd name="connsiteX2" fmla="*/ 123226 w 955330"/>
              <a:gd name="connsiteY2" fmla="*/ 265176 h 438912"/>
              <a:gd name="connsiteX3" fmla="*/ 150658 w 955330"/>
              <a:gd name="connsiteY3" fmla="*/ 237744 h 438912"/>
              <a:gd name="connsiteX4" fmla="*/ 168946 w 955330"/>
              <a:gd name="connsiteY4" fmla="*/ 173736 h 438912"/>
              <a:gd name="connsiteX5" fmla="*/ 187234 w 955330"/>
              <a:gd name="connsiteY5" fmla="*/ 146304 h 438912"/>
              <a:gd name="connsiteX6" fmla="*/ 205522 w 955330"/>
              <a:gd name="connsiteY6" fmla="*/ 9144 h 438912"/>
              <a:gd name="connsiteX7" fmla="*/ 232954 w 955330"/>
              <a:gd name="connsiteY7" fmla="*/ 155448 h 438912"/>
              <a:gd name="connsiteX8" fmla="*/ 287818 w 955330"/>
              <a:gd name="connsiteY8" fmla="*/ 192024 h 438912"/>
              <a:gd name="connsiteX9" fmla="*/ 452410 w 955330"/>
              <a:gd name="connsiteY9" fmla="*/ 0 h 438912"/>
              <a:gd name="connsiteX10" fmla="*/ 488986 w 955330"/>
              <a:gd name="connsiteY10" fmla="*/ 100584 h 438912"/>
              <a:gd name="connsiteX11" fmla="*/ 525562 w 955330"/>
              <a:gd name="connsiteY11" fmla="*/ 64008 h 438912"/>
              <a:gd name="connsiteX12" fmla="*/ 543850 w 955330"/>
              <a:gd name="connsiteY12" fmla="*/ 292608 h 438912"/>
              <a:gd name="connsiteX13" fmla="*/ 589570 w 955330"/>
              <a:gd name="connsiteY13" fmla="*/ 201168 h 438912"/>
              <a:gd name="connsiteX14" fmla="*/ 653578 w 955330"/>
              <a:gd name="connsiteY14" fmla="*/ 219456 h 438912"/>
              <a:gd name="connsiteX15" fmla="*/ 708442 w 955330"/>
              <a:gd name="connsiteY15" fmla="*/ 173736 h 438912"/>
              <a:gd name="connsiteX16" fmla="*/ 754162 w 955330"/>
              <a:gd name="connsiteY16" fmla="*/ 210312 h 438912"/>
              <a:gd name="connsiteX17" fmla="*/ 781594 w 955330"/>
              <a:gd name="connsiteY17" fmla="*/ 219456 h 438912"/>
              <a:gd name="connsiteX18" fmla="*/ 854746 w 955330"/>
              <a:gd name="connsiteY18" fmla="*/ 155448 h 438912"/>
              <a:gd name="connsiteX19" fmla="*/ 891322 w 955330"/>
              <a:gd name="connsiteY19" fmla="*/ 164592 h 438912"/>
              <a:gd name="connsiteX20" fmla="*/ 955330 w 955330"/>
              <a:gd name="connsiteY20" fmla="*/ 365760 h 438912"/>
              <a:gd name="connsiteX21" fmla="*/ 617002 w 955330"/>
              <a:gd name="connsiteY21" fmla="*/ 411480 h 438912"/>
              <a:gd name="connsiteX22" fmla="*/ 232954 w 955330"/>
              <a:gd name="connsiteY22" fmla="*/ 438912 h 438912"/>
              <a:gd name="connsiteX23" fmla="*/ 196378 w 955330"/>
              <a:gd name="connsiteY23" fmla="*/ 429768 h 438912"/>
              <a:gd name="connsiteX24" fmla="*/ 168946 w 955330"/>
              <a:gd name="connsiteY24" fmla="*/ 420624 h 438912"/>
              <a:gd name="connsiteX25" fmla="*/ 4354 w 955330"/>
              <a:gd name="connsiteY25" fmla="*/ 411480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55330" h="438912">
                <a:moveTo>
                  <a:pt x="4354" y="411480"/>
                </a:moveTo>
                <a:cubicBezTo>
                  <a:pt x="-15458" y="405384"/>
                  <a:pt x="38065" y="397149"/>
                  <a:pt x="50074" y="384048"/>
                </a:cubicBezTo>
                <a:cubicBezTo>
                  <a:pt x="184967" y="236892"/>
                  <a:pt x="60232" y="353367"/>
                  <a:pt x="123226" y="265176"/>
                </a:cubicBezTo>
                <a:cubicBezTo>
                  <a:pt x="130742" y="254653"/>
                  <a:pt x="141514" y="246888"/>
                  <a:pt x="150658" y="237744"/>
                </a:cubicBezTo>
                <a:cubicBezTo>
                  <a:pt x="156754" y="216408"/>
                  <a:pt x="160705" y="194339"/>
                  <a:pt x="168946" y="173736"/>
                </a:cubicBezTo>
                <a:cubicBezTo>
                  <a:pt x="173027" y="163532"/>
                  <a:pt x="184850" y="157032"/>
                  <a:pt x="187234" y="146304"/>
                </a:cubicBezTo>
                <a:cubicBezTo>
                  <a:pt x="197240" y="101278"/>
                  <a:pt x="199426" y="54864"/>
                  <a:pt x="205522" y="9144"/>
                </a:cubicBezTo>
                <a:cubicBezTo>
                  <a:pt x="214666" y="57912"/>
                  <a:pt x="212593" y="110200"/>
                  <a:pt x="232954" y="155448"/>
                </a:cubicBezTo>
                <a:cubicBezTo>
                  <a:pt x="241974" y="175492"/>
                  <a:pt x="269882" y="204728"/>
                  <a:pt x="287818" y="192024"/>
                </a:cubicBezTo>
                <a:cubicBezTo>
                  <a:pt x="356612" y="143295"/>
                  <a:pt x="397546" y="64008"/>
                  <a:pt x="452410" y="0"/>
                </a:cubicBezTo>
                <a:cubicBezTo>
                  <a:pt x="464602" y="33528"/>
                  <a:pt x="462137" y="77091"/>
                  <a:pt x="488986" y="100584"/>
                </a:cubicBezTo>
                <a:cubicBezTo>
                  <a:pt x="501962" y="111938"/>
                  <a:pt x="520825" y="47429"/>
                  <a:pt x="525562" y="64008"/>
                </a:cubicBezTo>
                <a:cubicBezTo>
                  <a:pt x="546563" y="137510"/>
                  <a:pt x="537754" y="216408"/>
                  <a:pt x="543850" y="292608"/>
                </a:cubicBezTo>
                <a:cubicBezTo>
                  <a:pt x="559090" y="262128"/>
                  <a:pt x="561216" y="220071"/>
                  <a:pt x="589570" y="201168"/>
                </a:cubicBezTo>
                <a:cubicBezTo>
                  <a:pt x="608033" y="188859"/>
                  <a:pt x="631956" y="224446"/>
                  <a:pt x="653578" y="219456"/>
                </a:cubicBezTo>
                <a:cubicBezTo>
                  <a:pt x="676774" y="214103"/>
                  <a:pt x="690154" y="188976"/>
                  <a:pt x="708442" y="173736"/>
                </a:cubicBezTo>
                <a:cubicBezTo>
                  <a:pt x="723682" y="185928"/>
                  <a:pt x="737612" y="199968"/>
                  <a:pt x="754162" y="210312"/>
                </a:cubicBezTo>
                <a:cubicBezTo>
                  <a:pt x="762336" y="215420"/>
                  <a:pt x="774189" y="225626"/>
                  <a:pt x="781594" y="219456"/>
                </a:cubicBezTo>
                <a:cubicBezTo>
                  <a:pt x="879313" y="138024"/>
                  <a:pt x="740834" y="178230"/>
                  <a:pt x="854746" y="155448"/>
                </a:cubicBezTo>
                <a:cubicBezTo>
                  <a:pt x="866938" y="158496"/>
                  <a:pt x="885469" y="153471"/>
                  <a:pt x="891322" y="164592"/>
                </a:cubicBezTo>
                <a:cubicBezTo>
                  <a:pt x="919340" y="217826"/>
                  <a:pt x="938857" y="299869"/>
                  <a:pt x="955330" y="365760"/>
                </a:cubicBezTo>
                <a:cubicBezTo>
                  <a:pt x="865435" y="485620"/>
                  <a:pt x="944879" y="399557"/>
                  <a:pt x="617002" y="411480"/>
                </a:cubicBezTo>
                <a:cubicBezTo>
                  <a:pt x="409742" y="419017"/>
                  <a:pt x="439615" y="419230"/>
                  <a:pt x="232954" y="438912"/>
                </a:cubicBezTo>
                <a:cubicBezTo>
                  <a:pt x="220762" y="435864"/>
                  <a:pt x="208462" y="433220"/>
                  <a:pt x="196378" y="429768"/>
                </a:cubicBezTo>
                <a:cubicBezTo>
                  <a:pt x="187110" y="427120"/>
                  <a:pt x="178566" y="421225"/>
                  <a:pt x="168946" y="420624"/>
                </a:cubicBezTo>
                <a:cubicBezTo>
                  <a:pt x="129399" y="418152"/>
                  <a:pt x="24166" y="417576"/>
                  <a:pt x="4354" y="41148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7284" name="Picture 4" descr="Fish 14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55263" y="4716463"/>
            <a:ext cx="1330325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146" name="Picture 6" descr="Squid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81625" y="6181725"/>
            <a:ext cx="1428750" cy="60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7288" name="Picture 8" descr="Tuna Fish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208588"/>
            <a:ext cx="18288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1148" name="TextovéPole 9"/>
          <p:cNvSpPr txBox="1">
            <a:spLocks noChangeArrowheads="1"/>
          </p:cNvSpPr>
          <p:nvPr/>
        </p:nvSpPr>
        <p:spPr bwMode="auto">
          <a:xfrm>
            <a:off x="822325" y="585788"/>
            <a:ext cx="10871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Zvukové vlnění vyslané z lodi se odrazilo ode dna a zpátky na loď se vrátilo za  2,6 s.</a:t>
            </a:r>
          </a:p>
          <a:p>
            <a:r>
              <a:rPr lang="cs-CZ" altLang="cs-CZ" sz="2400"/>
              <a:t>Vypočítej do notesu, jaká je rychlost zvuku ve vodě, jestliže hloubka moře je v daném</a:t>
            </a:r>
          </a:p>
          <a:p>
            <a:r>
              <a:rPr lang="cs-CZ" altLang="cs-CZ" sz="2400"/>
              <a:t>místě 1950 m? Proveď kontrolu kliknutím na černý obdélník.</a:t>
            </a:r>
          </a:p>
        </p:txBody>
      </p:sp>
      <p:sp>
        <p:nvSpPr>
          <p:cNvPr id="91149" name="TextovéPole 11"/>
          <p:cNvSpPr txBox="1">
            <a:spLocks noChangeArrowheads="1"/>
          </p:cNvSpPr>
          <p:nvPr/>
        </p:nvSpPr>
        <p:spPr bwMode="auto">
          <a:xfrm>
            <a:off x="4627563" y="2112963"/>
            <a:ext cx="1155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t = </a:t>
            </a:r>
            <a:r>
              <a:rPr lang="cs-CZ" altLang="cs-CZ" sz="2400"/>
              <a:t>2,6 s</a:t>
            </a:r>
          </a:p>
        </p:txBody>
      </p:sp>
      <p:sp>
        <p:nvSpPr>
          <p:cNvPr id="91150" name="TextovéPole 12"/>
          <p:cNvSpPr txBox="1">
            <a:spLocks noChangeArrowheads="1"/>
          </p:cNvSpPr>
          <p:nvPr/>
        </p:nvSpPr>
        <p:spPr bwMode="auto">
          <a:xfrm>
            <a:off x="4597400" y="2670175"/>
            <a:ext cx="1568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h = </a:t>
            </a:r>
            <a:r>
              <a:rPr lang="cs-CZ" altLang="cs-CZ" sz="2400"/>
              <a:t>1950 m</a:t>
            </a:r>
          </a:p>
        </p:txBody>
      </p:sp>
      <p:sp>
        <p:nvSpPr>
          <p:cNvPr id="91151" name="TextovéPole 13"/>
          <p:cNvSpPr txBox="1">
            <a:spLocks noChangeArrowheads="1"/>
          </p:cNvSpPr>
          <p:nvPr/>
        </p:nvSpPr>
        <p:spPr bwMode="auto">
          <a:xfrm>
            <a:off x="4627563" y="3227388"/>
            <a:ext cx="755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v = </a:t>
            </a:r>
            <a:r>
              <a:rPr lang="cs-CZ" altLang="cs-CZ" sz="2400"/>
              <a:t>?</a:t>
            </a:r>
          </a:p>
        </p:txBody>
      </p:sp>
      <p:sp>
        <p:nvSpPr>
          <p:cNvPr id="91152" name="TextovéPole 17"/>
          <p:cNvSpPr txBox="1">
            <a:spLocks noChangeArrowheads="1"/>
          </p:cNvSpPr>
          <p:nvPr/>
        </p:nvSpPr>
        <p:spPr bwMode="auto">
          <a:xfrm>
            <a:off x="7107238" y="2203450"/>
            <a:ext cx="18430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v = h : t</a:t>
            </a:r>
          </a:p>
          <a:p>
            <a:r>
              <a:rPr lang="cs-CZ" altLang="cs-CZ" sz="2400" i="1"/>
              <a:t>   = </a:t>
            </a:r>
            <a:r>
              <a:rPr lang="cs-CZ" altLang="cs-CZ" sz="2400"/>
              <a:t>1950 : 2,6</a:t>
            </a:r>
          </a:p>
          <a:p>
            <a:r>
              <a:rPr lang="cs-CZ" altLang="cs-CZ" sz="2400" i="1"/>
              <a:t>   = </a:t>
            </a:r>
            <a:r>
              <a:rPr lang="cs-CZ" altLang="cs-CZ" sz="2400">
                <a:solidFill>
                  <a:srgbClr val="FF0000"/>
                </a:solidFill>
              </a:rPr>
              <a:t>750 m/s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541838" y="2030413"/>
            <a:ext cx="5129212" cy="17605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repeatCount="3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3.7037E-7 L -0.9586 -0.020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9" y="-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8" presetID="63" presetClass="path" presetSubtype="0" repeatCount="2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4.07407E-6 L 1 -0.01435 " pathEditMode="relative" rAng="0" ptsTypes="AA">
                                      <p:cBhvr>
                                        <p:cTn id="9" dur="50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" y="-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TextovéPole 1"/>
          <p:cNvSpPr txBox="1">
            <a:spLocks noChangeArrowheads="1"/>
          </p:cNvSpPr>
          <p:nvPr/>
        </p:nvSpPr>
        <p:spPr bwMode="auto">
          <a:xfrm>
            <a:off x="355600" y="293688"/>
            <a:ext cx="1168876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Napiš do notesu, která </a:t>
            </a:r>
            <a:r>
              <a:rPr lang="cs-CZ" sz="2400" dirty="0" smtClean="0"/>
              <a:t>odvětví </a:t>
            </a:r>
            <a:r>
              <a:rPr lang="cs-CZ" sz="2400" dirty="0"/>
              <a:t>nebo obory sledují meteorologické zprávy.</a:t>
            </a:r>
          </a:p>
          <a:p>
            <a:r>
              <a:rPr lang="cs-CZ" sz="2400" dirty="0"/>
              <a:t>Proveď kontrolu kliknutím na černý obdélník.</a:t>
            </a:r>
          </a:p>
          <a:p>
            <a:endParaRPr lang="cs-CZ" sz="2400" dirty="0"/>
          </a:p>
          <a:p>
            <a:r>
              <a:rPr lang="cs-CZ" sz="2400" dirty="0"/>
              <a:t>Meteorologické zprávy se pravidelně za den vysílají v rozhlase, v televizi a nebo na internetu.</a:t>
            </a:r>
          </a:p>
          <a:p>
            <a:r>
              <a:rPr lang="cs-CZ" sz="2400" dirty="0"/>
              <a:t>Počasí sleduje například autodoprava, lodní doprava, letectví, zemědělství a nakonec i my, </a:t>
            </a:r>
          </a:p>
          <a:p>
            <a:r>
              <a:rPr lang="cs-CZ" sz="2400" dirty="0"/>
              <a:t>abychom věděli jak se obléci,</a:t>
            </a:r>
          </a:p>
        </p:txBody>
      </p:sp>
      <p:sp>
        <p:nvSpPr>
          <p:cNvPr id="3" name="Obdélník 2"/>
          <p:cNvSpPr/>
          <p:nvPr/>
        </p:nvSpPr>
        <p:spPr>
          <a:xfrm>
            <a:off x="373063" y="1358900"/>
            <a:ext cx="11726862" cy="12779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92164" name="TextovéPole 3"/>
          <p:cNvSpPr txBox="1">
            <a:spLocks noChangeArrowheads="1"/>
          </p:cNvSpPr>
          <p:nvPr/>
        </p:nvSpPr>
        <p:spPr bwMode="auto">
          <a:xfrm>
            <a:off x="493713" y="2898775"/>
            <a:ext cx="114966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Základními meteorologickými prvky jsou tlak vzduchu, teplota vzduchu, vlhkost vzduchu,</a:t>
            </a:r>
          </a:p>
          <a:p>
            <a:r>
              <a:rPr lang="cs-CZ" sz="2400"/>
              <a:t>směr a rychlost větru a srážky.</a:t>
            </a:r>
          </a:p>
          <a:p>
            <a:r>
              <a:rPr lang="cs-CZ" sz="2400"/>
              <a:t>Vyjmenuj způsoby, jak se tyto informace získávají.  Umělé družice, sondy, balóny a pozemní</a:t>
            </a:r>
          </a:p>
          <a:p>
            <a:r>
              <a:rPr lang="cs-CZ" sz="2400"/>
              <a:t>                                                                                            meteorologické stanice.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794500" y="3667125"/>
            <a:ext cx="5195888" cy="8016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  <p:pic>
        <p:nvPicPr>
          <p:cNvPr id="921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2913" y="4308475"/>
            <a:ext cx="1779587" cy="238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extovéPole 2"/>
          <p:cNvSpPr txBox="1">
            <a:spLocks noChangeArrowheads="1"/>
          </p:cNvSpPr>
          <p:nvPr/>
        </p:nvSpPr>
        <p:spPr bwMode="auto">
          <a:xfrm>
            <a:off x="2016125" y="183832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https://www.clker.com/clipart-bulb-lamp.html</a:t>
            </a:r>
          </a:p>
        </p:txBody>
      </p:sp>
      <p:sp>
        <p:nvSpPr>
          <p:cNvPr id="93187" name="TextovéPole 4"/>
          <p:cNvSpPr txBox="1">
            <a:spLocks noChangeArrowheads="1"/>
          </p:cNvSpPr>
          <p:nvPr/>
        </p:nvSpPr>
        <p:spPr bwMode="auto">
          <a:xfrm>
            <a:off x="2016125" y="2208213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https://www.clker.com/clipart-377300.html</a:t>
            </a:r>
          </a:p>
        </p:txBody>
      </p:sp>
      <p:sp>
        <p:nvSpPr>
          <p:cNvPr id="93188" name="TextovéPole 5"/>
          <p:cNvSpPr txBox="1">
            <a:spLocks noChangeArrowheads="1"/>
          </p:cNvSpPr>
          <p:nvPr/>
        </p:nvSpPr>
        <p:spPr bwMode="auto">
          <a:xfrm>
            <a:off x="2016125" y="2576513"/>
            <a:ext cx="92583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2021-11-26]. Dostupný pod licencí Public Domain na WWW: &lt;https://pixabay.com/vectors/alarm-bell-doorbell-electric-2027136/&gt;.</a:t>
            </a:r>
            <a:endParaRPr lang="cs-CZ" altLang="cs-CZ"/>
          </a:p>
        </p:txBody>
      </p:sp>
      <p:sp>
        <p:nvSpPr>
          <p:cNvPr id="93189" name="TextovéPole 6"/>
          <p:cNvSpPr txBox="1">
            <a:spLocks noChangeArrowheads="1"/>
          </p:cNvSpPr>
          <p:nvPr/>
        </p:nvSpPr>
        <p:spPr bwMode="auto">
          <a:xfrm>
            <a:off x="2016125" y="3105150"/>
            <a:ext cx="96662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2021-11-26]. Dostupný pod licencí Public Domain na WWW: &lt;https://pixabay.com/vectors/electronics-element-resistor-2026597/&gt;.</a:t>
            </a:r>
            <a:endParaRPr lang="cs-CZ" altLang="cs-CZ"/>
          </a:p>
        </p:txBody>
      </p:sp>
      <p:sp>
        <p:nvSpPr>
          <p:cNvPr id="93190" name="TextovéPole 6"/>
          <p:cNvSpPr txBox="1">
            <a:spLocks noChangeArrowheads="1"/>
          </p:cNvSpPr>
          <p:nvPr/>
        </p:nvSpPr>
        <p:spPr bwMode="auto">
          <a:xfrm>
            <a:off x="2016125" y="37512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https://www.clker.com/clipart-audio-volume-high.html</a:t>
            </a:r>
          </a:p>
        </p:txBody>
      </p:sp>
      <p:sp>
        <p:nvSpPr>
          <p:cNvPr id="93191" name="TextovéPole 8"/>
          <p:cNvSpPr txBox="1">
            <a:spLocks noChangeArrowheads="1"/>
          </p:cNvSpPr>
          <p:nvPr/>
        </p:nvSpPr>
        <p:spPr bwMode="auto">
          <a:xfrm>
            <a:off x="2016125" y="4121150"/>
            <a:ext cx="95075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GDJ. Pixabay.com: [online]. [cit. 2021-11-28]. Dostupný pod licencí Public Domain na WWW: &lt;https://pixabay.com/vectors/sound-wave-waveform-aural-audio-1781570/&gt;.</a:t>
            </a:r>
            <a:endParaRPr lang="cs-CZ" altLang="cs-CZ"/>
          </a:p>
        </p:txBody>
      </p:sp>
      <p:sp>
        <p:nvSpPr>
          <p:cNvPr id="93192" name="TextovéPole 10"/>
          <p:cNvSpPr txBox="1">
            <a:spLocks noChangeArrowheads="1"/>
          </p:cNvSpPr>
          <p:nvPr/>
        </p:nvSpPr>
        <p:spPr bwMode="auto">
          <a:xfrm>
            <a:off x="2016125" y="4767263"/>
            <a:ext cx="1017587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ain. Wikimedia.org: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Ear-anatomy-notext-small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2007-04-16 [cit. 2021-11-28].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Creative Commons Attribution-Share Alike 3.0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&lt;https://commons.wikimedia.org/wiki/File:Ear-anatomy-notext-small.png&gt;.</a:t>
            </a:r>
            <a:endParaRPr lang="cs-CZ" altLang="cs-CZ"/>
          </a:p>
        </p:txBody>
      </p:sp>
      <p:sp>
        <p:nvSpPr>
          <p:cNvPr id="93193" name="TextovéPole 12"/>
          <p:cNvSpPr txBox="1">
            <a:spLocks noChangeArrowheads="1"/>
          </p:cNvSpPr>
          <p:nvPr/>
        </p:nvSpPr>
        <p:spPr bwMode="auto">
          <a:xfrm>
            <a:off x="2016125" y="5689600"/>
            <a:ext cx="93741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ben.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First Picture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2008-06-10 [cit. 2021-11-28]. Dostupný pod licencí </a:t>
            </a:r>
            <a:r>
              <a:rPr lang="cs-CZ" altLang="cs-CZ" u="sng">
                <a:solidFill>
                  <a:srgbClr val="0056B3"/>
                </a:solidFill>
                <a:latin typeface="Roboto Condensed" pitchFamily="2" charset="0"/>
                <a:hlinkClick r:id="rId3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&lt;https://www.flickr.com/photos/b3nscott/2565888977/&gt;</a:t>
            </a:r>
            <a:endParaRPr lang="cs-CZ" altLang="cs-CZ"/>
          </a:p>
        </p:txBody>
      </p:sp>
      <p:sp>
        <p:nvSpPr>
          <p:cNvPr id="93194" name="TextovéPole 1"/>
          <p:cNvSpPr txBox="1">
            <a:spLocks noChangeArrowheads="1"/>
          </p:cNvSpPr>
          <p:nvPr/>
        </p:nvSpPr>
        <p:spPr bwMode="auto">
          <a:xfrm>
            <a:off x="2157413" y="612775"/>
            <a:ext cx="6429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 :</a:t>
            </a:r>
          </a:p>
          <a:p>
            <a:r>
              <a:rPr lang="cs-CZ"/>
              <a:t>[cit.2021 – 12 -09 ]. Dostupné pod licencí Public domain na WWW:</a:t>
            </a:r>
          </a:p>
        </p:txBody>
      </p:sp>
      <p:sp>
        <p:nvSpPr>
          <p:cNvPr id="93195" name="TextovéPole 2"/>
          <p:cNvSpPr txBox="1">
            <a:spLocks noChangeArrowheads="1"/>
          </p:cNvSpPr>
          <p:nvPr/>
        </p:nvSpPr>
        <p:spPr bwMode="auto">
          <a:xfrm>
            <a:off x="1825625" y="18383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3196" name="TextovéPole 11"/>
          <p:cNvSpPr txBox="1">
            <a:spLocks noChangeArrowheads="1"/>
          </p:cNvSpPr>
          <p:nvPr/>
        </p:nvSpPr>
        <p:spPr bwMode="auto">
          <a:xfrm>
            <a:off x="1825625" y="22082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3197" name="TextovéPole 12"/>
          <p:cNvSpPr txBox="1">
            <a:spLocks noChangeArrowheads="1"/>
          </p:cNvSpPr>
          <p:nvPr/>
        </p:nvSpPr>
        <p:spPr bwMode="auto">
          <a:xfrm>
            <a:off x="1825625" y="37512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3198" name="TextovéPole 4"/>
          <p:cNvSpPr txBox="1">
            <a:spLocks noChangeArrowheads="1"/>
          </p:cNvSpPr>
          <p:nvPr/>
        </p:nvSpPr>
        <p:spPr bwMode="auto">
          <a:xfrm>
            <a:off x="6396038" y="18621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3199" name="TextovéPole 15"/>
          <p:cNvSpPr txBox="1">
            <a:spLocks noChangeArrowheads="1"/>
          </p:cNvSpPr>
          <p:nvPr/>
        </p:nvSpPr>
        <p:spPr bwMode="auto">
          <a:xfrm>
            <a:off x="6096000" y="22209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3200" name="TextovéPole 16"/>
          <p:cNvSpPr txBox="1">
            <a:spLocks noChangeArrowheads="1"/>
          </p:cNvSpPr>
          <p:nvPr/>
        </p:nvSpPr>
        <p:spPr bwMode="auto">
          <a:xfrm>
            <a:off x="7202488" y="37369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TextovéPole 2"/>
          <p:cNvSpPr txBox="1">
            <a:spLocks noChangeArrowheads="1"/>
          </p:cNvSpPr>
          <p:nvPr/>
        </p:nvSpPr>
        <p:spPr bwMode="auto">
          <a:xfrm>
            <a:off x="1724025" y="460375"/>
            <a:ext cx="95234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cdazero. Pixabay.com: [online]. [cit. 2021-11-28]. Dostupný pod licencí Public Domain na WWW: &lt;https://pixabay.com/photos/field-land-clouds-sky-horizon-533541/&gt;.</a:t>
            </a:r>
            <a:endParaRPr lang="cs-CZ" altLang="cs-CZ"/>
          </a:p>
        </p:txBody>
      </p:sp>
      <p:sp>
        <p:nvSpPr>
          <p:cNvPr id="94211" name="TextovéPole 4"/>
          <p:cNvSpPr txBox="1">
            <a:spLocks noChangeArrowheads="1"/>
          </p:cNvSpPr>
          <p:nvPr/>
        </p:nvSpPr>
        <p:spPr bwMode="auto">
          <a:xfrm>
            <a:off x="1724025" y="1106488"/>
            <a:ext cx="95234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SYKES, Bev.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Fog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2005-03-20 [cit. 2021-11-28]. Dostupný pod licencí </a:t>
            </a:r>
            <a:r>
              <a:rPr lang="cs-CZ" altLang="cs-CZ" u="sng">
                <a:solidFill>
                  <a:srgbClr val="0056B3"/>
                </a:solidFill>
                <a:latin typeface="Roboto Condensed" pitchFamily="2" charset="0"/>
                <a:hlinkClick r:id="rId2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&lt;https://www.flickr.com/photos/basykes/6917112/&gt;.</a:t>
            </a:r>
            <a:endParaRPr lang="cs-CZ" altLang="cs-CZ"/>
          </a:p>
        </p:txBody>
      </p:sp>
      <p:sp>
        <p:nvSpPr>
          <p:cNvPr id="94212" name="TextovéPole 6"/>
          <p:cNvSpPr txBox="1">
            <a:spLocks noChangeArrowheads="1"/>
          </p:cNvSpPr>
          <p:nvPr/>
        </p:nvSpPr>
        <p:spPr bwMode="auto">
          <a:xfrm>
            <a:off x="1724025" y="1752600"/>
            <a:ext cx="95234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GILLIN, Richard.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Snow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2010-12-31 [cit. 2021-11-28].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3"/>
              </a:rPr>
              <a:t>CC-BY-SA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&lt;https://www.flickr.com/photos/photoverulam/5308248610/&gt;.</a:t>
            </a:r>
            <a:endParaRPr lang="cs-CZ" altLang="cs-CZ"/>
          </a:p>
        </p:txBody>
      </p:sp>
      <p:sp>
        <p:nvSpPr>
          <p:cNvPr id="94213" name="TextovéPole 8"/>
          <p:cNvSpPr txBox="1">
            <a:spLocks noChangeArrowheads="1"/>
          </p:cNvSpPr>
          <p:nvPr/>
        </p:nvSpPr>
        <p:spPr bwMode="auto">
          <a:xfrm>
            <a:off x="1724025" y="240030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https://www.clker.com/clipart-candle-1.html</a:t>
            </a:r>
          </a:p>
        </p:txBody>
      </p:sp>
      <p:sp>
        <p:nvSpPr>
          <p:cNvPr id="94214" name="TextovéPole 10"/>
          <p:cNvSpPr txBox="1">
            <a:spLocks noChangeArrowheads="1"/>
          </p:cNvSpPr>
          <p:nvPr/>
        </p:nvSpPr>
        <p:spPr bwMode="auto">
          <a:xfrm>
            <a:off x="1722438" y="276860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https://www.clker.com/clipart-nail-5.html</a:t>
            </a:r>
          </a:p>
        </p:txBody>
      </p:sp>
      <p:sp>
        <p:nvSpPr>
          <p:cNvPr id="94215" name="TextovéPole 12"/>
          <p:cNvSpPr txBox="1">
            <a:spLocks noChangeArrowheads="1"/>
          </p:cNvSpPr>
          <p:nvPr/>
        </p:nvSpPr>
        <p:spPr bwMode="auto">
          <a:xfrm>
            <a:off x="1724025" y="31384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https://www.clker.com/clipart-cartoon-hand-card.html</a:t>
            </a:r>
          </a:p>
        </p:txBody>
      </p:sp>
      <p:sp>
        <p:nvSpPr>
          <p:cNvPr id="94216" name="TextovéPole 14"/>
          <p:cNvSpPr txBox="1">
            <a:spLocks noChangeArrowheads="1"/>
          </p:cNvSpPr>
          <p:nvPr/>
        </p:nvSpPr>
        <p:spPr bwMode="auto">
          <a:xfrm>
            <a:off x="1722438" y="34290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https://www.clker.com/clipart-6939.html</a:t>
            </a:r>
          </a:p>
        </p:txBody>
      </p:sp>
      <p:sp>
        <p:nvSpPr>
          <p:cNvPr id="94217" name="Obdélník 8"/>
          <p:cNvSpPr>
            <a:spLocks noChangeArrowheads="1"/>
          </p:cNvSpPr>
          <p:nvPr/>
        </p:nvSpPr>
        <p:spPr bwMode="auto">
          <a:xfrm>
            <a:off x="1722438" y="3719513"/>
            <a:ext cx="96075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323D4F"/>
                </a:solidFill>
                <a:latin typeface="Arial" pitchFamily="34" charset="0"/>
              </a:rPr>
              <a:t>The. Wikimedia.org: </a:t>
            </a:r>
            <a:r>
              <a:rPr lang="cs-CZ" altLang="cs-CZ" i="1">
                <a:solidFill>
                  <a:srgbClr val="323D4F"/>
                </a:solidFill>
                <a:latin typeface="Arial" pitchFamily="34" charset="0"/>
              </a:rPr>
              <a:t>Georg Simon Ohm3</a:t>
            </a:r>
            <a:r>
              <a:rPr lang="cs-CZ" altLang="cs-CZ">
                <a:solidFill>
                  <a:srgbClr val="323D4F"/>
                </a:solidFill>
                <a:latin typeface="Arial" pitchFamily="34" charset="0"/>
              </a:rPr>
              <a:t> [online]. 2011-10-12 [cit. 2019-02-04]. Dostupný pod licencí Public domain na WWW: &lt;</a:t>
            </a:r>
            <a:r>
              <a:rPr lang="cs-CZ" altLang="cs-CZ">
                <a:solidFill>
                  <a:srgbClr val="323D4F"/>
                </a:solidFill>
                <a:latin typeface="Arial" pitchFamily="34" charset="0"/>
                <a:hlinkClick r:id="rId4"/>
              </a:rPr>
              <a:t>https://commons.wikimedia.org/wiki/File:Georg_Simon_Ohm3.jpg</a:t>
            </a:r>
            <a:r>
              <a:rPr lang="cs-CZ" altLang="cs-CZ">
                <a:solidFill>
                  <a:srgbClr val="323D4F"/>
                </a:solidFill>
                <a:latin typeface="Arial" pitchFamily="34" charset="0"/>
              </a:rPr>
              <a:t>&gt;.</a:t>
            </a:r>
            <a:endParaRPr lang="cs-CZ" altLang="cs-CZ"/>
          </a:p>
        </p:txBody>
      </p:sp>
      <p:sp>
        <p:nvSpPr>
          <p:cNvPr id="94218" name="TextovéPole 10"/>
          <p:cNvSpPr txBox="1">
            <a:spLocks noChangeArrowheads="1"/>
          </p:cNvSpPr>
          <p:nvPr/>
        </p:nvSpPr>
        <p:spPr bwMode="auto">
          <a:xfrm>
            <a:off x="1722438" y="46704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https://www.clker.com/clipart-bass-drum.html</a:t>
            </a:r>
          </a:p>
        </p:txBody>
      </p:sp>
      <p:sp>
        <p:nvSpPr>
          <p:cNvPr id="94219" name="TextovéPole 12"/>
          <p:cNvSpPr txBox="1">
            <a:spLocks noChangeArrowheads="1"/>
          </p:cNvSpPr>
          <p:nvPr/>
        </p:nvSpPr>
        <p:spPr bwMode="auto">
          <a:xfrm>
            <a:off x="1722438" y="50117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https://www.clker.com/clipart-14870.html</a:t>
            </a:r>
          </a:p>
        </p:txBody>
      </p:sp>
      <p:sp>
        <p:nvSpPr>
          <p:cNvPr id="94220" name="TextovéPole 14"/>
          <p:cNvSpPr txBox="1">
            <a:spLocks noChangeArrowheads="1"/>
          </p:cNvSpPr>
          <p:nvPr/>
        </p:nvSpPr>
        <p:spPr bwMode="auto">
          <a:xfrm>
            <a:off x="1722438" y="53546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https://www.clker.com/clipart-4455.html</a:t>
            </a:r>
          </a:p>
        </p:txBody>
      </p:sp>
      <p:sp>
        <p:nvSpPr>
          <p:cNvPr id="94221" name="TextovéPole 16"/>
          <p:cNvSpPr txBox="1">
            <a:spLocks noChangeArrowheads="1"/>
          </p:cNvSpPr>
          <p:nvPr/>
        </p:nvSpPr>
        <p:spPr bwMode="auto">
          <a:xfrm>
            <a:off x="1722438" y="5697538"/>
            <a:ext cx="100552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AlLes. Pixabay.com: [online]. [cit. 2021-12-07]. Dostupný pod licencí Public Domain na WWW: &lt;https://pixabay.com/illustrations/the-phonograph-sound-recording-4596511/&gt;.</a:t>
            </a:r>
            <a:endParaRPr lang="cs-CZ" altLang="cs-CZ"/>
          </a:p>
        </p:txBody>
      </p:sp>
      <p:sp>
        <p:nvSpPr>
          <p:cNvPr id="94222" name="TextovéPole 1"/>
          <p:cNvSpPr txBox="1">
            <a:spLocks noChangeArrowheads="1"/>
          </p:cNvSpPr>
          <p:nvPr/>
        </p:nvSpPr>
        <p:spPr bwMode="auto">
          <a:xfrm>
            <a:off x="1570038" y="24066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4223" name="TextovéPole 14"/>
          <p:cNvSpPr txBox="1">
            <a:spLocks noChangeArrowheads="1"/>
          </p:cNvSpPr>
          <p:nvPr/>
        </p:nvSpPr>
        <p:spPr bwMode="auto">
          <a:xfrm>
            <a:off x="1570038" y="27622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4224" name="TextovéPole 15"/>
          <p:cNvSpPr txBox="1">
            <a:spLocks noChangeArrowheads="1"/>
          </p:cNvSpPr>
          <p:nvPr/>
        </p:nvSpPr>
        <p:spPr bwMode="auto">
          <a:xfrm>
            <a:off x="1570038" y="31369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4225" name="TextovéPole 16"/>
          <p:cNvSpPr txBox="1">
            <a:spLocks noChangeArrowheads="1"/>
          </p:cNvSpPr>
          <p:nvPr/>
        </p:nvSpPr>
        <p:spPr bwMode="auto">
          <a:xfrm>
            <a:off x="1570038" y="34369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4226" name="TextovéPole 17"/>
          <p:cNvSpPr txBox="1">
            <a:spLocks noChangeArrowheads="1"/>
          </p:cNvSpPr>
          <p:nvPr/>
        </p:nvSpPr>
        <p:spPr bwMode="auto">
          <a:xfrm>
            <a:off x="1571625" y="46958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4227" name="TextovéPole 18"/>
          <p:cNvSpPr txBox="1">
            <a:spLocks noChangeArrowheads="1"/>
          </p:cNvSpPr>
          <p:nvPr/>
        </p:nvSpPr>
        <p:spPr bwMode="auto">
          <a:xfrm>
            <a:off x="1571625" y="50053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4228" name="TextovéPole 19"/>
          <p:cNvSpPr txBox="1">
            <a:spLocks noChangeArrowheads="1"/>
          </p:cNvSpPr>
          <p:nvPr/>
        </p:nvSpPr>
        <p:spPr bwMode="auto">
          <a:xfrm>
            <a:off x="1571625" y="53419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4229" name="TextovéPole 3"/>
          <p:cNvSpPr txBox="1">
            <a:spLocks noChangeArrowheads="1"/>
          </p:cNvSpPr>
          <p:nvPr/>
        </p:nvSpPr>
        <p:spPr bwMode="auto">
          <a:xfrm>
            <a:off x="5927725" y="24257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4230" name="TextovéPole 22"/>
          <p:cNvSpPr txBox="1">
            <a:spLocks noChangeArrowheads="1"/>
          </p:cNvSpPr>
          <p:nvPr/>
        </p:nvSpPr>
        <p:spPr bwMode="auto">
          <a:xfrm>
            <a:off x="5626100" y="27622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4231" name="TextovéPole 23"/>
          <p:cNvSpPr txBox="1">
            <a:spLocks noChangeArrowheads="1"/>
          </p:cNvSpPr>
          <p:nvPr/>
        </p:nvSpPr>
        <p:spPr bwMode="auto">
          <a:xfrm>
            <a:off x="6883400" y="31543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4232" name="TextovéPole 24"/>
          <p:cNvSpPr txBox="1">
            <a:spLocks noChangeArrowheads="1"/>
          </p:cNvSpPr>
          <p:nvPr/>
        </p:nvSpPr>
        <p:spPr bwMode="auto">
          <a:xfrm>
            <a:off x="5580063" y="34274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4233" name="TextovéPole 25"/>
          <p:cNvSpPr txBox="1">
            <a:spLocks noChangeArrowheads="1"/>
          </p:cNvSpPr>
          <p:nvPr/>
        </p:nvSpPr>
        <p:spPr bwMode="auto">
          <a:xfrm>
            <a:off x="6146800" y="46688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4234" name="TextovéPole 26"/>
          <p:cNvSpPr txBox="1">
            <a:spLocks noChangeArrowheads="1"/>
          </p:cNvSpPr>
          <p:nvPr/>
        </p:nvSpPr>
        <p:spPr bwMode="auto">
          <a:xfrm>
            <a:off x="5729288" y="50117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4235" name="TextovéPole 27"/>
          <p:cNvSpPr txBox="1">
            <a:spLocks noChangeArrowheads="1"/>
          </p:cNvSpPr>
          <p:nvPr/>
        </p:nvSpPr>
        <p:spPr bwMode="auto">
          <a:xfrm>
            <a:off x="5592763" y="53530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TextovéPole 2"/>
          <p:cNvSpPr txBox="1">
            <a:spLocks noChangeArrowheads="1"/>
          </p:cNvSpPr>
          <p:nvPr/>
        </p:nvSpPr>
        <p:spPr bwMode="auto">
          <a:xfrm>
            <a:off x="2141538" y="220663"/>
            <a:ext cx="94535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HAUPT, Joe.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Vintage Zenith Portable Solid State Phonograph, Model E505V, AC-DC Operation, Made In Japan, Circa Late 1960s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2021-01-26 [cit. 2021-12-07].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CC-BY-SA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&lt;https://www.flickr.com/photos/51764518@N02/50878446283/&gt;.</a:t>
            </a:r>
            <a:endParaRPr lang="cs-CZ" altLang="cs-CZ"/>
          </a:p>
        </p:txBody>
      </p:sp>
      <p:sp>
        <p:nvSpPr>
          <p:cNvPr id="95235" name="TextovéPole 4"/>
          <p:cNvSpPr txBox="1">
            <a:spLocks noChangeArrowheads="1"/>
          </p:cNvSpPr>
          <p:nvPr/>
        </p:nvSpPr>
        <p:spPr bwMode="auto">
          <a:xfrm>
            <a:off x="2078038" y="1143000"/>
            <a:ext cx="95170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hikmatnabiyev. Pixabay.com: [online]. [cit. 2021-12-07]. Dostupný pod licencí Public Domain na WWW: &lt;https://pixabay.com/vectors/compact-disc-cd-dvd-disc-cd-rom-483902/&gt;.</a:t>
            </a:r>
            <a:endParaRPr lang="cs-CZ" altLang="cs-CZ"/>
          </a:p>
        </p:txBody>
      </p:sp>
      <p:sp>
        <p:nvSpPr>
          <p:cNvPr id="95236" name="TextovéPole 6"/>
          <p:cNvSpPr txBox="1">
            <a:spLocks noChangeArrowheads="1"/>
          </p:cNvSpPr>
          <p:nvPr/>
        </p:nvSpPr>
        <p:spPr bwMode="auto">
          <a:xfrm>
            <a:off x="2141538" y="1789113"/>
            <a:ext cx="94535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Bru-nO. Pixabay.com: [online]. [cit. 2021-12-07]. Dostupný pod licencí Public Domain na WWW: &lt;https://pixabay.com/photos/sound-music-level-digital-audio-2739299/&gt;.</a:t>
            </a:r>
            <a:endParaRPr lang="cs-CZ" altLang="cs-CZ"/>
          </a:p>
        </p:txBody>
      </p:sp>
      <p:sp>
        <p:nvSpPr>
          <p:cNvPr id="95237" name="TextovéPole 5"/>
          <p:cNvSpPr txBox="1">
            <a:spLocks noChangeArrowheads="1"/>
          </p:cNvSpPr>
          <p:nvPr/>
        </p:nvSpPr>
        <p:spPr bwMode="auto">
          <a:xfrm>
            <a:off x="2141538" y="2435225"/>
            <a:ext cx="92487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ronomore. Pixabay.com: [online]. [cit. 2021-12-07]. Dostupný pod licencí Public Domain na WWW: &lt;https://pixabay.com/photos/thunder-thunderstorm-purple-storm-953118/&gt;.</a:t>
            </a:r>
            <a:endParaRPr lang="cs-CZ" altLang="cs-CZ"/>
          </a:p>
        </p:txBody>
      </p:sp>
      <p:sp>
        <p:nvSpPr>
          <p:cNvPr id="95238" name="TextovéPole 6"/>
          <p:cNvSpPr txBox="1">
            <a:spLocks noChangeArrowheads="1"/>
          </p:cNvSpPr>
          <p:nvPr/>
        </p:nvSpPr>
        <p:spPr bwMode="auto">
          <a:xfrm>
            <a:off x="2141538" y="30591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https://www.clker.com/clipart-43687.html</a:t>
            </a:r>
          </a:p>
        </p:txBody>
      </p:sp>
      <p:sp>
        <p:nvSpPr>
          <p:cNvPr id="95239" name="TextovéPole 8"/>
          <p:cNvSpPr txBox="1">
            <a:spLocks noChangeArrowheads="1"/>
          </p:cNvSpPr>
          <p:nvPr/>
        </p:nvSpPr>
        <p:spPr bwMode="auto">
          <a:xfrm>
            <a:off x="2141538" y="33575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https://www.clker.com/clipart-left-ear-no-background.html</a:t>
            </a:r>
          </a:p>
        </p:txBody>
      </p:sp>
      <p:sp>
        <p:nvSpPr>
          <p:cNvPr id="95240" name="TextovéPole 10"/>
          <p:cNvSpPr txBox="1">
            <a:spLocks noChangeArrowheads="1"/>
          </p:cNvSpPr>
          <p:nvPr/>
        </p:nvSpPr>
        <p:spPr bwMode="auto">
          <a:xfrm>
            <a:off x="2141538" y="37036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https://www.clker.com/clipart-audio-volume-high.html</a:t>
            </a:r>
          </a:p>
        </p:txBody>
      </p:sp>
      <p:sp>
        <p:nvSpPr>
          <p:cNvPr id="95241" name="TextovéPole 12"/>
          <p:cNvSpPr txBox="1">
            <a:spLocks noChangeArrowheads="1"/>
          </p:cNvSpPr>
          <p:nvPr/>
        </p:nvSpPr>
        <p:spPr bwMode="auto">
          <a:xfrm>
            <a:off x="2141538" y="40513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https://www.clker.com/clipart-girder.html</a:t>
            </a:r>
          </a:p>
        </p:txBody>
      </p:sp>
      <p:sp>
        <p:nvSpPr>
          <p:cNvPr id="95242" name="TextovéPole 14"/>
          <p:cNvSpPr txBox="1">
            <a:spLocks noChangeArrowheads="1"/>
          </p:cNvSpPr>
          <p:nvPr/>
        </p:nvSpPr>
        <p:spPr bwMode="auto">
          <a:xfrm>
            <a:off x="2141538" y="44211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https://www.clker.com/clipart-bubbles-10.html</a:t>
            </a:r>
          </a:p>
        </p:txBody>
      </p:sp>
      <p:sp>
        <p:nvSpPr>
          <p:cNvPr id="95243" name="TextovéPole 16"/>
          <p:cNvSpPr txBox="1">
            <a:spLocks noChangeArrowheads="1"/>
          </p:cNvSpPr>
          <p:nvPr/>
        </p:nvSpPr>
        <p:spPr bwMode="auto">
          <a:xfrm>
            <a:off x="2141538" y="4745038"/>
            <a:ext cx="93710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422737. Pixabay.com: [online]. [cit. 2021-12-07]. Dostupný pod licencí Public Domain na WWW: &lt;https://pixabay.com/photos/music-listener-headphones-music-452486/&gt;.</a:t>
            </a:r>
            <a:endParaRPr lang="cs-CZ" altLang="cs-CZ"/>
          </a:p>
        </p:txBody>
      </p:sp>
      <p:sp>
        <p:nvSpPr>
          <p:cNvPr id="95244" name="TextovéPole 18"/>
          <p:cNvSpPr txBox="1">
            <a:spLocks noChangeArrowheads="1"/>
          </p:cNvSpPr>
          <p:nvPr/>
        </p:nvSpPr>
        <p:spPr bwMode="auto">
          <a:xfrm>
            <a:off x="2297113" y="53451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https://www.clker.com/clipart-16029.html</a:t>
            </a:r>
          </a:p>
        </p:txBody>
      </p:sp>
      <p:sp>
        <p:nvSpPr>
          <p:cNvPr id="95245" name="TextovéPole 20"/>
          <p:cNvSpPr txBox="1">
            <a:spLocks noChangeArrowheads="1"/>
          </p:cNvSpPr>
          <p:nvPr/>
        </p:nvSpPr>
        <p:spPr bwMode="auto">
          <a:xfrm>
            <a:off x="2239963" y="56943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https://www.clker.com/clipart-11827.html</a:t>
            </a:r>
          </a:p>
        </p:txBody>
      </p:sp>
      <p:sp>
        <p:nvSpPr>
          <p:cNvPr id="95246" name="TextovéPole 22"/>
          <p:cNvSpPr txBox="1">
            <a:spLocks noChangeArrowheads="1"/>
          </p:cNvSpPr>
          <p:nvPr/>
        </p:nvSpPr>
        <p:spPr bwMode="auto">
          <a:xfrm>
            <a:off x="2297113" y="606425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https://www.clker.com/clipart-squid.html</a:t>
            </a:r>
          </a:p>
        </p:txBody>
      </p:sp>
      <p:sp>
        <p:nvSpPr>
          <p:cNvPr id="95247" name="TextovéPole 2"/>
          <p:cNvSpPr txBox="1">
            <a:spLocks noChangeArrowheads="1"/>
          </p:cNvSpPr>
          <p:nvPr/>
        </p:nvSpPr>
        <p:spPr bwMode="auto">
          <a:xfrm>
            <a:off x="1927225" y="33289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5248" name="TextovéPole 16"/>
          <p:cNvSpPr txBox="1">
            <a:spLocks noChangeArrowheads="1"/>
          </p:cNvSpPr>
          <p:nvPr/>
        </p:nvSpPr>
        <p:spPr bwMode="auto">
          <a:xfrm>
            <a:off x="1944688" y="36703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5249" name="TextovéPole 17"/>
          <p:cNvSpPr txBox="1">
            <a:spLocks noChangeArrowheads="1"/>
          </p:cNvSpPr>
          <p:nvPr/>
        </p:nvSpPr>
        <p:spPr bwMode="auto">
          <a:xfrm>
            <a:off x="1941513" y="40274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5250" name="TextovéPole 18"/>
          <p:cNvSpPr txBox="1">
            <a:spLocks noChangeArrowheads="1"/>
          </p:cNvSpPr>
          <p:nvPr/>
        </p:nvSpPr>
        <p:spPr bwMode="auto">
          <a:xfrm>
            <a:off x="1927225" y="442118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5251" name="TextovéPole 19"/>
          <p:cNvSpPr txBox="1">
            <a:spLocks noChangeArrowheads="1"/>
          </p:cNvSpPr>
          <p:nvPr/>
        </p:nvSpPr>
        <p:spPr bwMode="auto">
          <a:xfrm>
            <a:off x="2054225" y="53244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5252" name="TextovéPole 20"/>
          <p:cNvSpPr txBox="1">
            <a:spLocks noChangeArrowheads="1"/>
          </p:cNvSpPr>
          <p:nvPr/>
        </p:nvSpPr>
        <p:spPr bwMode="auto">
          <a:xfrm>
            <a:off x="2011363" y="570388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5253" name="TextovéPole 21"/>
          <p:cNvSpPr txBox="1">
            <a:spLocks noChangeArrowheads="1"/>
          </p:cNvSpPr>
          <p:nvPr/>
        </p:nvSpPr>
        <p:spPr bwMode="auto">
          <a:xfrm>
            <a:off x="2047875" y="60626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5254" name="TextovéPole 22"/>
          <p:cNvSpPr txBox="1">
            <a:spLocks noChangeArrowheads="1"/>
          </p:cNvSpPr>
          <p:nvPr/>
        </p:nvSpPr>
        <p:spPr bwMode="auto">
          <a:xfrm>
            <a:off x="1944688" y="30813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95255" name="TextovéPole 3"/>
          <p:cNvSpPr txBox="1">
            <a:spLocks noChangeArrowheads="1"/>
          </p:cNvSpPr>
          <p:nvPr/>
        </p:nvSpPr>
        <p:spPr bwMode="auto">
          <a:xfrm>
            <a:off x="6096000" y="30368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5256" name="TextovéPole 24"/>
          <p:cNvSpPr txBox="1">
            <a:spLocks noChangeArrowheads="1"/>
          </p:cNvSpPr>
          <p:nvPr/>
        </p:nvSpPr>
        <p:spPr bwMode="auto">
          <a:xfrm>
            <a:off x="7672388" y="33543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5257" name="TextovéPole 25"/>
          <p:cNvSpPr txBox="1">
            <a:spLocks noChangeArrowheads="1"/>
          </p:cNvSpPr>
          <p:nvPr/>
        </p:nvSpPr>
        <p:spPr bwMode="auto">
          <a:xfrm>
            <a:off x="7308850" y="36925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5258" name="TextovéPole 26"/>
          <p:cNvSpPr txBox="1">
            <a:spLocks noChangeArrowheads="1"/>
          </p:cNvSpPr>
          <p:nvPr/>
        </p:nvSpPr>
        <p:spPr bwMode="auto">
          <a:xfrm>
            <a:off x="6096000" y="40386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5259" name="TextovéPole 27"/>
          <p:cNvSpPr txBox="1">
            <a:spLocks noChangeArrowheads="1"/>
          </p:cNvSpPr>
          <p:nvPr/>
        </p:nvSpPr>
        <p:spPr bwMode="auto">
          <a:xfrm>
            <a:off x="6592888" y="44338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5260" name="TextovéPole 28"/>
          <p:cNvSpPr txBox="1">
            <a:spLocks noChangeArrowheads="1"/>
          </p:cNvSpPr>
          <p:nvPr/>
        </p:nvSpPr>
        <p:spPr bwMode="auto">
          <a:xfrm>
            <a:off x="6281738" y="53403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5261" name="TextovéPole 29"/>
          <p:cNvSpPr txBox="1">
            <a:spLocks noChangeArrowheads="1"/>
          </p:cNvSpPr>
          <p:nvPr/>
        </p:nvSpPr>
        <p:spPr bwMode="auto">
          <a:xfrm>
            <a:off x="6224588" y="56578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95262" name="TextovéPole 30"/>
          <p:cNvSpPr txBox="1">
            <a:spLocks noChangeArrowheads="1"/>
          </p:cNvSpPr>
          <p:nvPr/>
        </p:nvSpPr>
        <p:spPr bwMode="auto">
          <a:xfrm>
            <a:off x="6224588" y="60388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extovéPole 2"/>
          <p:cNvSpPr txBox="1">
            <a:spLocks noChangeArrowheads="1"/>
          </p:cNvSpPr>
          <p:nvPr/>
        </p:nvSpPr>
        <p:spPr bwMode="auto">
          <a:xfrm>
            <a:off x="1885950" y="360363"/>
            <a:ext cx="88947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212529"/>
                </a:solidFill>
                <a:latin typeface="Roboto Condensed" pitchFamily="2" charset="0"/>
              </a:rPr>
              <a:t>PublicDomainPictures. Pixabay.com: [online]. [cit. 2021-12-09]. Dostupný pod licencí Public Domain na WWW: &lt;https://pixabay.com/photos/weather-station-davis-vantage-pro2-72067/&gt;.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4565</TotalTime>
  <Words>5364</Words>
  <Application>Microsoft Office PowerPoint</Application>
  <PresentationFormat>Vlastní</PresentationFormat>
  <Paragraphs>1683</Paragraphs>
  <Slides>92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92</vt:i4>
      </vt:variant>
    </vt:vector>
  </HeadingPairs>
  <TitlesOfParts>
    <vt:vector size="101" baseType="lpstr">
      <vt:lpstr>Calibri</vt:lpstr>
      <vt:lpstr>Arial</vt:lpstr>
      <vt:lpstr>Calibri Light</vt:lpstr>
      <vt:lpstr>Times New Roman</vt:lpstr>
      <vt:lpstr>SimSun</vt:lpstr>
      <vt:lpstr>Arial Unicode MS</vt:lpstr>
      <vt:lpstr>Roboto Condensed</vt:lpstr>
      <vt:lpstr>Motiv Office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  <vt:lpstr>Snímek 65</vt:lpstr>
      <vt:lpstr>Snímek 66</vt:lpstr>
      <vt:lpstr>Snímek 67</vt:lpstr>
      <vt:lpstr>Snímek 68</vt:lpstr>
      <vt:lpstr>Snímek 69</vt:lpstr>
      <vt:lpstr>Snímek 70</vt:lpstr>
      <vt:lpstr>Snímek 71</vt:lpstr>
      <vt:lpstr>Snímek 72</vt:lpstr>
      <vt:lpstr>Snímek 73</vt:lpstr>
      <vt:lpstr>Snímek 74</vt:lpstr>
      <vt:lpstr>Snímek 75</vt:lpstr>
      <vt:lpstr>Snímek 76</vt:lpstr>
      <vt:lpstr>Snímek 77</vt:lpstr>
      <vt:lpstr>Snímek 78</vt:lpstr>
      <vt:lpstr>Snímek 79</vt:lpstr>
      <vt:lpstr>Snímek 80</vt:lpstr>
      <vt:lpstr>Snímek 81</vt:lpstr>
      <vt:lpstr>Snímek 82</vt:lpstr>
      <vt:lpstr>Snímek 83</vt:lpstr>
      <vt:lpstr>Snímek 84</vt:lpstr>
      <vt:lpstr>Snímek 85</vt:lpstr>
      <vt:lpstr>Snímek 86</vt:lpstr>
      <vt:lpstr>Snímek 87</vt:lpstr>
      <vt:lpstr>Snímek 88</vt:lpstr>
      <vt:lpstr>Snímek 89</vt:lpstr>
      <vt:lpstr>Snímek 90</vt:lpstr>
      <vt:lpstr>Snímek 91</vt:lpstr>
      <vt:lpstr>Snímek 92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152</cp:revision>
  <dcterms:created xsi:type="dcterms:W3CDTF">2021-11-26T11:39:03Z</dcterms:created>
  <dcterms:modified xsi:type="dcterms:W3CDTF">2021-12-09T14:53:58Z</dcterms:modified>
</cp:coreProperties>
</file>