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9" r:id="rId3"/>
    <p:sldId id="258" r:id="rId4"/>
    <p:sldId id="270" r:id="rId5"/>
    <p:sldId id="262" r:id="rId6"/>
    <p:sldId id="261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2" r:id="rId16"/>
    <p:sldId id="273" r:id="rId17"/>
    <p:sldId id="275" r:id="rId18"/>
    <p:sldId id="27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tebookpc224@outlook.cz" initials="n" lastIdx="1" clrIdx="0">
    <p:extLst>
      <p:ext uri="{19B8F6BF-5375-455C-9EA6-DF929625EA0E}">
        <p15:presenceInfo xmlns:p15="http://schemas.microsoft.com/office/powerpoint/2012/main" userId="d49e2849fa2eaa7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loupce s obrázk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3/25/2021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jpe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skolaposkole.cz/matematika-zs/prevody-jednotek" TargetMode="External"/><Relationship Id="rId2" Type="http://schemas.openxmlformats.org/officeDocument/2006/relationships/hyperlink" Target="https://www.umimematiku.cz/cviceni-jednotky-delky" TargetMode="Externa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pngall.com/thank-you-png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773705-B8CD-4ABC-A576-524E4B6E789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Převody jednotek délky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2AB37C6-9745-4BF2-9643-188DD4A6BF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11550" y="4394039"/>
            <a:ext cx="7412906" cy="1117687"/>
          </a:xfrm>
        </p:spPr>
        <p:txBody>
          <a:bodyPr/>
          <a:lstStyle/>
          <a:p>
            <a:pPr algn="l"/>
            <a:r>
              <a:rPr lang="cs-CZ" dirty="0"/>
              <a:t>Vytvořil: Tomáš </a:t>
            </a:r>
            <a:r>
              <a:rPr lang="cs-CZ" dirty="0" err="1"/>
              <a:t>Řeřucha</a:t>
            </a:r>
            <a:endParaRPr lang="cs-CZ" dirty="0"/>
          </a:p>
          <a:p>
            <a:pPr algn="l"/>
            <a:r>
              <a:rPr lang="cs-CZ" dirty="0"/>
              <a:t>Předmět: Matematika 4. třída</a:t>
            </a:r>
          </a:p>
        </p:txBody>
      </p:sp>
    </p:spTree>
    <p:extLst>
      <p:ext uri="{BB962C8B-B14F-4D97-AF65-F5344CB8AC3E}">
        <p14:creationId xmlns:p14="http://schemas.microsoft.com/office/powerpoint/2010/main" val="2955972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  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 </a:t>
            </a:r>
          </a:p>
        </p:txBody>
      </p:sp>
    </p:spTree>
    <p:extLst>
      <p:ext uri="{BB962C8B-B14F-4D97-AF65-F5344CB8AC3E}">
        <p14:creationId xmlns:p14="http://schemas.microsoft.com/office/powerpoint/2010/main" val="22657041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 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296141" y="3590948"/>
            <a:ext cx="95228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 km</a:t>
            </a:r>
            <a:r>
              <a:rPr lang="cs-CZ" sz="4000" dirty="0">
                <a:solidFill>
                  <a:schemeClr val="bg1"/>
                </a:solidFill>
              </a:rPr>
              <a:t>   -&gt; </a:t>
            </a:r>
          </a:p>
        </p:txBody>
      </p:sp>
    </p:spTree>
    <p:extLst>
      <p:ext uri="{BB962C8B-B14F-4D97-AF65-F5344CB8AC3E}">
        <p14:creationId xmlns:p14="http://schemas.microsoft.com/office/powerpoint/2010/main" val="403432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  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      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8165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-&gt;  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      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430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-&gt; decimetr 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      dm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50198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-&gt; decimetr -&gt; 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      dm     -&gt;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396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-&gt; decimetr -&gt; centimetr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      dm     -&gt;      cm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900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680321" y="2944617"/>
            <a:ext cx="105027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-&gt; decimetr -&gt; centimetr -&gt;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1373057" y="3590948"/>
            <a:ext cx="94458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      dm     -&gt;      cm      -&gt;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185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6855EF3-4C17-4E96-97D0-224CA32E7C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Jaké máme jednotky délky?</a:t>
            </a:r>
          </a:p>
        </p:txBody>
      </p:sp>
      <p:pic>
        <p:nvPicPr>
          <p:cNvPr id="5" name="Zástupný obsah 4" descr="Pravítko obrys">
            <a:extLst>
              <a:ext uri="{FF2B5EF4-FFF2-40B4-BE49-F238E27FC236}">
                <a16:creationId xmlns:a16="http://schemas.microsoft.com/office/drawing/2014/main" id="{080A5424-1EE7-42C3-900B-74CB6CE6F8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939487" y="919766"/>
            <a:ext cx="914400" cy="914400"/>
          </a:xfr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FEB8A05-3350-4ED0-A78B-DA73B7049798}"/>
              </a:ext>
            </a:extLst>
          </p:cNvPr>
          <p:cNvSpPr txBox="1"/>
          <p:nvPr/>
        </p:nvSpPr>
        <p:spPr>
          <a:xfrm flipH="1">
            <a:off x="221941" y="2944617"/>
            <a:ext cx="11700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/>
              <a:t>kilometr -&gt; metr -&gt; decimetr -&gt; centimetr -&gt; milimetr</a:t>
            </a:r>
            <a:endParaRPr lang="cs-CZ" sz="900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5015C64A-5637-4FC9-A340-3863A8382A71}"/>
              </a:ext>
            </a:extLst>
          </p:cNvPr>
          <p:cNvSpPr txBox="1"/>
          <p:nvPr/>
        </p:nvSpPr>
        <p:spPr>
          <a:xfrm>
            <a:off x="958789" y="3590948"/>
            <a:ext cx="103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chemeClr val="bg1"/>
                </a:solidFill>
              </a:rPr>
              <a:t>km</a:t>
            </a:r>
            <a:r>
              <a:rPr lang="cs-CZ" sz="40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</a:t>
            </a:r>
            <a:r>
              <a:rPr lang="cs-CZ" sz="4000" dirty="0">
                <a:solidFill>
                  <a:schemeClr val="bg1"/>
                </a:solidFill>
              </a:rPr>
              <a:t>  </a:t>
            </a:r>
            <a:r>
              <a:rPr lang="cs-CZ" sz="3600" dirty="0">
                <a:solidFill>
                  <a:schemeClr val="bg1"/>
                </a:solidFill>
              </a:rPr>
              <a:t>m</a:t>
            </a:r>
            <a:r>
              <a:rPr lang="cs-CZ" sz="3200" dirty="0">
                <a:solidFill>
                  <a:schemeClr val="bg1"/>
                </a:solidFill>
              </a:rPr>
              <a:t>    </a:t>
            </a:r>
            <a:r>
              <a:rPr lang="cs-CZ" sz="3600" dirty="0">
                <a:solidFill>
                  <a:schemeClr val="bg1"/>
                </a:solidFill>
              </a:rPr>
              <a:t>-&gt;      dm     -&gt;      cm      -&gt;     mm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0138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3" name="Rectangle 72">
            <a:extLst>
              <a:ext uri="{FF2B5EF4-FFF2-40B4-BE49-F238E27FC236}">
                <a16:creationId xmlns:a16="http://schemas.microsoft.com/office/drawing/2014/main" id="{C610D2AE-07EF-436A-9755-AA8DF4B93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824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5" name="Picture 74">
            <a:extLst>
              <a:ext uri="{FF2B5EF4-FFF2-40B4-BE49-F238E27FC236}">
                <a16:creationId xmlns:a16="http://schemas.microsoft.com/office/drawing/2014/main" id="{6CACDD17-9043-46DF-882D-420365B79C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7" name="Rectangle 76">
            <a:extLst>
              <a:ext uri="{FF2B5EF4-FFF2-40B4-BE49-F238E27FC236}">
                <a16:creationId xmlns:a16="http://schemas.microsoft.com/office/drawing/2014/main" id="{CF2D8AD5-434A-4C0E-9F5B-C1AFD645F3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2" y="609600"/>
            <a:ext cx="4959094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46C02FCC-17C0-4191-9341-E4753D631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275" y="753228"/>
            <a:ext cx="4521169" cy="1080938"/>
          </a:xfrm>
        </p:spPr>
        <p:txBody>
          <a:bodyPr>
            <a:normAutofit/>
          </a:bodyPr>
          <a:lstStyle/>
          <a:p>
            <a:r>
              <a:rPr lang="cs-CZ" sz="2400" dirty="0"/>
              <a:t>Vztahy mezi jednotkami délky</a:t>
            </a:r>
          </a:p>
        </p:txBody>
      </p:sp>
      <p:pic>
        <p:nvPicPr>
          <p:cNvPr id="79" name="Picture 78">
            <a:extLst>
              <a:ext uri="{FF2B5EF4-FFF2-40B4-BE49-F238E27FC236}">
                <a16:creationId xmlns:a16="http://schemas.microsoft.com/office/drawing/2014/main" id="{E92B246D-47CC-40F8-8DE7-B65D409E9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1970241"/>
            <a:ext cx="4956048" cy="199787"/>
          </a:xfrm>
          <a:prstGeom prst="rect">
            <a:avLst/>
          </a:prstGeom>
        </p:spPr>
      </p:pic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0A01328F-A726-4601-B0B8-0C376A1804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28625" y="2336800"/>
            <a:ext cx="4179861" cy="3598863"/>
          </a:xfrm>
        </p:spPr>
      </p:pic>
      <p:pic>
        <p:nvPicPr>
          <p:cNvPr id="1026" name="Picture 2" descr="Nejběžnější převody jednotek délky, hmotnosti a objemu pro třeťáky. |  Teaching math, English language teaching, Language teaching">
            <a:extLst>
              <a:ext uri="{FF2B5EF4-FFF2-40B4-BE49-F238E27FC236}">
                <a16:creationId xmlns:a16="http://schemas.microsoft.com/office/drawing/2014/main" id="{D1A7A1B4-EFB2-491E-9EC0-F309355AE5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76090" y="1388878"/>
            <a:ext cx="6303134" cy="4049763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842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EAD85A-E4D9-40AE-8310-ECF97DC4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Příklady ze života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929E7C0-6678-4871-B2C4-29A603B6BF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104571"/>
            <a:ext cx="9613861" cy="4194475"/>
          </a:xfrm>
        </p:spPr>
        <p:txBody>
          <a:bodyPr>
            <a:normAutofit fontScale="92500" lnSpcReduction="10000"/>
          </a:bodyPr>
          <a:lstStyle/>
          <a:p>
            <a:pPr algn="ctr">
              <a:lnSpc>
                <a:spcPct val="150000"/>
              </a:lnSpc>
            </a:pPr>
            <a:r>
              <a:rPr lang="cs-CZ" sz="2800" dirty="0"/>
              <a:t>1 milimetr (mm)……….velikost špendlíkové hlavičky</a:t>
            </a:r>
          </a:p>
          <a:p>
            <a:pPr algn="ctr">
              <a:lnSpc>
                <a:spcPct val="150000"/>
              </a:lnSpc>
            </a:pPr>
            <a:r>
              <a:rPr lang="cs-CZ" sz="2800" dirty="0"/>
              <a:t>1 centimetr (cm)……..délka nehtu</a:t>
            </a:r>
          </a:p>
          <a:p>
            <a:pPr algn="ctr">
              <a:lnSpc>
                <a:spcPct val="150000"/>
              </a:lnSpc>
            </a:pPr>
            <a:r>
              <a:rPr lang="cs-CZ" sz="2800" dirty="0"/>
              <a:t>1 decimetr (dm)……….délka čajové lžičky</a:t>
            </a:r>
          </a:p>
          <a:p>
            <a:pPr algn="ctr">
              <a:lnSpc>
                <a:spcPct val="150000"/>
              </a:lnSpc>
            </a:pPr>
            <a:r>
              <a:rPr lang="cs-CZ" sz="2800" dirty="0"/>
              <a:t>1 metr (m)………………..délka kytary</a:t>
            </a:r>
          </a:p>
          <a:p>
            <a:pPr algn="ctr">
              <a:lnSpc>
                <a:spcPct val="150000"/>
              </a:lnSpc>
            </a:pPr>
            <a:r>
              <a:rPr lang="cs-CZ" sz="2800" dirty="0"/>
              <a:t>100 metrů (m)…………..délka fotbalového hřiště</a:t>
            </a:r>
          </a:p>
          <a:p>
            <a:pPr algn="ctr">
              <a:lnSpc>
                <a:spcPct val="150000"/>
              </a:lnSpc>
            </a:pPr>
            <a:r>
              <a:rPr lang="cs-CZ" sz="2800" dirty="0"/>
              <a:t>1 kilometr (km)…………délka sjezdovky</a:t>
            </a:r>
          </a:p>
        </p:txBody>
      </p:sp>
    </p:spTree>
    <p:extLst>
      <p:ext uri="{BB962C8B-B14F-4D97-AF65-F5344CB8AC3E}">
        <p14:creationId xmlns:p14="http://schemas.microsoft.com/office/powerpoint/2010/main" val="298767170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1EDEC0-9D7A-4654-8C2F-9C96CBECA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Pravidla převádění jednotek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5F3ECA-7036-43BC-AB1E-517807E87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10301357" cy="359931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/>
              <a:t>Pokud převádím z </a:t>
            </a:r>
            <a:r>
              <a:rPr lang="cs-CZ" i="1" u="sng" dirty="0"/>
              <a:t>větší</a:t>
            </a:r>
            <a:r>
              <a:rPr lang="cs-CZ" dirty="0"/>
              <a:t> jednotky na </a:t>
            </a:r>
            <a:r>
              <a:rPr lang="cs-CZ" i="1" u="sng" dirty="0"/>
              <a:t>menší</a:t>
            </a:r>
            <a:r>
              <a:rPr lang="cs-CZ" dirty="0"/>
              <a:t>, bude výsledné číslo </a:t>
            </a:r>
            <a:r>
              <a:rPr lang="cs-CZ" b="1" dirty="0"/>
              <a:t>VĚTŠÍ</a:t>
            </a:r>
          </a:p>
          <a:p>
            <a:pPr>
              <a:lnSpc>
                <a:spcPct val="150000"/>
              </a:lnSpc>
            </a:pPr>
            <a:r>
              <a:rPr lang="cs-CZ" dirty="0"/>
              <a:t>Například:		1 m = 100 cm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Operace, kterou provádíme, je </a:t>
            </a:r>
            <a:r>
              <a:rPr lang="cs-CZ" b="1" dirty="0"/>
              <a:t>NÁSOBENÍ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FC1D6E0-6F8F-43DA-8976-43BC4B095A9D}"/>
              </a:ext>
            </a:extLst>
          </p:cNvPr>
          <p:cNvSpPr/>
          <p:nvPr/>
        </p:nvSpPr>
        <p:spPr>
          <a:xfrm>
            <a:off x="1828800" y="3905250"/>
            <a:ext cx="1590675" cy="11049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3F2D13F5-97F4-4715-A0F6-EB7F0ABBF144}"/>
              </a:ext>
            </a:extLst>
          </p:cNvPr>
          <p:cNvSpPr/>
          <p:nvPr/>
        </p:nvSpPr>
        <p:spPr>
          <a:xfrm>
            <a:off x="5830999" y="3369903"/>
            <a:ext cx="2105025" cy="9342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779CA33-3E6B-4788-8E2F-8D38EF733D9C}"/>
              </a:ext>
            </a:extLst>
          </p:cNvPr>
          <p:cNvSpPr txBox="1"/>
          <p:nvPr/>
        </p:nvSpPr>
        <p:spPr>
          <a:xfrm flipH="1">
            <a:off x="1780221" y="4273034"/>
            <a:ext cx="16878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Větší jednotka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74502A5-445F-4222-9001-489F98A3CAD0}"/>
              </a:ext>
            </a:extLst>
          </p:cNvPr>
          <p:cNvSpPr txBox="1"/>
          <p:nvPr/>
        </p:nvSpPr>
        <p:spPr>
          <a:xfrm flipH="1">
            <a:off x="6009967" y="3657796"/>
            <a:ext cx="2522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Menší jednotka</a:t>
            </a:r>
          </a:p>
          <a:p>
            <a:endParaRPr lang="cs-CZ" dirty="0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1FC51774-6307-400E-A519-29C5FD70EF8D}"/>
              </a:ext>
            </a:extLst>
          </p:cNvPr>
          <p:cNvSpPr/>
          <p:nvPr/>
        </p:nvSpPr>
        <p:spPr>
          <a:xfrm>
            <a:off x="5487251" y="4273034"/>
            <a:ext cx="2037499" cy="9342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BEBDC09-9759-4508-99C2-7CBD81F2AF63}"/>
              </a:ext>
            </a:extLst>
          </p:cNvPr>
          <p:cNvSpPr txBox="1"/>
          <p:nvPr/>
        </p:nvSpPr>
        <p:spPr>
          <a:xfrm>
            <a:off x="5882484" y="4550033"/>
            <a:ext cx="217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Větší číslo</a:t>
            </a:r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9B63517D-C6B5-408E-9785-1B2B5B3A7D52}"/>
              </a:ext>
            </a:extLst>
          </p:cNvPr>
          <p:cNvCxnSpPr>
            <a:cxnSpLocks/>
            <a:stCxn id="4" idx="7"/>
          </p:cNvCxnSpPr>
          <p:nvPr/>
        </p:nvCxnSpPr>
        <p:spPr>
          <a:xfrm flipV="1">
            <a:off x="3186526" y="3396780"/>
            <a:ext cx="582775" cy="6702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E3F2D681-439C-44E4-8F11-96733133A2D1}"/>
              </a:ext>
            </a:extLst>
          </p:cNvPr>
          <p:cNvCxnSpPr>
            <a:cxnSpLocks/>
            <a:stCxn id="5" idx="2"/>
          </p:cNvCxnSpPr>
          <p:nvPr/>
        </p:nvCxnSpPr>
        <p:spPr>
          <a:xfrm flipH="1" flipV="1">
            <a:off x="5127027" y="3396780"/>
            <a:ext cx="703972" cy="4402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F200DF89-1674-4C1F-87F3-43736A15E47D}"/>
              </a:ext>
            </a:extLst>
          </p:cNvPr>
          <p:cNvCxnSpPr>
            <a:cxnSpLocks/>
          </p:cNvCxnSpPr>
          <p:nvPr/>
        </p:nvCxnSpPr>
        <p:spPr>
          <a:xfrm flipH="1" flipV="1">
            <a:off x="4567952" y="3429000"/>
            <a:ext cx="1176665" cy="10307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45710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01EDEC0-9D7A-4654-8C2F-9C96CBECA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Pravidla převádění jednotek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25F3ECA-7036-43BC-AB1E-517807E87E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21" y="2336873"/>
            <a:ext cx="10301357" cy="359931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cs-CZ" dirty="0"/>
              <a:t>Pokud převádím z </a:t>
            </a:r>
            <a:r>
              <a:rPr lang="cs-CZ" i="1" u="sng" dirty="0"/>
              <a:t>menší</a:t>
            </a:r>
            <a:r>
              <a:rPr lang="cs-CZ" dirty="0"/>
              <a:t> jednotky na </a:t>
            </a:r>
            <a:r>
              <a:rPr lang="cs-CZ" i="1" u="sng" dirty="0"/>
              <a:t>větší</a:t>
            </a:r>
            <a:r>
              <a:rPr lang="cs-CZ" dirty="0"/>
              <a:t>, bude výsledné číslo </a:t>
            </a:r>
            <a:r>
              <a:rPr lang="cs-CZ" b="1" dirty="0"/>
              <a:t>MENŠÍ</a:t>
            </a:r>
          </a:p>
          <a:p>
            <a:pPr>
              <a:lnSpc>
                <a:spcPct val="150000"/>
              </a:lnSpc>
            </a:pPr>
            <a:r>
              <a:rPr lang="cs-CZ" dirty="0"/>
              <a:t>Například:		100 cm = 1 m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r>
              <a:rPr lang="cs-CZ" dirty="0"/>
              <a:t>Operace, kterou provádíme, je </a:t>
            </a:r>
            <a:r>
              <a:rPr lang="cs-CZ" b="1" dirty="0"/>
              <a:t>DĚLENÍ</a:t>
            </a: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id="{2FC1D6E0-6F8F-43DA-8976-43BC4B095A9D}"/>
              </a:ext>
            </a:extLst>
          </p:cNvPr>
          <p:cNvSpPr/>
          <p:nvPr/>
        </p:nvSpPr>
        <p:spPr>
          <a:xfrm>
            <a:off x="1828800" y="3905250"/>
            <a:ext cx="1730998" cy="110175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5" name="Ovál 4">
            <a:extLst>
              <a:ext uri="{FF2B5EF4-FFF2-40B4-BE49-F238E27FC236}">
                <a16:creationId xmlns:a16="http://schemas.microsoft.com/office/drawing/2014/main" id="{3F2D13F5-97F4-4715-A0F6-EB7F0ABBF144}"/>
              </a:ext>
            </a:extLst>
          </p:cNvPr>
          <p:cNvSpPr/>
          <p:nvPr/>
        </p:nvSpPr>
        <p:spPr>
          <a:xfrm>
            <a:off x="5830999" y="3369903"/>
            <a:ext cx="2105025" cy="9342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779CA33-3E6B-4788-8E2F-8D38EF733D9C}"/>
              </a:ext>
            </a:extLst>
          </p:cNvPr>
          <p:cNvSpPr txBox="1"/>
          <p:nvPr/>
        </p:nvSpPr>
        <p:spPr>
          <a:xfrm flipH="1">
            <a:off x="1780220" y="4273034"/>
            <a:ext cx="18773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Menší jednotka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074502A5-445F-4222-9001-489F98A3CAD0}"/>
              </a:ext>
            </a:extLst>
          </p:cNvPr>
          <p:cNvSpPr txBox="1"/>
          <p:nvPr/>
        </p:nvSpPr>
        <p:spPr>
          <a:xfrm flipH="1">
            <a:off x="6056083" y="3652348"/>
            <a:ext cx="2522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Větší jednotka</a:t>
            </a:r>
          </a:p>
          <a:p>
            <a:endParaRPr lang="cs-CZ" dirty="0"/>
          </a:p>
        </p:txBody>
      </p:sp>
      <p:sp>
        <p:nvSpPr>
          <p:cNvPr id="8" name="Ovál 7">
            <a:extLst>
              <a:ext uri="{FF2B5EF4-FFF2-40B4-BE49-F238E27FC236}">
                <a16:creationId xmlns:a16="http://schemas.microsoft.com/office/drawing/2014/main" id="{1FC51774-6307-400E-A519-29C5FD70EF8D}"/>
              </a:ext>
            </a:extLst>
          </p:cNvPr>
          <p:cNvSpPr/>
          <p:nvPr/>
        </p:nvSpPr>
        <p:spPr>
          <a:xfrm>
            <a:off x="5487251" y="4273034"/>
            <a:ext cx="2037499" cy="93422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BEBDC09-9759-4508-99C2-7CBD81F2AF63}"/>
              </a:ext>
            </a:extLst>
          </p:cNvPr>
          <p:cNvSpPr txBox="1"/>
          <p:nvPr/>
        </p:nvSpPr>
        <p:spPr>
          <a:xfrm>
            <a:off x="5882484" y="4550033"/>
            <a:ext cx="21761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Menší číslo</a:t>
            </a:r>
          </a:p>
        </p:txBody>
      </p:sp>
      <p:cxnSp>
        <p:nvCxnSpPr>
          <p:cNvPr id="11" name="Přímá spojnice se šipkou 10">
            <a:extLst>
              <a:ext uri="{FF2B5EF4-FFF2-40B4-BE49-F238E27FC236}">
                <a16:creationId xmlns:a16="http://schemas.microsoft.com/office/drawing/2014/main" id="{9B63517D-C6B5-408E-9785-1B2B5B3A7D52}"/>
              </a:ext>
            </a:extLst>
          </p:cNvPr>
          <p:cNvCxnSpPr>
            <a:cxnSpLocks/>
            <a:stCxn id="4" idx="7"/>
          </p:cNvCxnSpPr>
          <p:nvPr/>
        </p:nvCxnSpPr>
        <p:spPr>
          <a:xfrm flipV="1">
            <a:off x="3306299" y="3396780"/>
            <a:ext cx="812574" cy="6698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E3F2D681-439C-44E4-8F11-96733133A2D1}"/>
              </a:ext>
            </a:extLst>
          </p:cNvPr>
          <p:cNvCxnSpPr>
            <a:cxnSpLocks/>
            <a:stCxn id="5" idx="2"/>
          </p:cNvCxnSpPr>
          <p:nvPr/>
        </p:nvCxnSpPr>
        <p:spPr>
          <a:xfrm flipH="1" flipV="1">
            <a:off x="5127027" y="3396780"/>
            <a:ext cx="703972" cy="4402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F200DF89-1674-4C1F-87F3-43736A15E47D}"/>
              </a:ext>
            </a:extLst>
          </p:cNvPr>
          <p:cNvCxnSpPr>
            <a:cxnSpLocks/>
          </p:cNvCxnSpPr>
          <p:nvPr/>
        </p:nvCxnSpPr>
        <p:spPr>
          <a:xfrm flipH="1" flipV="1">
            <a:off x="4822845" y="3396780"/>
            <a:ext cx="892515" cy="10593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554733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5321D838-2C7E-4177-9DD3-DAC78324A2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24C28B3-E902-49D1-98A0-582D277A0E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3A6C14C-E755-4A02-821B-6EA2D4C9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6478287C-E119-4E9C-95B0-518478BD9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A4A294F-6D36-425B-8632-27FD6A284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273B7A0-8B35-4422-83CC-2F0693CC1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Několik příkladů na procvičení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AF4952-DC5C-492D-910D-46486BB48E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0322" y="2336872"/>
            <a:ext cx="3489341" cy="391152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cs-CZ" sz="1800" dirty="0"/>
              <a:t>1.) 100 cm = …… dm</a:t>
            </a:r>
          </a:p>
          <a:p>
            <a:pPr marL="0" indent="0">
              <a:buNone/>
            </a:pPr>
            <a:r>
              <a:rPr lang="cs-CZ" sz="1800" dirty="0"/>
              <a:t>2.) 1 km = …… m</a:t>
            </a:r>
          </a:p>
          <a:p>
            <a:pPr marL="0" indent="0">
              <a:buNone/>
            </a:pPr>
            <a:r>
              <a:rPr lang="cs-CZ" sz="1800" dirty="0"/>
              <a:t>3.) 200 mm = ……..cm</a:t>
            </a:r>
          </a:p>
          <a:p>
            <a:pPr marL="0" indent="0">
              <a:buNone/>
            </a:pPr>
            <a:r>
              <a:rPr lang="cs-CZ" sz="1800" dirty="0"/>
              <a:t>4.) 15 dm = …… cm</a:t>
            </a:r>
          </a:p>
          <a:p>
            <a:pPr marL="0" indent="0">
              <a:buNone/>
            </a:pPr>
            <a:r>
              <a:rPr lang="cs-CZ" sz="1800" dirty="0"/>
              <a:t>5.) 2 m = …… mm</a:t>
            </a:r>
          </a:p>
          <a:p>
            <a:pPr marL="0" indent="0">
              <a:buNone/>
            </a:pPr>
            <a:r>
              <a:rPr lang="cs-CZ" sz="1800" dirty="0"/>
              <a:t>6.) 10 000 dm = …… km</a:t>
            </a:r>
          </a:p>
          <a:p>
            <a:pPr marL="0" indent="0">
              <a:buNone/>
            </a:pPr>
            <a:r>
              <a:rPr lang="cs-CZ" sz="1800" dirty="0"/>
              <a:t>7.) 12 dm = …… mm</a:t>
            </a:r>
          </a:p>
          <a:p>
            <a:pPr marL="0" indent="0">
              <a:buNone/>
            </a:pPr>
            <a:r>
              <a:rPr lang="cs-CZ" sz="1800" dirty="0"/>
              <a:t>8.) 11 m = …… cm</a:t>
            </a:r>
          </a:p>
          <a:p>
            <a:pPr marL="0" indent="0">
              <a:buNone/>
            </a:pPr>
            <a:r>
              <a:rPr lang="cs-CZ" sz="1800" dirty="0"/>
              <a:t>9.) 1,5 km = …… m</a:t>
            </a:r>
          </a:p>
          <a:p>
            <a:pPr marL="0" indent="0">
              <a:buNone/>
            </a:pPr>
            <a:r>
              <a:rPr lang="cs-CZ" sz="1800" dirty="0"/>
              <a:t>10.) 112 mm = …… cm </a:t>
            </a:r>
          </a:p>
          <a:p>
            <a:endParaRPr lang="en-US" sz="18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8F44804-9FCD-4850-BEEB-2088B60A990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989" y="2367503"/>
            <a:ext cx="5601343" cy="3598863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16704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273B7A0-8B35-4422-83CC-2F0693CC1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Řešení</a:t>
            </a:r>
            <a:endParaRPr lang="en-US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AF4952-DC5C-492D-910D-46486BB48E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0322" y="2336872"/>
            <a:ext cx="4089641" cy="391152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cs-CZ" sz="1800" dirty="0"/>
              <a:t>1.) 100 cm = </a:t>
            </a:r>
            <a:r>
              <a:rPr lang="cs-CZ" sz="1800" dirty="0">
                <a:solidFill>
                  <a:srgbClr val="FFFF00"/>
                </a:solidFill>
              </a:rPr>
              <a:t>10</a:t>
            </a:r>
            <a:r>
              <a:rPr lang="cs-CZ" sz="1800" dirty="0"/>
              <a:t> dm </a:t>
            </a:r>
            <a:r>
              <a:rPr lang="cs-CZ" sz="1800" dirty="0">
                <a:solidFill>
                  <a:schemeClr val="bg1"/>
                </a:solidFill>
              </a:rPr>
              <a:t>(100:10)</a:t>
            </a:r>
          </a:p>
          <a:p>
            <a:pPr marL="0" indent="0">
              <a:buNone/>
            </a:pPr>
            <a:r>
              <a:rPr lang="cs-CZ" sz="1800" dirty="0"/>
              <a:t>2.) 1 km = </a:t>
            </a:r>
            <a:r>
              <a:rPr lang="cs-CZ" sz="1800" dirty="0">
                <a:solidFill>
                  <a:srgbClr val="FFFF00"/>
                </a:solidFill>
              </a:rPr>
              <a:t>1000 </a:t>
            </a:r>
            <a:r>
              <a:rPr lang="cs-CZ" sz="1800" dirty="0"/>
              <a:t>m </a:t>
            </a:r>
            <a:r>
              <a:rPr lang="cs-CZ" sz="1800" dirty="0">
                <a:solidFill>
                  <a:schemeClr val="bg1"/>
                </a:solidFill>
              </a:rPr>
              <a:t>(1*1 000)</a:t>
            </a:r>
          </a:p>
          <a:p>
            <a:pPr marL="0" indent="0">
              <a:buNone/>
            </a:pPr>
            <a:r>
              <a:rPr lang="cs-CZ" sz="1800" dirty="0"/>
              <a:t>3.) 200 mm = </a:t>
            </a:r>
            <a:r>
              <a:rPr lang="cs-CZ" sz="1800" dirty="0">
                <a:solidFill>
                  <a:srgbClr val="FFFF00"/>
                </a:solidFill>
              </a:rPr>
              <a:t>20 </a:t>
            </a:r>
            <a:r>
              <a:rPr lang="cs-CZ" sz="1800" dirty="0"/>
              <a:t>cm </a:t>
            </a:r>
            <a:r>
              <a:rPr lang="cs-CZ" sz="1800" dirty="0">
                <a:solidFill>
                  <a:schemeClr val="bg1"/>
                </a:solidFill>
              </a:rPr>
              <a:t>(200:10)</a:t>
            </a:r>
          </a:p>
          <a:p>
            <a:pPr marL="0" indent="0">
              <a:buNone/>
            </a:pPr>
            <a:r>
              <a:rPr lang="cs-CZ" sz="1800" dirty="0"/>
              <a:t>4.) 15 dm = </a:t>
            </a:r>
            <a:r>
              <a:rPr lang="cs-CZ" sz="1800" dirty="0">
                <a:solidFill>
                  <a:srgbClr val="FFFF00"/>
                </a:solidFill>
              </a:rPr>
              <a:t>150</a:t>
            </a:r>
            <a:r>
              <a:rPr lang="cs-CZ" sz="1800" dirty="0"/>
              <a:t> cm </a:t>
            </a:r>
            <a:r>
              <a:rPr lang="cs-CZ" sz="1800" dirty="0">
                <a:solidFill>
                  <a:schemeClr val="bg1"/>
                </a:solidFill>
              </a:rPr>
              <a:t>(15*10)</a:t>
            </a:r>
          </a:p>
          <a:p>
            <a:pPr marL="0" indent="0">
              <a:buNone/>
            </a:pPr>
            <a:r>
              <a:rPr lang="cs-CZ" sz="1800" dirty="0"/>
              <a:t>5.) 2 m = </a:t>
            </a:r>
            <a:r>
              <a:rPr lang="cs-CZ" sz="1800" dirty="0">
                <a:solidFill>
                  <a:srgbClr val="FFFF00"/>
                </a:solidFill>
              </a:rPr>
              <a:t>2000</a:t>
            </a:r>
            <a:r>
              <a:rPr lang="cs-CZ" sz="1800" dirty="0"/>
              <a:t> mm </a:t>
            </a:r>
            <a:r>
              <a:rPr lang="cs-CZ" sz="1800" dirty="0">
                <a:solidFill>
                  <a:schemeClr val="bg1"/>
                </a:solidFill>
              </a:rPr>
              <a:t>(2*1 000)</a:t>
            </a:r>
          </a:p>
          <a:p>
            <a:pPr marL="0" indent="0">
              <a:buNone/>
            </a:pPr>
            <a:r>
              <a:rPr lang="cs-CZ" sz="1800" dirty="0"/>
              <a:t>6.) 10 000 dm = </a:t>
            </a:r>
            <a:r>
              <a:rPr lang="cs-CZ" sz="1800" dirty="0">
                <a:solidFill>
                  <a:srgbClr val="FFFF00"/>
                </a:solidFill>
              </a:rPr>
              <a:t>1 </a:t>
            </a:r>
            <a:r>
              <a:rPr lang="cs-CZ" sz="1800" dirty="0"/>
              <a:t>km </a:t>
            </a:r>
            <a:r>
              <a:rPr lang="cs-CZ" sz="1800" dirty="0">
                <a:solidFill>
                  <a:schemeClr val="bg1"/>
                </a:solidFill>
              </a:rPr>
              <a:t>(10 000:10 000)</a:t>
            </a:r>
          </a:p>
          <a:p>
            <a:pPr marL="0" indent="0">
              <a:buNone/>
            </a:pPr>
            <a:r>
              <a:rPr lang="cs-CZ" sz="1800" dirty="0"/>
              <a:t>7.) 12 dm = </a:t>
            </a:r>
            <a:r>
              <a:rPr lang="cs-CZ" sz="1800" dirty="0">
                <a:solidFill>
                  <a:srgbClr val="FFFF00"/>
                </a:solidFill>
              </a:rPr>
              <a:t>1200</a:t>
            </a:r>
            <a:r>
              <a:rPr lang="cs-CZ" sz="1800" dirty="0"/>
              <a:t> mm </a:t>
            </a:r>
            <a:r>
              <a:rPr lang="cs-CZ" sz="1800" dirty="0">
                <a:solidFill>
                  <a:schemeClr val="bg1"/>
                </a:solidFill>
              </a:rPr>
              <a:t>(12*100)</a:t>
            </a:r>
          </a:p>
          <a:p>
            <a:pPr marL="0" indent="0">
              <a:buNone/>
            </a:pPr>
            <a:r>
              <a:rPr lang="cs-CZ" sz="1800" dirty="0"/>
              <a:t>8.) 11 m = </a:t>
            </a:r>
            <a:r>
              <a:rPr lang="cs-CZ" sz="1800" dirty="0">
                <a:solidFill>
                  <a:srgbClr val="FFFF00"/>
                </a:solidFill>
              </a:rPr>
              <a:t>1100 </a:t>
            </a:r>
            <a:r>
              <a:rPr lang="cs-CZ" sz="1800" dirty="0"/>
              <a:t>cm </a:t>
            </a:r>
            <a:r>
              <a:rPr lang="cs-CZ" sz="1800" dirty="0">
                <a:solidFill>
                  <a:schemeClr val="bg1"/>
                </a:solidFill>
              </a:rPr>
              <a:t>(11*100)</a:t>
            </a:r>
          </a:p>
          <a:p>
            <a:pPr marL="0" indent="0">
              <a:buNone/>
            </a:pPr>
            <a:r>
              <a:rPr lang="cs-CZ" sz="1800" dirty="0"/>
              <a:t>9.) 1,5 km = </a:t>
            </a:r>
            <a:r>
              <a:rPr lang="cs-CZ" sz="1800" dirty="0">
                <a:solidFill>
                  <a:srgbClr val="FFFF00"/>
                </a:solidFill>
              </a:rPr>
              <a:t>1500</a:t>
            </a:r>
            <a:r>
              <a:rPr lang="cs-CZ" sz="1800" dirty="0"/>
              <a:t> m </a:t>
            </a:r>
            <a:r>
              <a:rPr lang="cs-CZ" sz="1800" dirty="0">
                <a:solidFill>
                  <a:schemeClr val="bg1"/>
                </a:solidFill>
              </a:rPr>
              <a:t>(1,5*1 000)</a:t>
            </a:r>
          </a:p>
          <a:p>
            <a:pPr marL="0" indent="0">
              <a:buNone/>
            </a:pPr>
            <a:r>
              <a:rPr lang="cs-CZ" sz="1800" dirty="0"/>
              <a:t>10.) 112 mm = </a:t>
            </a:r>
            <a:r>
              <a:rPr lang="cs-CZ" sz="1800" dirty="0">
                <a:solidFill>
                  <a:srgbClr val="FFFF00"/>
                </a:solidFill>
              </a:rPr>
              <a:t>11,2 </a:t>
            </a:r>
            <a:r>
              <a:rPr lang="cs-CZ" sz="1800" dirty="0"/>
              <a:t>cm </a:t>
            </a:r>
            <a:r>
              <a:rPr lang="cs-CZ" sz="1800" dirty="0">
                <a:solidFill>
                  <a:schemeClr val="bg1"/>
                </a:solidFill>
              </a:rPr>
              <a:t>(112:10)</a:t>
            </a:r>
          </a:p>
          <a:p>
            <a:endParaRPr lang="en-US" sz="1800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8F44804-9FCD-4850-BEEB-2088B60A990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28989" y="2367503"/>
            <a:ext cx="5601343" cy="3598863"/>
          </a:xfrm>
          <a:prstGeom prst="rect">
            <a:avLst/>
          </a:prstGeo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5672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4B2A5F-5630-42A4-BDB1-8E9AC2503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Zdroje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8A4F07C-3ACB-4DEA-9E55-CFEA64D847E7}"/>
              </a:ext>
            </a:extLst>
          </p:cNvPr>
          <p:cNvSpPr txBox="1"/>
          <p:nvPr/>
        </p:nvSpPr>
        <p:spPr>
          <a:xfrm flipH="1">
            <a:off x="680321" y="2962275"/>
            <a:ext cx="8875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https://www.umimematiku.cz/cviceni-jednotky-delky</a:t>
            </a:r>
            <a:endParaRPr lang="cs-CZ" dirty="0"/>
          </a:p>
          <a:p>
            <a:endParaRPr lang="cs-CZ" dirty="0"/>
          </a:p>
          <a:p>
            <a:r>
              <a:rPr lang="cs-CZ" dirty="0">
                <a:hlinkClick r:id="rId3"/>
              </a:rPr>
              <a:t>https://skolaposkole.cz/matematika-zs/prevody-jednotek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135470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bg2">
                <a:shade val="100000"/>
                <a:hueMod val="100000"/>
                <a:satMod val="110000"/>
                <a:lumMod val="130000"/>
              </a:schemeClr>
            </a:gs>
            <a:gs pos="100000">
              <a:schemeClr val="bg2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C3E6C53-102E-4ACA-BCBB-3CC973B99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7B2B42C-0777-4D6E-9432-535281803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FEAAB60-93E2-4DC6-99AC-939637BCE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EF5ECB8-D49C-48FB-A93E-88EB2FFDFD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11B77A2-BD5C-432D-B52E-C12612C74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5C18694-F55B-41C0-ABF3-C1D971F99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3E46CA8-7278-4BA3-AACE-235B5B3B53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20DFB1D-6133-4342-9EFC-60758B5E8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643467"/>
            <a:ext cx="10905066" cy="2424221"/>
          </a:xfrm>
          <a:effectLst>
            <a:outerShdw blurRad="88900" dist="38100" dir="2700000" algn="tl" rotWithShape="0">
              <a:prstClr val="black">
                <a:alpha val="30000"/>
              </a:prstClr>
            </a:outerShdw>
          </a:effectLst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cs-CZ" sz="7200" dirty="0"/>
              <a:t>Děkuji za pozornost!</a:t>
            </a:r>
            <a:endParaRPr lang="en-US" sz="7200" dirty="0"/>
          </a:p>
        </p:txBody>
      </p:sp>
      <p:pic>
        <p:nvPicPr>
          <p:cNvPr id="4" name="Obrázek 3" descr="Obsah obrázku text&#10;&#10;Popis byl vytvořen automaticky">
            <a:extLst>
              <a:ext uri="{FF2B5EF4-FFF2-40B4-BE49-F238E27FC236}">
                <a16:creationId xmlns:a16="http://schemas.microsoft.com/office/drawing/2014/main" id="{8A353067-A239-4779-802F-2A379AAE931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067552" y="3291493"/>
            <a:ext cx="4303160" cy="226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0684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erlí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TM04033917[[fn=Berlín]]</Template>
  <TotalTime>156</TotalTime>
  <Words>480</Words>
  <Application>Microsoft Office PowerPoint</Application>
  <PresentationFormat>Širokoúhlá obrazovka</PresentationFormat>
  <Paragraphs>85</Paragraphs>
  <Slides>18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21" baseType="lpstr">
      <vt:lpstr>Arial</vt:lpstr>
      <vt:lpstr>Trebuchet MS</vt:lpstr>
      <vt:lpstr>Berlín</vt:lpstr>
      <vt:lpstr>Převody jednotek délky</vt:lpstr>
      <vt:lpstr>Jaké máme jednotky délky?</vt:lpstr>
      <vt:lpstr>Jaké máme jednotky délky?</vt:lpstr>
      <vt:lpstr>Jaké máme jednotky délky?</vt:lpstr>
      <vt:lpstr>Jaké máme jednotky délky?</vt:lpstr>
      <vt:lpstr>Jaké máme jednotky délky?</vt:lpstr>
      <vt:lpstr>Jaké máme jednotky délky?</vt:lpstr>
      <vt:lpstr>Jaké máme jednotky délky?</vt:lpstr>
      <vt:lpstr>Jaké máme jednotky délky?</vt:lpstr>
      <vt:lpstr>Jaké máme jednotky délky?</vt:lpstr>
      <vt:lpstr>Vztahy mezi jednotkami délky</vt:lpstr>
      <vt:lpstr>Příklady ze života</vt:lpstr>
      <vt:lpstr>Pravidla převádění jednotek</vt:lpstr>
      <vt:lpstr>Pravidla převádění jednotek</vt:lpstr>
      <vt:lpstr>Několik příkladů na procvičení</vt:lpstr>
      <vt:lpstr>Řešení</vt:lpstr>
      <vt:lpstr>Zdroje</vt:lpstr>
      <vt:lpstr>Děkuji za pozornost!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Převody jednotek délky</dc:title>
  <dc:creator>notebookpc224@outlook.cz</dc:creator>
  <cp:lastModifiedBy>notebookpc224@outlook.cz</cp:lastModifiedBy>
  <cp:revision>9</cp:revision>
  <dcterms:created xsi:type="dcterms:W3CDTF">2021-03-25T10:06:07Z</dcterms:created>
  <dcterms:modified xsi:type="dcterms:W3CDTF">2021-03-25T12:42:32Z</dcterms:modified>
</cp:coreProperties>
</file>