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metadata" ContentType="application/binary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http://customooxmlschemas.google.com/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16" roundtripDataSignature="AMtx7mjt1UatUgHF4lG1Y2jmpjuDngttS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customschemas.google.com/relationships/presentationmetadata" Target="meta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Úvodní snímek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2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1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4" name="Google Shape;14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va obsahy" type="twoObj">
  <p:cSld name="TWO_OBJECTS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20" name="Google Shape;20;p13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21" name="Google Shape;21;p1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1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1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dpis a obsah" type="obj">
  <p:cSld name="OBJECT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1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1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" name="Google Shape;27;p1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1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1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Záhlaví části" type="secHead">
  <p:cSld name="SECTION_HEADER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1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1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3" name="Google Shape;33;p1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1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rovnání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6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16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0" name="Google Shape;40;p16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16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2" name="Google Shape;42;p1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1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1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uze nadpis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1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ázdný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sah s titulkem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1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1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rázek s titulkem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2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2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dpis a svislý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1"/>
          <p:cNvSpPr txBox="1">
            <a:spLocks noGrp="1"/>
          </p:cNvSpPr>
          <p:nvPr>
            <p:ph type="body" idx="1"/>
          </p:nvPr>
        </p:nvSpPr>
        <p:spPr>
          <a:xfrm rot="5400000">
            <a:off x="2309018" y="-251619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2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2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2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vislý nadpis a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2"/>
          <p:cNvSpPr txBox="1">
            <a:spLocks noGrp="1"/>
          </p:cNvSpPr>
          <p:nvPr>
            <p:ph type="title"/>
          </p:nvPr>
        </p:nvSpPr>
        <p:spPr>
          <a:xfrm rot="5400000">
            <a:off x="4732337" y="2171700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1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2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2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cz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creativecommons.org/licenses/by-sa/4.0/deed.cs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>
            <a:spLocks noGrp="1"/>
          </p:cNvSpPr>
          <p:nvPr>
            <p:ph type="ctrTitle"/>
          </p:nvPr>
        </p:nvSpPr>
        <p:spPr>
          <a:xfrm>
            <a:off x="685800" y="404665"/>
            <a:ext cx="7772400" cy="11521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/>
              <a:buNone/>
            </a:pPr>
            <a:r>
              <a:rPr lang="cs-CZ" b="1">
                <a:latin typeface="Times New Roman"/>
                <a:ea typeface="Times New Roman"/>
                <a:cs typeface="Times New Roman"/>
                <a:sym typeface="Times New Roman"/>
              </a:rPr>
              <a:t>BODYPAINTING</a:t>
            </a:r>
            <a:endParaRPr/>
          </a:p>
        </p:txBody>
      </p:sp>
      <p:sp>
        <p:nvSpPr>
          <p:cNvPr id="86" name="Google Shape;86;p1"/>
          <p:cNvSpPr txBox="1">
            <a:spLocks noGrp="1"/>
          </p:cNvSpPr>
          <p:nvPr>
            <p:ph type="ctrTitle"/>
          </p:nvPr>
        </p:nvSpPr>
        <p:spPr>
          <a:xfrm>
            <a:off x="596375" y="1469065"/>
            <a:ext cx="7772400" cy="115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/>
              <a:buNone/>
            </a:pPr>
            <a:r>
              <a:rPr lang="cs-CZ" sz="3400">
                <a:latin typeface="Times New Roman"/>
                <a:ea typeface="Times New Roman"/>
                <a:cs typeface="Times New Roman"/>
                <a:sym typeface="Times New Roman"/>
              </a:rPr>
              <a:t>PhDr. Hana Sladká</a:t>
            </a:r>
            <a:endParaRPr sz="3400"/>
          </a:p>
        </p:txBody>
      </p:sp>
      <p:pic>
        <p:nvPicPr>
          <p:cNvPr id="87" name="Google Shape;87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66800" y="5878500"/>
            <a:ext cx="7137874" cy="742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/>
              <a:buNone/>
            </a:pPr>
            <a:r>
              <a:rPr lang="cs-CZ" b="1">
                <a:latin typeface="Times New Roman"/>
                <a:ea typeface="Times New Roman"/>
                <a:cs typeface="Times New Roman"/>
                <a:sym typeface="Times New Roman"/>
              </a:rPr>
              <a:t>Historie</a:t>
            </a:r>
            <a:endParaRPr/>
          </a:p>
        </p:txBody>
      </p:sp>
      <p:sp>
        <p:nvSpPr>
          <p:cNvPr id="93" name="Google Shape;93;p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cs-CZ" sz="1800">
                <a:latin typeface="Times New Roman"/>
                <a:ea typeface="Times New Roman"/>
                <a:cs typeface="Times New Roman"/>
                <a:sym typeface="Times New Roman"/>
              </a:rPr>
              <a:t>neandrtálci používali barvy pro malování na obličej při lovu, z náboženských důvodů, při rituálech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cs-CZ" sz="1800">
                <a:latin typeface="Times New Roman"/>
                <a:ea typeface="Times New Roman"/>
                <a:cs typeface="Times New Roman"/>
                <a:sym typeface="Times New Roman"/>
              </a:rPr>
              <a:t>původní zakladatelé - domorodci z Nové Guneie, kteří se malovali z náboženských důvodů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cs-CZ" sz="1800">
                <a:latin typeface="Times New Roman"/>
                <a:ea typeface="Times New Roman"/>
                <a:cs typeface="Times New Roman"/>
                <a:sym typeface="Times New Roman"/>
              </a:rPr>
              <a:t>největší rozkvět od 60. let 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cs-CZ" sz="1800">
                <a:latin typeface="Times New Roman"/>
                <a:ea typeface="Times New Roman"/>
                <a:cs typeface="Times New Roman"/>
                <a:sym typeface="Times New Roman"/>
              </a:rPr>
              <a:t>     20. století, éra hippies</a:t>
            </a: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l" rtl="0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cs-CZ" sz="1800">
                <a:latin typeface="Times New Roman"/>
                <a:ea typeface="Times New Roman"/>
                <a:cs typeface="Times New Roman"/>
                <a:sym typeface="Times New Roman"/>
              </a:rPr>
              <a:t>umělci se snažili přijít na nový způsob sebevyjádření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cs-CZ" sz="1800">
                <a:latin typeface="Times New Roman"/>
                <a:ea typeface="Times New Roman"/>
                <a:cs typeface="Times New Roman"/>
                <a:sym typeface="Times New Roman"/>
              </a:rPr>
              <a:t>použít nahá těla jako plátno bylo šokující, přitahovalo pozornost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cs-CZ" sz="1800"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cs-CZ" sz="1800">
                <a:latin typeface="Times New Roman"/>
                <a:ea typeface="Times New Roman"/>
                <a:cs typeface="Times New Roman"/>
                <a:sym typeface="Times New Roman"/>
              </a:rPr>
            </a:b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94" name="Google Shape;94;p2"/>
          <p:cNvPicPr preferRelativeResize="0"/>
          <p:nvPr/>
        </p:nvPicPr>
        <p:blipFill rotWithShape="1">
          <a:blip r:embed="rId3">
            <a:alphaModFix/>
          </a:blip>
          <a:srcRect l="10768" b="1"/>
          <a:stretch/>
        </p:blipFill>
        <p:spPr>
          <a:xfrm>
            <a:off x="4874568" y="1382176"/>
            <a:ext cx="3812232" cy="4272278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95" name="Google Shape;95;p2"/>
          <p:cNvSpPr txBox="1"/>
          <p:nvPr/>
        </p:nvSpPr>
        <p:spPr>
          <a:xfrm>
            <a:off x="4874568" y="5756831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Obr. 1</a:t>
            </a:r>
            <a:endParaRPr/>
          </a:p>
        </p:txBody>
      </p:sp>
    </p:spTree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/>
              <a:buNone/>
            </a:pPr>
            <a:r>
              <a:rPr lang="cs-CZ" b="1">
                <a:latin typeface="Times New Roman"/>
                <a:ea typeface="Times New Roman"/>
                <a:cs typeface="Times New Roman"/>
                <a:sym typeface="Times New Roman"/>
              </a:rPr>
              <a:t>Základní informace</a:t>
            </a:r>
            <a:endParaRPr/>
          </a:p>
        </p:txBody>
      </p:sp>
      <p:sp>
        <p:nvSpPr>
          <p:cNvPr id="101" name="Google Shape;101;p3"/>
          <p:cNvSpPr txBox="1">
            <a:spLocks noGrp="1"/>
          </p:cNvSpPr>
          <p:nvPr>
            <p:ph type="body" idx="1"/>
          </p:nvPr>
        </p:nvSpPr>
        <p:spPr>
          <a:xfrm>
            <a:off x="228600" y="1419117"/>
            <a:ext cx="8686800" cy="43141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cs-CZ" sz="2000">
                <a:latin typeface="Times New Roman"/>
                <a:ea typeface="Times New Roman"/>
                <a:cs typeface="Times New Roman"/>
                <a:sym typeface="Times New Roman"/>
              </a:rPr>
              <a:t>bodypainting má dočasný charakter ve formě smývatelné malby nebo kresby</a:t>
            </a:r>
            <a:endParaRPr/>
          </a:p>
          <a:p>
            <a:pPr marL="342900" lvl="0" indent="-342900" algn="just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cs-CZ" sz="2000">
                <a:latin typeface="Times New Roman"/>
                <a:ea typeface="Times New Roman"/>
                <a:cs typeface="Times New Roman"/>
                <a:sym typeface="Times New Roman"/>
              </a:rPr>
              <a:t>využívá povrch kůže</a:t>
            </a:r>
            <a:endParaRPr/>
          </a:p>
          <a:p>
            <a:pPr marL="342900" lvl="0" indent="-342900" algn="just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cs-CZ" sz="2000">
                <a:latin typeface="Times New Roman"/>
                <a:ea typeface="Times New Roman"/>
                <a:cs typeface="Times New Roman"/>
                <a:sym typeface="Times New Roman"/>
              </a:rPr>
              <a:t>častěji se využívá ženské tělo </a:t>
            </a:r>
            <a:endParaRPr/>
          </a:p>
          <a:p>
            <a:pPr marL="342900" lvl="0" indent="-342900" algn="just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cs-CZ" sz="2000">
                <a:latin typeface="Times New Roman"/>
                <a:ea typeface="Times New Roman"/>
                <a:cs typeface="Times New Roman"/>
                <a:sym typeface="Times New Roman"/>
              </a:rPr>
              <a:t>má nejblíže k malbě, tělo slouží jako živé plátno </a:t>
            </a:r>
            <a:endParaRPr/>
          </a:p>
          <a:p>
            <a:pPr marL="342900" lvl="0" indent="-342900" algn="just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cs-CZ" sz="2000">
                <a:latin typeface="Times New Roman"/>
                <a:ea typeface="Times New Roman"/>
                <a:cs typeface="Times New Roman"/>
                <a:sym typeface="Times New Roman"/>
              </a:rPr>
              <a:t>barvy jsou většinou tekutého charakteru </a:t>
            </a:r>
            <a:endParaRPr/>
          </a:p>
          <a:p>
            <a:pPr marL="34290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pic>
        <p:nvPicPr>
          <p:cNvPr id="102" name="Google Shape;102;p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156176" y="2818290"/>
            <a:ext cx="2016224" cy="3024335"/>
          </a:xfrm>
          <a:prstGeom prst="rect">
            <a:avLst/>
          </a:prstGeom>
          <a:noFill/>
          <a:ln>
            <a:noFill/>
          </a:ln>
        </p:spPr>
      </p:pic>
      <p:sp>
        <p:nvSpPr>
          <p:cNvPr id="103" name="Google Shape;103;p3"/>
          <p:cNvSpPr txBox="1"/>
          <p:nvPr/>
        </p:nvSpPr>
        <p:spPr>
          <a:xfrm>
            <a:off x="6156176" y="5949280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Obr. 2</a:t>
            </a:r>
            <a:endParaRPr/>
          </a:p>
        </p:txBody>
      </p:sp>
    </p:spTree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/>
              <a:buNone/>
            </a:pPr>
            <a:r>
              <a:rPr lang="cs-CZ" b="1">
                <a:latin typeface="Times New Roman"/>
                <a:ea typeface="Times New Roman"/>
                <a:cs typeface="Times New Roman"/>
                <a:sym typeface="Times New Roman"/>
              </a:rPr>
              <a:t>Pomůcky a barvy</a:t>
            </a:r>
            <a:endParaRPr/>
          </a:p>
        </p:txBody>
      </p:sp>
      <p:sp>
        <p:nvSpPr>
          <p:cNvPr id="109" name="Google Shape;109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21844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/>
          </a:p>
          <a:p>
            <a:pPr marL="342900" lvl="0" indent="-342900" algn="l" rtl="0">
              <a:lnSpc>
                <a:spcPct val="120000"/>
              </a:lnSpc>
              <a:spcBef>
                <a:spcPts val="476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 sz="3400">
                <a:latin typeface="Times New Roman"/>
                <a:ea typeface="Times New Roman"/>
                <a:cs typeface="Times New Roman"/>
                <a:sym typeface="Times New Roman"/>
              </a:rPr>
              <a:t>štětce</a:t>
            </a:r>
            <a:endParaRPr/>
          </a:p>
          <a:p>
            <a:pPr marL="342900" lvl="0" indent="-342900" algn="l" rtl="0">
              <a:lnSpc>
                <a:spcPct val="120000"/>
              </a:lnSpc>
              <a:spcBef>
                <a:spcPts val="476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 sz="3400">
                <a:latin typeface="Times New Roman"/>
                <a:ea typeface="Times New Roman"/>
                <a:cs typeface="Times New Roman"/>
                <a:sym typeface="Times New Roman"/>
              </a:rPr>
              <a:t>houbičky</a:t>
            </a:r>
            <a:endParaRPr/>
          </a:p>
          <a:p>
            <a:pPr marL="342900" lvl="0" indent="-342900" algn="l" rtl="0">
              <a:lnSpc>
                <a:spcPct val="120000"/>
              </a:lnSpc>
              <a:spcBef>
                <a:spcPts val="476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 sz="3400">
                <a:latin typeface="Times New Roman"/>
                <a:ea typeface="Times New Roman"/>
                <a:cs typeface="Times New Roman"/>
                <a:sym typeface="Times New Roman"/>
              </a:rPr>
              <a:t>airbrush (stříkací pistole)</a:t>
            </a:r>
            <a:endParaRPr/>
          </a:p>
          <a:p>
            <a:pPr marL="342900" lvl="0" indent="-342900" algn="l" rtl="0">
              <a:lnSpc>
                <a:spcPct val="120000"/>
              </a:lnSpc>
              <a:spcBef>
                <a:spcPts val="392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l" rtl="0">
              <a:lnSpc>
                <a:spcPct val="120000"/>
              </a:lnSpc>
              <a:spcBef>
                <a:spcPts val="392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l" rtl="0">
              <a:spcBef>
                <a:spcPts val="392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l" rtl="0">
              <a:spcBef>
                <a:spcPts val="392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l" rtl="0">
              <a:spcBef>
                <a:spcPts val="392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10" name="Google Shape;110;p4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0000" lnSpcReduction="20000"/>
          </a:bodyPr>
          <a:lstStyle/>
          <a:p>
            <a:pPr marL="342900" lvl="0" indent="-34290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 b="1">
                <a:latin typeface="Times New Roman"/>
                <a:ea typeface="Times New Roman"/>
                <a:cs typeface="Times New Roman"/>
                <a:sym typeface="Times New Roman"/>
              </a:rPr>
              <a:t>barvy na vodové bázi</a:t>
            </a:r>
            <a:r>
              <a:rPr lang="cs-CZ">
                <a:latin typeface="Times New Roman"/>
                <a:ea typeface="Times New Roman"/>
                <a:cs typeface="Times New Roman"/>
                <a:sym typeface="Times New Roman"/>
              </a:rPr>
              <a:t> (tekuté, tuhé, matné, perleťové nebo tzv. ,,split cakes“ - vícebarevné proužky barev v jedné nádobě pro tvorbu duhového efektu)</a:t>
            </a:r>
            <a:endParaRPr/>
          </a:p>
          <a:p>
            <a:pPr marL="342900" lvl="0" indent="-342900" algn="just" rtl="0">
              <a:lnSpc>
                <a:spcPct val="120000"/>
              </a:lnSpc>
              <a:spcBef>
                <a:spcPts val="392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 b="1">
                <a:latin typeface="Times New Roman"/>
                <a:ea typeface="Times New Roman"/>
                <a:cs typeface="Times New Roman"/>
                <a:sym typeface="Times New Roman"/>
              </a:rPr>
              <a:t>mastné barvy</a:t>
            </a:r>
            <a:r>
              <a:rPr lang="cs-CZ">
                <a:latin typeface="Times New Roman"/>
                <a:ea typeface="Times New Roman"/>
                <a:cs typeface="Times New Roman"/>
                <a:sym typeface="Times New Roman"/>
              </a:rPr>
              <a:t> tzv. divadelní, které vydrží pocení herců či akrobatů v cirkuse. Jsou mnohonásobně dražší a vyrábí je pouze pár firem</a:t>
            </a:r>
            <a:endParaRPr/>
          </a:p>
          <a:p>
            <a:pPr marL="342900" lvl="0" indent="-342900" algn="just" rtl="0">
              <a:lnSpc>
                <a:spcPct val="120000"/>
              </a:lnSpc>
              <a:spcBef>
                <a:spcPts val="392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 b="1">
                <a:latin typeface="Times New Roman"/>
                <a:ea typeface="Times New Roman"/>
                <a:cs typeface="Times New Roman"/>
                <a:sym typeface="Times New Roman"/>
              </a:rPr>
              <a:t>další typy barev</a:t>
            </a:r>
            <a:r>
              <a:rPr lang="cs-CZ">
                <a:latin typeface="Times New Roman"/>
                <a:ea typeface="Times New Roman"/>
                <a:cs typeface="Times New Roman"/>
                <a:sym typeface="Times New Roman"/>
              </a:rPr>
              <a:t>: perleťové pudry, pigmenty, třpytky, lepící kamínky atd.</a:t>
            </a:r>
            <a:endParaRPr/>
          </a:p>
          <a:p>
            <a:pPr marL="342900" lvl="0" indent="-218440" algn="l" rtl="0">
              <a:spcBef>
                <a:spcPts val="392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/>
          </a:p>
          <a:p>
            <a:pPr marL="342900" lvl="0" indent="-218440" algn="l" rtl="0">
              <a:spcBef>
                <a:spcPts val="392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/>
          </a:p>
        </p:txBody>
      </p:sp>
      <p:pic>
        <p:nvPicPr>
          <p:cNvPr id="111" name="Google Shape;111;p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14369" y="3493716"/>
            <a:ext cx="3524261" cy="2692535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4"/>
          <p:cNvSpPr txBox="1"/>
          <p:nvPr/>
        </p:nvSpPr>
        <p:spPr>
          <a:xfrm>
            <a:off x="714369" y="6214030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Obr. 3</a:t>
            </a:r>
            <a:endParaRPr/>
          </a:p>
        </p:txBody>
      </p:sp>
    </p:spTree>
  </p:cSld>
  <p:clrMapOvr>
    <a:masterClrMapping/>
  </p:clrMapOvr>
  <p:transition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/>
              <a:buNone/>
            </a:pPr>
            <a:r>
              <a:rPr lang="cs-CZ" b="1">
                <a:latin typeface="Times New Roman"/>
                <a:ea typeface="Times New Roman"/>
                <a:cs typeface="Times New Roman"/>
                <a:sym typeface="Times New Roman"/>
              </a:rPr>
              <a:t>Druhy bodypaintingu </a:t>
            </a:r>
            <a:endParaRPr/>
          </a:p>
        </p:txBody>
      </p:sp>
      <p:sp>
        <p:nvSpPr>
          <p:cNvPr id="118" name="Google Shape;118;p5"/>
          <p:cNvSpPr txBox="1">
            <a:spLocks noGrp="1"/>
          </p:cNvSpPr>
          <p:nvPr>
            <p:ph type="body" idx="1"/>
          </p:nvPr>
        </p:nvSpPr>
        <p:spPr>
          <a:xfrm>
            <a:off x="244397" y="1326778"/>
            <a:ext cx="5987008" cy="52565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cs-CZ" sz="1600" b="1">
                <a:latin typeface="Times New Roman"/>
                <a:ea typeface="Times New Roman"/>
                <a:cs typeface="Times New Roman"/>
                <a:sym typeface="Times New Roman"/>
              </a:rPr>
              <a:t>Body painting</a:t>
            </a:r>
            <a:r>
              <a:rPr lang="cs-CZ" sz="1600">
                <a:latin typeface="Times New Roman"/>
                <a:ea typeface="Times New Roman"/>
                <a:cs typeface="Times New Roman"/>
                <a:sym typeface="Times New Roman"/>
              </a:rPr>
              <a:t>: malba na tělo pomocí speciálních a atestovaných barev</a:t>
            </a:r>
            <a:endParaRPr/>
          </a:p>
          <a:p>
            <a:pPr marL="342900" lvl="0" indent="-342900" algn="just" rtl="0">
              <a:lnSpc>
                <a:spcPct val="12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cs-CZ" sz="1600" b="1">
                <a:latin typeface="Times New Roman"/>
                <a:ea typeface="Times New Roman"/>
                <a:cs typeface="Times New Roman"/>
                <a:sym typeface="Times New Roman"/>
              </a:rPr>
              <a:t>Face painting</a:t>
            </a:r>
            <a:r>
              <a:rPr lang="cs-CZ" sz="1600">
                <a:latin typeface="Times New Roman"/>
                <a:ea typeface="Times New Roman"/>
                <a:cs typeface="Times New Roman"/>
                <a:sym typeface="Times New Roman"/>
              </a:rPr>
              <a:t>: malba na obličej různých motivů</a:t>
            </a:r>
            <a:endParaRPr/>
          </a:p>
          <a:p>
            <a:pPr marL="342900" lvl="0" indent="-342900" algn="just" rtl="0">
              <a:lnSpc>
                <a:spcPct val="12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cs-CZ" sz="1600" b="1">
                <a:latin typeface="Times New Roman"/>
                <a:ea typeface="Times New Roman"/>
                <a:cs typeface="Times New Roman"/>
                <a:sym typeface="Times New Roman"/>
              </a:rPr>
              <a:t>Hand painting</a:t>
            </a:r>
            <a:r>
              <a:rPr lang="cs-CZ" sz="1600">
                <a:latin typeface="Times New Roman"/>
                <a:ea typeface="Times New Roman"/>
                <a:cs typeface="Times New Roman"/>
                <a:sym typeface="Times New Roman"/>
              </a:rPr>
              <a:t>: malba na ruce</a:t>
            </a:r>
            <a:endParaRPr/>
          </a:p>
          <a:p>
            <a:pPr marL="342900" lvl="0" indent="-342900" algn="just" rtl="0">
              <a:lnSpc>
                <a:spcPct val="12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cs-CZ" sz="1600" b="1">
                <a:latin typeface="Times New Roman"/>
                <a:ea typeface="Times New Roman"/>
                <a:cs typeface="Times New Roman"/>
                <a:sym typeface="Times New Roman"/>
              </a:rPr>
              <a:t>Belly painting</a:t>
            </a:r>
            <a:r>
              <a:rPr lang="cs-CZ" sz="1600">
                <a:latin typeface="Times New Roman"/>
                <a:ea typeface="Times New Roman"/>
                <a:cs typeface="Times New Roman"/>
                <a:sym typeface="Times New Roman"/>
              </a:rPr>
              <a:t>: „pregnancy bodypainting“ je typ malby na těhotenská bříška nastávajících maminek</a:t>
            </a:r>
            <a:endParaRPr/>
          </a:p>
          <a:p>
            <a:pPr marL="342900" lvl="0" indent="-342900" algn="just" rtl="0">
              <a:lnSpc>
                <a:spcPct val="12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cs-CZ" sz="1600" b="1">
                <a:latin typeface="Times New Roman"/>
                <a:ea typeface="Times New Roman"/>
                <a:cs typeface="Times New Roman"/>
                <a:sym typeface="Times New Roman"/>
              </a:rPr>
              <a:t>Multi – person</a:t>
            </a:r>
            <a:r>
              <a:rPr lang="cs-CZ" sz="1600">
                <a:latin typeface="Times New Roman"/>
                <a:ea typeface="Times New Roman"/>
                <a:cs typeface="Times New Roman"/>
                <a:sym typeface="Times New Roman"/>
              </a:rPr>
              <a:t>: jeden z nejnáročnějších stylů, kdy je pomalovaná skupina modelek</a:t>
            </a:r>
            <a:endParaRPr/>
          </a:p>
          <a:p>
            <a:pPr marL="342900" lvl="0" indent="-342900" algn="just" rtl="0">
              <a:lnSpc>
                <a:spcPct val="12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cs-CZ" sz="1600" b="1">
                <a:latin typeface="Times New Roman"/>
                <a:ea typeface="Times New Roman"/>
                <a:cs typeface="Times New Roman"/>
                <a:sym typeface="Times New Roman"/>
              </a:rPr>
              <a:t>UV (neon)</a:t>
            </a:r>
            <a:r>
              <a:rPr lang="cs-CZ" sz="1600"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  <a:r>
              <a:rPr lang="cs-CZ" sz="1600" b="1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cs-CZ" sz="1600">
                <a:latin typeface="Times New Roman"/>
                <a:ea typeface="Times New Roman"/>
                <a:cs typeface="Times New Roman"/>
                <a:sym typeface="Times New Roman"/>
              </a:rPr>
              <a:t>face a bodypainting tvořený od ruky nebo za použití airbrush pistole a šablon. Barvy se aktivují pod UV světlem a mají velmi netradiční efekt. Jsou až desetkrát dražší než běžné barvy na bodypainting </a:t>
            </a:r>
            <a:endParaRPr/>
          </a:p>
          <a:p>
            <a:pPr marL="342900" lvl="0" indent="-342900" algn="just" rtl="0">
              <a:lnSpc>
                <a:spcPct val="12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cs-CZ" sz="1600" b="1">
                <a:latin typeface="Times New Roman"/>
                <a:ea typeface="Times New Roman"/>
                <a:cs typeface="Times New Roman"/>
                <a:sym typeface="Times New Roman"/>
              </a:rPr>
              <a:t>Camouflage:</a:t>
            </a:r>
            <a:r>
              <a:rPr lang="cs-CZ" sz="1600">
                <a:latin typeface="Times New Roman"/>
                <a:ea typeface="Times New Roman"/>
                <a:cs typeface="Times New Roman"/>
                <a:sym typeface="Times New Roman"/>
              </a:rPr>
              <a:t> zamaskování modelu malbou tak, aby zmizel a splynul se svým pozadím</a:t>
            </a:r>
            <a:endParaRPr/>
          </a:p>
        </p:txBody>
      </p:sp>
      <p:sp>
        <p:nvSpPr>
          <p:cNvPr id="119" name="Google Shape;119;p5"/>
          <p:cNvSpPr txBox="1"/>
          <p:nvPr/>
        </p:nvSpPr>
        <p:spPr>
          <a:xfrm>
            <a:off x="6137353" y="6216041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Obr. 5</a:t>
            </a:r>
            <a:endParaRPr/>
          </a:p>
        </p:txBody>
      </p:sp>
      <p:pic>
        <p:nvPicPr>
          <p:cNvPr id="120" name="Google Shape;120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215216" y="4271582"/>
            <a:ext cx="2852421" cy="1901614"/>
          </a:xfrm>
          <a:prstGeom prst="rect">
            <a:avLst/>
          </a:prstGeom>
          <a:noFill/>
          <a:ln>
            <a:noFill/>
          </a:ln>
        </p:spPr>
      </p:pic>
      <p:pic>
        <p:nvPicPr>
          <p:cNvPr id="121" name="Google Shape;121;p5"/>
          <p:cNvPicPr preferRelativeResize="0"/>
          <p:nvPr/>
        </p:nvPicPr>
        <p:blipFill rotWithShape="1">
          <a:blip r:embed="rId4">
            <a:alphaModFix/>
          </a:blip>
          <a:srcRect l="10158" r="6033"/>
          <a:stretch/>
        </p:blipFill>
        <p:spPr>
          <a:xfrm>
            <a:off x="6304988" y="1352195"/>
            <a:ext cx="2672876" cy="2104894"/>
          </a:xfrm>
          <a:prstGeom prst="rect">
            <a:avLst/>
          </a:prstGeom>
          <a:noFill/>
          <a:ln>
            <a:noFill/>
          </a:ln>
        </p:spPr>
      </p:pic>
      <p:sp>
        <p:nvSpPr>
          <p:cNvPr id="122" name="Google Shape;122;p5"/>
          <p:cNvSpPr txBox="1"/>
          <p:nvPr/>
        </p:nvSpPr>
        <p:spPr>
          <a:xfrm>
            <a:off x="6304988" y="3457089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Obr. 4</a:t>
            </a:r>
            <a:endParaRPr/>
          </a:p>
        </p:txBody>
      </p:sp>
    </p:spTree>
  </p:cSld>
  <p:clrMapOvr>
    <a:masterClrMapping/>
  </p:clrMapOvr>
  <p:transition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/>
              <a:buNone/>
            </a:pPr>
            <a:r>
              <a:rPr lang="cs-CZ" b="1">
                <a:latin typeface="Times New Roman"/>
                <a:ea typeface="Times New Roman"/>
                <a:cs typeface="Times New Roman"/>
                <a:sym typeface="Times New Roman"/>
              </a:rPr>
              <a:t>Soutěže</a:t>
            </a:r>
            <a:endParaRPr/>
          </a:p>
        </p:txBody>
      </p:sp>
      <p:sp>
        <p:nvSpPr>
          <p:cNvPr id="128" name="Google Shape;128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cs-CZ" sz="2000">
                <a:latin typeface="Times New Roman"/>
                <a:ea typeface="Times New Roman"/>
                <a:cs typeface="Times New Roman"/>
                <a:sym typeface="Times New Roman"/>
              </a:rPr>
              <a:t>v kategorii Airbrush jsou povoleny šablony, ať již kupované nebo vyrobené umělcem</a:t>
            </a:r>
            <a:endParaRPr/>
          </a:p>
          <a:p>
            <a:pPr marL="342900" lvl="0" indent="-342900" algn="just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cs-CZ" sz="2000">
                <a:latin typeface="Times New Roman"/>
                <a:ea typeface="Times New Roman"/>
                <a:cs typeface="Times New Roman"/>
                <a:sym typeface="Times New Roman"/>
              </a:rPr>
              <a:t>fixace barvy - pro zajištění celkové malby na kůži se používají speciální fixační spreje a pudry. Malba tak získává odolnost proti setření nebo smazání při pocení na několik hodin</a:t>
            </a:r>
            <a:endParaRPr/>
          </a:p>
          <a:p>
            <a:pPr marL="342900" lvl="0" indent="-342900" algn="just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cs-CZ" sz="2000">
                <a:latin typeface="Times New Roman"/>
                <a:ea typeface="Times New Roman"/>
                <a:cs typeface="Times New Roman"/>
                <a:sym typeface="Times New Roman"/>
              </a:rPr>
              <a:t>v roce 2004 byla založena světová asociace bodypaintingu (WBPA World Body Painting Association)</a:t>
            </a:r>
            <a:endParaRPr/>
          </a:p>
          <a:p>
            <a:pPr marL="34290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sz="28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29" name="Google Shape;129;p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690963" y="3951018"/>
            <a:ext cx="1877739" cy="2632344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6"/>
          <p:cNvSpPr txBox="1"/>
          <p:nvPr/>
        </p:nvSpPr>
        <p:spPr>
          <a:xfrm>
            <a:off x="971600" y="6308725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Obr. 6</a:t>
            </a:r>
            <a:endParaRPr/>
          </a:p>
        </p:txBody>
      </p:sp>
      <p:pic>
        <p:nvPicPr>
          <p:cNvPr id="131" name="Google Shape;131;p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51217" y="3863181"/>
            <a:ext cx="2237779" cy="2207942"/>
          </a:xfrm>
          <a:prstGeom prst="rect">
            <a:avLst/>
          </a:prstGeom>
          <a:noFill/>
          <a:ln>
            <a:noFill/>
          </a:ln>
        </p:spPr>
      </p:pic>
      <p:sp>
        <p:nvSpPr>
          <p:cNvPr id="132" name="Google Shape;132;p6"/>
          <p:cNvSpPr txBox="1"/>
          <p:nvPr/>
        </p:nvSpPr>
        <p:spPr>
          <a:xfrm>
            <a:off x="6251217" y="6126163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Obr. 7</a:t>
            </a:r>
            <a:endParaRPr/>
          </a:p>
        </p:txBody>
      </p:sp>
    </p:spTree>
  </p:cSld>
  <p:clrMapOvr>
    <a:masterClrMapping/>
  </p:clrMapOvr>
  <p:transition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/>
              <a:buNone/>
            </a:pPr>
            <a:r>
              <a:rPr lang="cs-CZ" b="1">
                <a:latin typeface="Times New Roman"/>
                <a:ea typeface="Times New Roman"/>
                <a:cs typeface="Times New Roman"/>
                <a:sym typeface="Times New Roman"/>
              </a:rPr>
              <a:t>Hygienické zásady</a:t>
            </a:r>
            <a:endParaRPr/>
          </a:p>
        </p:txBody>
      </p:sp>
      <p:sp>
        <p:nvSpPr>
          <p:cNvPr id="138" name="Google Shape;138;p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cs-CZ" sz="2400">
                <a:latin typeface="Times New Roman"/>
                <a:ea typeface="Times New Roman"/>
                <a:cs typeface="Times New Roman"/>
                <a:sym typeface="Times New Roman"/>
              </a:rPr>
              <a:t>barvy na tělo a obličej musejí splňovat přísné atestace – používají se i pro děti</a:t>
            </a:r>
            <a:endParaRPr/>
          </a:p>
          <a:p>
            <a:pPr marL="342900" lvl="0" indent="-3429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cs-CZ" sz="2400">
                <a:latin typeface="Times New Roman"/>
                <a:ea typeface="Times New Roman"/>
                <a:cs typeface="Times New Roman"/>
                <a:sym typeface="Times New Roman"/>
              </a:rPr>
              <a:t>musí mít licenci nebo certifikát potvrzující kvalitu</a:t>
            </a:r>
            <a:endParaRPr/>
          </a:p>
          <a:p>
            <a:pPr marL="342900" lvl="0" indent="-3429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cs-CZ" sz="2400">
                <a:latin typeface="Times New Roman"/>
                <a:ea typeface="Times New Roman"/>
                <a:cs typeface="Times New Roman"/>
                <a:sym typeface="Times New Roman"/>
              </a:rPr>
              <a:t>proto jsou k dostání desinfekce na štětce, odstraňovače lepidel a jiné potřeby</a:t>
            </a:r>
            <a:endParaRPr/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39" name="Google Shape;139;p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27584" y="3948951"/>
            <a:ext cx="3085208" cy="2159645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7"/>
          <p:cNvSpPr txBox="1"/>
          <p:nvPr/>
        </p:nvSpPr>
        <p:spPr>
          <a:xfrm>
            <a:off x="827584" y="6214030"/>
            <a:ext cx="100811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Obr. 8</a:t>
            </a:r>
            <a:endParaRPr/>
          </a:p>
        </p:txBody>
      </p:sp>
    </p:spTree>
  </p:cSld>
  <p:clrMapOvr>
    <a:masterClrMapping/>
  </p:clrMapOvr>
  <p:transition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/>
              <a:buNone/>
            </a:pPr>
            <a:r>
              <a:rPr lang="cs-CZ" b="1">
                <a:latin typeface="Times New Roman"/>
                <a:ea typeface="Times New Roman"/>
                <a:cs typeface="Times New Roman"/>
                <a:sym typeface="Times New Roman"/>
              </a:rPr>
              <a:t>Osobnosti bodypaintingu</a:t>
            </a:r>
            <a:endParaRPr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6" name="Google Shape;146;p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cs-CZ">
                <a:latin typeface="Times New Roman"/>
                <a:ea typeface="Times New Roman"/>
                <a:cs typeface="Times New Roman"/>
                <a:sym typeface="Times New Roman"/>
              </a:rPr>
              <a:t>Joanne Gair</a:t>
            </a:r>
            <a:endParaRPr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cs-CZ">
                <a:latin typeface="Times New Roman"/>
                <a:ea typeface="Times New Roman"/>
                <a:cs typeface="Times New Roman"/>
                <a:sym typeface="Times New Roman"/>
              </a:rPr>
              <a:t>Craig Tracy</a:t>
            </a:r>
            <a:endParaRPr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cs-CZ">
                <a:latin typeface="Times New Roman"/>
                <a:ea typeface="Times New Roman"/>
                <a:cs typeface="Times New Roman"/>
                <a:sym typeface="Times New Roman"/>
              </a:rPr>
              <a:t>Bella Volen</a:t>
            </a:r>
            <a:endParaRPr/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cs-CZ">
                <a:latin typeface="Times New Roman"/>
                <a:ea typeface="Times New Roman"/>
                <a:cs typeface="Times New Roman"/>
                <a:sym typeface="Times New Roman"/>
              </a:rPr>
              <a:t>Scott Fray</a:t>
            </a:r>
            <a:endParaRPr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cs-CZ">
                <a:latin typeface="Times New Roman"/>
                <a:ea typeface="Times New Roman"/>
                <a:cs typeface="Times New Roman"/>
                <a:sym typeface="Times New Roman"/>
              </a:rPr>
              <a:t>Johannes Stöetter</a:t>
            </a:r>
            <a:endParaRPr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/>
          </a:p>
        </p:txBody>
      </p:sp>
    </p:spTree>
  </p:cSld>
  <p:clrMapOvr>
    <a:masterClrMapping/>
  </p:clrMapOvr>
  <p:transition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/>
              <a:buNone/>
            </a:pPr>
            <a:r>
              <a:rPr lang="cs-CZ" b="1">
                <a:latin typeface="Times New Roman"/>
                <a:ea typeface="Times New Roman"/>
                <a:cs typeface="Times New Roman"/>
                <a:sym typeface="Times New Roman"/>
              </a:rPr>
              <a:t>Zdroje obrázků</a:t>
            </a:r>
            <a:endParaRPr/>
          </a:p>
        </p:txBody>
      </p:sp>
      <p:sp>
        <p:nvSpPr>
          <p:cNvPr id="152" name="Google Shape;152;p9"/>
          <p:cNvSpPr txBox="1">
            <a:spLocks noGrp="1"/>
          </p:cNvSpPr>
          <p:nvPr>
            <p:ph type="body" idx="1"/>
          </p:nvPr>
        </p:nvSpPr>
        <p:spPr>
          <a:xfrm>
            <a:off x="457200" y="1268760"/>
            <a:ext cx="8229600" cy="54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cs-CZ" sz="1600">
                <a:latin typeface="Times New Roman"/>
                <a:ea typeface="Times New Roman"/>
                <a:cs typeface="Times New Roman"/>
                <a:sym typeface="Times New Roman"/>
              </a:rPr>
              <a:t>Obr. 1 </a:t>
            </a:r>
            <a:r>
              <a:rPr lang="cs-CZ" sz="1600" b="0" i="0">
                <a:latin typeface="Times New Roman"/>
                <a:ea typeface="Times New Roman"/>
                <a:cs typeface="Times New Roman"/>
                <a:sym typeface="Times New Roman"/>
              </a:rPr>
              <a:t>HILTON, Tom. flickr.com: </a:t>
            </a:r>
            <a:r>
              <a:rPr lang="cs-CZ" sz="1600" b="0" i="1">
                <a:latin typeface="Times New Roman"/>
                <a:ea typeface="Times New Roman"/>
                <a:cs typeface="Times New Roman"/>
                <a:sym typeface="Times New Roman"/>
              </a:rPr>
              <a:t>Bodypainting Day</a:t>
            </a:r>
            <a:r>
              <a:rPr lang="cs-CZ" sz="1600" b="0" i="0">
                <a:latin typeface="Times New Roman"/>
                <a:ea typeface="Times New Roman"/>
                <a:cs typeface="Times New Roman"/>
                <a:sym typeface="Times New Roman"/>
              </a:rPr>
              <a:t> [online]. 2016-11-22 [cit. 2021-11-18]. Dostupný pod licencí </a:t>
            </a:r>
            <a:r>
              <a:rPr lang="cs-CZ" sz="1600" b="0" i="0" u="sng" strike="noStrike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/>
              </a:rPr>
              <a:t>CC-BY</a:t>
            </a:r>
            <a:r>
              <a:rPr lang="cs-CZ" sz="1600" b="0" i="0">
                <a:latin typeface="Times New Roman"/>
                <a:ea typeface="Times New Roman"/>
                <a:cs typeface="Times New Roman"/>
                <a:sym typeface="Times New Roman"/>
              </a:rPr>
              <a:t> na WWW: &lt;https://www.flickr.com/photos/tomhilton/31025428632/&gt;.</a:t>
            </a:r>
            <a:endParaRPr/>
          </a:p>
          <a:p>
            <a:pPr marL="342900" lvl="0" indent="-3429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cs-CZ" sz="1600">
                <a:latin typeface="Times New Roman"/>
                <a:ea typeface="Times New Roman"/>
                <a:cs typeface="Times New Roman"/>
                <a:sym typeface="Times New Roman"/>
              </a:rPr>
              <a:t>Obr. 2 </a:t>
            </a:r>
            <a:r>
              <a:rPr lang="cs-CZ" sz="1600" b="0" i="0">
                <a:latin typeface="Times New Roman"/>
                <a:ea typeface="Times New Roman"/>
                <a:cs typeface="Times New Roman"/>
                <a:sym typeface="Times New Roman"/>
              </a:rPr>
              <a:t>Victoria_Borodinova. Pixabay.com: [online]. [cit. 2021-11-18]. Dostupný pod licencí Public Domain na WWW: &lt;https://pixabay.com/photos/portrait-woman-dye-artist-art-5410018/&gt;.</a:t>
            </a:r>
            <a:endParaRPr sz="1600" b="0" i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cs-CZ" sz="1600">
                <a:latin typeface="Times New Roman"/>
                <a:ea typeface="Times New Roman"/>
                <a:cs typeface="Times New Roman"/>
                <a:sym typeface="Times New Roman"/>
              </a:rPr>
              <a:t>Obr. 3 </a:t>
            </a:r>
            <a:r>
              <a:rPr lang="cs-CZ" sz="1600" b="0" i="0">
                <a:latin typeface="Times New Roman"/>
                <a:ea typeface="Times New Roman"/>
                <a:cs typeface="Times New Roman"/>
                <a:sym typeface="Times New Roman"/>
              </a:rPr>
              <a:t>Body. flickr.com: </a:t>
            </a:r>
            <a:r>
              <a:rPr lang="cs-CZ" sz="1600" b="0" i="1">
                <a:latin typeface="Times New Roman"/>
                <a:ea typeface="Times New Roman"/>
                <a:cs typeface="Times New Roman"/>
                <a:sym typeface="Times New Roman"/>
              </a:rPr>
              <a:t>Bodypainting</a:t>
            </a:r>
            <a:r>
              <a:rPr lang="cs-CZ" sz="1600" b="0" i="0">
                <a:latin typeface="Times New Roman"/>
                <a:ea typeface="Times New Roman"/>
                <a:cs typeface="Times New Roman"/>
                <a:sym typeface="Times New Roman"/>
              </a:rPr>
              <a:t> [online]. 2014-08-17 [cit. 2021-11-18]. Dostupný pod licencí </a:t>
            </a:r>
            <a:r>
              <a:rPr lang="cs-CZ" sz="1600" b="0" i="0" u="sng" strike="noStrike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/>
              </a:rPr>
              <a:t>CC-BY-SA</a:t>
            </a:r>
            <a:r>
              <a:rPr lang="cs-CZ" sz="1600" b="0" i="0">
                <a:latin typeface="Times New Roman"/>
                <a:ea typeface="Times New Roman"/>
                <a:cs typeface="Times New Roman"/>
                <a:sym typeface="Times New Roman"/>
              </a:rPr>
              <a:t> na WWW: &lt;https://www.flickr.com/photos/98984141@N08/14941414011/&gt;.</a:t>
            </a:r>
            <a:endParaRPr sz="16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cs-CZ" sz="1600">
                <a:latin typeface="Times New Roman"/>
                <a:ea typeface="Times New Roman"/>
                <a:cs typeface="Times New Roman"/>
                <a:sym typeface="Times New Roman"/>
              </a:rPr>
              <a:t>Obr. 4 </a:t>
            </a:r>
            <a:r>
              <a:rPr lang="cs-CZ" sz="1600" b="0" i="0">
                <a:latin typeface="Times New Roman"/>
                <a:ea typeface="Times New Roman"/>
                <a:cs typeface="Times New Roman"/>
                <a:sym typeface="Times New Roman"/>
              </a:rPr>
              <a:t>ivanovgood. Pixabay.com: [online]. [cit. 2021-11-18]. Dostupný pod licencí Public Domain na WWW: &lt;https://pixabay.com/photos/paint-makeup-girl-cosmetics-2985569/&gt;.</a:t>
            </a:r>
            <a:endParaRPr sz="16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cs-CZ" sz="1600">
                <a:latin typeface="Times New Roman"/>
                <a:ea typeface="Times New Roman"/>
                <a:cs typeface="Times New Roman"/>
                <a:sym typeface="Times New Roman"/>
              </a:rPr>
              <a:t>Obr. 5 </a:t>
            </a:r>
            <a:r>
              <a:rPr lang="cs-CZ" sz="1600" b="0" i="0">
                <a:latin typeface="Times New Roman"/>
                <a:ea typeface="Times New Roman"/>
                <a:cs typeface="Times New Roman"/>
                <a:sym typeface="Times New Roman"/>
              </a:rPr>
              <a:t>hamidkhalid786. Pixabay.com: [online]. [cit. 2021-11-18]. Dostupný pod licencí Public Domain na WWW: &lt;https://pixabay.com/photos/hands-henna-tattoo-tradition-body-5504603/&gt;.</a:t>
            </a:r>
            <a:endParaRPr/>
          </a:p>
          <a:p>
            <a:pPr marL="342900" lvl="0" indent="-3429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cs-CZ" sz="1600">
                <a:latin typeface="Times New Roman"/>
                <a:ea typeface="Times New Roman"/>
                <a:cs typeface="Times New Roman"/>
                <a:sym typeface="Times New Roman"/>
              </a:rPr>
              <a:t>Obr. 6 </a:t>
            </a:r>
            <a:r>
              <a:rPr lang="cs-CZ" sz="1600" b="0" i="0">
                <a:latin typeface="Times New Roman"/>
                <a:ea typeface="Times New Roman"/>
                <a:cs typeface="Times New Roman"/>
                <a:sym typeface="Times New Roman"/>
              </a:rPr>
              <a:t>anaterate. Pixabay.com: [online]. [cit. 2021-11-18]. Dostupný pod licencí Public Domain na WWW: &lt;https://pixabay.com/illustrations/woman-body-painting-bodypaint-3386096/&gt;.</a:t>
            </a:r>
            <a:endParaRPr/>
          </a:p>
          <a:p>
            <a:pPr marL="342900" lvl="0" indent="-3429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cs-CZ" sz="1600">
                <a:latin typeface="Times New Roman"/>
                <a:ea typeface="Times New Roman"/>
                <a:cs typeface="Times New Roman"/>
                <a:sym typeface="Times New Roman"/>
              </a:rPr>
              <a:t>Obr. 7 </a:t>
            </a:r>
            <a:r>
              <a:rPr lang="cs-CZ" sz="1600" b="0" i="0">
                <a:latin typeface="Times New Roman"/>
                <a:ea typeface="Times New Roman"/>
                <a:cs typeface="Times New Roman"/>
                <a:sym typeface="Times New Roman"/>
              </a:rPr>
              <a:t>Alexas_Fotos. Pixabay.com: [online]. [cit. 2021-11-18]. Dostupný pod licencí Public Domain na WWW: &lt;https://pixabay.com/photos/man-tattoo-upper-body-girl-2855188/&gt;.</a:t>
            </a:r>
            <a:endParaRPr/>
          </a:p>
          <a:p>
            <a:pPr marL="342900" lvl="0" indent="-3429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cs-CZ" sz="1600">
                <a:latin typeface="Times New Roman"/>
                <a:ea typeface="Times New Roman"/>
                <a:cs typeface="Times New Roman"/>
                <a:sym typeface="Times New Roman"/>
              </a:rPr>
              <a:t>Obr. 8 </a:t>
            </a:r>
            <a:r>
              <a:rPr lang="cs-CZ" sz="1600" b="0" i="0">
                <a:latin typeface="Times New Roman"/>
                <a:ea typeface="Times New Roman"/>
                <a:cs typeface="Times New Roman"/>
                <a:sym typeface="Times New Roman"/>
              </a:rPr>
              <a:t>monicore. Pixabay.com: [online]. [cit. 2021-11-18]. Dostupný pod licencí Public Domain na WWW: &lt;https://pixabay.com/photos/essential-oils-alternative-aroma-2536471/&gt;.</a:t>
            </a:r>
            <a:r>
              <a:rPr lang="cs-CZ" sz="1600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/>
          </a:p>
        </p:txBody>
      </p:sp>
    </p:spTree>
  </p:cSld>
  <p:clrMapOvr>
    <a:masterClrMapping/>
  </p:clrMapOvr>
  <p:transition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1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/>
              <a:buNone/>
            </a:pPr>
            <a:r>
              <a:rPr lang="cs-CZ" b="1">
                <a:latin typeface="Times New Roman"/>
                <a:ea typeface="Times New Roman"/>
                <a:cs typeface="Times New Roman"/>
                <a:sym typeface="Times New Roman"/>
              </a:rPr>
              <a:t>Děkuji za pozornost</a:t>
            </a:r>
            <a:endParaRPr/>
          </a:p>
        </p:txBody>
      </p:sp>
      <p:sp>
        <p:nvSpPr>
          <p:cNvPr id="158" name="Google Shape;158;p1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1397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/>
          </a:p>
        </p:txBody>
      </p:sp>
    </p:spTree>
  </p:cSld>
  <p:clrMapOvr>
    <a:masterClrMapping/>
  </p:clrMapOvr>
  <p:transition>
    <p:wipe dir="r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437</Words>
  <Application>Microsoft Office PowerPoint</Application>
  <PresentationFormat>Předvádění na obrazovce (4:3)</PresentationFormat>
  <Paragraphs>67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BODYPAINTING</vt:lpstr>
      <vt:lpstr>Historie</vt:lpstr>
      <vt:lpstr>Základní informace</vt:lpstr>
      <vt:lpstr>Pomůcky a barvy</vt:lpstr>
      <vt:lpstr>Druhy bodypaintingu </vt:lpstr>
      <vt:lpstr>Soutěže</vt:lpstr>
      <vt:lpstr>Hygienické zásady</vt:lpstr>
      <vt:lpstr>Osobnosti bodypaintingu</vt:lpstr>
      <vt:lpstr>Zdroje obrázků</vt:lpstr>
      <vt:lpstr>Děkuji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BODYPAINTING</dc:title>
  <dc:creator>PC</dc:creator>
  <cp:lastModifiedBy>User</cp:lastModifiedBy>
  <cp:revision>2</cp:revision>
  <dcterms:created xsi:type="dcterms:W3CDTF">2021-02-07T07:22:29Z</dcterms:created>
  <dcterms:modified xsi:type="dcterms:W3CDTF">2022-01-18T14:01:14Z</dcterms:modified>
</cp:coreProperties>
</file>