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7099300" cy="10234613"/>
  <p:embeddedFontLst>
    <p:embeddedFont>
      <p:font typeface="Century Gothic" pitchFamily="34" charset="0"/>
      <p:regular r:id="rId24"/>
      <p:bold r:id="rId25"/>
      <p:italic r:id="rId26"/>
      <p:boldItalic r:id="rId27"/>
    </p:embeddedFont>
    <p:embeddedFont>
      <p:font typeface="Libre Franklin" charset="-18"/>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4" roundtripDataSignature="AMtx7mg83ry5GzU+/W2PvvjVJXy2sPYCJ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58"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709930" y="4861441"/>
            <a:ext cx="5679440" cy="4605576"/>
          </a:xfrm>
          <a:prstGeom prst="rect">
            <a:avLst/>
          </a:prstGeom>
          <a:noFill/>
          <a:ln>
            <a:noFill/>
          </a:ln>
        </p:spPr>
        <p:txBody>
          <a:bodyPr spcFirstLastPara="1" wrap="square" lIns="99032" tIns="99032" rIns="99032" bIns="99032"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45" name="Google Shape;145;p1: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52" name="Google Shape;152;p2: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58" name="Google Shape;158;p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4: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66" name="Google Shape;166;p4: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5: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73" name="Google Shape;173;p5: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6: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93" name="Google Shape;193;p6: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7: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199" name="Google Shape;199;p7: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8: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05" name="Google Shape;205;p8: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13" name="Google Shape;213;p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0: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21" name="Google Shape;221;p10: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1: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27" name="Google Shape;227;p11: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2: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35" name="Google Shape;235;p12: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3: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45" name="Google Shape;245;p1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4: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53" name="Google Shape;253;p14: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5: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61" name="Google Shape;261;p15: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6: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68" name="Google Shape;268;p16: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7: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78" name="Google Shape;278;p17: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8: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86" name="Google Shape;286;p18: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19: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294" name="Google Shape;294;p1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20: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304" name="Google Shape;304;p20: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21:notes"/>
          <p:cNvSpPr txBox="1">
            <a:spLocks noGrp="1"/>
          </p:cNvSpPr>
          <p:nvPr>
            <p:ph type="body" idx="1"/>
          </p:nvPr>
        </p:nvSpPr>
        <p:spPr>
          <a:xfrm>
            <a:off x="709930" y="4861441"/>
            <a:ext cx="5679440" cy="4605576"/>
          </a:xfrm>
          <a:prstGeom prst="rect">
            <a:avLst/>
          </a:prstGeom>
        </p:spPr>
        <p:txBody>
          <a:bodyPr spcFirstLastPara="1" wrap="square" lIns="99032" tIns="99032" rIns="99032" bIns="99032" anchor="t" anchorCtr="0">
            <a:noAutofit/>
          </a:bodyPr>
          <a:lstStyle/>
          <a:p>
            <a:pPr marL="0" indent="0">
              <a:buNone/>
            </a:pPr>
            <a:endParaRPr/>
          </a:p>
        </p:txBody>
      </p:sp>
      <p:sp>
        <p:nvSpPr>
          <p:cNvPr id="310" name="Google Shape;310;p21: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Úvodní snímek" type="title">
  <p:cSld name="TITLE">
    <p:spTree>
      <p:nvGrpSpPr>
        <p:cNvPr id="1" name="Shape 17"/>
        <p:cNvGrpSpPr/>
        <p:nvPr/>
      </p:nvGrpSpPr>
      <p:grpSpPr>
        <a:xfrm>
          <a:off x="0" y="0"/>
          <a:ext cx="0" cy="0"/>
          <a:chOff x="0" y="0"/>
          <a:chExt cx="0" cy="0"/>
        </a:xfrm>
      </p:grpSpPr>
      <p:sp>
        <p:nvSpPr>
          <p:cNvPr id="18" name="Google Shape;18;p23"/>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3"/>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600"/>
              <a:buNone/>
              <a:defRPr cap="none">
                <a:solidFill>
                  <a:srgbClr val="86D1D8"/>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a:endParaRPr/>
          </a:p>
        </p:txBody>
      </p:sp>
      <p:sp>
        <p:nvSpPr>
          <p:cNvPr id="20" name="Google Shape;20;p2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2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4"/>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6" name="Google Shape;26;p2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Dva obsahy" type="twoObj">
  <p:cSld name="TWO_OBJECTS">
    <p:spTree>
      <p:nvGrpSpPr>
        <p:cNvPr id="1" name="Shape 29"/>
        <p:cNvGrpSpPr/>
        <p:nvPr/>
      </p:nvGrpSpPr>
      <p:grpSpPr>
        <a:xfrm>
          <a:off x="0" y="0"/>
          <a:ext cx="0" cy="0"/>
          <a:chOff x="0" y="0"/>
          <a:chExt cx="0" cy="0"/>
        </a:xfrm>
      </p:grpSpPr>
      <p:sp>
        <p:nvSpPr>
          <p:cNvPr id="30" name="Google Shape;30;p2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5"/>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2" name="Google Shape;32;p25"/>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3" name="Google Shape;33;p2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Prázdný" type="blank">
  <p:cSld name="BLANK">
    <p:spTree>
      <p:nvGrpSpPr>
        <p:cNvPr id="1" name="Shape 36"/>
        <p:cNvGrpSpPr/>
        <p:nvPr/>
      </p:nvGrpSpPr>
      <p:grpSpPr>
        <a:xfrm>
          <a:off x="0" y="0"/>
          <a:ext cx="0" cy="0"/>
          <a:chOff x="0" y="0"/>
          <a:chExt cx="0" cy="0"/>
        </a:xfrm>
      </p:grpSpPr>
      <p:sp>
        <p:nvSpPr>
          <p:cNvPr id="37" name="Google Shape;37;p2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Záhlaví části" type="secHead">
  <p:cSld name="SECTION_HEADER">
    <p:spTree>
      <p:nvGrpSpPr>
        <p:cNvPr id="1" name="Shape 40"/>
        <p:cNvGrpSpPr/>
        <p:nvPr/>
      </p:nvGrpSpPr>
      <p:grpSpPr>
        <a:xfrm>
          <a:off x="0" y="0"/>
          <a:ext cx="0" cy="0"/>
          <a:chOff x="0" y="0"/>
          <a:chExt cx="0" cy="0"/>
        </a:xfrm>
      </p:grpSpPr>
      <p:sp>
        <p:nvSpPr>
          <p:cNvPr id="41" name="Google Shape;41;p27"/>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7"/>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43" name="Google Shape;43;p2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Porovnání" type="twoTxTwoObj">
  <p:cSld name="TWO_OBJECTS_WITH_TEXT">
    <p:spTree>
      <p:nvGrpSpPr>
        <p:cNvPr id="1" name="Shape 46"/>
        <p:cNvGrpSpPr/>
        <p:nvPr/>
      </p:nvGrpSpPr>
      <p:grpSpPr>
        <a:xfrm>
          <a:off x="0" y="0"/>
          <a:ext cx="0" cy="0"/>
          <a:chOff x="0" y="0"/>
          <a:chExt cx="0" cy="0"/>
        </a:xfrm>
      </p:grpSpPr>
      <p:sp>
        <p:nvSpPr>
          <p:cNvPr id="47" name="Google Shape;47;p2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8"/>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28"/>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28"/>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28"/>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2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Jenom nadpis" type="titleOnly">
  <p:cSld name="TITLE_ONLY">
    <p:spTree>
      <p:nvGrpSpPr>
        <p:cNvPr id="1" name="Shape 55"/>
        <p:cNvGrpSpPr/>
        <p:nvPr/>
      </p:nvGrpSpPr>
      <p:grpSpPr>
        <a:xfrm>
          <a:off x="0" y="0"/>
          <a:ext cx="0" cy="0"/>
          <a:chOff x="0" y="0"/>
          <a:chExt cx="0" cy="0"/>
        </a:xfrm>
      </p:grpSpPr>
      <p:sp>
        <p:nvSpPr>
          <p:cNvPr id="56" name="Google Shape;56;p2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bsah s titulkem" type="objTx">
  <p:cSld name="OBJECT_WITH_CAPTION_TEXT">
    <p:spTree>
      <p:nvGrpSpPr>
        <p:cNvPr id="1" name="Shape 60"/>
        <p:cNvGrpSpPr/>
        <p:nvPr/>
      </p:nvGrpSpPr>
      <p:grpSpPr>
        <a:xfrm>
          <a:off x="0" y="0"/>
          <a:ext cx="0" cy="0"/>
          <a:chOff x="0" y="0"/>
          <a:chExt cx="0" cy="0"/>
        </a:xfrm>
      </p:grpSpPr>
      <p:sp>
        <p:nvSpPr>
          <p:cNvPr id="61" name="Google Shape;61;p30"/>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30"/>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3" name="Google Shape;63;p30"/>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4" name="Google Shape;64;p3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3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3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Obrázek s titulkem" type="picTx">
  <p:cSld name="PICTURE_WITH_CAPTION_TEXT">
    <p:spTree>
      <p:nvGrpSpPr>
        <p:cNvPr id="1" name="Shape 67"/>
        <p:cNvGrpSpPr/>
        <p:nvPr/>
      </p:nvGrpSpPr>
      <p:grpSpPr>
        <a:xfrm>
          <a:off x="0" y="0"/>
          <a:ext cx="0" cy="0"/>
          <a:chOff x="0" y="0"/>
          <a:chExt cx="0" cy="0"/>
        </a:xfrm>
      </p:grpSpPr>
      <p:sp>
        <p:nvSpPr>
          <p:cNvPr id="68" name="Google Shape;68;p31"/>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31"/>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0" name="Google Shape;70;p31"/>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1" name="Google Shape;71;p3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3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3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atický obrázek s popiskem">
  <p:cSld name="Panoramatický obrázek s popiskem">
    <p:spTree>
      <p:nvGrpSpPr>
        <p:cNvPr id="1" name="Shape 74"/>
        <p:cNvGrpSpPr/>
        <p:nvPr/>
      </p:nvGrpSpPr>
      <p:grpSpPr>
        <a:xfrm>
          <a:off x="0" y="0"/>
          <a:ext cx="0" cy="0"/>
          <a:chOff x="0" y="0"/>
          <a:chExt cx="0" cy="0"/>
        </a:xfrm>
      </p:grpSpPr>
      <p:sp>
        <p:nvSpPr>
          <p:cNvPr id="75" name="Google Shape;75;p32"/>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2"/>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77" name="Google Shape;77;p32"/>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8" name="Google Shape;78;p3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3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3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ázev a popisek">
  <p:cSld name="Název a popisek">
    <p:spTree>
      <p:nvGrpSpPr>
        <p:cNvPr id="1" name="Shape 81"/>
        <p:cNvGrpSpPr/>
        <p:nvPr/>
      </p:nvGrpSpPr>
      <p:grpSpPr>
        <a:xfrm>
          <a:off x="0" y="0"/>
          <a:ext cx="0" cy="0"/>
          <a:chOff x="0" y="0"/>
          <a:chExt cx="0" cy="0"/>
        </a:xfrm>
      </p:grpSpPr>
      <p:sp>
        <p:nvSpPr>
          <p:cNvPr id="82" name="Google Shape;82;p33"/>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3"/>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4" name="Google Shape;84;p3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3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itace s popiskem">
  <p:cSld name="Citace s popiskem">
    <p:spTree>
      <p:nvGrpSpPr>
        <p:cNvPr id="1" name="Shape 87"/>
        <p:cNvGrpSpPr/>
        <p:nvPr/>
      </p:nvGrpSpPr>
      <p:grpSpPr>
        <a:xfrm>
          <a:off x="0" y="0"/>
          <a:ext cx="0" cy="0"/>
          <a:chOff x="0" y="0"/>
          <a:chExt cx="0" cy="0"/>
        </a:xfrm>
      </p:grpSpPr>
      <p:sp>
        <p:nvSpPr>
          <p:cNvPr id="88" name="Google Shape;88;p34"/>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34"/>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rgbClr val="86D1D8"/>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0" name="Google Shape;90;p34"/>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3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3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3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
        <p:nvSpPr>
          <p:cNvPr id="94" name="Google Shape;94;p34"/>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cs-CZ" sz="12200" b="0" i="0">
                <a:solidFill>
                  <a:srgbClr val="86D1D8"/>
                </a:solidFill>
                <a:latin typeface="Arial"/>
                <a:ea typeface="Arial"/>
                <a:cs typeface="Arial"/>
                <a:sym typeface="Arial"/>
              </a:rPr>
              <a:t>“</a:t>
            </a:r>
            <a:endParaRPr/>
          </a:p>
        </p:txBody>
      </p:sp>
      <p:sp>
        <p:nvSpPr>
          <p:cNvPr id="95" name="Google Shape;95;p34"/>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cs-CZ" sz="12200"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Jmenovka">
  <p:cSld name="Jmenovka">
    <p:spTree>
      <p:nvGrpSpPr>
        <p:cNvPr id="1" name="Shape 96"/>
        <p:cNvGrpSpPr/>
        <p:nvPr/>
      </p:nvGrpSpPr>
      <p:grpSpPr>
        <a:xfrm>
          <a:off x="0" y="0"/>
          <a:ext cx="0" cy="0"/>
          <a:chOff x="0" y="0"/>
          <a:chExt cx="0" cy="0"/>
        </a:xfrm>
      </p:grpSpPr>
      <p:sp>
        <p:nvSpPr>
          <p:cNvPr id="97" name="Google Shape;97;p35"/>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35"/>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99" name="Google Shape;99;p3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3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sloupce">
  <p:cSld name="3 sloupce">
    <p:spTree>
      <p:nvGrpSpPr>
        <p:cNvPr id="1" name="Shape 102"/>
        <p:cNvGrpSpPr/>
        <p:nvPr/>
      </p:nvGrpSpPr>
      <p:grpSpPr>
        <a:xfrm>
          <a:off x="0" y="0"/>
          <a:ext cx="0" cy="0"/>
          <a:chOff x="0" y="0"/>
          <a:chExt cx="0" cy="0"/>
        </a:xfrm>
      </p:grpSpPr>
      <p:sp>
        <p:nvSpPr>
          <p:cNvPr id="103" name="Google Shape;103;p3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6"/>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5" name="Google Shape;105;p36"/>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6" name="Google Shape;106;p36"/>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7" name="Google Shape;107;p36"/>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8" name="Google Shape;108;p36"/>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36"/>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0" name="Google Shape;110;p36"/>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1" name="Google Shape;111;p36"/>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2" name="Google Shape;112;p3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sloupce s obrázky">
  <p:cSld name="3 sloupce s obrázky">
    <p:spTree>
      <p:nvGrpSpPr>
        <p:cNvPr id="1" name="Shape 115"/>
        <p:cNvGrpSpPr/>
        <p:nvPr/>
      </p:nvGrpSpPr>
      <p:grpSpPr>
        <a:xfrm>
          <a:off x="0" y="0"/>
          <a:ext cx="0" cy="0"/>
          <a:chOff x="0" y="0"/>
          <a:chExt cx="0" cy="0"/>
        </a:xfrm>
      </p:grpSpPr>
      <p:sp>
        <p:nvSpPr>
          <p:cNvPr id="116" name="Google Shape;116;p3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7"/>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8" name="Google Shape;118;p37"/>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19" name="Google Shape;119;p37"/>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0" name="Google Shape;120;p37"/>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1" name="Google Shape;121;p37"/>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2" name="Google Shape;122;p37"/>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3" name="Google Shape;123;p37"/>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4" name="Google Shape;124;p37"/>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5" name="Google Shape;125;p37"/>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26" name="Google Shape;126;p37"/>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27" name="Google Shape;127;p37"/>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28" name="Google Shape;128;p3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Nadpis a svislý text" type="vertTx">
  <p:cSld name="VERTICAL_TEXT">
    <p:spTree>
      <p:nvGrpSpPr>
        <p:cNvPr id="1" name="Shape 131"/>
        <p:cNvGrpSpPr/>
        <p:nvPr/>
      </p:nvGrpSpPr>
      <p:grpSpPr>
        <a:xfrm>
          <a:off x="0" y="0"/>
          <a:ext cx="0" cy="0"/>
          <a:chOff x="0" y="0"/>
          <a:chExt cx="0" cy="0"/>
        </a:xfrm>
      </p:grpSpPr>
      <p:sp>
        <p:nvSpPr>
          <p:cNvPr id="132" name="Google Shape;132;p3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8"/>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vislý nadpis a text" type="vertTitleAndTx">
  <p:cSld name="VERTICAL_TITLE_AND_VERTICAL_TEXT">
    <p:spTree>
      <p:nvGrpSpPr>
        <p:cNvPr id="1" name="Shape 137"/>
        <p:cNvGrpSpPr/>
        <p:nvPr/>
      </p:nvGrpSpPr>
      <p:grpSpPr>
        <a:xfrm>
          <a:off x="0" y="0"/>
          <a:ext cx="0" cy="0"/>
          <a:chOff x="0" y="0"/>
          <a:chExt cx="0" cy="0"/>
        </a:xfrm>
      </p:grpSpPr>
      <p:sp>
        <p:nvSpPr>
          <p:cNvPr id="138" name="Google Shape;138;p39"/>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9"/>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pic>
        <p:nvPicPr>
          <p:cNvPr id="6" name="Google Shape;6;p22"/>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7" name="Google Shape;7;p22"/>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8" name="Google Shape;8;p22"/>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22"/>
          <p:cNvPicPr preferRelativeResize="0"/>
          <p:nvPr/>
        </p:nvPicPr>
        <p:blipFill rotWithShape="1">
          <a:blip r:embed="rId22">
            <a:alphaModFix/>
          </a:blip>
          <a:srcRect t="28812"/>
          <a:stretch/>
        </p:blipFill>
        <p:spPr>
          <a:xfrm>
            <a:off x="7999412" y="0"/>
            <a:ext cx="1603387" cy="1141407"/>
          </a:xfrm>
          <a:prstGeom prst="rect">
            <a:avLst/>
          </a:prstGeom>
          <a:noFill/>
          <a:ln>
            <a:noFill/>
          </a:ln>
        </p:spPr>
      </p:pic>
      <p:pic>
        <p:nvPicPr>
          <p:cNvPr id="10" name="Google Shape;10;p22"/>
          <p:cNvPicPr preferRelativeResize="0"/>
          <p:nvPr/>
        </p:nvPicPr>
        <p:blipFill rotWithShape="1">
          <a:blip r:embed="rId23">
            <a:alphaModFix/>
          </a:blip>
          <a:srcRect/>
          <a:stretch/>
        </p:blipFill>
        <p:spPr>
          <a:xfrm>
            <a:off x="8605878" y="6096000"/>
            <a:ext cx="993734" cy="762000"/>
          </a:xfrm>
          <a:prstGeom prst="rect">
            <a:avLst/>
          </a:prstGeom>
          <a:noFill/>
          <a:ln>
            <a:noFill/>
          </a:ln>
        </p:spPr>
      </p:pic>
      <p:sp>
        <p:nvSpPr>
          <p:cNvPr id="11" name="Google Shape;11;p22"/>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3" name="Google Shape;13;p22"/>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86D1D8"/>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86D1D8"/>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86D1D8"/>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2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2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Google Shape;16;p2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1154955" y="762000"/>
            <a:ext cx="8825700" cy="332970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lt2"/>
              </a:buClr>
              <a:buSzPts val="7200"/>
              <a:buFont typeface="Century Gothic"/>
              <a:buNone/>
            </a:pPr>
            <a:r>
              <a:rPr lang="cs-CZ"/>
              <a:t>MELÍROVÁNÍ VLASŮ </a:t>
            </a:r>
            <a:r>
              <a:rPr lang="cs-CZ" sz="2800"/>
              <a:t>– nejčastěji užívané techniky</a:t>
            </a:r>
            <a:endParaRPr sz="2800"/>
          </a:p>
        </p:txBody>
      </p:sp>
      <p:pic>
        <p:nvPicPr>
          <p:cNvPr id="149" name="Google Shape;149;p1"/>
          <p:cNvPicPr preferRelativeResize="0"/>
          <p:nvPr/>
        </p:nvPicPr>
        <p:blipFill>
          <a:blip r:embed="rId3">
            <a:alphaModFix/>
          </a:blip>
          <a:stretch>
            <a:fillRect/>
          </a:stretch>
        </p:blipFill>
        <p:spPr>
          <a:xfrm>
            <a:off x="3052925" y="5961200"/>
            <a:ext cx="6327025" cy="658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
          <p:cNvSpPr txBox="1">
            <a:spLocks noGrp="1"/>
          </p:cNvSpPr>
          <p:nvPr>
            <p:ph type="title"/>
          </p:nvPr>
        </p:nvSpPr>
        <p:spPr>
          <a:xfrm>
            <a:off x="646111" y="452718"/>
            <a:ext cx="9404723" cy="860927"/>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Co</a:t>
            </a:r>
            <a:r>
              <a:rPr lang="cs-CZ"/>
              <a:t> je to melír</a:t>
            </a:r>
            <a:endParaRPr/>
          </a:p>
        </p:txBody>
      </p:sp>
      <p:sp>
        <p:nvSpPr>
          <p:cNvPr id="155" name="Google Shape;155;p2"/>
          <p:cNvSpPr txBox="1">
            <a:spLocks noGrp="1"/>
          </p:cNvSpPr>
          <p:nvPr>
            <p:ph type="body" idx="1"/>
          </p:nvPr>
        </p:nvSpPr>
        <p:spPr>
          <a:xfrm>
            <a:off x="1103312" y="1442434"/>
            <a:ext cx="10191460" cy="4805965"/>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920"/>
              <a:buChar char="►"/>
            </a:pPr>
            <a:r>
              <a:rPr lang="cs-CZ" sz="2400">
                <a:latin typeface="Arial"/>
                <a:ea typeface="Arial"/>
                <a:cs typeface="Arial"/>
                <a:sym typeface="Arial"/>
              </a:rPr>
              <a:t>Melír je dvou a více barevnost vlasů.</a:t>
            </a:r>
            <a:endParaRPr/>
          </a:p>
          <a:p>
            <a:pPr marL="0" lvl="0" indent="0" algn="l" rtl="0">
              <a:spcBef>
                <a:spcPts val="1000"/>
              </a:spcBef>
              <a:spcAft>
                <a:spcPts val="0"/>
              </a:spcAft>
              <a:buSzPts val="1920"/>
              <a:buNone/>
            </a:pPr>
            <a:endParaRPr sz="2400">
              <a:latin typeface="Arial"/>
              <a:ea typeface="Arial"/>
              <a:cs typeface="Arial"/>
              <a:sym typeface="Arial"/>
            </a:endParaRPr>
          </a:p>
          <a:p>
            <a:pPr marL="342900" lvl="0" indent="-342900" algn="l" rtl="0">
              <a:spcBef>
                <a:spcPts val="1000"/>
              </a:spcBef>
              <a:spcAft>
                <a:spcPts val="0"/>
              </a:spcAft>
              <a:buSzPts val="1920"/>
              <a:buChar char="►"/>
            </a:pPr>
            <a:r>
              <a:rPr lang="cs-CZ" sz="2400">
                <a:latin typeface="Arial"/>
                <a:ea typeface="Arial"/>
                <a:cs typeface="Arial"/>
                <a:sym typeface="Arial"/>
              </a:rPr>
              <a:t>Melírovat můžeme světlou barvou do tmavých vlasů i naopak nebo více odstíny současně.</a:t>
            </a:r>
            <a:endParaRPr/>
          </a:p>
          <a:p>
            <a:pPr marL="0" lvl="0" indent="0" algn="l" rtl="0">
              <a:spcBef>
                <a:spcPts val="1000"/>
              </a:spcBef>
              <a:spcAft>
                <a:spcPts val="0"/>
              </a:spcAft>
              <a:buSzPts val="1920"/>
              <a:buNone/>
            </a:pPr>
            <a:endParaRPr sz="2400">
              <a:latin typeface="Arial"/>
              <a:ea typeface="Arial"/>
              <a:cs typeface="Arial"/>
              <a:sym typeface="Arial"/>
            </a:endParaRPr>
          </a:p>
          <a:p>
            <a:pPr marL="342900" lvl="0" indent="-342900" algn="l" rtl="0">
              <a:spcBef>
                <a:spcPts val="1000"/>
              </a:spcBef>
              <a:spcAft>
                <a:spcPts val="0"/>
              </a:spcAft>
              <a:buSzPts val="1920"/>
              <a:buChar char="►"/>
            </a:pPr>
            <a:r>
              <a:rPr lang="cs-CZ" sz="2400">
                <a:latin typeface="Arial"/>
                <a:ea typeface="Arial"/>
                <a:cs typeface="Arial"/>
                <a:sym typeface="Arial"/>
              </a:rPr>
              <a:t>Můžeme využívat odbarvovací přípravky, permanentní barvy, demipermanentní i semipermanentní barviva.</a:t>
            </a:r>
            <a:endParaRPr/>
          </a:p>
          <a:p>
            <a:pPr marL="0" lvl="0" indent="0" algn="l" rtl="0">
              <a:spcBef>
                <a:spcPts val="1000"/>
              </a:spcBef>
              <a:spcAft>
                <a:spcPts val="0"/>
              </a:spcAft>
              <a:buSzPts val="1920"/>
              <a:buNone/>
            </a:pPr>
            <a:endParaRPr sz="2400">
              <a:latin typeface="Arial"/>
              <a:ea typeface="Arial"/>
              <a:cs typeface="Arial"/>
              <a:sym typeface="Arial"/>
            </a:endParaRPr>
          </a:p>
          <a:p>
            <a:pPr marL="342900" lvl="0" indent="-342900" algn="l" rtl="0">
              <a:spcBef>
                <a:spcPts val="1000"/>
              </a:spcBef>
              <a:spcAft>
                <a:spcPts val="0"/>
              </a:spcAft>
              <a:buSzPts val="1920"/>
              <a:buChar char="►"/>
            </a:pPr>
            <a:r>
              <a:rPr lang="cs-CZ" sz="2400">
                <a:latin typeface="Arial"/>
                <a:ea typeface="Arial"/>
                <a:cs typeface="Arial"/>
                <a:sym typeface="Arial"/>
              </a:rPr>
              <a:t>Vytvářet barevně odlišné prameny vlasů můžeme po celé ploše vlasů nebo jen na vybraných místech. Pomocí melíru můžeme potlačit první známky šedivění, můžeme oživit nevýraznou barvu vlasů, zúžit nebo rozšířit obličej.</a:t>
            </a:r>
            <a:r>
              <a:rPr lang="cs-CZ" sz="2400" baseline="30000">
                <a:latin typeface="Arial"/>
                <a:ea typeface="Arial"/>
                <a:cs typeface="Arial"/>
                <a:sym typeface="Arial"/>
              </a:rPr>
              <a:t>1</a:t>
            </a:r>
            <a:endParaRPr sz="2400">
              <a:latin typeface="Arial"/>
              <a:ea typeface="Arial"/>
              <a:cs typeface="Arial"/>
              <a:sym typeface="Arial"/>
            </a:endParaRPr>
          </a:p>
          <a:p>
            <a:pPr marL="342900" lvl="0" indent="-220980" algn="l" rtl="0">
              <a:spcBef>
                <a:spcPts val="1000"/>
              </a:spcBef>
              <a:spcAft>
                <a:spcPts val="0"/>
              </a:spcAft>
              <a:buSzPts val="1920"/>
              <a:buNone/>
            </a:pPr>
            <a:endParaRPr sz="240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Materiál</a:t>
            </a:r>
            <a:r>
              <a:rPr lang="cs-CZ"/>
              <a:t> k melírování vlasů</a:t>
            </a:r>
            <a:endParaRPr/>
          </a:p>
        </p:txBody>
      </p:sp>
      <p:sp>
        <p:nvSpPr>
          <p:cNvPr id="161" name="Google Shape;161;p3"/>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cs-CZ"/>
              <a:t>fotka</a:t>
            </a:r>
            <a:endParaRPr/>
          </a:p>
        </p:txBody>
      </p:sp>
      <p:sp>
        <p:nvSpPr>
          <p:cNvPr id="162" name="Google Shape;162;p3"/>
          <p:cNvSpPr txBox="1"/>
          <p:nvPr/>
        </p:nvSpPr>
        <p:spPr>
          <a:xfrm>
            <a:off x="10452100" y="6248399"/>
            <a:ext cx="889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b="0" i="0" u="none" strike="noStrike" cap="none">
                <a:solidFill>
                  <a:schemeClr val="lt1"/>
                </a:solidFill>
                <a:latin typeface="Century Gothic"/>
                <a:ea typeface="Century Gothic"/>
                <a:cs typeface="Century Gothic"/>
                <a:sym typeface="Century Gothic"/>
              </a:rPr>
              <a:t>Obr. 1</a:t>
            </a:r>
            <a:endParaRPr/>
          </a:p>
        </p:txBody>
      </p:sp>
      <p:pic>
        <p:nvPicPr>
          <p:cNvPr id="163" name="Google Shape;163;p3"/>
          <p:cNvPicPr preferRelativeResize="0"/>
          <p:nvPr/>
        </p:nvPicPr>
        <p:blipFill rotWithShape="1">
          <a:blip r:embed="rId3">
            <a:alphaModFix/>
          </a:blip>
          <a:srcRect/>
          <a:stretch/>
        </p:blipFill>
        <p:spPr>
          <a:xfrm>
            <a:off x="1047377" y="1237623"/>
            <a:ext cx="9404723" cy="528280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Způsoby</a:t>
            </a:r>
            <a:r>
              <a:rPr lang="cs-CZ"/>
              <a:t> melírování vlasů</a:t>
            </a:r>
            <a:endParaRPr/>
          </a:p>
        </p:txBody>
      </p:sp>
      <p:sp>
        <p:nvSpPr>
          <p:cNvPr id="169" name="Google Shape;169;p4"/>
          <p:cNvSpPr txBox="1">
            <a:spLocks noGrp="1"/>
          </p:cNvSpPr>
          <p:nvPr>
            <p:ph type="body" idx="1"/>
          </p:nvPr>
        </p:nvSpPr>
        <p:spPr>
          <a:xfrm>
            <a:off x="1103312" y="1385889"/>
            <a:ext cx="4396339" cy="4870450"/>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SzPct val="80000"/>
              <a:buChar char="►"/>
            </a:pPr>
            <a:r>
              <a:rPr lang="cs-CZ" sz="2400">
                <a:solidFill>
                  <a:srgbClr val="FF0000"/>
                </a:solidFill>
                <a:latin typeface="Arial"/>
                <a:ea typeface="Arial"/>
                <a:cs typeface="Arial"/>
                <a:sym typeface="Arial"/>
              </a:rPr>
              <a:t>Přes čepici.</a:t>
            </a:r>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Do alobalu nebo fólie.</a:t>
            </a:r>
            <a:endParaRPr/>
          </a:p>
          <a:p>
            <a:pPr marL="342900" lvl="0" indent="-342900" algn="l" rtl="0">
              <a:spcBef>
                <a:spcPts val="1000"/>
              </a:spcBef>
              <a:spcAft>
                <a:spcPts val="0"/>
              </a:spcAft>
              <a:buClr>
                <a:srgbClr val="86D1D8"/>
              </a:buClr>
              <a:buSzPct val="80000"/>
              <a:buChar char="►"/>
            </a:pPr>
            <a:r>
              <a:rPr lang="cs-CZ" sz="2400">
                <a:solidFill>
                  <a:srgbClr val="FF0000"/>
                </a:solidFill>
                <a:latin typeface="Arial"/>
                <a:ea typeface="Arial"/>
                <a:cs typeface="Arial"/>
                <a:sym typeface="Arial"/>
              </a:rPr>
              <a:t>Air Touch.</a:t>
            </a:r>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Do různých úhlů.</a:t>
            </a:r>
            <a:endParaRPr sz="2400">
              <a:solidFill>
                <a:srgbClr val="FF0000"/>
              </a:solidFill>
              <a:latin typeface="Arial"/>
              <a:ea typeface="Arial"/>
              <a:cs typeface="Arial"/>
              <a:sym typeface="Arial"/>
            </a:endParaRPr>
          </a:p>
          <a:p>
            <a:pPr marL="342900" lvl="0" indent="-230123" algn="l" rtl="0">
              <a:spcBef>
                <a:spcPts val="1000"/>
              </a:spcBef>
              <a:spcAft>
                <a:spcPts val="0"/>
              </a:spcAft>
              <a:buSzPct val="80000"/>
              <a:buNone/>
            </a:pPr>
            <a:endParaRPr sz="2400">
              <a:latin typeface="Arial"/>
              <a:ea typeface="Arial"/>
              <a:cs typeface="Arial"/>
              <a:sym typeface="Arial"/>
            </a:endParaRPr>
          </a:p>
          <a:p>
            <a:pPr marL="342900" lvl="0" indent="-342900" algn="l" rtl="0">
              <a:spcBef>
                <a:spcPts val="1000"/>
              </a:spcBef>
              <a:spcAft>
                <a:spcPts val="0"/>
              </a:spcAft>
              <a:buSzPct val="80000"/>
              <a:buChar char="►"/>
            </a:pPr>
            <a:r>
              <a:rPr lang="cs-CZ" sz="2400">
                <a:latin typeface="Arial"/>
                <a:ea typeface="Arial"/>
                <a:cs typeface="Arial"/>
                <a:sym typeface="Arial"/>
              </a:rPr>
              <a:t>Picasso.</a:t>
            </a:r>
            <a:endParaRPr/>
          </a:p>
          <a:p>
            <a:pPr marL="342900" lvl="0" indent="-342900" algn="l" rtl="0">
              <a:spcBef>
                <a:spcPts val="1000"/>
              </a:spcBef>
              <a:spcAft>
                <a:spcPts val="0"/>
              </a:spcAft>
              <a:buSzPct val="80000"/>
              <a:buChar char="►"/>
            </a:pPr>
            <a:r>
              <a:rPr lang="cs-CZ" sz="2400">
                <a:latin typeface="Arial"/>
                <a:ea typeface="Arial"/>
                <a:cs typeface="Arial"/>
                <a:sym typeface="Arial"/>
              </a:rPr>
              <a:t>Pročesáním.</a:t>
            </a:r>
            <a:endParaRPr/>
          </a:p>
          <a:p>
            <a:pPr marL="342900" lvl="0" indent="-342900" algn="l" rtl="0">
              <a:spcBef>
                <a:spcPts val="1000"/>
              </a:spcBef>
              <a:spcAft>
                <a:spcPts val="0"/>
              </a:spcAft>
              <a:buSzPct val="80000"/>
              <a:buChar char="►"/>
            </a:pPr>
            <a:r>
              <a:rPr lang="cs-CZ" sz="2400">
                <a:latin typeface="Arial"/>
                <a:ea typeface="Arial"/>
                <a:cs typeface="Arial"/>
                <a:sym typeface="Arial"/>
              </a:rPr>
              <a:t>Do culíčků.</a:t>
            </a:r>
            <a:endParaRPr/>
          </a:p>
          <a:p>
            <a:pPr marL="342900" lvl="0" indent="-342900" algn="l" rtl="0">
              <a:spcBef>
                <a:spcPts val="1000"/>
              </a:spcBef>
              <a:spcAft>
                <a:spcPts val="0"/>
              </a:spcAft>
              <a:buSzPct val="80000"/>
              <a:buChar char="►"/>
            </a:pPr>
            <a:r>
              <a:rPr lang="cs-CZ" sz="2400">
                <a:latin typeface="Arial"/>
                <a:ea typeface="Arial"/>
                <a:cs typeface="Arial"/>
                <a:sym typeface="Arial"/>
              </a:rPr>
              <a:t>Diamant.</a:t>
            </a:r>
            <a:endParaRPr/>
          </a:p>
          <a:p>
            <a:pPr marL="342900" lvl="0" indent="-342900" algn="l" rtl="0">
              <a:spcBef>
                <a:spcPts val="1000"/>
              </a:spcBef>
              <a:spcAft>
                <a:spcPts val="0"/>
              </a:spcAft>
              <a:buSzPct val="80000"/>
              <a:buChar char="►"/>
            </a:pPr>
            <a:r>
              <a:rPr lang="cs-CZ" sz="2400">
                <a:latin typeface="Arial"/>
                <a:ea typeface="Arial"/>
                <a:cs typeface="Arial"/>
                <a:sym typeface="Arial"/>
              </a:rPr>
              <a:t>Malováním.</a:t>
            </a:r>
            <a:endParaRPr sz="2400">
              <a:latin typeface="Arial"/>
              <a:ea typeface="Arial"/>
              <a:cs typeface="Arial"/>
              <a:sym typeface="Arial"/>
            </a:endParaRPr>
          </a:p>
          <a:p>
            <a:pPr marL="342900" lvl="0" indent="-342900" algn="l" rtl="0">
              <a:spcBef>
                <a:spcPts val="1000"/>
              </a:spcBef>
              <a:spcAft>
                <a:spcPts val="0"/>
              </a:spcAft>
              <a:buSzPct val="80000"/>
              <a:buChar char="►"/>
            </a:pPr>
            <a:r>
              <a:rPr lang="cs-CZ" sz="2400">
                <a:latin typeface="Arial"/>
                <a:ea typeface="Arial"/>
                <a:cs typeface="Arial"/>
                <a:sym typeface="Arial"/>
              </a:rPr>
              <a:t>Přes gumová kolečka.</a:t>
            </a:r>
            <a:endParaRPr/>
          </a:p>
          <a:p>
            <a:pPr marL="342900" lvl="0" indent="-258318" algn="l" rtl="0">
              <a:spcBef>
                <a:spcPts val="1000"/>
              </a:spcBef>
              <a:spcAft>
                <a:spcPts val="0"/>
              </a:spcAft>
              <a:buSzPct val="79999"/>
              <a:buNone/>
            </a:pPr>
            <a:endParaRPr/>
          </a:p>
          <a:p>
            <a:pPr marL="342900" lvl="0" indent="-258318" algn="l" rtl="0">
              <a:spcBef>
                <a:spcPts val="1000"/>
              </a:spcBef>
              <a:spcAft>
                <a:spcPts val="0"/>
              </a:spcAft>
              <a:buSzPct val="79999"/>
              <a:buNone/>
            </a:pPr>
            <a:endParaRPr/>
          </a:p>
        </p:txBody>
      </p:sp>
      <p:sp>
        <p:nvSpPr>
          <p:cNvPr id="170" name="Google Shape;170;p4"/>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SzPct val="80000"/>
              <a:buNone/>
            </a:pPr>
            <a:r>
              <a:rPr lang="cs-CZ" sz="2400">
                <a:latin typeface="Arial"/>
                <a:ea typeface="Arial"/>
                <a:cs typeface="Arial"/>
                <a:sym typeface="Arial"/>
              </a:rPr>
              <a:t>Nejpoužívanější technikou je melírování do alobalu nebo fólie, protože je vhodná na krátké i dlouhé vlasy. Využívat ji můžeme k jednobarevnému  i vícebarevnému melírování.</a:t>
            </a:r>
            <a:endParaRPr/>
          </a:p>
          <a:p>
            <a:pPr marL="0" lvl="0" indent="0" algn="l" rtl="0">
              <a:spcBef>
                <a:spcPts val="1000"/>
              </a:spcBef>
              <a:spcAft>
                <a:spcPts val="0"/>
              </a:spcAft>
              <a:buSzPct val="80000"/>
              <a:buNone/>
            </a:pPr>
            <a:r>
              <a:rPr lang="cs-CZ" sz="2400">
                <a:latin typeface="Arial"/>
                <a:ea typeface="Arial"/>
                <a:cs typeface="Arial"/>
                <a:sym typeface="Arial"/>
              </a:rPr>
              <a:t>Melírovat vlasy můžeme také podle vlastní fantazie nebo přání zákazníka.</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grpSp>
        <p:nvGrpSpPr>
          <p:cNvPr id="175" name="Google Shape;175;p5"/>
          <p:cNvGrpSpPr/>
          <p:nvPr/>
        </p:nvGrpSpPr>
        <p:grpSpPr>
          <a:xfrm>
            <a:off x="3143819" y="750711"/>
            <a:ext cx="7979903" cy="5356575"/>
            <a:chOff x="569513" y="31045"/>
            <a:chExt cx="7979903" cy="5356575"/>
          </a:xfrm>
        </p:grpSpPr>
        <p:sp>
          <p:nvSpPr>
            <p:cNvPr id="176" name="Google Shape;176;p5"/>
            <p:cNvSpPr/>
            <p:nvPr/>
          </p:nvSpPr>
          <p:spPr>
            <a:xfrm rot="5400000">
              <a:off x="940474" y="1583167"/>
              <a:ext cx="1400175" cy="1594049"/>
            </a:xfrm>
            <a:prstGeom prst="bentUpArrow">
              <a:avLst>
                <a:gd name="adj1" fmla="val 32840"/>
                <a:gd name="adj2" fmla="val 25000"/>
                <a:gd name="adj3" fmla="val 35780"/>
              </a:avLst>
            </a:prstGeom>
            <a:solidFill>
              <a:srgbClr val="DBBABA"/>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5"/>
            <p:cNvSpPr/>
            <p:nvPr/>
          </p:nvSpPr>
          <p:spPr>
            <a:xfrm>
              <a:off x="569513" y="31045"/>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5"/>
            <p:cNvSpPr txBox="1"/>
            <p:nvPr/>
          </p:nvSpPr>
          <p:spPr>
            <a:xfrm>
              <a:off x="650068" y="111600"/>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Přípravné práce</a:t>
              </a:r>
              <a:endParaRPr/>
            </a:p>
          </p:txBody>
        </p:sp>
        <p:sp>
          <p:nvSpPr>
            <p:cNvPr id="179" name="Google Shape;179;p5"/>
            <p:cNvSpPr/>
            <p:nvPr/>
          </p:nvSpPr>
          <p:spPr>
            <a:xfrm>
              <a:off x="2926584" y="188398"/>
              <a:ext cx="1714308" cy="1333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5"/>
            <p:cNvSpPr txBox="1"/>
            <p:nvPr/>
          </p:nvSpPr>
          <p:spPr>
            <a:xfrm>
              <a:off x="2926584" y="188398"/>
              <a:ext cx="1714308" cy="1333500"/>
            </a:xfrm>
            <a:prstGeom prst="rect">
              <a:avLst/>
            </a:prstGeom>
            <a:noFill/>
            <a:ln>
              <a:noFill/>
            </a:ln>
          </p:spPr>
          <p:txBody>
            <a:bodyPr spcFirstLastPara="1" wrap="square" lIns="83800" tIns="83800" rIns="83800" bIns="83800" anchor="ctr" anchorCtr="0">
              <a:noAutofit/>
            </a:bodyPr>
            <a:lstStyle/>
            <a:p>
              <a:pPr marL="171450" marR="0" lvl="1" indent="-171450" algn="l" rtl="0">
                <a:lnSpc>
                  <a:spcPct val="90000"/>
                </a:lnSpc>
                <a:spcBef>
                  <a:spcPts val="0"/>
                </a:spcBef>
                <a:spcAft>
                  <a:spcPts val="0"/>
                </a:spcAft>
                <a:buClr>
                  <a:schemeClr val="lt1"/>
                </a:buClr>
                <a:buSzPts val="1700"/>
                <a:buFont typeface="Century Gothic"/>
                <a:buChar char="•"/>
              </a:pPr>
              <a:r>
                <a:rPr lang="cs-CZ" sz="1700" b="0" i="0" u="none" strike="noStrike" cap="none">
                  <a:solidFill>
                    <a:schemeClr val="lt1"/>
                  </a:solidFill>
                  <a:latin typeface="Century Gothic"/>
                  <a:ea typeface="Century Gothic"/>
                  <a:cs typeface="Century Gothic"/>
                  <a:sym typeface="Century Gothic"/>
                </a:rPr>
                <a:t>Diagnóza, založení ochranného prádla.</a:t>
              </a:r>
              <a:endParaRPr/>
            </a:p>
          </p:txBody>
        </p:sp>
        <p:sp>
          <p:nvSpPr>
            <p:cNvPr id="181" name="Google Shape;181;p5"/>
            <p:cNvSpPr/>
            <p:nvPr/>
          </p:nvSpPr>
          <p:spPr>
            <a:xfrm rot="5400000">
              <a:off x="2894736" y="3436519"/>
              <a:ext cx="1400175" cy="1594049"/>
            </a:xfrm>
            <a:prstGeom prst="bentUpArrow">
              <a:avLst>
                <a:gd name="adj1" fmla="val 32840"/>
                <a:gd name="adj2" fmla="val 25000"/>
                <a:gd name="adj3" fmla="val 35780"/>
              </a:avLst>
            </a:prstGeom>
            <a:solidFill>
              <a:srgbClr val="DBBABA"/>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5"/>
            <p:cNvSpPr/>
            <p:nvPr/>
          </p:nvSpPr>
          <p:spPr>
            <a:xfrm>
              <a:off x="2523775" y="1884397"/>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5"/>
            <p:cNvSpPr txBox="1"/>
            <p:nvPr/>
          </p:nvSpPr>
          <p:spPr>
            <a:xfrm>
              <a:off x="2604330" y="1964952"/>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Výběr techniky melírování</a:t>
              </a:r>
              <a:endParaRPr/>
            </a:p>
          </p:txBody>
        </p:sp>
        <p:sp>
          <p:nvSpPr>
            <p:cNvPr id="184" name="Google Shape;184;p5"/>
            <p:cNvSpPr/>
            <p:nvPr/>
          </p:nvSpPr>
          <p:spPr>
            <a:xfrm>
              <a:off x="4880846" y="2041750"/>
              <a:ext cx="1714308" cy="1333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5"/>
            <p:cNvSpPr txBox="1"/>
            <p:nvPr/>
          </p:nvSpPr>
          <p:spPr>
            <a:xfrm>
              <a:off x="4880846" y="2041750"/>
              <a:ext cx="1714308" cy="1333500"/>
            </a:xfrm>
            <a:prstGeom prst="rect">
              <a:avLst/>
            </a:prstGeom>
            <a:noFill/>
            <a:ln>
              <a:noFill/>
            </a:ln>
          </p:spPr>
          <p:txBody>
            <a:bodyPr spcFirstLastPara="1" wrap="square" lIns="83800" tIns="83800" rIns="83800" bIns="83800" anchor="ctr" anchorCtr="0">
              <a:noAutofit/>
            </a:bodyPr>
            <a:lstStyle/>
            <a:p>
              <a:pPr marL="171450" marR="0" lvl="1" indent="-171450" algn="l" rtl="0">
                <a:lnSpc>
                  <a:spcPct val="90000"/>
                </a:lnSpc>
                <a:spcBef>
                  <a:spcPts val="0"/>
                </a:spcBef>
                <a:spcAft>
                  <a:spcPts val="0"/>
                </a:spcAft>
                <a:buClr>
                  <a:schemeClr val="lt1"/>
                </a:buClr>
                <a:buSzPts val="1700"/>
                <a:buFont typeface="Century Gothic"/>
                <a:buChar char="•"/>
              </a:pPr>
              <a:r>
                <a:rPr lang="cs-CZ" sz="1700" b="0" i="0" u="none" strike="noStrike" cap="none">
                  <a:solidFill>
                    <a:schemeClr val="lt1"/>
                  </a:solidFill>
                  <a:latin typeface="Century Gothic"/>
                  <a:ea typeface="Century Gothic"/>
                  <a:cs typeface="Century Gothic"/>
                  <a:sym typeface="Century Gothic"/>
                </a:rPr>
                <a:t>Přání zákazníka, délka vlasů, objem vlasů.</a:t>
              </a:r>
              <a:endParaRPr/>
            </a:p>
          </p:txBody>
        </p:sp>
        <p:sp>
          <p:nvSpPr>
            <p:cNvPr id="186" name="Google Shape;186;p5"/>
            <p:cNvSpPr/>
            <p:nvPr/>
          </p:nvSpPr>
          <p:spPr>
            <a:xfrm>
              <a:off x="4478037" y="3737748"/>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5"/>
            <p:cNvSpPr txBox="1"/>
            <p:nvPr/>
          </p:nvSpPr>
          <p:spPr>
            <a:xfrm>
              <a:off x="4558592" y="3818303"/>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Příprava materiálu a nářadí</a:t>
              </a:r>
              <a:endParaRPr/>
            </a:p>
          </p:txBody>
        </p:sp>
        <p:sp>
          <p:nvSpPr>
            <p:cNvPr id="188" name="Google Shape;188;p5"/>
            <p:cNvSpPr/>
            <p:nvPr/>
          </p:nvSpPr>
          <p:spPr>
            <a:xfrm>
              <a:off x="6835108" y="3781080"/>
              <a:ext cx="1714308" cy="156154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5"/>
            <p:cNvSpPr txBox="1"/>
            <p:nvPr/>
          </p:nvSpPr>
          <p:spPr>
            <a:xfrm>
              <a:off x="6835108" y="3781080"/>
              <a:ext cx="1714308" cy="1561541"/>
            </a:xfrm>
            <a:prstGeom prst="rect">
              <a:avLst/>
            </a:prstGeom>
            <a:noFill/>
            <a:ln>
              <a:noFill/>
            </a:ln>
          </p:spPr>
          <p:txBody>
            <a:bodyPr spcFirstLastPara="1" wrap="square" lIns="68575" tIns="68575" rIns="68575" bIns="68575" anchor="ctr" anchorCtr="0">
              <a:noAutofit/>
            </a:bodyPr>
            <a:lstStyle/>
            <a:p>
              <a:pPr marL="114300" marR="0" lvl="1" indent="-114300" algn="l" rtl="0">
                <a:lnSpc>
                  <a:spcPct val="90000"/>
                </a:lnSpc>
                <a:spcBef>
                  <a:spcPts val="0"/>
                </a:spcBef>
                <a:spcAft>
                  <a:spcPts val="0"/>
                </a:spcAft>
                <a:buClr>
                  <a:schemeClr val="lt1"/>
                </a:buClr>
                <a:buSzPts val="1400"/>
                <a:buFont typeface="Century Gothic"/>
                <a:buChar char="•"/>
              </a:pPr>
              <a:r>
                <a:rPr lang="cs-CZ" sz="1400" b="0" i="0" u="none" strike="noStrike" cap="none">
                  <a:solidFill>
                    <a:schemeClr val="lt1"/>
                  </a:solidFill>
                  <a:latin typeface="Century Gothic"/>
                  <a:ea typeface="Century Gothic"/>
                  <a:cs typeface="Century Gothic"/>
                  <a:sym typeface="Century Gothic"/>
                </a:rPr>
                <a:t>Barvicí nebo odbarvovací přípravky, peroxid vodíku, miska, štětec, fólie, hřebeny, skřipce...</a:t>
              </a:r>
              <a:endParaRPr/>
            </a:p>
          </p:txBody>
        </p:sp>
      </p:grpSp>
      <p:sp>
        <p:nvSpPr>
          <p:cNvPr id="190" name="Google Shape;190;p5"/>
          <p:cNvSpPr txBox="1"/>
          <p:nvPr/>
        </p:nvSpPr>
        <p:spPr>
          <a:xfrm>
            <a:off x="498764" y="719666"/>
            <a:ext cx="2481942" cy="22467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2800">
                <a:solidFill>
                  <a:schemeClr val="lt1"/>
                </a:solidFill>
                <a:latin typeface="Century Gothic"/>
                <a:ea typeface="Century Gothic"/>
                <a:cs typeface="Century Gothic"/>
                <a:sym typeface="Century Gothic"/>
              </a:rPr>
              <a:t>Před každým melírováním postupujeme stejným způsobem</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6"/>
          <p:cNvSpPr txBox="1">
            <a:spLocks noGrp="1"/>
          </p:cNvSpPr>
          <p:nvPr>
            <p:ph type="title"/>
          </p:nvPr>
        </p:nvSpPr>
        <p:spPr>
          <a:xfrm>
            <a:off x="646111" y="452718"/>
            <a:ext cx="9404723" cy="873806"/>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Bezpečnost a hygiena práce při melírování </a:t>
            </a:r>
            <a:endParaRPr/>
          </a:p>
        </p:txBody>
      </p:sp>
      <p:sp>
        <p:nvSpPr>
          <p:cNvPr id="196" name="Google Shape;196;p6"/>
          <p:cNvSpPr txBox="1">
            <a:spLocks noGrp="1"/>
          </p:cNvSpPr>
          <p:nvPr>
            <p:ph type="body" idx="1"/>
          </p:nvPr>
        </p:nvSpPr>
        <p:spPr>
          <a:xfrm>
            <a:off x="1103312" y="1326524"/>
            <a:ext cx="9830851" cy="4921875"/>
          </a:xfrm>
          <a:prstGeom prst="rect">
            <a:avLst/>
          </a:prstGeom>
          <a:noFill/>
          <a:ln>
            <a:noFill/>
          </a:ln>
        </p:spPr>
        <p:txBody>
          <a:bodyPr spcFirstLastPara="1" wrap="square" lIns="91425" tIns="45700" rIns="91425" bIns="45700" anchor="t" anchorCtr="0">
            <a:normAutofit/>
          </a:bodyPr>
          <a:lstStyle/>
          <a:p>
            <a:pPr marL="457200" lvl="0" indent="-457200" algn="l" rtl="0">
              <a:spcBef>
                <a:spcPts val="0"/>
              </a:spcBef>
              <a:spcAft>
                <a:spcPts val="0"/>
              </a:spcAft>
              <a:buSzPts val="1920"/>
              <a:buFont typeface="Century Gothic"/>
              <a:buAutoNum type="arabicPeriod"/>
            </a:pPr>
            <a:r>
              <a:rPr lang="cs-CZ" sz="2400">
                <a:latin typeface="Arial"/>
                <a:ea typeface="Arial"/>
                <a:cs typeface="Arial"/>
                <a:sym typeface="Arial"/>
              </a:rPr>
              <a:t>Vždy začínáme diagnózou vlasů a pokožky zrakem, hmatem            i dotazem - zabráníme tak případným komplikacím.</a:t>
            </a:r>
            <a:endParaRPr/>
          </a:p>
          <a:p>
            <a:pPr marL="457200" lvl="0" indent="-335280" algn="l" rtl="0">
              <a:spcBef>
                <a:spcPts val="1000"/>
              </a:spcBef>
              <a:spcAft>
                <a:spcPts val="0"/>
              </a:spcAft>
              <a:buSzPts val="1920"/>
              <a:buFont typeface="Century Gothic"/>
              <a:buNone/>
            </a:pPr>
            <a:endParaRPr sz="2400">
              <a:latin typeface="Arial"/>
              <a:ea typeface="Arial"/>
              <a:cs typeface="Arial"/>
              <a:sym typeface="Arial"/>
            </a:endParaRPr>
          </a:p>
          <a:p>
            <a:pPr marL="514350" lvl="0" indent="-514350" algn="l" rtl="0">
              <a:spcBef>
                <a:spcPts val="1000"/>
              </a:spcBef>
              <a:spcAft>
                <a:spcPts val="0"/>
              </a:spcAft>
              <a:buSzPts val="1920"/>
              <a:buFont typeface="Libre Franklin Medium"/>
              <a:buAutoNum type="arabicPeriod"/>
            </a:pPr>
            <a:r>
              <a:rPr lang="cs-CZ" sz="2400">
                <a:latin typeface="Arial"/>
                <a:ea typeface="Arial"/>
                <a:cs typeface="Arial"/>
                <a:sym typeface="Arial"/>
              </a:rPr>
              <a:t>Založíme ochranné prádlo – ručník, pláštěnka - chráníme oděv klienta.</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514350" lvl="0" indent="-514350" algn="l" rtl="0">
              <a:spcBef>
                <a:spcPts val="1000"/>
              </a:spcBef>
              <a:spcAft>
                <a:spcPts val="0"/>
              </a:spcAft>
              <a:buSzPts val="1920"/>
              <a:buFont typeface="Libre Franklin Medium"/>
              <a:buAutoNum type="arabicPeriod"/>
            </a:pPr>
            <a:r>
              <a:rPr lang="cs-CZ" sz="2400">
                <a:latin typeface="Arial"/>
                <a:ea typeface="Arial"/>
                <a:cs typeface="Arial"/>
                <a:sym typeface="Arial"/>
              </a:rPr>
              <a:t>Pracujeme v pracovním oděvu a rukavicích - chráníme svůj oděv a pokožku rukou před zabarvením nebo poleptáním.</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514350" lvl="0" indent="-514350" algn="l" rtl="0">
              <a:spcBef>
                <a:spcPts val="1000"/>
              </a:spcBef>
              <a:spcAft>
                <a:spcPts val="0"/>
              </a:spcAft>
              <a:buSzPts val="1920"/>
              <a:buFont typeface="Century Gothic"/>
              <a:buAutoNum type="arabicPeriod"/>
            </a:pPr>
            <a:r>
              <a:rPr lang="cs-CZ" sz="2400">
                <a:latin typeface="Arial"/>
                <a:ea typeface="Arial"/>
                <a:cs typeface="Arial"/>
                <a:sym typeface="Arial"/>
              </a:rPr>
              <a:t>Dodržujeme technologický postup - vyvarujeme se neúspěchům.</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342900" lvl="0" indent="-241300" algn="l" rtl="0">
              <a:spcBef>
                <a:spcPts val="1000"/>
              </a:spcBef>
              <a:spcAft>
                <a:spcPts val="0"/>
              </a:spcAft>
              <a:buSzPts val="16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7"/>
          <p:cNvSpPr txBox="1">
            <a:spLocks noGrp="1"/>
          </p:cNvSpPr>
          <p:nvPr>
            <p:ph type="title"/>
          </p:nvPr>
        </p:nvSpPr>
        <p:spPr>
          <a:xfrm>
            <a:off x="646111" y="452718"/>
            <a:ext cx="9404723" cy="912443"/>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Bezpečnost a hygiena práce při melírování </a:t>
            </a:r>
            <a:endParaRPr sz="3600"/>
          </a:p>
        </p:txBody>
      </p:sp>
      <p:sp>
        <p:nvSpPr>
          <p:cNvPr id="202" name="Google Shape;202;p7"/>
          <p:cNvSpPr txBox="1">
            <a:spLocks noGrp="1"/>
          </p:cNvSpPr>
          <p:nvPr>
            <p:ph type="body" idx="1"/>
          </p:nvPr>
        </p:nvSpPr>
        <p:spPr>
          <a:xfrm>
            <a:off x="1103312" y="1365162"/>
            <a:ext cx="8946541" cy="48832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920"/>
              <a:buNone/>
            </a:pPr>
            <a:r>
              <a:rPr lang="cs-CZ" sz="2400">
                <a:solidFill>
                  <a:srgbClr val="4CB9C3"/>
                </a:solidFill>
                <a:latin typeface="Arial"/>
                <a:ea typeface="Arial"/>
                <a:cs typeface="Arial"/>
                <a:sym typeface="Arial"/>
              </a:rPr>
              <a:t>6. </a:t>
            </a:r>
            <a:r>
              <a:rPr lang="cs-CZ" sz="2400">
                <a:latin typeface="Arial"/>
                <a:ea typeface="Arial"/>
                <a:cs typeface="Arial"/>
                <a:sym typeface="Arial"/>
              </a:rPr>
              <a:t>Nepřekračujeme dobu působení - riskovali bychom zbytečné     </a:t>
            </a:r>
            <a:endParaRPr/>
          </a:p>
          <a:p>
            <a:pPr marL="0" lvl="0" indent="0" algn="l" rtl="0">
              <a:spcBef>
                <a:spcPts val="1000"/>
              </a:spcBef>
              <a:spcAft>
                <a:spcPts val="0"/>
              </a:spcAft>
              <a:buSzPts val="1920"/>
              <a:buNone/>
            </a:pPr>
            <a:r>
              <a:rPr lang="cs-CZ" sz="2400">
                <a:latin typeface="Arial"/>
                <a:ea typeface="Arial"/>
                <a:cs typeface="Arial"/>
                <a:sym typeface="Arial"/>
              </a:rPr>
              <a:t>    poškození vlasů, případně kůže.</a:t>
            </a:r>
            <a:endParaRPr/>
          </a:p>
          <a:p>
            <a:pPr marL="514350" lvl="0" indent="-514350" algn="l" rtl="0">
              <a:spcBef>
                <a:spcPts val="1000"/>
              </a:spcBef>
              <a:spcAft>
                <a:spcPts val="0"/>
              </a:spcAft>
              <a:buSzPts val="1920"/>
              <a:buFont typeface="Noto Sans Symbols"/>
              <a:buNone/>
            </a:pPr>
            <a:endParaRPr sz="2400">
              <a:latin typeface="Arial"/>
              <a:ea typeface="Arial"/>
              <a:cs typeface="Arial"/>
              <a:sym typeface="Arial"/>
            </a:endParaRPr>
          </a:p>
          <a:p>
            <a:pPr marL="514350" lvl="0" indent="-514350" algn="l" rtl="0">
              <a:spcBef>
                <a:spcPts val="1000"/>
              </a:spcBef>
              <a:spcAft>
                <a:spcPts val="0"/>
              </a:spcAft>
              <a:buSzPts val="1920"/>
              <a:buFont typeface="Noto Sans Symbols"/>
              <a:buNone/>
            </a:pPr>
            <a:r>
              <a:rPr lang="cs-CZ" sz="2400">
                <a:solidFill>
                  <a:srgbClr val="4CB9C3"/>
                </a:solidFill>
                <a:latin typeface="Arial"/>
                <a:ea typeface="Arial"/>
                <a:cs typeface="Arial"/>
                <a:sym typeface="Arial"/>
              </a:rPr>
              <a:t>7. </a:t>
            </a:r>
            <a:r>
              <a:rPr lang="cs-CZ" sz="2400">
                <a:latin typeface="Arial"/>
                <a:ea typeface="Arial"/>
                <a:cs typeface="Arial"/>
                <a:sym typeface="Arial"/>
              </a:rPr>
              <a:t>Pokud neměla klientka NIKDY žádnou barvu na vlasech,</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    uděláme test citlivosti - zabráníme alergické reakci, která </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    může být velmi nebezpečná.</a:t>
            </a:r>
            <a:endParaRPr/>
          </a:p>
          <a:p>
            <a:pPr marL="514350" lvl="0" indent="-514350" algn="l" rtl="0">
              <a:spcBef>
                <a:spcPts val="1000"/>
              </a:spcBef>
              <a:spcAft>
                <a:spcPts val="0"/>
              </a:spcAft>
              <a:buSzPts val="1920"/>
              <a:buFont typeface="Noto Sans Symbols"/>
              <a:buNone/>
            </a:pPr>
            <a:endParaRPr sz="2400">
              <a:latin typeface="Arial"/>
              <a:ea typeface="Arial"/>
              <a:cs typeface="Arial"/>
              <a:sym typeface="Arial"/>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Pokud budeme dodržovat hygienu a bezpečnost práce, bude</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naše práce úspěšná a bezproblémová.</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8"/>
          <p:cNvSpPr txBox="1">
            <a:spLocks noGrp="1"/>
          </p:cNvSpPr>
          <p:nvPr>
            <p:ph type="title"/>
          </p:nvPr>
        </p:nvSpPr>
        <p:spPr>
          <a:xfrm>
            <a:off x="646111" y="452718"/>
            <a:ext cx="9708503" cy="963958"/>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Melírování</a:t>
            </a:r>
            <a:r>
              <a:rPr lang="cs-CZ" sz="3600"/>
              <a:t> přes čepici nebo klobouk</a:t>
            </a:r>
            <a:endParaRPr/>
          </a:p>
        </p:txBody>
      </p:sp>
      <p:sp>
        <p:nvSpPr>
          <p:cNvPr id="208" name="Google Shape;208;p8"/>
          <p:cNvSpPr txBox="1">
            <a:spLocks noGrp="1"/>
          </p:cNvSpPr>
          <p:nvPr>
            <p:ph type="body" idx="1"/>
          </p:nvPr>
        </p:nvSpPr>
        <p:spPr>
          <a:xfrm>
            <a:off x="819397" y="1235035"/>
            <a:ext cx="5724277" cy="5021304"/>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920"/>
              <a:buChar char="►"/>
            </a:pPr>
            <a:r>
              <a:rPr lang="cs-CZ" sz="2400">
                <a:latin typeface="Arial"/>
                <a:ea typeface="Arial"/>
                <a:cs typeface="Arial"/>
                <a:sym typeface="Arial"/>
              </a:rPr>
              <a:t>Tato technika je vhodná pro krátké vlasy a jednobarevný melír.</a:t>
            </a:r>
            <a:endParaRPr/>
          </a:p>
          <a:p>
            <a:pPr marL="342900" lvl="0" indent="-342900" algn="l" rtl="0">
              <a:spcBef>
                <a:spcPts val="1000"/>
              </a:spcBef>
              <a:spcAft>
                <a:spcPts val="0"/>
              </a:spcAft>
              <a:buSzPts val="1920"/>
              <a:buChar char="►"/>
            </a:pPr>
            <a:r>
              <a:rPr lang="cs-CZ" sz="2400">
                <a:latin typeface="Arial"/>
                <a:ea typeface="Arial"/>
                <a:cs typeface="Arial"/>
                <a:sym typeface="Arial"/>
              </a:rPr>
              <a:t>Nejdříve vlasy učešeme do obvyklého tvaru a nasadíme čepici nebo melírovací klobouk směrem od čela.</a:t>
            </a:r>
            <a:endParaRPr/>
          </a:p>
          <a:p>
            <a:pPr marL="342900" lvl="0" indent="-342900" algn="l" rtl="0">
              <a:spcBef>
                <a:spcPts val="1000"/>
              </a:spcBef>
              <a:spcAft>
                <a:spcPts val="0"/>
              </a:spcAft>
              <a:buSzPts val="1920"/>
              <a:buChar char="►"/>
            </a:pPr>
            <a:r>
              <a:rPr lang="cs-CZ" sz="2400">
                <a:latin typeface="Arial"/>
                <a:ea typeface="Arial"/>
                <a:cs typeface="Arial"/>
                <a:sym typeface="Arial"/>
              </a:rPr>
              <a:t>Pomocí háčku postupně vytáhneme požadované množství pramínků.</a:t>
            </a:r>
            <a:endParaRPr/>
          </a:p>
          <a:p>
            <a:pPr marL="342900" lvl="0" indent="-342900" algn="l" rtl="0">
              <a:spcBef>
                <a:spcPts val="1000"/>
              </a:spcBef>
              <a:spcAft>
                <a:spcPts val="0"/>
              </a:spcAft>
              <a:buSzPts val="1920"/>
              <a:buChar char="►"/>
            </a:pPr>
            <a:r>
              <a:rPr lang="cs-CZ" sz="2400">
                <a:latin typeface="Arial"/>
                <a:ea typeface="Arial"/>
                <a:cs typeface="Arial"/>
                <a:sym typeface="Arial"/>
              </a:rPr>
              <a:t>Při vytahování pramínků pracujeme zleva doprava a pramínky vytahujeme šachovitě.</a:t>
            </a:r>
            <a:endParaRPr/>
          </a:p>
          <a:p>
            <a:pPr marL="342900" lvl="0" indent="-342900" algn="l" rtl="0">
              <a:spcBef>
                <a:spcPts val="1000"/>
              </a:spcBef>
              <a:spcAft>
                <a:spcPts val="0"/>
              </a:spcAft>
              <a:buSzPts val="1920"/>
              <a:buChar char="►"/>
            </a:pPr>
            <a:r>
              <a:rPr lang="cs-CZ" sz="2400">
                <a:latin typeface="Arial"/>
                <a:ea typeface="Arial"/>
                <a:cs typeface="Arial"/>
                <a:sym typeface="Arial"/>
              </a:rPr>
              <a:t>Pokud bychom vytahovali pramínky za sebou, vznikaly by nežádoucí pruhy.</a:t>
            </a:r>
            <a:endParaRPr/>
          </a:p>
          <a:p>
            <a:pPr marL="342900" lvl="0" indent="-251459" algn="l" rtl="0">
              <a:spcBef>
                <a:spcPts val="1000"/>
              </a:spcBef>
              <a:spcAft>
                <a:spcPts val="0"/>
              </a:spcAft>
              <a:buSzPts val="1440"/>
              <a:buNone/>
            </a:pPr>
            <a:endParaRPr b="1">
              <a:latin typeface="Libre Franklin"/>
              <a:ea typeface="Libre Franklin"/>
              <a:cs typeface="Libre Franklin"/>
              <a:sym typeface="Libre Franklin"/>
            </a:endParaRPr>
          </a:p>
          <a:p>
            <a:pPr marL="342900" lvl="0" indent="-251459" algn="l" rtl="0">
              <a:spcBef>
                <a:spcPts val="1000"/>
              </a:spcBef>
              <a:spcAft>
                <a:spcPts val="0"/>
              </a:spcAft>
              <a:buSzPts val="1440"/>
              <a:buNone/>
            </a:pPr>
            <a:endParaRPr/>
          </a:p>
        </p:txBody>
      </p:sp>
      <p:pic>
        <p:nvPicPr>
          <p:cNvPr id="209" name="Google Shape;209;p8" descr="P1020148.JPG"/>
          <p:cNvPicPr preferRelativeResize="0">
            <a:picLocks noGrp="1"/>
          </p:cNvPicPr>
          <p:nvPr>
            <p:ph type="body" idx="2"/>
          </p:nvPr>
        </p:nvPicPr>
        <p:blipFill rotWithShape="1">
          <a:blip r:embed="rId3">
            <a:alphaModFix/>
          </a:blip>
          <a:srcRect/>
          <a:stretch/>
        </p:blipFill>
        <p:spPr>
          <a:xfrm>
            <a:off x="6925860" y="1849454"/>
            <a:ext cx="4148758" cy="3600000"/>
          </a:xfrm>
          <a:prstGeom prst="rect">
            <a:avLst/>
          </a:prstGeom>
          <a:noFill/>
          <a:ln>
            <a:noFill/>
          </a:ln>
        </p:spPr>
      </p:pic>
      <p:sp>
        <p:nvSpPr>
          <p:cNvPr id="210" name="Google Shape;210;p8"/>
          <p:cNvSpPr txBox="1"/>
          <p:nvPr/>
        </p:nvSpPr>
        <p:spPr>
          <a:xfrm>
            <a:off x="9995339" y="5580993"/>
            <a:ext cx="96169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Obr.2</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9"/>
                                        </p:tgtEl>
                                        <p:attrNameLst>
                                          <p:attrName>style.visibility</p:attrName>
                                        </p:attrNameLst>
                                      </p:cBhvr>
                                      <p:to>
                                        <p:strVal val="visible"/>
                                      </p:to>
                                    </p:set>
                                    <p:anim calcmode="lin" valueType="num">
                                      <p:cBhvr additive="base">
                                        <p:cTn id="7" dur="3000"/>
                                        <p:tgtEl>
                                          <p:spTgt spid="20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txBox="1">
            <a:spLocks noGrp="1"/>
          </p:cNvSpPr>
          <p:nvPr>
            <p:ph type="title"/>
          </p:nvPr>
        </p:nvSpPr>
        <p:spPr>
          <a:xfrm>
            <a:off x="646111" y="452718"/>
            <a:ext cx="9850171" cy="899564"/>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Melírování přes čepici nebo klobouk</a:t>
            </a:r>
            <a:endParaRPr/>
          </a:p>
        </p:txBody>
      </p:sp>
      <p:sp>
        <p:nvSpPr>
          <p:cNvPr id="216" name="Google Shape;216;p9"/>
          <p:cNvSpPr txBox="1">
            <a:spLocks noGrp="1"/>
          </p:cNvSpPr>
          <p:nvPr>
            <p:ph type="body" idx="1"/>
          </p:nvPr>
        </p:nvSpPr>
        <p:spPr>
          <a:xfrm>
            <a:off x="1103311" y="1352283"/>
            <a:ext cx="6069013" cy="4904056"/>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latin typeface="Arial"/>
                <a:ea typeface="Arial"/>
                <a:cs typeface="Arial"/>
                <a:sym typeface="Arial"/>
              </a:rPr>
              <a:t>Vytažené pramínky pročešeme a naneseme odbarvovací nebo barvicí přípravek.</a:t>
            </a:r>
            <a:endParaRPr/>
          </a:p>
          <a:p>
            <a:pPr marL="342900" lvl="0" indent="-342900" algn="l" rtl="0">
              <a:spcBef>
                <a:spcPts val="1000"/>
              </a:spcBef>
              <a:spcAft>
                <a:spcPts val="0"/>
              </a:spcAft>
              <a:buSzPts val="1920"/>
              <a:buChar char="►"/>
            </a:pPr>
            <a:r>
              <a:rPr lang="cs-CZ" sz="2400">
                <a:latin typeface="Arial"/>
                <a:ea typeface="Arial"/>
                <a:cs typeface="Arial"/>
                <a:sym typeface="Arial"/>
              </a:rPr>
              <a:t>Zakryjeme igelitovou čepicí a necháme působit.</a:t>
            </a:r>
            <a:endParaRPr/>
          </a:p>
          <a:p>
            <a:pPr marL="342900" lvl="0" indent="-342900" algn="l" rtl="0">
              <a:spcBef>
                <a:spcPts val="1000"/>
              </a:spcBef>
              <a:spcAft>
                <a:spcPts val="0"/>
              </a:spcAft>
              <a:buSzPts val="1920"/>
              <a:buChar char="►"/>
            </a:pPr>
            <a:r>
              <a:rPr lang="cs-CZ" sz="2400">
                <a:latin typeface="Arial"/>
                <a:ea typeface="Arial"/>
                <a:cs typeface="Arial"/>
                <a:sym typeface="Arial"/>
              </a:rPr>
              <a:t>DP je 10 – 50min podle použitého materiálu.</a:t>
            </a:r>
            <a:endParaRPr/>
          </a:p>
          <a:p>
            <a:pPr marL="342900" lvl="0" indent="-342900" algn="l" rtl="0">
              <a:spcBef>
                <a:spcPts val="1000"/>
              </a:spcBef>
              <a:spcAft>
                <a:spcPts val="0"/>
              </a:spcAft>
              <a:buSzPts val="1920"/>
              <a:buChar char="►"/>
            </a:pPr>
            <a:r>
              <a:rPr lang="cs-CZ" sz="2400">
                <a:latin typeface="Arial"/>
                <a:ea typeface="Arial"/>
                <a:cs typeface="Arial"/>
                <a:sym typeface="Arial"/>
              </a:rPr>
              <a:t>Proces můžeme urychlit použitím klimazonu.</a:t>
            </a:r>
            <a:endParaRPr/>
          </a:p>
          <a:p>
            <a:pPr marL="342900" lvl="0" indent="-342900" algn="l" rtl="0">
              <a:spcBef>
                <a:spcPts val="1000"/>
              </a:spcBef>
              <a:spcAft>
                <a:spcPts val="0"/>
              </a:spcAft>
              <a:buSzPts val="1920"/>
              <a:buChar char="►"/>
            </a:pPr>
            <a:r>
              <a:rPr lang="cs-CZ" sz="2400">
                <a:latin typeface="Arial"/>
                <a:ea typeface="Arial"/>
                <a:cs typeface="Arial"/>
                <a:sym typeface="Arial"/>
              </a:rPr>
              <a:t>Průběžně kontrolujeme.</a:t>
            </a:r>
            <a:endParaRPr/>
          </a:p>
        </p:txBody>
      </p:sp>
      <p:pic>
        <p:nvPicPr>
          <p:cNvPr id="217" name="Google Shape;217;p9" descr="P1020150.JPG"/>
          <p:cNvPicPr preferRelativeResize="0">
            <a:picLocks noGrp="1"/>
          </p:cNvPicPr>
          <p:nvPr>
            <p:ph type="body" idx="2"/>
          </p:nvPr>
        </p:nvPicPr>
        <p:blipFill rotWithShape="1">
          <a:blip r:embed="rId3">
            <a:alphaModFix/>
          </a:blip>
          <a:srcRect/>
          <a:stretch/>
        </p:blipFill>
        <p:spPr>
          <a:xfrm>
            <a:off x="7360986" y="1867735"/>
            <a:ext cx="4092559" cy="3600000"/>
          </a:xfrm>
          <a:prstGeom prst="rect">
            <a:avLst/>
          </a:prstGeom>
          <a:noFill/>
          <a:ln>
            <a:noFill/>
          </a:ln>
        </p:spPr>
      </p:pic>
      <p:sp>
        <p:nvSpPr>
          <p:cNvPr id="218" name="Google Shape;218;p9"/>
          <p:cNvSpPr txBox="1"/>
          <p:nvPr/>
        </p:nvSpPr>
        <p:spPr>
          <a:xfrm>
            <a:off x="10263352" y="5580993"/>
            <a:ext cx="99322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3</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7"/>
                                        </p:tgtEl>
                                        <p:attrNameLst>
                                          <p:attrName>style.visibility</p:attrName>
                                        </p:attrNameLst>
                                      </p:cBhvr>
                                      <p:to>
                                        <p:strVal val="visible"/>
                                      </p:to>
                                    </p:set>
                                    <p:anim calcmode="lin" valueType="num">
                                      <p:cBhvr additive="base">
                                        <p:cTn id="7" dur="3000"/>
                                        <p:tgtEl>
                                          <p:spTgt spid="2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0"/>
          <p:cNvSpPr txBox="1">
            <a:spLocks noGrp="1"/>
          </p:cNvSpPr>
          <p:nvPr>
            <p:ph type="title"/>
          </p:nvPr>
        </p:nvSpPr>
        <p:spPr>
          <a:xfrm>
            <a:off x="646111" y="452718"/>
            <a:ext cx="9840914" cy="833157"/>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Melírování</a:t>
            </a:r>
            <a:r>
              <a:rPr lang="cs-CZ" sz="3600"/>
              <a:t> přes čepici nebo klobouk</a:t>
            </a:r>
            <a:endParaRPr/>
          </a:p>
        </p:txBody>
      </p:sp>
      <p:sp>
        <p:nvSpPr>
          <p:cNvPr id="224" name="Google Shape;224;p10"/>
          <p:cNvSpPr txBox="1">
            <a:spLocks noGrp="1"/>
          </p:cNvSpPr>
          <p:nvPr>
            <p:ph type="body" idx="1"/>
          </p:nvPr>
        </p:nvSpPr>
        <p:spPr>
          <a:xfrm>
            <a:off x="1103312" y="1285876"/>
            <a:ext cx="8946541" cy="4962524"/>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Po dosažení požadovaného odstínu opláchneme z čepice přípravek a naneseme malé množství šamponu, díky kterému se bude čepice snadněji stahovat z vlasů.</a:t>
            </a:r>
            <a:endParaRPr/>
          </a:p>
          <a:p>
            <a:pPr marL="342900" lvl="0" indent="-342900" algn="l" rtl="0">
              <a:spcBef>
                <a:spcPts val="1000"/>
              </a:spcBef>
              <a:spcAft>
                <a:spcPts val="0"/>
              </a:spcAft>
              <a:buSzPts val="1920"/>
              <a:buChar char="►"/>
            </a:pPr>
            <a:r>
              <a:rPr lang="cs-CZ" sz="2400">
                <a:latin typeface="Arial"/>
                <a:ea typeface="Arial"/>
                <a:cs typeface="Arial"/>
                <a:sym typeface="Arial"/>
              </a:rPr>
              <a:t>Vlasy umyjeme šamponem, při odbarvování je vhodné použít šampon neutralizující žluté tóny.</a:t>
            </a:r>
            <a:endParaRPr/>
          </a:p>
          <a:p>
            <a:pPr marL="342900" lvl="0" indent="-342900" algn="l" rtl="0">
              <a:spcBef>
                <a:spcPts val="1000"/>
              </a:spcBef>
              <a:spcAft>
                <a:spcPts val="0"/>
              </a:spcAft>
              <a:buSzPts val="1920"/>
              <a:buChar char="►"/>
            </a:pPr>
            <a:r>
              <a:rPr lang="cs-CZ" sz="2400">
                <a:latin typeface="Arial"/>
                <a:ea typeface="Arial"/>
                <a:cs typeface="Arial"/>
                <a:sym typeface="Arial"/>
              </a:rPr>
              <a:t>Naneseme regeneraci pro výživu a snadnější rozčesávání vlasů a opláchneme.</a:t>
            </a:r>
            <a:endParaRPr/>
          </a:p>
          <a:p>
            <a:pPr marL="342900" lvl="0" indent="-342900" algn="l" rtl="0">
              <a:spcBef>
                <a:spcPts val="1000"/>
              </a:spcBef>
              <a:spcAft>
                <a:spcPts val="0"/>
              </a:spcAft>
              <a:buSzPts val="1920"/>
              <a:buChar char="►"/>
            </a:pPr>
            <a:r>
              <a:rPr lang="cs-CZ" sz="2400">
                <a:latin typeface="Arial"/>
                <a:ea typeface="Arial"/>
                <a:cs typeface="Arial"/>
                <a:sym typeface="Arial"/>
              </a:rPr>
              <a:t>Můžeme udělat kyselou lázeň.</a:t>
            </a:r>
            <a:endParaRPr/>
          </a:p>
          <a:p>
            <a:pPr marL="342900" lvl="0" indent="-342900" algn="l" rtl="0">
              <a:spcBef>
                <a:spcPts val="1000"/>
              </a:spcBef>
              <a:spcAft>
                <a:spcPts val="0"/>
              </a:spcAft>
              <a:buSzPts val="1920"/>
              <a:buChar char="►"/>
            </a:pPr>
            <a:r>
              <a:rPr lang="cs-CZ" sz="2400">
                <a:latin typeface="Arial"/>
                <a:ea typeface="Arial"/>
                <a:cs typeface="Arial"/>
                <a:sym typeface="Arial"/>
              </a:rPr>
              <a:t>Vlasy prosušíme a upravíme do tvaru obvyklým způsobem.</a:t>
            </a:r>
            <a:endParaRPr/>
          </a:p>
          <a:p>
            <a:pPr marL="0" lvl="0" indent="0" algn="l" rtl="0">
              <a:spcBef>
                <a:spcPts val="1000"/>
              </a:spcBef>
              <a:spcAft>
                <a:spcPts val="0"/>
              </a:spcAft>
              <a:buSzPts val="1600"/>
              <a:buNone/>
            </a:pPr>
            <a:r>
              <a:rPr lang="cs-CZ">
                <a:latin typeface="Arial"/>
                <a:ea typeface="Arial"/>
                <a:cs typeface="Arial"/>
                <a:sym typeface="Arial"/>
              </a:rPr>
              <a:t>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do alobalu nebo fólie</a:t>
            </a:r>
            <a:endParaRPr/>
          </a:p>
        </p:txBody>
      </p:sp>
      <p:sp>
        <p:nvSpPr>
          <p:cNvPr id="230" name="Google Shape;230;p11"/>
          <p:cNvSpPr txBox="1">
            <a:spLocks noGrp="1"/>
          </p:cNvSpPr>
          <p:nvPr>
            <p:ph type="body" idx="1"/>
          </p:nvPr>
        </p:nvSpPr>
        <p:spPr>
          <a:xfrm>
            <a:off x="646110" y="1401289"/>
            <a:ext cx="7512238" cy="485505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dirty="0"/>
              <a:t>Tento způsob melírování je vhodný pro každou délku vlasů, ideálně pro polodlouhé a dlouhé vlasy.</a:t>
            </a:r>
            <a:endParaRPr dirty="0"/>
          </a:p>
          <a:p>
            <a:pPr marL="342900" lvl="0" indent="-342900" algn="l" rtl="0">
              <a:spcBef>
                <a:spcPts val="1000"/>
              </a:spcBef>
              <a:spcAft>
                <a:spcPts val="0"/>
              </a:spcAft>
              <a:buSzPts val="1920"/>
              <a:buChar char="►"/>
            </a:pPr>
            <a:r>
              <a:rPr lang="cs-CZ" sz="2400" dirty="0"/>
              <a:t>Prameny jsou od sebe odděleny alobalem nebo fólií, můžeme tedy melírovat vícebarevně.</a:t>
            </a:r>
            <a:endParaRPr dirty="0"/>
          </a:p>
          <a:p>
            <a:pPr marL="342900" lvl="0" indent="-342900" algn="l" rtl="0">
              <a:spcBef>
                <a:spcPts val="1000"/>
              </a:spcBef>
              <a:spcAft>
                <a:spcPts val="0"/>
              </a:spcAft>
              <a:buSzPts val="1920"/>
              <a:buChar char="►"/>
            </a:pPr>
            <a:r>
              <a:rPr lang="cs-CZ" sz="2400" dirty="0"/>
              <a:t>Pracujeme od krční partie, abychom nemuseli s alobalem či fólií zbytečně manipulovat.</a:t>
            </a:r>
            <a:endParaRPr dirty="0"/>
          </a:p>
          <a:p>
            <a:pPr marL="342900" lvl="0" indent="-342900" algn="l" rtl="0">
              <a:spcBef>
                <a:spcPts val="1000"/>
              </a:spcBef>
              <a:spcAft>
                <a:spcPts val="0"/>
              </a:spcAft>
              <a:buSzPts val="1920"/>
              <a:buChar char="►"/>
            </a:pPr>
            <a:r>
              <a:rPr lang="cs-CZ" sz="2400" dirty="0"/>
              <a:t>Vytvořené „balíčky“ uzavřeme, ale příliš neutěsňujeme, aby nám produkty oxidace balíček zbytečně </a:t>
            </a:r>
            <a:r>
              <a:rPr lang="cs-CZ" sz="2400" dirty="0" smtClean="0"/>
              <a:t>nenafukovaly </a:t>
            </a:r>
            <a:r>
              <a:rPr lang="cs-CZ" sz="2400" dirty="0"/>
              <a:t>nebo aby nám materiál nevytekl na pokožku.</a:t>
            </a:r>
            <a:endParaRPr dirty="0"/>
          </a:p>
        </p:txBody>
      </p:sp>
      <p:pic>
        <p:nvPicPr>
          <p:cNvPr id="231" name="Google Shape;231;p11"/>
          <p:cNvPicPr preferRelativeResize="0">
            <a:picLocks noGrp="1"/>
          </p:cNvPicPr>
          <p:nvPr>
            <p:ph type="body" idx="2"/>
          </p:nvPr>
        </p:nvPicPr>
        <p:blipFill rotWithShape="1">
          <a:blip r:embed="rId3">
            <a:alphaModFix/>
          </a:blip>
          <a:srcRect/>
          <a:stretch/>
        </p:blipFill>
        <p:spPr>
          <a:xfrm>
            <a:off x="8493950" y="1692440"/>
            <a:ext cx="3051939" cy="4072159"/>
          </a:xfrm>
          <a:prstGeom prst="rect">
            <a:avLst/>
          </a:prstGeom>
          <a:noFill/>
          <a:ln>
            <a:noFill/>
          </a:ln>
        </p:spPr>
      </p:pic>
      <p:sp>
        <p:nvSpPr>
          <p:cNvPr id="232" name="Google Shape;232;p11"/>
          <p:cNvSpPr txBox="1"/>
          <p:nvPr/>
        </p:nvSpPr>
        <p:spPr>
          <a:xfrm>
            <a:off x="10231821" y="5764599"/>
            <a:ext cx="110358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4</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12"/>
          <p:cNvSpPr txBox="1">
            <a:spLocks noGrp="1"/>
          </p:cNvSpPr>
          <p:nvPr>
            <p:ph type="title"/>
          </p:nvPr>
        </p:nvSpPr>
        <p:spPr>
          <a:xfrm>
            <a:off x="646111" y="452718"/>
            <a:ext cx="10247861"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Způsoby</a:t>
            </a:r>
            <a:r>
              <a:rPr lang="cs-CZ"/>
              <a:t> oddělování pramínků </a:t>
            </a:r>
            <a:endParaRPr/>
          </a:p>
        </p:txBody>
      </p:sp>
      <p:sp>
        <p:nvSpPr>
          <p:cNvPr id="238" name="Google Shape;238;p12"/>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cs-CZ"/>
              <a:t>Pramínky můžeme oddělovat několika způsoby:</a:t>
            </a:r>
            <a:endParaRPr/>
          </a:p>
          <a:p>
            <a:pPr marL="342900" lvl="0" indent="-342900" algn="l" rtl="0">
              <a:spcBef>
                <a:spcPts val="1000"/>
              </a:spcBef>
              <a:spcAft>
                <a:spcPts val="0"/>
              </a:spcAft>
              <a:buSzPts val="1440"/>
              <a:buChar char="►"/>
            </a:pPr>
            <a:r>
              <a:rPr lang="cs-CZ"/>
              <a:t>1.  špičkou tupírovacího hřebene, (obr. 4)</a:t>
            </a:r>
            <a:endParaRPr/>
          </a:p>
          <a:p>
            <a:pPr marL="342900" lvl="0" indent="-251459" algn="l" rtl="0">
              <a:spcBef>
                <a:spcPts val="1000"/>
              </a:spcBef>
              <a:spcAft>
                <a:spcPts val="0"/>
              </a:spcAft>
              <a:buSzPts val="1440"/>
              <a:buNone/>
            </a:pPr>
            <a:endParaRPr/>
          </a:p>
          <a:p>
            <a:pPr marL="342900" lvl="0" indent="-342900" algn="l" rtl="0">
              <a:spcBef>
                <a:spcPts val="1000"/>
              </a:spcBef>
              <a:spcAft>
                <a:spcPts val="0"/>
              </a:spcAft>
              <a:buSzPts val="1440"/>
              <a:buChar char="►"/>
            </a:pPr>
            <a:r>
              <a:rPr lang="cs-CZ"/>
              <a:t>2. melírovacím hřebenem, (obr. 5)</a:t>
            </a:r>
            <a:endParaRPr/>
          </a:p>
          <a:p>
            <a:pPr marL="342900" lvl="0" indent="-251459" algn="l" rtl="0">
              <a:spcBef>
                <a:spcPts val="1000"/>
              </a:spcBef>
              <a:spcAft>
                <a:spcPts val="0"/>
              </a:spcAft>
              <a:buSzPts val="1440"/>
              <a:buNone/>
            </a:pPr>
            <a:endParaRPr/>
          </a:p>
          <a:p>
            <a:pPr marL="342900" lvl="0" indent="-342900" algn="l" rtl="0">
              <a:spcBef>
                <a:spcPts val="1000"/>
              </a:spcBef>
              <a:spcAft>
                <a:spcPts val="0"/>
              </a:spcAft>
              <a:buSzPts val="1440"/>
              <a:buChar char="►"/>
            </a:pPr>
            <a:r>
              <a:rPr lang="cs-CZ"/>
              <a:t>3. technikou Air Touch, (obr. 7)</a:t>
            </a:r>
            <a:endParaRPr/>
          </a:p>
        </p:txBody>
      </p:sp>
      <p:pic>
        <p:nvPicPr>
          <p:cNvPr id="239" name="Google Shape;239;p12"/>
          <p:cNvPicPr preferRelativeResize="0">
            <a:picLocks noGrp="1"/>
          </p:cNvPicPr>
          <p:nvPr>
            <p:ph type="body" idx="2"/>
          </p:nvPr>
        </p:nvPicPr>
        <p:blipFill rotWithShape="1">
          <a:blip r:embed="rId3">
            <a:alphaModFix/>
          </a:blip>
          <a:srcRect/>
          <a:stretch/>
        </p:blipFill>
        <p:spPr>
          <a:xfrm>
            <a:off x="5499651" y="1853247"/>
            <a:ext cx="2368373" cy="3148937"/>
          </a:xfrm>
          <a:prstGeom prst="rect">
            <a:avLst/>
          </a:prstGeom>
          <a:noFill/>
          <a:ln>
            <a:noFill/>
          </a:ln>
        </p:spPr>
      </p:pic>
      <p:pic>
        <p:nvPicPr>
          <p:cNvPr id="240" name="Google Shape;240;p12"/>
          <p:cNvPicPr preferRelativeResize="0"/>
          <p:nvPr/>
        </p:nvPicPr>
        <p:blipFill rotWithShape="1">
          <a:blip r:embed="rId4">
            <a:alphaModFix/>
          </a:blip>
          <a:srcRect/>
          <a:stretch/>
        </p:blipFill>
        <p:spPr>
          <a:xfrm>
            <a:off x="8642976" y="1889246"/>
            <a:ext cx="2250996" cy="3148937"/>
          </a:xfrm>
          <a:prstGeom prst="rect">
            <a:avLst/>
          </a:prstGeom>
          <a:noFill/>
          <a:ln>
            <a:noFill/>
          </a:ln>
        </p:spPr>
      </p:pic>
      <p:sp>
        <p:nvSpPr>
          <p:cNvPr id="241" name="Google Shape;241;p12"/>
          <p:cNvSpPr txBox="1"/>
          <p:nvPr/>
        </p:nvSpPr>
        <p:spPr>
          <a:xfrm>
            <a:off x="6784503" y="5002184"/>
            <a:ext cx="89164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5</a:t>
            </a:r>
            <a:endParaRPr/>
          </a:p>
        </p:txBody>
      </p:sp>
      <p:sp>
        <p:nvSpPr>
          <p:cNvPr id="242" name="Google Shape;242;p12"/>
          <p:cNvSpPr txBox="1"/>
          <p:nvPr/>
        </p:nvSpPr>
        <p:spPr>
          <a:xfrm>
            <a:off x="9135289" y="5002184"/>
            <a:ext cx="89164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6</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Technika</a:t>
            </a:r>
            <a:r>
              <a:rPr lang="cs-CZ"/>
              <a:t> Air Touche</a:t>
            </a:r>
            <a:endParaRPr/>
          </a:p>
        </p:txBody>
      </p:sp>
      <p:sp>
        <p:nvSpPr>
          <p:cNvPr id="248" name="Google Shape;248;p13"/>
          <p:cNvSpPr txBox="1">
            <a:spLocks noGrp="1"/>
          </p:cNvSpPr>
          <p:nvPr>
            <p:ph type="body" idx="1"/>
          </p:nvPr>
        </p:nvSpPr>
        <p:spPr>
          <a:xfrm>
            <a:off x="756745" y="1545021"/>
            <a:ext cx="5339255" cy="4711317"/>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920"/>
              <a:buChar char="►"/>
            </a:pPr>
            <a:r>
              <a:rPr lang="cs-CZ" sz="2400"/>
              <a:t>Tento způsob oddělování pramínků je vhodný při vytváření plynulejších přechodů.</a:t>
            </a:r>
            <a:endParaRPr/>
          </a:p>
          <a:p>
            <a:pPr marL="342900" lvl="0" indent="-342900" algn="l" rtl="0">
              <a:spcBef>
                <a:spcPts val="1000"/>
              </a:spcBef>
              <a:spcAft>
                <a:spcPts val="0"/>
              </a:spcAft>
              <a:buSzPts val="1920"/>
              <a:buChar char="►"/>
            </a:pPr>
            <a:r>
              <a:rPr lang="cs-CZ" sz="2400"/>
              <a:t>Jde o precizní a časově náročnou techniku vytváření pramínků vyfoukáváním proudem vzduchu.</a:t>
            </a:r>
            <a:endParaRPr/>
          </a:p>
          <a:p>
            <a:pPr marL="342900" lvl="0" indent="-342900" algn="l" rtl="0">
              <a:spcBef>
                <a:spcPts val="1000"/>
              </a:spcBef>
              <a:spcAft>
                <a:spcPts val="0"/>
              </a:spcAft>
              <a:buSzPts val="1920"/>
              <a:buChar char="►"/>
            </a:pPr>
            <a:r>
              <a:rPr lang="cs-CZ" sz="2400"/>
              <a:t>Do odděleného pramene vlasů zespodu nebo shora foukáme fénem a prameny, které nám zůstanou v ruce balíme do alobalu nebo fólie.</a:t>
            </a:r>
            <a:endParaRPr/>
          </a:p>
        </p:txBody>
      </p:sp>
      <p:pic>
        <p:nvPicPr>
          <p:cNvPr id="249" name="Google Shape;249;p13"/>
          <p:cNvPicPr preferRelativeResize="0">
            <a:picLocks noGrp="1"/>
          </p:cNvPicPr>
          <p:nvPr>
            <p:ph type="body" idx="2"/>
          </p:nvPr>
        </p:nvPicPr>
        <p:blipFill rotWithShape="1">
          <a:blip r:embed="rId3">
            <a:alphaModFix/>
          </a:blip>
          <a:srcRect/>
          <a:stretch/>
        </p:blipFill>
        <p:spPr>
          <a:xfrm>
            <a:off x="6920553" y="1545021"/>
            <a:ext cx="3529618" cy="4711317"/>
          </a:xfrm>
          <a:prstGeom prst="rect">
            <a:avLst/>
          </a:prstGeom>
          <a:noFill/>
          <a:ln>
            <a:noFill/>
          </a:ln>
        </p:spPr>
      </p:pic>
      <p:sp>
        <p:nvSpPr>
          <p:cNvPr id="250" name="Google Shape;250;p13"/>
          <p:cNvSpPr txBox="1"/>
          <p:nvPr/>
        </p:nvSpPr>
        <p:spPr>
          <a:xfrm>
            <a:off x="10756900" y="6057900"/>
            <a:ext cx="8763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7</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1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Aplikace</a:t>
            </a:r>
            <a:r>
              <a:rPr lang="cs-CZ"/>
              <a:t> alobalu - video</a:t>
            </a:r>
            <a:endParaRPr/>
          </a:p>
        </p:txBody>
      </p:sp>
      <p:sp>
        <p:nvSpPr>
          <p:cNvPr id="256" name="Google Shape;256;p14"/>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t>Pramen vlasů oddělený některým z jmenovaných způsobů podložíme alobalem nebo fólií a uzavřeme. Je vhodné použít podložku, která nám udrží alobal rovný a usnadní nanášení vybraného barvicího nebo odbarvovacího přípravku. </a:t>
            </a:r>
            <a:endParaRPr/>
          </a:p>
        </p:txBody>
      </p:sp>
      <p:pic>
        <p:nvPicPr>
          <p:cNvPr id="257" name="Google Shape;257;p14"/>
          <p:cNvPicPr preferRelativeResize="0">
            <a:picLocks noGrp="1"/>
          </p:cNvPicPr>
          <p:nvPr>
            <p:ph type="body" idx="1"/>
          </p:nvPr>
        </p:nvPicPr>
        <p:blipFill rotWithShape="1">
          <a:blip r:embed="rId3">
            <a:alphaModFix/>
          </a:blip>
          <a:srcRect/>
          <a:stretch/>
        </p:blipFill>
        <p:spPr>
          <a:xfrm>
            <a:off x="1869605" y="2060576"/>
            <a:ext cx="2863203" cy="4195762"/>
          </a:xfrm>
          <a:prstGeom prst="rect">
            <a:avLst/>
          </a:prstGeom>
          <a:noFill/>
          <a:ln>
            <a:noFill/>
          </a:ln>
        </p:spPr>
      </p:pic>
      <p:sp>
        <p:nvSpPr>
          <p:cNvPr id="258" name="Google Shape;258;p14"/>
          <p:cNvSpPr txBox="1"/>
          <p:nvPr/>
        </p:nvSpPr>
        <p:spPr>
          <a:xfrm>
            <a:off x="3657600" y="6256337"/>
            <a:ext cx="107520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8</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15"/>
          <p:cNvSpPr txBox="1">
            <a:spLocks noGrp="1"/>
          </p:cNvSpPr>
          <p:nvPr>
            <p:ph type="body" idx="2"/>
          </p:nvPr>
        </p:nvSpPr>
        <p:spPr>
          <a:xfrm>
            <a:off x="6078828" y="1341912"/>
            <a:ext cx="4977098" cy="491442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t>Postupně oddělujeme požadované množství pramenů.</a:t>
            </a:r>
            <a:endParaRPr/>
          </a:p>
          <a:p>
            <a:pPr marL="342900" lvl="0" indent="-342900" algn="l" rtl="0">
              <a:spcBef>
                <a:spcPts val="1000"/>
              </a:spcBef>
              <a:spcAft>
                <a:spcPts val="0"/>
              </a:spcAft>
              <a:buSzPts val="1920"/>
              <a:buChar char="►"/>
            </a:pPr>
            <a:r>
              <a:rPr lang="cs-CZ" sz="2400"/>
              <a:t>V průběhu doby působení pravidelně kontrolujeme.</a:t>
            </a:r>
            <a:endParaRPr/>
          </a:p>
          <a:p>
            <a:pPr marL="342900" lvl="0" indent="-342900" algn="l" rtl="0">
              <a:spcBef>
                <a:spcPts val="1000"/>
              </a:spcBef>
              <a:spcAft>
                <a:spcPts val="0"/>
              </a:spcAft>
              <a:buSzPts val="1920"/>
              <a:buChar char="►"/>
            </a:pPr>
            <a:r>
              <a:rPr lang="cs-CZ" sz="2400"/>
              <a:t>Doba působení se liší podle použitého materiálu.</a:t>
            </a:r>
            <a:endParaRPr/>
          </a:p>
        </p:txBody>
      </p:sp>
      <p:pic>
        <p:nvPicPr>
          <p:cNvPr id="264" name="Google Shape;264;p15"/>
          <p:cNvPicPr preferRelativeResize="0"/>
          <p:nvPr/>
        </p:nvPicPr>
        <p:blipFill rotWithShape="1">
          <a:blip r:embed="rId3">
            <a:alphaModFix/>
          </a:blip>
          <a:srcRect/>
          <a:stretch/>
        </p:blipFill>
        <p:spPr>
          <a:xfrm>
            <a:off x="2055764" y="1251760"/>
            <a:ext cx="2910374" cy="4257770"/>
          </a:xfrm>
          <a:prstGeom prst="rect">
            <a:avLst/>
          </a:prstGeom>
          <a:noFill/>
          <a:ln>
            <a:noFill/>
          </a:ln>
        </p:spPr>
      </p:pic>
      <p:sp>
        <p:nvSpPr>
          <p:cNvPr id="265" name="Google Shape;265;p15"/>
          <p:cNvSpPr txBox="1"/>
          <p:nvPr/>
        </p:nvSpPr>
        <p:spPr>
          <a:xfrm>
            <a:off x="3837904" y="5691352"/>
            <a:ext cx="112823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9</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Dokončení</a:t>
            </a:r>
            <a:r>
              <a:rPr lang="cs-CZ"/>
              <a:t> práce</a:t>
            </a:r>
            <a:endParaRPr/>
          </a:p>
        </p:txBody>
      </p:sp>
      <p:sp>
        <p:nvSpPr>
          <p:cNvPr id="271" name="Google Shape;271;p16"/>
          <p:cNvSpPr txBox="1">
            <a:spLocks noGrp="1"/>
          </p:cNvSpPr>
          <p:nvPr>
            <p:ph type="body" idx="1"/>
          </p:nvPr>
        </p:nvSpPr>
        <p:spPr>
          <a:xfrm>
            <a:off x="646112" y="1324303"/>
            <a:ext cx="5350856" cy="4932035"/>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t>Po dosažení požadovaného odstínu odstraníme alobaly.</a:t>
            </a:r>
            <a:endParaRPr/>
          </a:p>
          <a:p>
            <a:pPr marL="342900" lvl="0" indent="-342900" algn="l" rtl="0">
              <a:spcBef>
                <a:spcPts val="1000"/>
              </a:spcBef>
              <a:spcAft>
                <a:spcPts val="0"/>
              </a:spcAft>
              <a:buSzPts val="1920"/>
              <a:buChar char="►"/>
            </a:pPr>
            <a:r>
              <a:rPr lang="cs-CZ" sz="2400"/>
              <a:t>Z vlasů důkladně opláchneme odbarvovací nebo barvicí přípravek.</a:t>
            </a:r>
            <a:endParaRPr/>
          </a:p>
          <a:p>
            <a:pPr marL="342900" lvl="0" indent="-342900" algn="l" rtl="0">
              <a:spcBef>
                <a:spcPts val="1000"/>
              </a:spcBef>
              <a:spcAft>
                <a:spcPts val="0"/>
              </a:spcAft>
              <a:buSzPts val="1920"/>
              <a:buChar char="►"/>
            </a:pPr>
            <a:r>
              <a:rPr lang="cs-CZ" sz="2400"/>
              <a:t>Vlasy umyjeme šamponem.</a:t>
            </a:r>
            <a:endParaRPr/>
          </a:p>
          <a:p>
            <a:pPr marL="342900" lvl="0" indent="-342900" algn="l" rtl="0">
              <a:spcBef>
                <a:spcPts val="1000"/>
              </a:spcBef>
              <a:spcAft>
                <a:spcPts val="0"/>
              </a:spcAft>
              <a:buSzPts val="1920"/>
              <a:buChar char="►"/>
            </a:pPr>
            <a:r>
              <a:rPr lang="cs-CZ" sz="2400"/>
              <a:t>Pokud nebudeme vlasy dále tónovat např. přelivem, použijeme regenerační přípravek.</a:t>
            </a:r>
            <a:endParaRPr/>
          </a:p>
          <a:p>
            <a:pPr marL="342900" lvl="0" indent="-342900" algn="l" rtl="0">
              <a:spcBef>
                <a:spcPts val="1000"/>
              </a:spcBef>
              <a:spcAft>
                <a:spcPts val="0"/>
              </a:spcAft>
              <a:buSzPts val="1920"/>
              <a:buChar char="►"/>
            </a:pPr>
            <a:r>
              <a:rPr lang="cs-CZ" sz="2400"/>
              <a:t>Vytvořené pramínky mohou být jemné nebo silnější.</a:t>
            </a:r>
            <a:endParaRPr/>
          </a:p>
        </p:txBody>
      </p:sp>
      <p:pic>
        <p:nvPicPr>
          <p:cNvPr id="272" name="Google Shape;272;p16"/>
          <p:cNvPicPr preferRelativeResize="0">
            <a:picLocks noGrp="1"/>
          </p:cNvPicPr>
          <p:nvPr>
            <p:ph type="body" idx="2"/>
          </p:nvPr>
        </p:nvPicPr>
        <p:blipFill rotWithShape="1">
          <a:blip r:embed="rId3">
            <a:alphaModFix/>
          </a:blip>
          <a:srcRect/>
          <a:stretch/>
        </p:blipFill>
        <p:spPr>
          <a:xfrm>
            <a:off x="8801214" y="2963750"/>
            <a:ext cx="2754910" cy="3345249"/>
          </a:xfrm>
          <a:prstGeom prst="rect">
            <a:avLst/>
          </a:prstGeom>
          <a:noFill/>
          <a:ln>
            <a:noFill/>
          </a:ln>
        </p:spPr>
      </p:pic>
      <p:pic>
        <p:nvPicPr>
          <p:cNvPr id="273" name="Google Shape;273;p16"/>
          <p:cNvPicPr preferRelativeResize="0"/>
          <p:nvPr/>
        </p:nvPicPr>
        <p:blipFill rotWithShape="1">
          <a:blip r:embed="rId4">
            <a:alphaModFix/>
          </a:blip>
          <a:srcRect/>
          <a:stretch/>
        </p:blipFill>
        <p:spPr>
          <a:xfrm>
            <a:off x="6095999" y="2060574"/>
            <a:ext cx="2606183" cy="3477438"/>
          </a:xfrm>
          <a:prstGeom prst="rect">
            <a:avLst/>
          </a:prstGeom>
          <a:noFill/>
          <a:ln>
            <a:noFill/>
          </a:ln>
        </p:spPr>
      </p:pic>
      <p:sp>
        <p:nvSpPr>
          <p:cNvPr id="274" name="Google Shape;274;p16"/>
          <p:cNvSpPr txBox="1"/>
          <p:nvPr/>
        </p:nvSpPr>
        <p:spPr>
          <a:xfrm>
            <a:off x="7330966" y="5675586"/>
            <a:ext cx="1008993"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10</a:t>
            </a:r>
            <a:endParaRPr/>
          </a:p>
        </p:txBody>
      </p:sp>
      <p:sp>
        <p:nvSpPr>
          <p:cNvPr id="275" name="Google Shape;275;p16"/>
          <p:cNvSpPr txBox="1"/>
          <p:nvPr/>
        </p:nvSpPr>
        <p:spPr>
          <a:xfrm>
            <a:off x="10050834" y="6256338"/>
            <a:ext cx="100079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11</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Technika</a:t>
            </a:r>
            <a:r>
              <a:rPr lang="cs-CZ"/>
              <a:t> Air Touch – výsledek</a:t>
            </a:r>
            <a:endParaRPr/>
          </a:p>
        </p:txBody>
      </p:sp>
      <p:sp>
        <p:nvSpPr>
          <p:cNvPr id="281" name="Google Shape;281;p17"/>
          <p:cNvSpPr txBox="1">
            <a:spLocks noGrp="1"/>
          </p:cNvSpPr>
          <p:nvPr>
            <p:ph type="body" idx="1"/>
          </p:nvPr>
        </p:nvSpPr>
        <p:spPr>
          <a:xfrm>
            <a:off x="1103312" y="2060575"/>
            <a:ext cx="6085764" cy="4195763"/>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t>Výsledný efekt melírování vlasů do alobalu nebo fólie se od sebe liší právě využitím jednotlivých způsobů oddělování pramínků.</a:t>
            </a:r>
            <a:endParaRPr/>
          </a:p>
          <a:p>
            <a:pPr marL="342900" lvl="0" indent="-342900" algn="l" rtl="0">
              <a:spcBef>
                <a:spcPts val="1000"/>
              </a:spcBef>
              <a:spcAft>
                <a:spcPts val="0"/>
              </a:spcAft>
              <a:buSzPts val="1920"/>
              <a:buChar char="►"/>
            </a:pPr>
            <a:r>
              <a:rPr lang="cs-CZ" sz="2400"/>
              <a:t>Na obrázku je výsledek použití techniky Air Touch, kdy oddělené pramínky jsou velmi jemné, výsledek tak působí přirozeně a plasticky.</a:t>
            </a:r>
            <a:endParaRPr/>
          </a:p>
          <a:p>
            <a:pPr marL="342900" lvl="0" indent="-342900" algn="l" rtl="0">
              <a:spcBef>
                <a:spcPts val="1000"/>
              </a:spcBef>
              <a:spcAft>
                <a:spcPts val="0"/>
              </a:spcAft>
              <a:buSzPts val="1920"/>
              <a:buChar char="►"/>
            </a:pPr>
            <a:r>
              <a:rPr lang="cs-CZ" sz="2400"/>
              <a:t>Také při odrůstání vlasů nevznikají ostré a viditelné přechody.</a:t>
            </a:r>
            <a:endParaRPr/>
          </a:p>
        </p:txBody>
      </p:sp>
      <p:pic>
        <p:nvPicPr>
          <p:cNvPr id="282" name="Google Shape;282;p17"/>
          <p:cNvPicPr preferRelativeResize="0">
            <a:picLocks noGrp="1"/>
          </p:cNvPicPr>
          <p:nvPr>
            <p:ph type="body" idx="2"/>
          </p:nvPr>
        </p:nvPicPr>
        <p:blipFill rotWithShape="1">
          <a:blip r:embed="rId3">
            <a:alphaModFix/>
          </a:blip>
          <a:srcRect/>
          <a:stretch/>
        </p:blipFill>
        <p:spPr>
          <a:xfrm>
            <a:off x="7857139" y="2055813"/>
            <a:ext cx="3343275" cy="4200525"/>
          </a:xfrm>
          <a:prstGeom prst="rect">
            <a:avLst/>
          </a:prstGeom>
          <a:noFill/>
          <a:ln>
            <a:noFill/>
          </a:ln>
        </p:spPr>
      </p:pic>
      <p:sp>
        <p:nvSpPr>
          <p:cNvPr id="283" name="Google Shape;283;p17"/>
          <p:cNvSpPr txBox="1"/>
          <p:nvPr/>
        </p:nvSpPr>
        <p:spPr>
          <a:xfrm>
            <a:off x="9648497" y="6369269"/>
            <a:ext cx="155191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12</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1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do různých úhlů </a:t>
            </a:r>
            <a:endParaRPr/>
          </a:p>
        </p:txBody>
      </p:sp>
      <p:pic>
        <p:nvPicPr>
          <p:cNvPr id="289" name="Google Shape;289;p18"/>
          <p:cNvPicPr preferRelativeResize="0">
            <a:picLocks noGrp="1"/>
          </p:cNvPicPr>
          <p:nvPr>
            <p:ph type="body" idx="1"/>
          </p:nvPr>
        </p:nvPicPr>
        <p:blipFill rotWithShape="1">
          <a:blip r:embed="rId3">
            <a:alphaModFix/>
          </a:blip>
          <a:srcRect/>
          <a:stretch/>
        </p:blipFill>
        <p:spPr>
          <a:xfrm>
            <a:off x="770804" y="2056091"/>
            <a:ext cx="4813802" cy="3727191"/>
          </a:xfrm>
          <a:prstGeom prst="rect">
            <a:avLst/>
          </a:prstGeom>
          <a:noFill/>
          <a:ln>
            <a:noFill/>
          </a:ln>
        </p:spPr>
      </p:pic>
      <p:sp>
        <p:nvSpPr>
          <p:cNvPr id="290" name="Google Shape;290;p18"/>
          <p:cNvSpPr txBox="1">
            <a:spLocks noGrp="1"/>
          </p:cNvSpPr>
          <p:nvPr>
            <p:ph type="body" idx="2"/>
          </p:nvPr>
        </p:nvSpPr>
        <p:spPr>
          <a:xfrm>
            <a:off x="5654493" y="2056092"/>
            <a:ext cx="5247055" cy="4200245"/>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latin typeface="Arial"/>
                <a:ea typeface="Arial"/>
                <a:cs typeface="Arial"/>
                <a:sym typeface="Arial"/>
              </a:rPr>
              <a:t>Při melírování vlasů nemusíme pokládat alobaly vždy jen vodorovně. Využitím diagonálního směru vytvoříme další zajímavé efekty ve vlasech.</a:t>
            </a:r>
            <a:endParaRPr/>
          </a:p>
          <a:p>
            <a:pPr marL="342900" lvl="0" indent="-342900" algn="l" rtl="0">
              <a:spcBef>
                <a:spcPts val="1000"/>
              </a:spcBef>
              <a:spcAft>
                <a:spcPts val="0"/>
              </a:spcAft>
              <a:buSzPts val="1920"/>
              <a:buChar char="►"/>
            </a:pPr>
            <a:r>
              <a:rPr lang="cs-CZ" sz="2400">
                <a:latin typeface="Arial"/>
                <a:ea typeface="Arial"/>
                <a:cs typeface="Arial"/>
                <a:sym typeface="Arial"/>
              </a:rPr>
              <a:t>Položením vybraných pramínků pod pěšinku zase zajistí dlouhou trvanlivost probarvení – není viditelné dorůstání vlasů. </a:t>
            </a:r>
            <a:endParaRPr/>
          </a:p>
        </p:txBody>
      </p:sp>
      <p:sp>
        <p:nvSpPr>
          <p:cNvPr id="291" name="Google Shape;291;p18"/>
          <p:cNvSpPr txBox="1"/>
          <p:nvPr/>
        </p:nvSpPr>
        <p:spPr>
          <a:xfrm>
            <a:off x="4275117" y="5783282"/>
            <a:ext cx="11400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13</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1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Century Gothic"/>
              <a:buNone/>
            </a:pPr>
            <a:r>
              <a:rPr lang="cs-CZ"/>
              <a:t>Další </a:t>
            </a:r>
            <a:r>
              <a:rPr lang="cs-CZ">
                <a:latin typeface="Arial"/>
                <a:ea typeface="Arial"/>
                <a:cs typeface="Arial"/>
                <a:sym typeface="Arial"/>
              </a:rPr>
              <a:t>možnosti</a:t>
            </a:r>
            <a:r>
              <a:rPr lang="cs-CZ"/>
              <a:t> melírování</a:t>
            </a:r>
            <a:endParaRPr/>
          </a:p>
        </p:txBody>
      </p:sp>
      <p:sp>
        <p:nvSpPr>
          <p:cNvPr id="299" name="Google Shape;299;p19"/>
          <p:cNvSpPr txBox="1"/>
          <p:nvPr/>
        </p:nvSpPr>
        <p:spPr>
          <a:xfrm>
            <a:off x="6412675" y="1678370"/>
            <a:ext cx="5011387" cy="4154984"/>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Noto Sans Symbols"/>
              <a:buChar char="⮚"/>
            </a:pPr>
            <a:r>
              <a:rPr lang="cs-CZ" sz="2400">
                <a:solidFill>
                  <a:schemeClr val="lt1"/>
                </a:solidFill>
                <a:latin typeface="Arial"/>
                <a:ea typeface="Arial"/>
                <a:cs typeface="Arial"/>
                <a:sym typeface="Arial"/>
              </a:rPr>
              <a:t>Tento způsob melírování je vhodný pro účesy s výraznou ofinou.</a:t>
            </a:r>
            <a:endParaRPr/>
          </a:p>
          <a:p>
            <a:pPr marL="285750" marR="0" lvl="0" indent="-285750" algn="l" rtl="0">
              <a:spcBef>
                <a:spcPts val="0"/>
              </a:spcBef>
              <a:spcAft>
                <a:spcPts val="0"/>
              </a:spcAft>
              <a:buClr>
                <a:schemeClr val="lt1"/>
              </a:buClr>
              <a:buSzPts val="2400"/>
              <a:buFont typeface="Noto Sans Symbols"/>
              <a:buChar char="⮚"/>
            </a:pPr>
            <a:r>
              <a:rPr lang="cs-CZ" sz="2400">
                <a:solidFill>
                  <a:schemeClr val="lt1"/>
                </a:solidFill>
                <a:latin typeface="Arial"/>
                <a:ea typeface="Arial"/>
                <a:cs typeface="Arial"/>
                <a:sym typeface="Arial"/>
              </a:rPr>
              <a:t>Začínám od čelní partie a postupujeme k vlasovému víru.</a:t>
            </a:r>
            <a:endParaRPr/>
          </a:p>
          <a:p>
            <a:pPr marL="285750" marR="0" lvl="0" indent="-285750" algn="l" rtl="0">
              <a:spcBef>
                <a:spcPts val="0"/>
              </a:spcBef>
              <a:spcAft>
                <a:spcPts val="0"/>
              </a:spcAft>
              <a:buClr>
                <a:schemeClr val="lt1"/>
              </a:buClr>
              <a:buSzPts val="2400"/>
              <a:buFont typeface="Noto Sans Symbols"/>
              <a:buChar char="⮚"/>
            </a:pPr>
            <a:r>
              <a:rPr lang="cs-CZ" sz="2400">
                <a:solidFill>
                  <a:schemeClr val="lt1"/>
                </a:solidFill>
                <a:latin typeface="Arial"/>
                <a:ea typeface="Arial"/>
                <a:cs typeface="Arial"/>
                <a:sym typeface="Arial"/>
              </a:rPr>
              <a:t>Obr. 23 – použití jednoho alobalu od čela k vlasovému víru – jemné probarvení.</a:t>
            </a:r>
            <a:endParaRPr/>
          </a:p>
          <a:p>
            <a:pPr marL="285750" marR="0" lvl="0" indent="-285750" algn="l" rtl="0">
              <a:spcBef>
                <a:spcPts val="0"/>
              </a:spcBef>
              <a:spcAft>
                <a:spcPts val="0"/>
              </a:spcAft>
              <a:buClr>
                <a:schemeClr val="lt1"/>
              </a:buClr>
              <a:buSzPts val="2400"/>
              <a:buFont typeface="Noto Sans Symbols"/>
              <a:buChar char="⮚"/>
            </a:pPr>
            <a:r>
              <a:rPr lang="cs-CZ" sz="2400">
                <a:solidFill>
                  <a:schemeClr val="lt1"/>
                </a:solidFill>
                <a:latin typeface="Arial"/>
                <a:ea typeface="Arial"/>
                <a:cs typeface="Arial"/>
                <a:sym typeface="Arial"/>
              </a:rPr>
              <a:t>Obr. 24 – použití více alobalů, širší úsek probarvení – výraznější výsledek.</a:t>
            </a:r>
            <a:endParaRPr/>
          </a:p>
        </p:txBody>
      </p:sp>
      <p:sp>
        <p:nvSpPr>
          <p:cNvPr id="300" name="Google Shape;300;p19"/>
          <p:cNvSpPr txBox="1"/>
          <p:nvPr/>
        </p:nvSpPr>
        <p:spPr>
          <a:xfrm>
            <a:off x="1918036" y="4390873"/>
            <a:ext cx="99752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dirty="0">
                <a:solidFill>
                  <a:schemeClr val="lt1"/>
                </a:solidFill>
                <a:latin typeface="Century Gothic"/>
                <a:ea typeface="Century Gothic"/>
                <a:cs typeface="Century Gothic"/>
                <a:sym typeface="Century Gothic"/>
              </a:rPr>
              <a:t>Obr. 14</a:t>
            </a:r>
            <a:endParaRPr sz="1800" dirty="0">
              <a:solidFill>
                <a:schemeClr val="lt1"/>
              </a:solidFill>
              <a:latin typeface="Century Gothic"/>
              <a:ea typeface="Century Gothic"/>
              <a:cs typeface="Century Gothic"/>
              <a:sym typeface="Century Gothic"/>
            </a:endParaRPr>
          </a:p>
        </p:txBody>
      </p:sp>
      <p:sp>
        <p:nvSpPr>
          <p:cNvPr id="301" name="Google Shape;301;p19"/>
          <p:cNvSpPr txBox="1"/>
          <p:nvPr/>
        </p:nvSpPr>
        <p:spPr>
          <a:xfrm>
            <a:off x="4541216" y="6008914"/>
            <a:ext cx="1151423"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dirty="0">
                <a:solidFill>
                  <a:schemeClr val="lt1"/>
                </a:solidFill>
                <a:latin typeface="Century Gothic"/>
                <a:ea typeface="Century Gothic"/>
                <a:cs typeface="Century Gothic"/>
                <a:sym typeface="Century Gothic"/>
              </a:rPr>
              <a:t>Obr. 15</a:t>
            </a:r>
            <a:endParaRPr sz="1800" dirty="0">
              <a:solidFill>
                <a:schemeClr val="lt1"/>
              </a:solidFill>
              <a:latin typeface="Century Gothic"/>
              <a:ea typeface="Century Gothic"/>
              <a:cs typeface="Century Gothic"/>
              <a:sym typeface="Century Gothic"/>
            </a:endParaRPr>
          </a:p>
        </p:txBody>
      </p:sp>
      <p:pic>
        <p:nvPicPr>
          <p:cNvPr id="2" name="Obrázek 1"/>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81468" y="1906081"/>
            <a:ext cx="2447925" cy="2486025"/>
          </a:xfrm>
          <a:prstGeom prst="rect">
            <a:avLst/>
          </a:prstGeom>
        </p:spPr>
      </p:pic>
      <p:pic>
        <p:nvPicPr>
          <p:cNvPr id="5" name="Obrázek 4"/>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3858667" y="3508314"/>
            <a:ext cx="2447925" cy="248602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0"/>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Shrnutí </a:t>
            </a:r>
            <a:endParaRPr>
              <a:latin typeface="Arial"/>
              <a:ea typeface="Arial"/>
              <a:cs typeface="Arial"/>
              <a:sym typeface="Arial"/>
            </a:endParaRPr>
          </a:p>
        </p:txBody>
      </p:sp>
      <p:sp>
        <p:nvSpPr>
          <p:cNvPr id="307" name="Google Shape;307;p20"/>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Melírování vlasů je velmi kreativní činnost, kterou může kadeřník využít ve své práci.</a:t>
            </a:r>
            <a:endParaRPr/>
          </a:p>
          <a:p>
            <a:pPr marL="342900" lvl="0" indent="-342900" algn="l" rtl="0">
              <a:spcBef>
                <a:spcPts val="1000"/>
              </a:spcBef>
              <a:spcAft>
                <a:spcPts val="0"/>
              </a:spcAft>
              <a:buSzPts val="1920"/>
              <a:buChar char="►"/>
            </a:pPr>
            <a:r>
              <a:rPr lang="cs-CZ" sz="2400">
                <a:latin typeface="Arial"/>
                <a:ea typeface="Arial"/>
                <a:cs typeface="Arial"/>
                <a:sym typeface="Arial"/>
              </a:rPr>
              <a:t>Výhodou je, že ho tato technika nesvazuje, je variabilní, může využít různé způsoby i materiály, zejména však svou fantazii.</a:t>
            </a:r>
            <a:endParaRPr/>
          </a:p>
          <a:p>
            <a:pPr marL="342900" lvl="0" indent="-342900" algn="l" rtl="0">
              <a:spcBef>
                <a:spcPts val="1000"/>
              </a:spcBef>
              <a:spcAft>
                <a:spcPts val="0"/>
              </a:spcAft>
              <a:buSzPts val="1920"/>
              <a:buChar char="►"/>
            </a:pPr>
            <a:r>
              <a:rPr lang="cs-CZ" sz="2400">
                <a:latin typeface="Arial"/>
                <a:ea typeface="Arial"/>
                <a:cs typeface="Arial"/>
                <a:sym typeface="Arial"/>
              </a:rPr>
              <a:t>Melírování se může využívat při tvorbě dámských i pánských účesů, do soutěžních střihů, na přehlídky a veletrhy.</a:t>
            </a:r>
            <a:endParaRPr sz="2400">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Použité</a:t>
            </a:r>
            <a:r>
              <a:rPr lang="cs-CZ"/>
              <a:t> zdroje</a:t>
            </a:r>
            <a:endParaRPr/>
          </a:p>
        </p:txBody>
      </p:sp>
      <p:sp>
        <p:nvSpPr>
          <p:cNvPr id="313" name="Google Shape;313;p2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960"/>
              <a:buChar char="►"/>
            </a:pPr>
            <a:r>
              <a:rPr lang="cs-CZ" sz="1200">
                <a:latin typeface="Arial"/>
                <a:ea typeface="Arial"/>
                <a:cs typeface="Arial"/>
                <a:sym typeface="Arial"/>
              </a:rPr>
              <a:t>1 - MICHALIČKA, Josef, Gerhard MATUSCHKA a Jaromír KEJDA. </a:t>
            </a:r>
            <a:r>
              <a:rPr lang="cs-CZ" sz="1200" i="1">
                <a:latin typeface="Arial"/>
                <a:ea typeface="Arial"/>
                <a:cs typeface="Arial"/>
                <a:sym typeface="Arial"/>
              </a:rPr>
              <a:t>Technologie pro 2. a 3. ročník středních odborných učilišť: učební obor kadeřník (kadeřnice)</a:t>
            </a:r>
            <a:r>
              <a:rPr lang="cs-CZ" sz="1200">
                <a:latin typeface="Arial"/>
                <a:ea typeface="Arial"/>
                <a:cs typeface="Arial"/>
                <a:sym typeface="Arial"/>
              </a:rPr>
              <a:t>. 4. vyd. Praha: Státní pedagogické nakladatelství, 1985. Učebnice pro střední školy (Státní pedagogické nakladatelství).</a:t>
            </a:r>
            <a:endParaRPr/>
          </a:p>
          <a:p>
            <a:pPr marL="342900" lvl="0" indent="-342900" algn="l" rtl="0">
              <a:spcBef>
                <a:spcPts val="1000"/>
              </a:spcBef>
              <a:spcAft>
                <a:spcPts val="0"/>
              </a:spcAft>
              <a:buSzPts val="960"/>
              <a:buChar char="►"/>
            </a:pPr>
            <a:r>
              <a:rPr lang="cs-CZ" sz="1200">
                <a:latin typeface="Arial"/>
                <a:ea typeface="Arial"/>
                <a:cs typeface="Arial"/>
                <a:sym typeface="Arial"/>
              </a:rPr>
              <a:t>Obr. 1 – 11 – foto autor</a:t>
            </a:r>
            <a:endParaRPr/>
          </a:p>
          <a:p>
            <a:pPr marL="342900" lvl="0" indent="-342900" algn="l" rtl="0">
              <a:spcBef>
                <a:spcPts val="1000"/>
              </a:spcBef>
              <a:spcAft>
                <a:spcPts val="0"/>
              </a:spcAft>
              <a:buSzPts val="960"/>
              <a:buChar char="►"/>
            </a:pPr>
            <a:r>
              <a:rPr lang="cs-CZ" sz="1200">
                <a:latin typeface="Arial"/>
                <a:ea typeface="Arial"/>
                <a:cs typeface="Arial"/>
                <a:sym typeface="Arial"/>
              </a:rPr>
              <a:t>Obr. 12 -  foto autor, práce Markéty Podlešákové, technolog HAIR SERVIS spol. s. r. o., pro značku Hair Company.</a:t>
            </a:r>
            <a:endParaRPr/>
          </a:p>
          <a:p>
            <a:pPr marL="342900" lvl="0" indent="-342900" algn="l" rtl="0">
              <a:spcBef>
                <a:spcPts val="1000"/>
              </a:spcBef>
              <a:spcAft>
                <a:spcPts val="0"/>
              </a:spcAft>
              <a:buSzPts val="960"/>
              <a:buChar char="►"/>
            </a:pPr>
            <a:r>
              <a:rPr lang="cs-CZ" sz="1200">
                <a:latin typeface="Arial"/>
                <a:ea typeface="Arial"/>
                <a:cs typeface="Arial"/>
                <a:sym typeface="Arial"/>
              </a:rPr>
              <a:t>Obr. 13 – foto a kresba autor</a:t>
            </a:r>
            <a:endParaRPr/>
          </a:p>
          <a:p>
            <a:pPr marL="342900" lvl="0" indent="-342900" algn="l" rtl="0">
              <a:spcBef>
                <a:spcPts val="1000"/>
              </a:spcBef>
              <a:spcAft>
                <a:spcPts val="0"/>
              </a:spcAft>
              <a:buSzPts val="960"/>
              <a:buChar char="►"/>
            </a:pPr>
            <a:r>
              <a:rPr lang="cs-CZ" sz="1200">
                <a:latin typeface="Arial"/>
                <a:ea typeface="Arial"/>
                <a:cs typeface="Arial"/>
                <a:sym typeface="Arial"/>
              </a:rPr>
              <a:t>Obr. 14, 15 – foto a kresba autor</a:t>
            </a:r>
            <a:endParaRPr sz="1200">
              <a:latin typeface="Arial"/>
              <a:ea typeface="Arial"/>
              <a:cs typeface="Arial"/>
              <a:sym typeface="Arial"/>
            </a:endParaRPr>
          </a:p>
          <a:p>
            <a:pPr marL="342900" lvl="0" indent="-241300" algn="l" rtl="0">
              <a:spcBef>
                <a:spcPts val="1000"/>
              </a:spcBef>
              <a:spcAft>
                <a:spcPts val="0"/>
              </a:spcAft>
              <a:buSzPts val="1600"/>
              <a:buNone/>
            </a:pPr>
            <a:endParaRPr>
              <a:latin typeface="Arial"/>
              <a:ea typeface="Arial"/>
              <a:cs typeface="Arial"/>
              <a:sym typeface="Arial"/>
            </a:endParaRPr>
          </a:p>
          <a:p>
            <a:pPr marL="342900" lvl="0" indent="-241300" algn="l" rtl="0">
              <a:spcBef>
                <a:spcPts val="1000"/>
              </a:spcBef>
              <a:spcAft>
                <a:spcPts val="0"/>
              </a:spcAft>
              <a:buSzPts val="1600"/>
              <a:buNone/>
            </a:pPr>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1036</Words>
  <Application>Microsoft Office PowerPoint</Application>
  <PresentationFormat>Vlastní</PresentationFormat>
  <Paragraphs>133</Paragraphs>
  <Slides>21</Slides>
  <Notes>21</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21</vt:i4>
      </vt:variant>
    </vt:vector>
  </HeadingPairs>
  <TitlesOfParts>
    <vt:vector size="27" baseType="lpstr">
      <vt:lpstr>Arial</vt:lpstr>
      <vt:lpstr>Century Gothic</vt:lpstr>
      <vt:lpstr>Noto Sans Symbols</vt:lpstr>
      <vt:lpstr>Libre Franklin Medium</vt:lpstr>
      <vt:lpstr>Libre Franklin</vt:lpstr>
      <vt:lpstr>Ion</vt:lpstr>
      <vt:lpstr>MELÍROVÁNÍ VLASŮ – nejčastěji užívané techniky</vt:lpstr>
      <vt:lpstr>Co je to melír</vt:lpstr>
      <vt:lpstr>Materiál k melírování vlasů</vt:lpstr>
      <vt:lpstr>Způsoby melírování vlasů</vt:lpstr>
      <vt:lpstr>Snímek 5</vt:lpstr>
      <vt:lpstr>Bezpečnost a hygiena práce při melírování </vt:lpstr>
      <vt:lpstr>Bezpečnost a hygiena práce při melírování </vt:lpstr>
      <vt:lpstr>Melírování přes čepici nebo klobouk</vt:lpstr>
      <vt:lpstr>Melírování přes čepici nebo klobouk</vt:lpstr>
      <vt:lpstr>Melírování přes čepici nebo klobouk</vt:lpstr>
      <vt:lpstr>Melírování do alobalu nebo fólie</vt:lpstr>
      <vt:lpstr>Způsoby oddělování pramínků </vt:lpstr>
      <vt:lpstr>Technika Air Touche</vt:lpstr>
      <vt:lpstr>Aplikace alobalu - video</vt:lpstr>
      <vt:lpstr>Snímek 15</vt:lpstr>
      <vt:lpstr>Dokončení práce</vt:lpstr>
      <vt:lpstr>Technika Air Touch – výsledek</vt:lpstr>
      <vt:lpstr>Melírování do různých úhlů </vt:lpstr>
      <vt:lpstr>Další možnosti melírování</vt:lpstr>
      <vt:lpstr>Shrnutí </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MELÍROVÁNÍ VLASŮ – nejčastěji užívané techniky</dc:title>
  <dc:creator>Petr</dc:creator>
  <cp:lastModifiedBy>User</cp:lastModifiedBy>
  <cp:revision>3</cp:revision>
  <cp:lastPrinted>2023-02-01T09:01:18Z</cp:lastPrinted>
  <dcterms:created xsi:type="dcterms:W3CDTF">2021-10-17T18:52:07Z</dcterms:created>
  <dcterms:modified xsi:type="dcterms:W3CDTF">2023-02-02T18:59:53Z</dcterms:modified>
</cp:coreProperties>
</file>