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5" roundtripDataSignature="AMtx7mi+Vxo4FeG5RzwmI0s8w8CJ6rBOR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customschemas.google.com/relationships/presentationmetadata" Target="meta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obsah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24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části" type="secHead">
  <p:cSld name="SECTION_HEADER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5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5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2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2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2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3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3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3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3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3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3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3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3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3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cs-CZ"/>
              <a:t>PÁNSKÝ MÓDNÍ STŘIH</a:t>
            </a:r>
            <a:endParaRPr/>
          </a:p>
        </p:txBody>
      </p:sp>
      <p:sp>
        <p:nvSpPr>
          <p:cNvPr id="85" name="Google Shape;85;p1"/>
          <p:cNvSpPr txBox="1">
            <a:spLocks noGrp="1"/>
          </p:cNvSpPr>
          <p:nvPr>
            <p:ph type="subTitle" idx="1"/>
          </p:nvPr>
        </p:nvSpPr>
        <p:spPr>
          <a:xfrm>
            <a:off x="1524000" y="3602042"/>
            <a:ext cx="9144000" cy="5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cs-CZ"/>
              <a:t>BARBER</a:t>
            </a:r>
            <a:endParaRPr/>
          </a:p>
        </p:txBody>
      </p:sp>
      <p:pic>
        <p:nvPicPr>
          <p:cNvPr id="87" name="Google Shape;87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700" y="62000"/>
            <a:ext cx="9310423" cy="968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8475" y="157774"/>
            <a:ext cx="1209897" cy="7018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</a:t>
            </a:r>
            <a:br>
              <a:rPr lang="cs-CZ"/>
            </a:br>
            <a:r>
              <a:rPr lang="cs-CZ"/>
              <a:t>                 Základní druhy fadů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endParaRPr/>
          </a:p>
        </p:txBody>
      </p:sp>
      <p:sp>
        <p:nvSpPr>
          <p:cNvPr id="94" name="Google Shape;94;p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597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Pánské módní střihy Barber dělíme do několika  typů, podle vypracování: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     -  pouze nůžkami: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Nůžkový fade</a:t>
            </a:r>
            <a:endParaRPr/>
          </a:p>
          <a:p>
            <a:pPr marL="228600" lvl="0" indent="-641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    - střih pomocí elektrického strojku s různou výškou nástavců je: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Klasický fade</a:t>
            </a:r>
            <a:endParaRPr/>
          </a:p>
          <a:p>
            <a:pPr marL="228600" lvl="0" indent="-641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  - nebo vyholení s holícím strojkem je: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Nízký fade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Střední fade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Vysoký fade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         KLASICKÝ FADE</a:t>
            </a:r>
            <a:endParaRPr/>
          </a:p>
        </p:txBody>
      </p:sp>
      <p:sp>
        <p:nvSpPr>
          <p:cNvPr id="100" name="Google Shape;100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Tento druh fade je stříhán za pomocí stříhacího elektrického strojku s nástavci.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Je to nejběžnější druh fade, který je určen pro všechny typy zákazníků.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Nikdy není vystříhaný od kůže, nejkratší možná délka u tohoto fade je nejmenší nástavec č. ½  použitého stříhacího elektrického strojku, tato délka postupně přechází zvyšováním výšky nástavců až po požadovanou  délku boku pod temenní partií.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Temenní partii napojíme střihem přes prsty.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</a:t>
            </a:r>
            <a:br>
              <a:rPr lang="cs-CZ"/>
            </a:br>
            <a:r>
              <a:rPr lang="cs-CZ"/>
              <a:t>      POSTUP STŘIHU KROK ZA KROKEM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endParaRPr/>
          </a:p>
        </p:txBody>
      </p:sp>
      <p:sp>
        <p:nvSpPr>
          <p:cNvPr id="106" name="Google Shape;106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                      </a:t>
            </a:r>
            <a:r>
              <a:rPr lang="cs-CZ" sz="4800"/>
              <a:t> 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4800"/>
              <a:buNone/>
            </a:pPr>
            <a:r>
              <a:rPr lang="cs-CZ" sz="4800"/>
              <a:t>                        KLASICKÝ FADE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5" descr="Obsah obrázku interiér, nástroj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 t="15719" b="92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5"/>
          <p:cNvSpPr/>
          <p:nvPr/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lt1">
              <a:alpha val="92941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5"/>
          <p:cNvSpPr txBox="1"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600"/>
              <a:buFont typeface="Calibri"/>
              <a:buNone/>
            </a:pPr>
            <a:r>
              <a:rPr lang="cs-CZ" sz="3600">
                <a:solidFill>
                  <a:srgbClr val="262626"/>
                </a:solidFill>
              </a:rPr>
              <a:t>    Nástavce k elektrickému strojku Wahl</a:t>
            </a:r>
            <a:endParaRPr/>
          </a:p>
        </p:txBody>
      </p:sp>
      <p:cxnSp>
        <p:nvCxnSpPr>
          <p:cNvPr id="114" name="Google Shape;114;p5"/>
          <p:cNvCxnSpPr/>
          <p:nvPr/>
        </p:nvCxnSpPr>
        <p:spPr>
          <a:xfrm>
            <a:off x="0" y="5241983"/>
            <a:ext cx="12192000" cy="0"/>
          </a:xfrm>
          <a:prstGeom prst="straightConnector1">
            <a:avLst/>
          </a:prstGeom>
          <a:noFill/>
          <a:ln w="41275" cap="flat" cmpd="sng">
            <a:solidFill>
              <a:schemeClr val="lt1">
                <a:alpha val="89803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15" name="Google Shape;115;p5"/>
          <p:cNvCxnSpPr/>
          <p:nvPr/>
        </p:nvCxnSpPr>
        <p:spPr>
          <a:xfrm>
            <a:off x="0" y="6134852"/>
            <a:ext cx="12192000" cy="0"/>
          </a:xfrm>
          <a:prstGeom prst="straightConnector1">
            <a:avLst/>
          </a:prstGeom>
          <a:noFill/>
          <a:ln w="41275" cap="flat" cmpd="sng">
            <a:solidFill>
              <a:schemeClr val="lt1">
                <a:alpha val="89803"/>
              </a:schemeClr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0" name="Google Shape;120;p6"/>
          <p:cNvCxnSpPr/>
          <p:nvPr/>
        </p:nvCxnSpPr>
        <p:spPr>
          <a:xfrm>
            <a:off x="6096000" y="477749"/>
            <a:ext cx="0" cy="3657600"/>
          </a:xfrm>
          <a:prstGeom prst="straightConnector1">
            <a:avLst/>
          </a:prstGeom>
          <a:noFill/>
          <a:ln w="101600" cap="flat" cmpd="dbl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21" name="Google Shape;121;p6"/>
          <p:cNvSpPr/>
          <p:nvPr/>
        </p:nvSpPr>
        <p:spPr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400"/>
              <a:buFont typeface="Calibri"/>
              <a:buNone/>
            </a:pPr>
            <a:r>
              <a:rPr lang="cs-CZ" sz="5400">
                <a:solidFill>
                  <a:srgbClr val="FFFFFF"/>
                </a:solidFill>
              </a:rPr>
              <a:t>         Elektrický strojek + nástavce</a:t>
            </a:r>
            <a:endParaRPr/>
          </a:p>
        </p:txBody>
      </p:sp>
      <p:pic>
        <p:nvPicPr>
          <p:cNvPr id="123" name="Google Shape;123;p6" descr="Obsah obrázku staré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82907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6" descr="Obsah obrázku interiér, černá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478910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25" name="Google Shape;125;p6"/>
          <p:cNvCxnSpPr/>
          <p:nvPr/>
        </p:nvCxnSpPr>
        <p:spPr>
          <a:xfrm>
            <a:off x="2209800" y="5738691"/>
            <a:ext cx="7772400" cy="0"/>
          </a:xfrm>
          <a:prstGeom prst="straightConnector1">
            <a:avLst/>
          </a:prstGeom>
          <a:noFill/>
          <a:ln w="22225" cap="flat" cmpd="sng">
            <a:solidFill>
              <a:srgbClr val="D9D9D9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Klasický fade /postup střihu/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Stříháme vlasy suché.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Za použití strojku Wahl Magic Clip s kovovou hlavicí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plynule nastavitelnou výškou střihu 0,8 - 2,5mm a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cs-CZ"/>
              <a:t>  nástavci s kovovou sponou</a:t>
            </a:r>
            <a:r>
              <a:rPr lang="cs-CZ">
                <a:solidFill>
                  <a:srgbClr val="000000"/>
                </a:solidFill>
              </a:rPr>
              <a:t>: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0000"/>
              </a:buClr>
              <a:buSzPct val="100000"/>
              <a:buNone/>
            </a:pPr>
            <a:r>
              <a:rPr lang="cs-CZ">
                <a:solidFill>
                  <a:srgbClr val="FF0000"/>
                </a:solidFill>
              </a:rPr>
              <a:t>   ½</a:t>
            </a:r>
            <a:r>
              <a:rPr lang="cs-CZ"/>
              <a:t> = 1,5 mm, </a:t>
            </a:r>
            <a:r>
              <a:rPr lang="cs-CZ">
                <a:solidFill>
                  <a:srgbClr val="FF0000"/>
                </a:solidFill>
              </a:rPr>
              <a:t>1</a:t>
            </a:r>
            <a:r>
              <a:rPr lang="cs-CZ"/>
              <a:t> = 3mm, </a:t>
            </a:r>
            <a:r>
              <a:rPr lang="cs-CZ">
                <a:solidFill>
                  <a:srgbClr val="FF0000"/>
                </a:solidFill>
              </a:rPr>
              <a:t>1½ </a:t>
            </a:r>
            <a:r>
              <a:rPr lang="cs-CZ"/>
              <a:t>= 4,5mm, </a:t>
            </a:r>
            <a:r>
              <a:rPr lang="cs-CZ">
                <a:solidFill>
                  <a:srgbClr val="FF0000"/>
                </a:solidFill>
              </a:rPr>
              <a:t>2 </a:t>
            </a:r>
            <a:r>
              <a:rPr lang="cs-CZ"/>
              <a:t>= 6mm, </a:t>
            </a:r>
            <a:r>
              <a:rPr lang="cs-CZ">
                <a:solidFill>
                  <a:srgbClr val="FF0000"/>
                </a:solidFill>
              </a:rPr>
              <a:t>3 </a:t>
            </a:r>
            <a:r>
              <a:rPr lang="cs-CZ"/>
              <a:t>= 10mm.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Vytváříme tzv. POSTUPKU.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Začínáme stříhat elektrickým strojkem s nejnižším nástavcem </a:t>
            </a:r>
            <a:r>
              <a:rPr lang="cs-CZ">
                <a:solidFill>
                  <a:srgbClr val="FF0000"/>
                </a:solidFill>
              </a:rPr>
              <a:t>½</a:t>
            </a:r>
            <a:r>
              <a:rPr lang="cs-CZ"/>
              <a:t>  nad uchem do výšky lícní kosti/ koutek oka/, pokračujeme pruh za uchem až na krk.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cs-CZ"/>
              <a:t>Viz. obr. níže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Ukázka střihu - nástavec č. ½ = 1,5 mm</a:t>
            </a:r>
            <a:endParaRPr/>
          </a:p>
        </p:txBody>
      </p:sp>
      <p:pic>
        <p:nvPicPr>
          <p:cNvPr id="137" name="Google Shape;137;p8" descr="Obsah obrázku osoba, interiér, jezení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797248" y="1825625"/>
            <a:ext cx="3263504" cy="43513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8" descr="Obsah obrázku osoba, interiér, muž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3" name="Google Shape;143;p9"/>
          <p:cNvCxnSpPr/>
          <p:nvPr/>
        </p:nvCxnSpPr>
        <p:spPr>
          <a:xfrm>
            <a:off x="6096000" y="477749"/>
            <a:ext cx="0" cy="3657600"/>
          </a:xfrm>
          <a:prstGeom prst="straightConnector1">
            <a:avLst/>
          </a:prstGeom>
          <a:noFill/>
          <a:ln w="101600" cap="flat" cmpd="dbl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44" name="Google Shape;144;p9"/>
          <p:cNvSpPr/>
          <p:nvPr/>
        </p:nvSpPr>
        <p:spPr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9"/>
          <p:cNvSpPr txBox="1"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600"/>
              <a:buFont typeface="Calibri"/>
              <a:buNone/>
            </a:pPr>
            <a:r>
              <a:rPr lang="cs-CZ" sz="4600">
                <a:solidFill>
                  <a:srgbClr val="FFFFFF"/>
                </a:solidFill>
              </a:rPr>
              <a:t>Nástavec 1 = 3mm         Nástavec 1½ = 4,5mm </a:t>
            </a:r>
            <a:endParaRPr/>
          </a:p>
        </p:txBody>
      </p:sp>
      <p:pic>
        <p:nvPicPr>
          <p:cNvPr id="146" name="Google Shape;146;p9" descr="Obsah obrázku interiér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82907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9" descr="Obsah obrázku interiér, dřevěné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478910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8" name="Google Shape;148;p9"/>
          <p:cNvCxnSpPr/>
          <p:nvPr/>
        </p:nvCxnSpPr>
        <p:spPr>
          <a:xfrm>
            <a:off x="2209800" y="5738691"/>
            <a:ext cx="7772400" cy="0"/>
          </a:xfrm>
          <a:prstGeom prst="straightConnector1">
            <a:avLst/>
          </a:prstGeom>
          <a:noFill/>
          <a:ln w="22225" cap="flat" cmpd="sng">
            <a:solidFill>
              <a:srgbClr val="D9D9D9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Nástavec: č.1 = 3mm, </a:t>
            </a:r>
            <a:br>
              <a:rPr lang="cs-CZ"/>
            </a:br>
            <a:r>
              <a:rPr lang="cs-CZ"/>
              <a:t>                 č.1½ = 4,5 mm </a:t>
            </a:r>
            <a:endParaRPr/>
          </a:p>
        </p:txBody>
      </p:sp>
      <p:sp>
        <p:nvSpPr>
          <p:cNvPr id="154" name="Google Shape;154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Vyměníme hlavice </a:t>
            </a:r>
            <a:r>
              <a:rPr lang="cs-CZ">
                <a:solidFill>
                  <a:srgbClr val="FF0000"/>
                </a:solidFill>
              </a:rPr>
              <a:t>½</a:t>
            </a:r>
            <a:r>
              <a:rPr lang="cs-CZ"/>
              <a:t>  za </a:t>
            </a:r>
            <a:r>
              <a:rPr lang="cs-CZ">
                <a:solidFill>
                  <a:srgbClr val="FF0000"/>
                </a:solidFill>
              </a:rPr>
              <a:t>1</a:t>
            </a:r>
            <a:r>
              <a:rPr lang="cs-CZ"/>
              <a:t> a postupujeme o řadu výše /spánky/.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Střihem do určité výšky pokrátíme další řadu.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Napojení a vytenčení vzniklé přechodové hrany mezi nástavcem </a:t>
            </a:r>
            <a:r>
              <a:rPr lang="cs-CZ">
                <a:solidFill>
                  <a:srgbClr val="FF0000"/>
                </a:solidFill>
              </a:rPr>
              <a:t>½</a:t>
            </a:r>
            <a:r>
              <a:rPr lang="cs-CZ"/>
              <a:t> a </a:t>
            </a:r>
            <a:r>
              <a:rPr lang="cs-CZ">
                <a:solidFill>
                  <a:srgbClr val="FF0000"/>
                </a:solidFill>
              </a:rPr>
              <a:t>1</a:t>
            </a:r>
            <a:r>
              <a:rPr lang="cs-CZ"/>
              <a:t> vytenčíme hlavicí kovovou na strojku u které otevřeme páčku úplně na plno a nasadíme na ní nástavec číslo</a:t>
            </a:r>
            <a:r>
              <a:rPr lang="cs-CZ">
                <a:solidFill>
                  <a:srgbClr val="FF0000"/>
                </a:solidFill>
              </a:rPr>
              <a:t> ½.</a:t>
            </a:r>
            <a:endParaRPr>
              <a:solidFill>
                <a:srgbClr val="FF0000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Vždy  k vytenčení hrany použijeme nástavec o číslo nižší s otevřenou páčkou.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Nesmíme zapomenout otevřít páčku! /vysunutí kovové hlavice/.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Viz. obr. níže.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     Postup střihu - nástavec č.1 a 1½ </a:t>
            </a:r>
            <a:endParaRPr/>
          </a:p>
        </p:txBody>
      </p:sp>
      <p:pic>
        <p:nvPicPr>
          <p:cNvPr id="160" name="Google Shape;160;p11" descr="Obsah obrázku osoba, muž, hudba, orchestr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1" descr="Obsah obrázku osoba, interiér, muž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6" name="Google Shape;166;p12"/>
          <p:cNvCxnSpPr/>
          <p:nvPr/>
        </p:nvCxnSpPr>
        <p:spPr>
          <a:xfrm>
            <a:off x="6096000" y="477749"/>
            <a:ext cx="0" cy="3657600"/>
          </a:xfrm>
          <a:prstGeom prst="straightConnector1">
            <a:avLst/>
          </a:prstGeom>
          <a:noFill/>
          <a:ln w="101600" cap="flat" cmpd="dbl">
            <a:solidFill>
              <a:srgbClr val="595959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167" name="Google Shape;167;p12"/>
          <p:cNvSpPr/>
          <p:nvPr/>
        </p:nvSpPr>
        <p:spPr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2"/>
          <p:cNvSpPr txBox="1"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600"/>
              <a:buFont typeface="Calibri"/>
              <a:buNone/>
            </a:pPr>
            <a:r>
              <a:rPr lang="cs-CZ" sz="4600">
                <a:solidFill>
                  <a:srgbClr val="FFFFFF"/>
                </a:solidFill>
              </a:rPr>
              <a:t>Nástavec 2 = 6mm          Nástavec 3 =10mm</a:t>
            </a:r>
            <a:endParaRPr/>
          </a:p>
        </p:txBody>
      </p:sp>
      <p:pic>
        <p:nvPicPr>
          <p:cNvPr id="169" name="Google Shape;169;p12" descr="Obsah obrázku stůl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82907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2" descr="Obsah obrázku interiér, dřevěné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478910" y="307731"/>
            <a:ext cx="5330182" cy="399763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1" name="Google Shape;171;p12"/>
          <p:cNvCxnSpPr/>
          <p:nvPr/>
        </p:nvCxnSpPr>
        <p:spPr>
          <a:xfrm>
            <a:off x="2209800" y="5738691"/>
            <a:ext cx="7772400" cy="0"/>
          </a:xfrm>
          <a:prstGeom prst="straightConnector1">
            <a:avLst/>
          </a:prstGeom>
          <a:noFill/>
          <a:ln w="22225" cap="flat" cmpd="sng">
            <a:solidFill>
              <a:srgbClr val="D9D9D9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Postup střihu vyšším nástavcem č. 2 a 3</a:t>
            </a:r>
            <a:endParaRPr/>
          </a:p>
        </p:txBody>
      </p:sp>
      <p:sp>
        <p:nvSpPr>
          <p:cNvPr id="177" name="Google Shape;177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Střih vypracováváme postupným  zvyšováním výšky nástavců až po požadovanou nejdelší délku boku ve vnější oblasti účesu.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Začínáme nejnižším nástavcem - ½  pokračujeme 1, potom 1 ½  a můžeme končit výškou nástavce 2 nebo 3. 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Vždy vyčistíme přechodové hrany kovovou hlavicí s otevřenou páčkou a nástavcem s nižším číslem o jedno než jsme stříhali.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cs-CZ"/>
              <a:t>  </a:t>
            </a:r>
            <a:endParaRPr/>
          </a:p>
        </p:txBody>
      </p:sp>
      <p:sp>
        <p:nvSpPr>
          <p:cNvPr id="178" name="Google Shape;178;p13"/>
          <p:cNvSpPr txBox="1"/>
          <p:nvPr/>
        </p:nvSpPr>
        <p:spPr>
          <a:xfrm>
            <a:off x="4570186" y="1068613"/>
            <a:ext cx="274319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Kliknutím vložíte text.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Příklad střihu</a:t>
            </a:r>
            <a:endParaRPr/>
          </a:p>
        </p:txBody>
      </p:sp>
      <p:sp>
        <p:nvSpPr>
          <p:cNvPr id="184" name="Google Shape;184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Použili jsme nástavec č. 2 na pokrácení partie spánkové a na vyčištění přechodové hrany nasadím nástavec č. 1 ½ o jedno nižší než jsme stříhali  a na strojku Wahl posuneme boční páčku dolu, tím se nám kovová hlavice otevře na vyšší střih.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 Takto připraveným strojkem přejíždíme vzniklou hranu mezi nástavcem č. 1 ½ a 2  u střihu. Po vytenčení přechodové hrany vrátíme páčku do horní polohy/ zavřeme hlavici strojku/ a pokračujeme s vyšším nástavcem č. 3 ve střihu.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Uzavřená hlavice             Otevřená hlavice</a:t>
            </a:r>
            <a:br>
              <a:rPr lang="cs-CZ"/>
            </a:br>
            <a:r>
              <a:rPr lang="cs-CZ"/>
              <a:t>       páčka nahoru                   páčka dolů</a:t>
            </a:r>
            <a:endParaRPr/>
          </a:p>
        </p:txBody>
      </p:sp>
      <p:pic>
        <p:nvPicPr>
          <p:cNvPr id="190" name="Google Shape;190;p15" descr="Obsah obrázku zeď, interiér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" name="Google Shape;191;p15" descr="Obsah obrázku zeď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  Postup střihu nástavcem č. 2 a 3</a:t>
            </a:r>
            <a:endParaRPr/>
          </a:p>
        </p:txBody>
      </p:sp>
      <p:pic>
        <p:nvPicPr>
          <p:cNvPr id="197" name="Google Shape;197;p16" descr="Obsah obrázku osoba, interiér, muž, chlapec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16" descr="Obsah obrázku osoba, interiér, okno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Střih strojkem přes hřeben</a:t>
            </a:r>
            <a:endParaRPr/>
          </a:p>
        </p:txBody>
      </p:sp>
      <p:sp>
        <p:nvSpPr>
          <p:cNvPr id="204" name="Google Shape;204;p1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Přechodové napojení k temenní partii vypracujeme za pomocí hřebene a strojku.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Temenní partii krátíme technikou přes prsty.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Konturu zaholíme strojkem, břitvou.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Napojení přechodu mezi střihem strojkem s nástavci na spánkovou partií/přes hřeben/</a:t>
            </a:r>
            <a:endParaRPr/>
          </a:p>
        </p:txBody>
      </p:sp>
      <p:pic>
        <p:nvPicPr>
          <p:cNvPr id="210" name="Google Shape;210;p18" descr="Obsah obrázku osoba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18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        KONEČNÁ ÚPRAVA STŘIHU</a:t>
            </a:r>
            <a:endParaRPr/>
          </a:p>
        </p:txBody>
      </p:sp>
      <p:sp>
        <p:nvSpPr>
          <p:cNvPr id="217" name="Google Shape;217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Foukanou ondulací.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Stylingové přípravky před foukanou - tužidlo.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 vyfoukání - gel, vosk, tvarovací pasta, lak.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Konečný tvar střihu a </a:t>
            </a:r>
            <a:br>
              <a:rPr lang="cs-CZ"/>
            </a:br>
            <a:r>
              <a:rPr lang="cs-CZ"/>
              <a:t>                        úprava foukanou do tvaru</a:t>
            </a:r>
            <a:endParaRPr/>
          </a:p>
        </p:txBody>
      </p:sp>
      <p:pic>
        <p:nvPicPr>
          <p:cNvPr id="223" name="Google Shape;223;p20" descr="Obsah obrázku osoba, muž, interiér&#10;&#10;Popis se vygeneroval automaticky.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252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0" descr="Obsah obrázku osoba, interiér&#10;&#10;Popis se vygeneroval automaticky.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586538" y="2369741"/>
            <a:ext cx="4352925" cy="32646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Fotografie</a:t>
            </a:r>
            <a:r>
              <a:rPr lang="cs-CZ" smtClean="0"/>
              <a:t>: vlastní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</Words>
  <Application>Microsoft Office PowerPoint</Application>
  <PresentationFormat>Vlastní</PresentationFormat>
  <Paragraphs>67</Paragraphs>
  <Slides>21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PÁNSKÝ MÓDNÍ STŘIH</vt:lpstr>
      <vt:lpstr>                                    Základní druhy fadů </vt:lpstr>
      <vt:lpstr>                        KLASICKÝ FADE</vt:lpstr>
      <vt:lpstr>              POSTUP STŘIHU KROK ZA KROKEM </vt:lpstr>
      <vt:lpstr>    Nástavce k elektrickému strojku Wahl</vt:lpstr>
      <vt:lpstr>         Elektrický strojek + nástavce</vt:lpstr>
      <vt:lpstr>              Klasický fade /postup střihu/</vt:lpstr>
      <vt:lpstr>       Ukázka střihu - nástavec č. ½ = 1,5 mm</vt:lpstr>
      <vt:lpstr>Nástavec 1 = 3mm         Nástavec 1½ = 4,5mm </vt:lpstr>
      <vt:lpstr>  Nástavec: č.1 = 3mm,                   č.1½ = 4,5 mm </vt:lpstr>
      <vt:lpstr>               Postup střihu - nástavec č.1 a 1½ </vt:lpstr>
      <vt:lpstr>Nástavec 2 = 6mm          Nástavec 3 =10mm</vt:lpstr>
      <vt:lpstr>    Postup střihu vyšším nástavcem č. 2 a 3</vt:lpstr>
      <vt:lpstr>  Příklad střihu</vt:lpstr>
      <vt:lpstr>   Uzavřená hlavice             Otevřená hlavice        páčka nahoru                   páčka dolů</vt:lpstr>
      <vt:lpstr>          Postup střihu nástavcem č. 2 a 3</vt:lpstr>
      <vt:lpstr>Střih strojkem přes hřeben</vt:lpstr>
      <vt:lpstr>Napojení přechodu mezi střihem strojkem s nástavci na spánkovou partií/přes hřeben/</vt:lpstr>
      <vt:lpstr>        KONEČNÁ ÚPRAVA STŘIHU</vt:lpstr>
      <vt:lpstr>Konečný tvar střihu a                          úprava foukanou do tvaru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PÁNSKÝ MÓDNÍ STŘIH</dc:title>
  <cp:lastModifiedBy>User</cp:lastModifiedBy>
  <cp:revision>2</cp:revision>
  <dcterms:created xsi:type="dcterms:W3CDTF">2022-02-28T16:31:04Z</dcterms:created>
  <dcterms:modified xsi:type="dcterms:W3CDTF">2022-05-27T13:55:08Z</dcterms:modified>
</cp:coreProperties>
</file>