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8" r:id="rId3"/>
    <p:sldId id="257" r:id="rId4"/>
    <p:sldId id="258" r:id="rId5"/>
    <p:sldId id="259" r:id="rId6"/>
    <p:sldId id="260" r:id="rId7"/>
    <p:sldId id="271" r:id="rId8"/>
    <p:sldId id="272" r:id="rId9"/>
    <p:sldId id="261" r:id="rId10"/>
    <p:sldId id="263" r:id="rId11"/>
    <p:sldId id="264" r:id="rId12"/>
    <p:sldId id="266" r:id="rId13"/>
    <p:sldId id="269" r:id="rId14"/>
    <p:sldId id="267" r:id="rId15"/>
    <p:sldId id="270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6AAC31-746A-4D95-8C65-3D181924A800}" type="datetimeFigureOut">
              <a:rPr lang="cs-CZ" smtClean="0"/>
              <a:pPr/>
              <a:t>26.04.2022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C2F9B-A00D-409C-99CA-7A936BEBC4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0326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D282E58-BAFD-4BA0-AC8A-51F0E46F242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6A8BB037-68DF-4A47-A004-6231D835F84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39692D9C-C5B7-4572-951E-6F197C52FD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09F9AE-06AD-4AA8-B02F-A2522407EC23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5A5B089-E04F-4960-BAE6-89048C65E1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18E8F04E-47AD-4468-85AA-9AD1E1B850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E5DCAD-B5E9-4343-9FCD-05BF033C92B8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2482023"/>
      </p:ext>
    </p:extLst>
  </p:cSld>
  <p:clrMapOvr>
    <a:masterClrMapping/>
  </p:clrMapOvr>
  <p:transition spd="slow">
    <p:randomBar dir="vert"/>
  </p:transition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71C47F3-31F6-4AF5-BF64-F011ACC047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1B4F310-0295-4F51-B982-7A0FF066FF7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6199FA4-DF7A-4580-9696-2FC5ACCC7D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673869-A564-4A05-BF6E-4397FDE89DA1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583487B-52E6-43E7-9ED8-4AAA3B0394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06697E5-D75A-4D4B-9E67-D182E171D4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E27CFE-6BB5-4F83-B098-358D5C404BE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2600254"/>
      </p:ext>
    </p:extLst>
  </p:cSld>
  <p:clrMapOvr>
    <a:masterClrMapping/>
  </p:clrMapOvr>
  <p:transition spd="slow">
    <p:randomBar dir="vert"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DBA6CEA-2DBE-4A94-9569-241E96584A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xmlns="" id="{740BEEE7-CF5F-4498-8C98-73FB08C19F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4D663339-A478-441D-BA38-DA3177D491D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F9E28D-96AE-4F01-999E-F9FC6B86BA5D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2C933F93-68C0-4CF8-A333-8ECE078FDD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989AAF6F-D8FD-44F8-8318-4F46866DBC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7C2BB9-4246-44BA-A65A-53200BE131B7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2623096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DD5A75C-180F-4B1A-B793-DEF5B1A7282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3A6582B-934C-4DB0-8899-ABBFC1D962E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xmlns="" id="{010AE651-139C-4EFA-94D5-A5D6E6305C9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C1E15EB0-6BCE-47F0-B82D-1237024F8D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8EE790-ED3F-4E1C-BB5E-89D3212D7B3B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07E4DB0A-0EA0-4935-8BA6-C973DC72D2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20D0D488-62B0-4C75-9DF4-4C14EF38BE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7B31DF-D1D0-490E-9D56-FD1E9BA69C3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820162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B9DC2FF-CFFC-4F8C-8D08-AE4E59B204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xmlns="" id="{EC38BB43-67CB-41F7-B14B-BF4C10331D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xmlns="" id="{161D91C3-7907-4487-AFB8-05FA476318F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xmlns="" id="{225168F4-0FC7-4824-B7DD-046B4C2A5EB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xmlns="" id="{ED6579DC-E0FF-4A06-B911-375D14D5B95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BB0056C5-3F4C-4840-8BB2-DA197064C5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3A143-741D-49DA-9129-DD8F32E0C5B8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A20065B7-034B-4AAE-9795-E1771928208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11E90FCD-1E45-40EA-B718-5D5847EFB1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9C88F3-F811-406E-9D9B-3C1E7E7B708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953495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0D78DE2-5928-4999-A64C-D715DCB3439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5D4EBF32-4ACA-4EEA-9579-DBB5E413A8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EF3D41-4FF2-4AB1-8847-3042749B49F2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38B7AC63-12A9-493F-B821-80EA196930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E1254A93-FBF8-428B-993C-843E4CC382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D17DDA-0C27-4C33-B3C5-F83FEA047D8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027802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33124F52-5559-4469-A085-01E4BFF58C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9DD060-99E1-4515-AA3E-93AB9D0DDDA3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CF88727E-9E29-4862-AB4F-51AA93886AD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3B43EFC8-C568-468A-AEEE-F3877DEBC2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163936-7775-46B1-BB3B-E4BD0B0E8B7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4383853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E0C1532-F082-412C-961E-D421D9F66F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B06F11A-E7F3-4C19-AA08-10093C722DF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xmlns="" id="{C90C47C5-DDA6-48C6-BCE3-39EABB756E4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8E9EAA04-116C-4923-A8DF-FC3DFBD91F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E0A985-FCC7-4A4A-A1E8-5687AEC7E64F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66CF0592-036E-4C3E-AA77-1819039EFD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F2461E60-8855-413C-97DF-65A03A2E84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1E89E9-E2D0-4541-8450-517AB1C5EF2E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6622046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69051CF-21A5-4039-9E85-2D6D33A8C1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>
            <a:extLst>
              <a:ext uri="{FF2B5EF4-FFF2-40B4-BE49-F238E27FC236}">
                <a16:creationId xmlns:a16="http://schemas.microsoft.com/office/drawing/2014/main" xmlns="" id="{90F53FE5-8E89-495C-AC00-7B1737A8001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xmlns="" id="{4C6EF663-E2DE-4B14-BEF3-CAF80F8C609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5E581FED-9D50-4137-AA54-471433E129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21014C-6FF2-4DBA-B345-8BC242628BFA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4D12486F-AF50-46A4-88CC-75E35327DD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15C1C92-E1BF-4202-8CE4-6886893DB6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848D6F-2736-4253-9779-88FB498D82C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8058149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595CC8F-9B4A-4AD6-BDE9-8424F50CE8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8154FBAE-D888-4EC9-8EF4-5C5EF2EB0C7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4477734D-9FCB-492F-8037-F79C341648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60BAA8-A1FA-45B5-AFEE-064D054DDD19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48E182B-DF33-45DC-8E7A-50D6D19D16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5CF4E09-BAC5-446A-A18B-0820A94DF8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2A7C4E-FCAA-4992-8C8F-610430DFC58F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0705267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9700F74F-C5A9-4B60-8574-161AC64923F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EF2F64A8-463C-47F8-BB0E-73A6B8CB610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C4E75F23-5CBB-4D1A-8714-827075DF46B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F3B29D-B247-48A9-8249-18FE89D3E8C2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5812EBF-5956-4030-8696-4D7C2295DC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1E8ECFBF-F342-42E5-A7B7-4B852FE5B0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1F1F2C-9D3A-4F74-9A5B-BE615603AA92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9240577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alpha val="92000"/>
              </a:srgbClr>
            </a:gs>
            <a:gs pos="100000">
              <a:srgbClr val="959595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>
            <a:extLst>
              <a:ext uri="{FF2B5EF4-FFF2-40B4-BE49-F238E27FC236}">
                <a16:creationId xmlns:a16="http://schemas.microsoft.com/office/drawing/2014/main" xmlns="" id="{F73FC21F-DD42-423E-9C0E-17AE4AC6B2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xmlns="" id="{62CFC84C-C77E-45C0-A3F7-0C15A712B4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1D85A6F5-BA7D-4FFB-B3CB-7D1A029E7E9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6E5D885-5B8D-49EC-8610-C85E35D8DA11}" type="datetime1">
              <a:rPr lang="cs-CZ"/>
              <a:pPr lvl="0"/>
              <a:t>26.04.2022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81295C3-B72D-4DB9-8749-A6A4857677C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92707864-CB90-41F5-96A7-48456B26F41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3DCA374-58C4-4691-A6C3-843F86C0B4F5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ermabeauty.cz/dermascrubber-profesionalni-ultrazvukova-spachtle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B98C78F-4747-4860-91C4-70CCBFD57A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85800" y="188640"/>
            <a:ext cx="7772400" cy="1584170"/>
          </a:xfrm>
        </p:spPr>
        <p:txBody>
          <a:bodyPr/>
          <a:lstStyle/>
          <a:p>
            <a:pPr lvl="0"/>
            <a:r>
              <a:rPr lang="cs-CZ" sz="3600" b="1" dirty="0">
                <a:latin typeface="Segoe UI" pitchFamily="34"/>
                <a:cs typeface="Segoe UI" pitchFamily="34"/>
              </a:rPr>
              <a:t>ULTRAZVUKOVÁ ŠPACHTLE </a:t>
            </a:r>
            <a:br>
              <a:rPr lang="cs-CZ" sz="3600" b="1" dirty="0">
                <a:latin typeface="Segoe UI" pitchFamily="34"/>
                <a:cs typeface="Segoe UI" pitchFamily="34"/>
              </a:rPr>
            </a:br>
            <a:r>
              <a:rPr lang="cs-CZ" sz="3600" b="1" dirty="0">
                <a:latin typeface="Segoe UI" pitchFamily="34"/>
                <a:cs typeface="Segoe UI" pitchFamily="34"/>
              </a:rPr>
              <a:t>V KOSMETICE</a:t>
            </a:r>
          </a:p>
        </p:txBody>
      </p:sp>
      <p:pic>
        <p:nvPicPr>
          <p:cNvPr id="7" name="Obrázek 6" descr="Obsah obrázku text&#10;&#10;Popis byl vytvořen automaticky">
            <a:extLst>
              <a:ext uri="{FF2B5EF4-FFF2-40B4-BE49-F238E27FC236}">
                <a16:creationId xmlns:a16="http://schemas.microsoft.com/office/drawing/2014/main" xmlns="" id="{9AF10BF4-E0FD-4DA7-84B0-351557CE36E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389" r="17046" b="10714"/>
          <a:stretch/>
        </p:blipFill>
        <p:spPr>
          <a:xfrm>
            <a:off x="685800" y="1637071"/>
            <a:ext cx="1695695" cy="3583858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4840F50D-B5A5-4AE1-8AFF-886304AD24A8}"/>
              </a:ext>
            </a:extLst>
          </p:cNvPr>
          <p:cNvSpPr txBox="1"/>
          <p:nvPr/>
        </p:nvSpPr>
        <p:spPr>
          <a:xfrm>
            <a:off x="575188" y="529086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1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F615EC9-91DB-48CA-B9A1-ECFEE8D026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94126"/>
          </a:xfrm>
        </p:spPr>
        <p:txBody>
          <a:bodyPr/>
          <a:lstStyle/>
          <a:p>
            <a:pPr lvl="0"/>
            <a:r>
              <a:rPr lang="cs-CZ" sz="3200" b="1" dirty="0">
                <a:latin typeface="Segoe UI" pitchFamily="34"/>
                <a:cs typeface="Segoe UI" pitchFamily="34"/>
              </a:rPr>
              <a:t>FUNKCE ULTRAZVUKU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2C782AA-8F74-459B-B12E-EAA92F59071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660490" cy="4525959"/>
          </a:xfrm>
        </p:spPr>
        <p:txBody>
          <a:bodyPr/>
          <a:lstStyle/>
          <a:p>
            <a:pPr lvl="0" algn="just">
              <a:spcBef>
                <a:spcPts val="600"/>
              </a:spcBef>
            </a:pPr>
            <a:r>
              <a:rPr lang="cs-CZ" sz="2000" dirty="0">
                <a:latin typeface="Segoe UI" pitchFamily="34"/>
                <a:cs typeface="Segoe UI" pitchFamily="34"/>
              </a:rPr>
              <a:t>funguje na principu UTZ vln</a:t>
            </a:r>
          </a:p>
          <a:p>
            <a:pPr lvl="0" algn="just">
              <a:spcBef>
                <a:spcPts val="600"/>
              </a:spcBef>
            </a:pPr>
            <a:r>
              <a:rPr lang="cs-CZ" sz="2000" dirty="0">
                <a:latin typeface="Segoe UI" pitchFamily="34"/>
                <a:cs typeface="Segoe UI" pitchFamily="34"/>
              </a:rPr>
              <a:t>v medicíně, RHB, diagnostice</a:t>
            </a:r>
          </a:p>
          <a:p>
            <a:pPr lvl="0" algn="just">
              <a:spcBef>
                <a:spcPts val="600"/>
              </a:spcBef>
            </a:pPr>
            <a:r>
              <a:rPr lang="cs-CZ" sz="2000" dirty="0">
                <a:latin typeface="Segoe UI" pitchFamily="34"/>
                <a:cs typeface="Segoe UI" pitchFamily="34"/>
              </a:rPr>
              <a:t>princip: elektrické vibrace o vysoké frekvenci, vyvolávají mechanické kmitání o frekvenci několika stovek tisíc kmitů za sekundu</a:t>
            </a:r>
          </a:p>
          <a:p>
            <a:pPr lvl="0" algn="just">
              <a:spcBef>
                <a:spcPts val="600"/>
              </a:spcBef>
            </a:pPr>
            <a:r>
              <a:rPr lang="cs-CZ" sz="2000" dirty="0">
                <a:latin typeface="Segoe UI" pitchFamily="34"/>
                <a:cs typeface="Segoe UI" pitchFamily="34"/>
              </a:rPr>
              <a:t>v kosmetice: pro čištění pleti, </a:t>
            </a:r>
            <a:r>
              <a:rPr lang="cs-CZ" sz="2000" dirty="0" smtClean="0">
                <a:latin typeface="Segoe UI" pitchFamily="34"/>
                <a:cs typeface="Segoe UI" pitchFamily="34"/>
              </a:rPr>
              <a:t>peeling, zapracování </a:t>
            </a:r>
            <a:r>
              <a:rPr lang="cs-CZ" sz="2000" dirty="0">
                <a:latin typeface="Segoe UI" pitchFamily="34"/>
                <a:cs typeface="Segoe UI" pitchFamily="34"/>
              </a:rPr>
              <a:t>(penetraci) lifting, tělové ošetření (kavitace)</a:t>
            </a:r>
          </a:p>
          <a:p>
            <a:pPr lvl="0"/>
            <a:endParaRPr lang="cs-CZ" dirty="0">
              <a:latin typeface="Segoe UI" pitchFamily="34"/>
              <a:cs typeface="Segoe UI" pitchFamily="34"/>
            </a:endParaRPr>
          </a:p>
          <a:p>
            <a:pPr lvl="0">
              <a:buNone/>
            </a:pPr>
            <a:endParaRPr lang="cs-CZ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xmlns="" id="{C7783190-E04F-4989-AA1E-E067309BFF1D}"/>
              </a:ext>
            </a:extLst>
          </p:cNvPr>
          <p:cNvSpPr txBox="1"/>
          <p:nvPr/>
        </p:nvSpPr>
        <p:spPr>
          <a:xfrm>
            <a:off x="5646441" y="62202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2</a:t>
            </a:r>
          </a:p>
        </p:txBody>
      </p:sp>
      <p:pic>
        <p:nvPicPr>
          <p:cNvPr id="8" name="Obrázek 7">
            <a:extLst>
              <a:ext uri="{FF2B5EF4-FFF2-40B4-BE49-F238E27FC236}">
                <a16:creationId xmlns:a16="http://schemas.microsoft.com/office/drawing/2014/main" xmlns="" id="{3B9B792A-6B3A-4C78-90DF-714A315893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203" r="-1510" b="17548"/>
          <a:stretch/>
        </p:blipFill>
        <p:spPr>
          <a:xfrm>
            <a:off x="5678130" y="2017772"/>
            <a:ext cx="2816942" cy="4208704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589B8C5-9826-4B2A-810C-522CB1855D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200" b="1">
                <a:latin typeface="Segoe UI" pitchFamily="34"/>
                <a:cs typeface="Segoe UI" pitchFamily="34"/>
              </a:rPr>
              <a:t>KONTRAINDIKACE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A4274EC-5997-433E-9D6B-898A8F8A48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5" y="1340766"/>
            <a:ext cx="8507284" cy="4785393"/>
          </a:xfrm>
        </p:spPr>
        <p:txBody>
          <a:bodyPr>
            <a:normAutofit lnSpcReduction="10000"/>
          </a:bodyPr>
          <a:lstStyle/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GRAVIDITA (dochází k mechanickému, termickému a chemickému působení ultrazvuku, vznikají podélné vlny)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srdeční choroby, poruchy krevního oběhu, kardiostimulátor 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epilepsie, onkologická onemocnění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onemocnění štítné žlázy 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roztroušená skleróza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psychická onemocnění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nepoužíváme přístroj v blízkosti očí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nepoužíváme u nezhojené pokožky 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někdy vadí kovové implantáty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solidFill>
                  <a:srgbClr val="C00000"/>
                </a:solidFill>
                <a:latin typeface="Segoe UI" pitchFamily="34"/>
                <a:cs typeface="Segoe UI" pitchFamily="34"/>
              </a:rPr>
              <a:t>POZOR PŘI VÝSKYTU KUPERÓZY</a:t>
            </a:r>
          </a:p>
          <a:p>
            <a:pPr lvl="0">
              <a:spcBef>
                <a:spcPts val="700"/>
              </a:spcBef>
            </a:pPr>
            <a:endParaRPr lang="cs-CZ" sz="2800" dirty="0"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DFB6079-121C-4734-B5AA-6B12C82EB7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78099"/>
          </a:xfrm>
        </p:spPr>
        <p:txBody>
          <a:bodyPr/>
          <a:lstStyle/>
          <a:p>
            <a:pPr lvl="0"/>
            <a:r>
              <a:rPr lang="cs-CZ" sz="3200" b="1" dirty="0">
                <a:latin typeface="Segoe UI" pitchFamily="34"/>
                <a:cs typeface="Segoe UI" pitchFamily="34"/>
              </a:rPr>
              <a:t>POUŽITÍ  ULTRAZVUKU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4178C158-3615-45A0-953E-4F69CC556A0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124739"/>
            <a:ext cx="4925961" cy="5328592"/>
          </a:xfrm>
        </p:spPr>
        <p:txBody>
          <a:bodyPr>
            <a:normAutofit fontScale="92500"/>
          </a:bodyPr>
          <a:lstStyle/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přípravný úkon k další péči – vstřebá více aktivních látek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k samostatným přístrojovým ošetřením nebo v kombinaci </a:t>
            </a:r>
            <a:r>
              <a:rPr lang="cs-CZ" sz="2400" dirty="0" smtClean="0">
                <a:latin typeface="Segoe UI" pitchFamily="34"/>
                <a:cs typeface="Segoe UI" pitchFamily="34"/>
              </a:rPr>
              <a:t>                        s </a:t>
            </a:r>
            <a:r>
              <a:rPr lang="cs-CZ" sz="2400" dirty="0">
                <a:latin typeface="Segoe UI" pitchFamily="34"/>
                <a:cs typeface="Segoe UI" pitchFamily="34"/>
              </a:rPr>
              <a:t>ručními kosmetickými ošetřeními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vyhlazuje jizvy a omlazuje pleť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uvolňuje a zprůchodňuje ucpané póry, zlepšuje stav akné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zjemňuje vrásky, projasní a zmírní nerovnosti pleti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zbavuje pleť nečistot, odumřelých buněk a čistí tkáně zevnitř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problematická pleť + ruční čištění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zapracování aktivních látek</a:t>
            </a:r>
          </a:p>
          <a:p>
            <a:pPr lvl="0">
              <a:spcBef>
                <a:spcPts val="600"/>
              </a:spcBef>
            </a:pPr>
            <a:endParaRPr lang="cs-CZ" sz="2400" dirty="0">
              <a:latin typeface="Segoe UI" pitchFamily="34"/>
              <a:cs typeface="Segoe UI" pitchFamily="34"/>
            </a:endParaRPr>
          </a:p>
        </p:txBody>
      </p:sp>
      <p:pic>
        <p:nvPicPr>
          <p:cNvPr id="6" name="Obrázek 5" descr="Obsah obrázku osoba&#10;&#10;Popis byl vytvořen automaticky">
            <a:extLst>
              <a:ext uri="{FF2B5EF4-FFF2-40B4-BE49-F238E27FC236}">
                <a16:creationId xmlns:a16="http://schemas.microsoft.com/office/drawing/2014/main" xmlns="" id="{46C124A8-CC16-41FC-97EB-095A821F53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37122" y="1533832"/>
            <a:ext cx="3075039" cy="4100052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xmlns="" id="{5C5D42DE-8A76-4D7F-8D6A-E0A367CB860A}"/>
              </a:ext>
            </a:extLst>
          </p:cNvPr>
          <p:cNvSpPr txBox="1"/>
          <p:nvPr/>
        </p:nvSpPr>
        <p:spPr>
          <a:xfrm>
            <a:off x="5737122" y="574564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3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>
            <a:extLst>
              <a:ext uri="{FF2B5EF4-FFF2-40B4-BE49-F238E27FC236}">
                <a16:creationId xmlns:a16="http://schemas.microsoft.com/office/drawing/2014/main" xmlns="" id="{3CA90FAA-C5E3-419D-ADC4-7EDAF2B475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06090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dirty="0">
                <a:solidFill>
                  <a:srgbClr val="771F28"/>
                </a:solidFill>
                <a:latin typeface="Times New Roman" pitchFamily="18"/>
                <a:cs typeface="Times New Roman" pitchFamily="18"/>
              </a:rPr>
              <a:t/>
            </a:r>
            <a:br>
              <a:rPr lang="cs-CZ" sz="3600" b="1" dirty="0">
                <a:solidFill>
                  <a:srgbClr val="771F28"/>
                </a:solidFill>
                <a:latin typeface="Times New Roman" pitchFamily="18"/>
                <a:cs typeface="Times New Roman" pitchFamily="18"/>
              </a:rPr>
            </a:br>
            <a:r>
              <a:rPr lang="cs-CZ" sz="3600" b="1" dirty="0">
                <a:latin typeface="Segoe UI" pitchFamily="34"/>
                <a:cs typeface="Segoe UI" pitchFamily="34"/>
              </a:rPr>
              <a:t>ČIŠTĚNÍ  PLETI  A  PEELING</a:t>
            </a:r>
            <a:br>
              <a:rPr lang="cs-CZ" sz="3600" b="1" dirty="0">
                <a:latin typeface="Segoe UI" pitchFamily="34"/>
                <a:cs typeface="Segoe UI" pitchFamily="34"/>
              </a:rPr>
            </a:br>
            <a:endParaRPr lang="cs-CZ" sz="3600" b="1" dirty="0">
              <a:latin typeface="Segoe UI" pitchFamily="34"/>
              <a:cs typeface="Segoe UI" pitchFamily="34"/>
            </a:endParaRPr>
          </a:p>
        </p:txBody>
      </p:sp>
      <p:sp>
        <p:nvSpPr>
          <p:cNvPr id="4" name="Zástupný symbol pro obsah 2">
            <a:extLst>
              <a:ext uri="{FF2B5EF4-FFF2-40B4-BE49-F238E27FC236}">
                <a16:creationId xmlns:a16="http://schemas.microsoft.com/office/drawing/2014/main" xmlns="" id="{8D3A5631-B298-4FBE-B7F0-CD89BEBD14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6" y="1268757"/>
            <a:ext cx="5203645" cy="5256583"/>
          </a:xfrm>
        </p:spPr>
        <p:txBody>
          <a:bodyPr>
            <a:normAutofit fontScale="92500" lnSpcReduction="10000"/>
          </a:bodyPr>
          <a:lstStyle/>
          <a:p>
            <a:pPr lvl="0" algn="just">
              <a:spcBef>
                <a:spcPts val="600"/>
              </a:spcBef>
            </a:pPr>
            <a:r>
              <a:rPr lang="cs-CZ" sz="2600" dirty="0" smtClean="0">
                <a:latin typeface="Segoe UI" pitchFamily="34"/>
                <a:cs typeface="Segoe UI" pitchFamily="34"/>
              </a:rPr>
              <a:t>uvolňuje odumřelé </a:t>
            </a:r>
            <a:r>
              <a:rPr lang="cs-CZ" sz="2600" dirty="0">
                <a:latin typeface="Segoe UI" pitchFamily="34"/>
                <a:cs typeface="Segoe UI" pitchFamily="34"/>
              </a:rPr>
              <a:t>buňky </a:t>
            </a:r>
            <a:r>
              <a:rPr lang="cs-CZ" sz="2600" dirty="0" smtClean="0">
                <a:latin typeface="Segoe UI" pitchFamily="34"/>
                <a:cs typeface="Segoe UI" pitchFamily="34"/>
              </a:rPr>
              <a:t>                        z </a:t>
            </a:r>
            <a:r>
              <a:rPr lang="cs-CZ" sz="2600" dirty="0">
                <a:latin typeface="Segoe UI" pitchFamily="34"/>
                <a:cs typeface="Segoe UI" pitchFamily="34"/>
              </a:rPr>
              <a:t>povrchu a odstraňuje nečistoty usazené ve vývodech mazových žláz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vyrovnává funkce ochranné lipoidní vrstvy na kůži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 smtClean="0">
                <a:latin typeface="Segoe UI" pitchFamily="34"/>
                <a:cs typeface="Segoe UI" pitchFamily="34"/>
              </a:rPr>
              <a:t>otevírá a čistí </a:t>
            </a:r>
            <a:r>
              <a:rPr lang="cs-CZ" sz="2600" dirty="0">
                <a:latin typeface="Segoe UI" pitchFamily="34"/>
                <a:cs typeface="Segoe UI" pitchFamily="34"/>
              </a:rPr>
              <a:t>ucpané póry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pro peeling a čištění pokožky je nejvhodnější zvolit režim </a:t>
            </a:r>
            <a:r>
              <a:rPr lang="cs-CZ" sz="2600" dirty="0" smtClean="0">
                <a:latin typeface="Segoe UI" pitchFamily="34"/>
                <a:cs typeface="Segoe UI" pitchFamily="34"/>
              </a:rPr>
              <a:t>                                      s </a:t>
            </a:r>
            <a:r>
              <a:rPr lang="cs-CZ" sz="2600" dirty="0">
                <a:latin typeface="Segoe UI" pitchFamily="34"/>
                <a:cs typeface="Segoe UI" pitchFamily="34"/>
              </a:rPr>
              <a:t>navazujícími sonickými </a:t>
            </a:r>
            <a:r>
              <a:rPr lang="cs-CZ" sz="2600" dirty="0" smtClean="0">
                <a:latin typeface="Segoe UI" pitchFamily="34"/>
                <a:cs typeface="Segoe UI" pitchFamily="34"/>
              </a:rPr>
              <a:t>vlnami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 smtClean="0">
                <a:latin typeface="Segoe UI" pitchFamily="34"/>
                <a:cs typeface="Segoe UI" pitchFamily="34"/>
              </a:rPr>
              <a:t>hlavice </a:t>
            </a:r>
            <a:r>
              <a:rPr lang="cs-CZ" sz="2600" dirty="0">
                <a:latin typeface="Segoe UI" pitchFamily="34"/>
                <a:cs typeface="Segoe UI" pitchFamily="34"/>
              </a:rPr>
              <a:t>je kovová destička, tvarovaná podle zakřivení obličeje. Vysílá vysokofrekvenční vibrace a všechny nečistoty vyhání </a:t>
            </a:r>
            <a:r>
              <a:rPr lang="cs-CZ" sz="2600" dirty="0" smtClean="0">
                <a:latin typeface="Segoe UI" pitchFamily="34"/>
                <a:cs typeface="Segoe UI" pitchFamily="34"/>
              </a:rPr>
              <a:t>ven.</a:t>
            </a:r>
            <a:endParaRPr lang="cs-CZ" sz="2600" dirty="0">
              <a:latin typeface="Segoe UI" pitchFamily="34"/>
              <a:cs typeface="Segoe UI" pitchFamily="34"/>
            </a:endParaRPr>
          </a:p>
          <a:p>
            <a:pPr lvl="0" algn="just">
              <a:spcBef>
                <a:spcPts val="600"/>
              </a:spcBef>
            </a:pPr>
            <a:endParaRPr lang="cs-CZ" sz="2600" dirty="0">
              <a:latin typeface="Segoe UI" pitchFamily="34"/>
              <a:cs typeface="Segoe UI" pitchFamily="34"/>
            </a:endParaRPr>
          </a:p>
          <a:p>
            <a:pPr lvl="0" algn="just">
              <a:spcBef>
                <a:spcPts val="600"/>
              </a:spcBef>
            </a:pPr>
            <a:endParaRPr lang="cs-CZ" sz="2600" dirty="0">
              <a:latin typeface="Segoe UI" pitchFamily="34"/>
              <a:cs typeface="Segoe UI" pitchFamily="34"/>
            </a:endParaRPr>
          </a:p>
          <a:p>
            <a:pPr lvl="0" algn="just">
              <a:spcBef>
                <a:spcPts val="600"/>
              </a:spcBef>
            </a:pPr>
            <a:endParaRPr lang="cs-CZ" sz="2600" dirty="0">
              <a:latin typeface="Segoe UI" pitchFamily="34"/>
              <a:cs typeface="Segoe UI" pitchFamily="34"/>
            </a:endParaRPr>
          </a:p>
          <a:p>
            <a:pPr lvl="0"/>
            <a:endParaRPr lang="cs-CZ" dirty="0"/>
          </a:p>
        </p:txBody>
      </p:sp>
      <p:pic>
        <p:nvPicPr>
          <p:cNvPr id="5" name="Obrázek 4" descr="Obsah obrázku osoba, vzdálené, interiér, hra&#10;&#10;Popis byl vytvořen automaticky">
            <a:extLst>
              <a:ext uri="{FF2B5EF4-FFF2-40B4-BE49-F238E27FC236}">
                <a16:creationId xmlns:a16="http://schemas.microsoft.com/office/drawing/2014/main" xmlns="" id="{137A9C8A-C9D4-4FF9-B4B1-28C44EFF8AC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9609" y="1268757"/>
            <a:ext cx="2864875" cy="3819832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xmlns="" id="{2D9F6713-67D5-4414-B5AB-C7ABDB6CEDEF}"/>
              </a:ext>
            </a:extLst>
          </p:cNvPr>
          <p:cNvSpPr txBox="1"/>
          <p:nvPr/>
        </p:nvSpPr>
        <p:spPr>
          <a:xfrm>
            <a:off x="6099609" y="519195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4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1B21930-B44E-4A5C-9741-CBE8DC8279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74640"/>
            <a:ext cx="8964484" cy="1066126"/>
          </a:xfrm>
        </p:spPr>
        <p:txBody>
          <a:bodyPr>
            <a:noAutofit/>
          </a:bodyPr>
          <a:lstStyle/>
          <a:p>
            <a:pPr lvl="0"/>
            <a:r>
              <a:rPr lang="cs-CZ" sz="3000" b="1">
                <a:latin typeface="Segoe UI" pitchFamily="34"/>
                <a:cs typeface="Segoe UI" pitchFamily="34"/>
              </a:rPr>
              <a:t>ZAPRACOVÁNÍ AKTIVNÍCH LÁTEK, </a:t>
            </a:r>
            <a:r>
              <a:rPr lang="cs-CZ" sz="3200" b="1">
                <a:latin typeface="Segoe UI" pitchFamily="34"/>
                <a:cs typeface="Segoe UI" pitchFamily="34"/>
              </a:rPr>
              <a:t>(sonoforéza) </a:t>
            </a:r>
            <a:br>
              <a:rPr lang="cs-CZ" sz="3200" b="1">
                <a:latin typeface="Segoe UI" pitchFamily="34"/>
                <a:cs typeface="Segoe UI" pitchFamily="34"/>
              </a:rPr>
            </a:br>
            <a:r>
              <a:rPr lang="cs-CZ" sz="3000" b="1">
                <a:latin typeface="Segoe UI" pitchFamily="34"/>
                <a:cs typeface="Segoe UI" pitchFamily="34"/>
              </a:rPr>
              <a:t>HYDRATACE PLETI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4CB7FEB4-44D8-4A8B-BB83-001E2EF031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5" y="1556793"/>
            <a:ext cx="8784979" cy="5112565"/>
          </a:xfrm>
        </p:spPr>
        <p:txBody>
          <a:bodyPr/>
          <a:lstStyle/>
          <a:p>
            <a:pPr lvl="0" algn="just">
              <a:spcBef>
                <a:spcPts val="600"/>
              </a:spcBef>
            </a:pPr>
            <a:r>
              <a:rPr lang="cs-CZ" sz="2600" dirty="0" err="1">
                <a:latin typeface="Segoe UI" pitchFamily="34"/>
                <a:cs typeface="Segoe UI" pitchFamily="34"/>
              </a:rPr>
              <a:t>mikronizuje</a:t>
            </a:r>
            <a:r>
              <a:rPr lang="cs-CZ" sz="2600" dirty="0">
                <a:latin typeface="Segoe UI" pitchFamily="34"/>
                <a:cs typeface="Segoe UI" pitchFamily="34"/>
              </a:rPr>
              <a:t> aktivní látku a transportuje ji do kůže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díky osmotickému jevu, který se aktivuje střídavým stlačováním a rozpínáním mezibuněčné </a:t>
            </a:r>
            <a:r>
              <a:rPr lang="cs-CZ" sz="2600" dirty="0" smtClean="0">
                <a:latin typeface="Segoe UI" pitchFamily="34"/>
                <a:cs typeface="Segoe UI" pitchFamily="34"/>
              </a:rPr>
              <a:t>tekutiny, </a:t>
            </a:r>
            <a:r>
              <a:rPr lang="cs-CZ" sz="2600" dirty="0">
                <a:latin typeface="Segoe UI" pitchFamily="34"/>
                <a:cs typeface="Segoe UI" pitchFamily="34"/>
              </a:rPr>
              <a:t>se dosahuje také výrazné hydratace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špachtlí je zapracování méně intenzivní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provádí se na závěr kosmetické péče – uzavírá pleť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zapracováváme vodové nebo gelové látky, ne olejové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osoba&#10;&#10;Popis byl vytvořen automaticky">
            <a:extLst>
              <a:ext uri="{FF2B5EF4-FFF2-40B4-BE49-F238E27FC236}">
                <a16:creationId xmlns:a16="http://schemas.microsoft.com/office/drawing/2014/main" xmlns="" id="{A5BCAF10-AA89-4571-8737-3F0A59C39BE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1070" y="1332583"/>
            <a:ext cx="2454712" cy="3272950"/>
          </a:xfrm>
          <a:prstGeom prst="rect">
            <a:avLst/>
          </a:prstGeom>
        </p:spPr>
      </p:pic>
      <p:pic>
        <p:nvPicPr>
          <p:cNvPr id="7" name="Obrázek 6" descr="Obsah obrázku osoba, interiér&#10;&#10;Popis byl vytvořen automaticky">
            <a:extLst>
              <a:ext uri="{FF2B5EF4-FFF2-40B4-BE49-F238E27FC236}">
                <a16:creationId xmlns:a16="http://schemas.microsoft.com/office/drawing/2014/main" xmlns="" id="{6566DD82-826F-4BF0-A329-0F1AD5BADDB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2284" y="2692965"/>
            <a:ext cx="2647793" cy="3530391"/>
          </a:xfrm>
          <a:prstGeom prst="rect">
            <a:avLst/>
          </a:prstGeom>
        </p:spPr>
      </p:pic>
      <p:pic>
        <p:nvPicPr>
          <p:cNvPr id="13" name="Obrázek 12" descr="Obsah obrázku osoba, nemocniční pokoj, nápoje&#10;&#10;Popis byl vytvořen automaticky">
            <a:extLst>
              <a:ext uri="{FF2B5EF4-FFF2-40B4-BE49-F238E27FC236}">
                <a16:creationId xmlns:a16="http://schemas.microsoft.com/office/drawing/2014/main" xmlns="" id="{6E7457BB-3292-410E-B4FD-10769D8F405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9276" y="1332583"/>
            <a:ext cx="2872015" cy="3829353"/>
          </a:xfrm>
          <a:prstGeom prst="rect">
            <a:avLst/>
          </a:prstGeom>
        </p:spPr>
      </p:pic>
      <p:sp>
        <p:nvSpPr>
          <p:cNvPr id="14" name="Nadpis 1">
            <a:extLst>
              <a:ext uri="{FF2B5EF4-FFF2-40B4-BE49-F238E27FC236}">
                <a16:creationId xmlns:a16="http://schemas.microsoft.com/office/drawing/2014/main" xmlns="" id="{6AE0BDFA-F48B-45A4-B202-CB88A2695E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706090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dirty="0">
                <a:solidFill>
                  <a:srgbClr val="771F28"/>
                </a:solidFill>
                <a:latin typeface="Times New Roman" pitchFamily="18"/>
                <a:cs typeface="Times New Roman" pitchFamily="18"/>
              </a:rPr>
              <a:t/>
            </a:r>
            <a:br>
              <a:rPr lang="cs-CZ" sz="3600" b="1" dirty="0">
                <a:solidFill>
                  <a:srgbClr val="771F28"/>
                </a:solidFill>
                <a:latin typeface="Times New Roman" pitchFamily="18"/>
                <a:cs typeface="Times New Roman" pitchFamily="18"/>
              </a:rPr>
            </a:br>
            <a:r>
              <a:rPr lang="cs-CZ" sz="3600" b="1" dirty="0">
                <a:latin typeface="Segoe UI" pitchFamily="34"/>
                <a:cs typeface="Segoe UI" pitchFamily="34"/>
              </a:rPr>
              <a:t>UKÁZKA PRÁCE SE ŠPACHTLÍ</a:t>
            </a:r>
            <a:br>
              <a:rPr lang="cs-CZ" sz="3600" b="1" dirty="0">
                <a:latin typeface="Segoe UI" pitchFamily="34"/>
                <a:cs typeface="Segoe UI" pitchFamily="34"/>
              </a:rPr>
            </a:br>
            <a:endParaRPr lang="cs-CZ" sz="3600" b="1" dirty="0">
              <a:latin typeface="Segoe UI" pitchFamily="34"/>
              <a:cs typeface="Segoe UI" pitchFamily="34"/>
            </a:endParaRP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xmlns="" id="{532C62EF-BC3E-436B-B25E-48260646BF06}"/>
              </a:ext>
            </a:extLst>
          </p:cNvPr>
          <p:cNvSpPr txBox="1"/>
          <p:nvPr/>
        </p:nvSpPr>
        <p:spPr>
          <a:xfrm>
            <a:off x="229751" y="516193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5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xmlns="" id="{18FBD243-AD22-4CD5-BBD8-42A575F10D0A}"/>
              </a:ext>
            </a:extLst>
          </p:cNvPr>
          <p:cNvSpPr txBox="1"/>
          <p:nvPr/>
        </p:nvSpPr>
        <p:spPr>
          <a:xfrm>
            <a:off x="3386020" y="620696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6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xmlns="" id="{0C06D7EE-F1A7-4E37-A318-332A5B384DF9}"/>
              </a:ext>
            </a:extLst>
          </p:cNvPr>
          <p:cNvSpPr txBox="1"/>
          <p:nvPr/>
        </p:nvSpPr>
        <p:spPr>
          <a:xfrm>
            <a:off x="6441070" y="458805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7</a:t>
            </a:r>
          </a:p>
        </p:txBody>
      </p:sp>
    </p:spTree>
    <p:extLst>
      <p:ext uri="{BB962C8B-B14F-4D97-AF65-F5344CB8AC3E}">
        <p14:creationId xmlns:p14="http://schemas.microsoft.com/office/powerpoint/2010/main" xmlns="" val="1347784193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>
            <a:extLst>
              <a:ext uri="{FF2B5EF4-FFF2-40B4-BE49-F238E27FC236}">
                <a16:creationId xmlns:a16="http://schemas.microsoft.com/office/drawing/2014/main" xmlns="" id="{19CFE91D-263D-436C-A591-A889229075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dirty="0">
                <a:solidFill>
                  <a:srgbClr val="771F28"/>
                </a:solidFill>
                <a:latin typeface="Times New Roman" pitchFamily="18"/>
                <a:cs typeface="Times New Roman" pitchFamily="18"/>
              </a:rPr>
              <a:t/>
            </a:r>
            <a:br>
              <a:rPr lang="cs-CZ" sz="3600" b="1" dirty="0">
                <a:solidFill>
                  <a:srgbClr val="771F28"/>
                </a:solidFill>
                <a:latin typeface="Times New Roman" pitchFamily="18"/>
                <a:cs typeface="Times New Roman" pitchFamily="18"/>
              </a:rPr>
            </a:br>
            <a:r>
              <a:rPr lang="cs-CZ" sz="3600" b="1" dirty="0">
                <a:latin typeface="Segoe UI" pitchFamily="34"/>
                <a:cs typeface="Segoe UI" pitchFamily="34"/>
              </a:rPr>
              <a:t>UKÁZKA PRÁCE SE ŠPACHTLÍ</a:t>
            </a:r>
            <a:br>
              <a:rPr lang="cs-CZ" sz="3600" b="1" dirty="0">
                <a:latin typeface="Segoe UI" pitchFamily="34"/>
                <a:cs typeface="Segoe UI" pitchFamily="34"/>
              </a:rPr>
            </a:br>
            <a:endParaRPr lang="cs-CZ" sz="3600" b="1" dirty="0">
              <a:latin typeface="Segoe UI" pitchFamily="34"/>
              <a:cs typeface="Segoe UI" pitchFamily="34"/>
            </a:endParaRPr>
          </a:p>
        </p:txBody>
      </p:sp>
      <p:pic>
        <p:nvPicPr>
          <p:cNvPr id="5" name="Obrázek 4" descr="Obsah obrázku osoba, interiér&#10;&#10;Popis byl vytvořen automaticky">
            <a:extLst>
              <a:ext uri="{FF2B5EF4-FFF2-40B4-BE49-F238E27FC236}">
                <a16:creationId xmlns:a16="http://schemas.microsoft.com/office/drawing/2014/main" xmlns="" id="{850C2A96-1C34-4C01-B02A-6921ECCE47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1513" y="1418277"/>
            <a:ext cx="3016085" cy="4021446"/>
          </a:xfrm>
          <a:prstGeom prst="rect">
            <a:avLst/>
          </a:prstGeom>
        </p:spPr>
      </p:pic>
      <p:pic>
        <p:nvPicPr>
          <p:cNvPr id="6" name="Obrázek 5" descr="Obsah obrázku osoba, interiér&#10;&#10;Popis byl vytvořen automaticky">
            <a:extLst>
              <a:ext uri="{FF2B5EF4-FFF2-40B4-BE49-F238E27FC236}">
                <a16:creationId xmlns:a16="http://schemas.microsoft.com/office/drawing/2014/main" xmlns="" id="{67471B70-CC39-4384-8E3D-DC05C151A2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6404" y="2098659"/>
            <a:ext cx="2831687" cy="3775583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xmlns="" id="{69E1CB42-2EE6-4833-B3AD-69FCBD610698}"/>
              </a:ext>
            </a:extLst>
          </p:cNvPr>
          <p:cNvSpPr txBox="1"/>
          <p:nvPr/>
        </p:nvSpPr>
        <p:spPr>
          <a:xfrm>
            <a:off x="641513" y="550491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8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xmlns="" id="{A523439F-3C7A-4A56-866A-183B9A294D6F}"/>
              </a:ext>
            </a:extLst>
          </p:cNvPr>
          <p:cNvSpPr txBox="1"/>
          <p:nvPr/>
        </p:nvSpPr>
        <p:spPr>
          <a:xfrm>
            <a:off x="5462087" y="587424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Obr. 9</a:t>
            </a:r>
          </a:p>
        </p:txBody>
      </p:sp>
    </p:spTree>
    <p:extLst>
      <p:ext uri="{BB962C8B-B14F-4D97-AF65-F5344CB8AC3E}">
        <p14:creationId xmlns:p14="http://schemas.microsoft.com/office/powerpoint/2010/main" xmlns="" val="902905277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340A611-A4BE-40F8-B8EE-9D0DE7F880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200" b="1">
                <a:latin typeface="Segoe UI" pitchFamily="34"/>
                <a:cs typeface="Segoe UI" pitchFamily="34"/>
              </a:rPr>
              <a:t>VYROVNÁNÍ METABOLISMU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C75EF23C-E968-46AE-B05E-9A91270BEC2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124739"/>
            <a:ext cx="8229600" cy="5001420"/>
          </a:xfrm>
        </p:spPr>
        <p:txBody>
          <a:bodyPr/>
          <a:lstStyle/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zlepšuje mikrocirkulaci, zvyšuje přísun kyslíku,  stimuluje syntézu kolagenu a elastinu</a:t>
            </a:r>
          </a:p>
          <a:p>
            <a:pPr lvl="0">
              <a:spcBef>
                <a:spcPts val="700"/>
              </a:spcBef>
              <a:buNone/>
            </a:pPr>
            <a:endParaRPr lang="cs-CZ" sz="2800" dirty="0">
              <a:latin typeface="Segoe UI" pitchFamily="34"/>
              <a:cs typeface="Segoe UI" pitchFamily="34"/>
            </a:endParaRPr>
          </a:p>
          <a:p>
            <a:pPr lvl="0" algn="ctr">
              <a:buNone/>
            </a:pPr>
            <a:r>
              <a:rPr lang="cs-CZ" b="1" dirty="0">
                <a:latin typeface="Segoe UI" pitchFamily="34"/>
                <a:cs typeface="Segoe UI" pitchFamily="34"/>
              </a:rPr>
              <a:t>TONIZAČNÍ MIKROMASÁŽ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slouží k reaktivaci a stimulaci kožních struktur a buněčné aktivity</a:t>
            </a:r>
          </a:p>
        </p:txBody>
      </p:sp>
      <p:sp>
        <p:nvSpPr>
          <p:cNvPr id="5" name="Obdélník 5">
            <a:extLst>
              <a:ext uri="{FF2B5EF4-FFF2-40B4-BE49-F238E27FC236}">
                <a16:creationId xmlns:a16="http://schemas.microsoft.com/office/drawing/2014/main" xmlns="" id="{986B900A-D6D8-4A80-8AD9-E7FB689ECBFC}"/>
              </a:ext>
            </a:extLst>
          </p:cNvPr>
          <p:cNvSpPr/>
          <p:nvPr/>
        </p:nvSpPr>
        <p:spPr>
          <a:xfrm>
            <a:off x="467541" y="4005062"/>
            <a:ext cx="7992889" cy="954103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             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C9BB2B2-A4CB-41F1-8F17-29D4723DD1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>
            <a:noAutofit/>
          </a:bodyPr>
          <a:lstStyle/>
          <a:p>
            <a:pPr lvl="0"/>
            <a:r>
              <a:rPr lang="cs-CZ" sz="3200" b="1">
                <a:latin typeface="Segoe UI" pitchFamily="34"/>
                <a:cs typeface="Segoe UI" pitchFamily="34"/>
              </a:rPr>
              <a:t>JAKÉ  PROCESY  V  PLETI  PROBÍHAJÍ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D23EF9DE-FDB3-4C26-B83D-5B0CAF27B05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v okolí tkání se mění tlak, to je reakcí na to, že </a:t>
            </a:r>
            <a:r>
              <a:rPr lang="cs-CZ" sz="2600" dirty="0" smtClean="0">
                <a:latin typeface="Segoe UI" pitchFamily="34"/>
                <a:cs typeface="Segoe UI" pitchFamily="34"/>
              </a:rPr>
              <a:t>se částečky </a:t>
            </a:r>
            <a:r>
              <a:rPr lang="cs-CZ" sz="2600" dirty="0">
                <a:latin typeface="Segoe UI" pitchFamily="34"/>
                <a:cs typeface="Segoe UI" pitchFamily="34"/>
              </a:rPr>
              <a:t>hmoty tkáně začnou pohybovat sem a tam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vzniká tření, jehož následkem vzniká v hlubších vrstvách tkáně teplo</a:t>
            </a:r>
          </a:p>
          <a:p>
            <a:pPr lvl="0" algn="just">
              <a:spcBef>
                <a:spcPts val="600"/>
              </a:spcBef>
            </a:pPr>
            <a:r>
              <a:rPr lang="cs-CZ" sz="2600" dirty="0">
                <a:latin typeface="Segoe UI" pitchFamily="34"/>
                <a:cs typeface="Segoe UI" pitchFamily="34"/>
              </a:rPr>
              <a:t>dochází k biochemické </a:t>
            </a:r>
            <a:r>
              <a:rPr lang="cs-CZ" sz="2600" dirty="0" err="1">
                <a:latin typeface="Segoe UI" pitchFamily="34"/>
                <a:cs typeface="Segoe UI" pitchFamily="34"/>
              </a:rPr>
              <a:t>mikromasáži</a:t>
            </a:r>
            <a:endParaRPr lang="cs-CZ" sz="2600" dirty="0">
              <a:latin typeface="Segoe UI" pitchFamily="34"/>
              <a:cs typeface="Segoe UI" pitchFamily="34"/>
            </a:endParaRPr>
          </a:p>
          <a:p>
            <a:pPr lvl="0"/>
            <a:endParaRPr lang="cs-CZ" dirty="0"/>
          </a:p>
        </p:txBody>
      </p:sp>
    </p:spTree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912D668-6814-4348-A6CA-5B4FF7550B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200" b="1">
                <a:latin typeface="Segoe UI" pitchFamily="34"/>
                <a:cs typeface="Segoe UI" pitchFamily="34"/>
              </a:rPr>
              <a:t>JAK  PŘÍSTROJ  SPRÁVNĚ  POUŽÍVAT</a:t>
            </a:r>
            <a:endParaRPr lang="cs-CZ" sz="3200">
              <a:latin typeface="Segoe UI" pitchFamily="34"/>
              <a:cs typeface="Segoe UI" pitchFamily="34"/>
            </a:endParaRP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A8F7EA3-2E38-440E-B740-827736DF75F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79515" y="1196748"/>
            <a:ext cx="8784979" cy="5328592"/>
          </a:xfrm>
        </p:spPr>
        <p:txBody>
          <a:bodyPr>
            <a:noAutofit/>
          </a:bodyPr>
          <a:lstStyle/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pročíst přiložený manuál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pro zvýšení účinnosti se používá voda (speciální emulze, gely) 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při dostatečném výkonu přístroje není potřeba změkčovadlo 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pokud je potřeba pleť </a:t>
            </a:r>
            <a:r>
              <a:rPr lang="cs-CZ" sz="2400" dirty="0" smtClean="0">
                <a:latin typeface="Segoe UI" pitchFamily="34"/>
                <a:cs typeface="Segoe UI" pitchFamily="34"/>
              </a:rPr>
              <a:t>připravit, </a:t>
            </a:r>
            <a:r>
              <a:rPr lang="cs-CZ" sz="2400" dirty="0">
                <a:latin typeface="Segoe UI" pitchFamily="34"/>
                <a:cs typeface="Segoe UI" pitchFamily="34"/>
              </a:rPr>
              <a:t>volíme enzymatický peeling, který před použitím špachtle odstraníme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pro vlastní čištění špachtlí se používá destilovaná (převařená voda, </a:t>
            </a:r>
            <a:r>
              <a:rPr lang="cs-CZ" sz="2400" dirty="0" err="1">
                <a:latin typeface="Segoe UI" pitchFamily="34"/>
                <a:cs typeface="Segoe UI" pitchFamily="34"/>
              </a:rPr>
              <a:t>spec</a:t>
            </a:r>
            <a:r>
              <a:rPr lang="cs-CZ" sz="2400" dirty="0">
                <a:latin typeface="Segoe UI" pitchFamily="34"/>
                <a:cs typeface="Segoe UI" pitchFamily="34"/>
              </a:rPr>
              <a:t>. roztok), destilovaná voda neobsahuje minerály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provozní čas lze nastavit podle potřeby ještě před aplikací</a:t>
            </a:r>
          </a:p>
          <a:p>
            <a:pPr lvl="0" algn="just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pro dosažení nejvyšší účinnosti a efektivity pracujeme v úhlu 45° vůči povrchu pokožky </a:t>
            </a:r>
            <a:endParaRPr lang="cs-CZ" sz="2400" dirty="0" smtClean="0">
              <a:latin typeface="Segoe UI" pitchFamily="34"/>
              <a:cs typeface="Segoe UI" pitchFamily="34"/>
            </a:endParaRPr>
          </a:p>
          <a:p>
            <a:pPr lvl="0" algn="just">
              <a:spcBef>
                <a:spcPts val="600"/>
              </a:spcBef>
            </a:pPr>
            <a:r>
              <a:rPr lang="cs-CZ" sz="2400" dirty="0" smtClean="0">
                <a:latin typeface="Segoe UI" pitchFamily="34"/>
                <a:cs typeface="Segoe UI" pitchFamily="34"/>
              </a:rPr>
              <a:t>přístroj </a:t>
            </a:r>
            <a:r>
              <a:rPr lang="cs-CZ" sz="2400" dirty="0">
                <a:latin typeface="Segoe UI" pitchFamily="34"/>
                <a:cs typeface="Segoe UI" pitchFamily="34"/>
              </a:rPr>
              <a:t>je navržen tak, aby se snadno dostal i do hůře dostupných míst, například kolem nosu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BE19631-BDE0-49F9-885A-C6C4C9357B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922117"/>
          </a:xfrm>
        </p:spPr>
        <p:txBody>
          <a:bodyPr/>
          <a:lstStyle/>
          <a:p>
            <a:pPr lvl="0"/>
            <a:r>
              <a:rPr lang="cs-CZ" sz="3200" b="1">
                <a:latin typeface="Segoe UI" pitchFamily="34"/>
                <a:cs typeface="Segoe UI" pitchFamily="34"/>
              </a:rPr>
              <a:t>DŮLEŽITÉ</a:t>
            </a:r>
            <a:endParaRPr lang="cs-CZ" sz="3200">
              <a:latin typeface="Segoe UI" pitchFamily="34"/>
              <a:cs typeface="Segoe UI" pitchFamily="34"/>
            </a:endParaRP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0B3366C5-FC9D-4DB6-B364-2C1DBB4EB53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3523" y="1484784"/>
            <a:ext cx="8363276" cy="4641375"/>
          </a:xfrm>
        </p:spPr>
        <p:txBody>
          <a:bodyPr>
            <a:normAutofit lnSpcReduction="10000"/>
          </a:bodyPr>
          <a:lstStyle/>
          <a:p>
            <a:pPr lvl="0" algn="just">
              <a:spcBef>
                <a:spcPts val="600"/>
              </a:spcBef>
            </a:pPr>
            <a:r>
              <a:rPr lang="cs-CZ" sz="2400">
                <a:latin typeface="Segoe UI" pitchFamily="34"/>
                <a:cs typeface="Segoe UI" pitchFamily="34"/>
              </a:rPr>
              <a:t>při vyhlazování vrásek a odstraňování nečistot i kožního mazu je účinná kombinace ohřevu a následného ochlazení pokožky: dojde k okamžitému uvolnění a poté stažení pokožky</a:t>
            </a:r>
          </a:p>
          <a:p>
            <a:pPr lvl="0" algn="just">
              <a:spcBef>
                <a:spcPts val="600"/>
              </a:spcBef>
            </a:pPr>
            <a:r>
              <a:rPr lang="cs-CZ" sz="2400">
                <a:latin typeface="Segoe UI" pitchFamily="34"/>
                <a:cs typeface="Segoe UI" pitchFamily="34"/>
              </a:rPr>
              <a:t>to vede k dokonalému uvolnění pórů a špachtle bude ještě účinnější, zároveň dochází i k podpoře ochablého podkožního svalstva</a:t>
            </a:r>
          </a:p>
          <a:p>
            <a:pPr lvl="0" algn="just">
              <a:spcBef>
                <a:spcPts val="600"/>
              </a:spcBef>
            </a:pPr>
            <a:r>
              <a:rPr lang="cs-CZ" sz="2400">
                <a:solidFill>
                  <a:srgbClr val="C00000"/>
                </a:solidFill>
                <a:latin typeface="Segoe UI" pitchFamily="34"/>
                <a:cs typeface="Segoe UI" pitchFamily="34"/>
              </a:rPr>
              <a:t>NETLAČÍME na pleť</a:t>
            </a:r>
          </a:p>
          <a:p>
            <a:pPr lvl="0" algn="just">
              <a:spcBef>
                <a:spcPts val="600"/>
              </a:spcBef>
            </a:pPr>
            <a:r>
              <a:rPr lang="cs-CZ" sz="2400">
                <a:solidFill>
                  <a:srgbClr val="C00000"/>
                </a:solidFill>
                <a:latin typeface="Segoe UI" pitchFamily="34"/>
                <a:cs typeface="Segoe UI" pitchFamily="34"/>
              </a:rPr>
              <a:t>Úkon NESMÍ bolet</a:t>
            </a:r>
          </a:p>
          <a:p>
            <a:pPr lvl="0" algn="just">
              <a:spcBef>
                <a:spcPts val="600"/>
              </a:spcBef>
            </a:pPr>
            <a:r>
              <a:rPr lang="cs-CZ" sz="2400">
                <a:solidFill>
                  <a:srgbClr val="C00000"/>
                </a:solidFill>
                <a:latin typeface="Segoe UI" pitchFamily="34"/>
                <a:cs typeface="Segoe UI" pitchFamily="34"/>
              </a:rPr>
              <a:t>MUSÍ odstřikovat voda, nikdy neprovádíme na suché pleti</a:t>
            </a:r>
          </a:p>
          <a:p>
            <a:pPr lvl="0" algn="just">
              <a:spcBef>
                <a:spcPts val="600"/>
              </a:spcBef>
            </a:pPr>
            <a:r>
              <a:rPr lang="cs-CZ" sz="2400">
                <a:latin typeface="Segoe UI" pitchFamily="34"/>
                <a:cs typeface="Segoe UI" pitchFamily="34"/>
              </a:rPr>
              <a:t>doba čištění 10 – 12 minut, běžná pleť 5 – 6 minut, pleť během čištění tonizujeme</a:t>
            </a:r>
          </a:p>
          <a:p>
            <a:pPr lvl="0">
              <a:spcBef>
                <a:spcPts val="600"/>
              </a:spcBef>
            </a:pPr>
            <a:endParaRPr lang="cs-CZ" sz="2600">
              <a:latin typeface="Segoe UI" pitchFamily="34"/>
              <a:cs typeface="Segoe UI" pitchFamily="34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F832475-8E1C-4F13-AC92-CC8A55A531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3140963"/>
            <a:ext cx="8229600" cy="1008107"/>
          </a:xfrm>
        </p:spPr>
        <p:txBody>
          <a:bodyPr/>
          <a:lstStyle/>
          <a:p>
            <a:pPr lvl="0"/>
            <a:r>
              <a:rPr lang="cs-CZ" sz="3600" b="1">
                <a:latin typeface="Segoe UI" pitchFamily="34"/>
                <a:cs typeface="Segoe UI" pitchFamily="34"/>
              </a:rPr>
              <a:t>DOMÁCÍ POUŽITÍ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3A64EF7D-499C-4177-AEC0-ABD099F8C1D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4293098"/>
            <a:ext cx="8229600" cy="1833070"/>
          </a:xfrm>
        </p:spPr>
        <p:txBody>
          <a:bodyPr/>
          <a:lstStyle/>
          <a:p>
            <a:pPr lvl="0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poučit klientky o četnosti použití (např. 1x týdně u smíšených a problematických pletí po dobu 5 minut)</a:t>
            </a:r>
          </a:p>
          <a:p>
            <a:pPr lvl="0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</a:rPr>
              <a:t>dezinfekce špachtle, rukou atd.</a:t>
            </a:r>
          </a:p>
        </p:txBody>
      </p:sp>
      <p:sp>
        <p:nvSpPr>
          <p:cNvPr id="4" name="TextovéPole 4">
            <a:extLst>
              <a:ext uri="{FF2B5EF4-FFF2-40B4-BE49-F238E27FC236}">
                <a16:creationId xmlns:a16="http://schemas.microsoft.com/office/drawing/2014/main" xmlns="" id="{2F291879-6250-4C65-8ED9-DBEF1358B259}"/>
              </a:ext>
            </a:extLst>
          </p:cNvPr>
          <p:cNvSpPr txBox="1"/>
          <p:nvPr/>
        </p:nvSpPr>
        <p:spPr>
          <a:xfrm>
            <a:off x="683568" y="404667"/>
            <a:ext cx="7776862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0000"/>
                </a:solidFill>
                <a:uFillTx/>
                <a:latin typeface="Segoe UI" pitchFamily="34"/>
                <a:cs typeface="Segoe UI" pitchFamily="34"/>
              </a:rPr>
              <a:t>DEZINFEKCE PŘÍSTROJE</a:t>
            </a:r>
            <a:endParaRPr lang="cs-CZ" sz="36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ovéPole 6">
            <a:extLst>
              <a:ext uri="{FF2B5EF4-FFF2-40B4-BE49-F238E27FC236}">
                <a16:creationId xmlns:a16="http://schemas.microsoft.com/office/drawing/2014/main" xmlns="" id="{E7A5C6B0-59A4-4AF3-B960-CE132E9F9712}"/>
              </a:ext>
            </a:extLst>
          </p:cNvPr>
          <p:cNvSpPr txBox="1"/>
          <p:nvPr/>
        </p:nvSpPr>
        <p:spPr>
          <a:xfrm>
            <a:off x="755577" y="1412775"/>
            <a:ext cx="770485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7">
            <a:extLst>
              <a:ext uri="{FF2B5EF4-FFF2-40B4-BE49-F238E27FC236}">
                <a16:creationId xmlns:a16="http://schemas.microsoft.com/office/drawing/2014/main" xmlns="" id="{4D54F42C-9A4D-4130-8A2F-57FCBA3AE185}"/>
              </a:ext>
            </a:extLst>
          </p:cNvPr>
          <p:cNvSpPr txBox="1"/>
          <p:nvPr/>
        </p:nvSpPr>
        <p:spPr>
          <a:xfrm>
            <a:off x="467541" y="1412775"/>
            <a:ext cx="8208916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Segoe UI" pitchFamily="34"/>
                <a:cs typeface="Segoe UI" pitchFamily="34"/>
              </a:rPr>
              <a:t>   před použitím a po použití provedeme dezinfekci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Segoe UI" pitchFamily="34"/>
                <a:cs typeface="Segoe UI" pitchFamily="34"/>
              </a:rPr>
              <a:t>   čepel musí vždy směřovat směrem dolů, dezinfekce  </a:t>
            </a:r>
          </a:p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Segoe UI" pitchFamily="34"/>
                <a:cs typeface="Segoe UI" pitchFamily="34"/>
              </a:rPr>
              <a:t>    nezateče dovnitř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01F66B0-53F3-43D1-A529-62DA362D7E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850108"/>
          </a:xfrm>
        </p:spPr>
        <p:txBody>
          <a:bodyPr/>
          <a:lstStyle/>
          <a:p>
            <a:pPr lvl="0"/>
            <a:r>
              <a:rPr lang="cs-CZ" sz="3200" b="1" dirty="0">
                <a:latin typeface="Segoe UI" pitchFamily="34"/>
                <a:cs typeface="Segoe UI" pitchFamily="34"/>
              </a:rPr>
              <a:t>ZDROJE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D3616AD9-A4ED-41D9-92D6-A8C32836297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600"/>
              </a:spcBef>
            </a:pPr>
            <a:r>
              <a:rPr lang="cs-CZ" sz="2400" dirty="0">
                <a:latin typeface="Segoe UI" pitchFamily="34"/>
                <a:cs typeface="Segoe UI" pitchFamily="34"/>
                <a:hlinkClick r:id="rId2"/>
              </a:rPr>
              <a:t>https://www.dermabeauty.cz/dermascrubber-profesionalni-ultrazvukova-spachtle/</a:t>
            </a:r>
            <a:endParaRPr lang="cs-CZ" sz="2400" dirty="0">
              <a:latin typeface="Segoe UI" pitchFamily="34"/>
              <a:cs typeface="Segoe UI" pitchFamily="34"/>
            </a:endParaRPr>
          </a:p>
          <a:p>
            <a:pPr lvl="0">
              <a:spcBef>
                <a:spcPts val="600"/>
              </a:spcBef>
            </a:pPr>
            <a:endParaRPr lang="cs-CZ" sz="2400" dirty="0">
              <a:latin typeface="Segoe UI" pitchFamily="34"/>
              <a:cs typeface="Segoe UI" pitchFamily="34"/>
            </a:endParaRPr>
          </a:p>
        </p:txBody>
      </p:sp>
    </p:spTree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507A683-56F2-451B-82D6-D3E38F9C9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latin typeface="Segoe UI" pitchFamily="34"/>
                <a:cs typeface="Segoe UI" pitchFamily="34"/>
              </a:rPr>
              <a:t>ZDROJE OBRÁZKŮ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8746E8F-B1EB-4B7A-AC0C-7A4AE6CF1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Segoe UI" panose="020B0502040204020203" pitchFamily="34" charset="0"/>
                <a:cs typeface="Segoe UI" panose="020B0502040204020203" pitchFamily="34" charset="0"/>
              </a:rPr>
              <a:t>Obr. 1 – 9 vlastní archiv</a:t>
            </a:r>
          </a:p>
        </p:txBody>
      </p:sp>
    </p:spTree>
    <p:extLst>
      <p:ext uri="{BB962C8B-B14F-4D97-AF65-F5344CB8AC3E}">
        <p14:creationId xmlns:p14="http://schemas.microsoft.com/office/powerpoint/2010/main" xmlns="" val="3157338762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52CAC60-8041-4D9D-BE41-F0FED4D01A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2767097"/>
            <a:ext cx="8229600" cy="1143000"/>
          </a:xfrm>
        </p:spPr>
        <p:txBody>
          <a:bodyPr/>
          <a:lstStyle/>
          <a:p>
            <a:pPr lvl="0"/>
            <a:r>
              <a:rPr lang="cs-CZ" sz="3200" b="1" dirty="0">
                <a:latin typeface="Segoe UI" pitchFamily="34"/>
                <a:cs typeface="Segoe UI" pitchFamily="34"/>
              </a:rPr>
              <a:t>Děkuji za pozornost</a:t>
            </a:r>
          </a:p>
        </p:txBody>
      </p:sp>
    </p:spTree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Motiv sady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558</TotalTime>
  <Words>629</Words>
  <Application>Microsoft Office PowerPoint</Application>
  <PresentationFormat>Předvádění na obrazovce (4:3)</PresentationFormat>
  <Paragraphs>90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ULTRAZVUKOVÁ ŠPACHTLE  V KOSMETICE</vt:lpstr>
      <vt:lpstr>FUNKCE ULTRAZVUKU</vt:lpstr>
      <vt:lpstr>KONTRAINDIKACE</vt:lpstr>
      <vt:lpstr>POUŽITÍ  ULTRAZVUKU</vt:lpstr>
      <vt:lpstr> ČIŠTĚNÍ  PLETI  A  PEELING </vt:lpstr>
      <vt:lpstr>ZAPRACOVÁNÍ AKTIVNÍCH LÁTEK, (sonoforéza)  HYDRATACE PLETI</vt:lpstr>
      <vt:lpstr> UKÁZKA PRÁCE SE ŠPACHTLÍ </vt:lpstr>
      <vt:lpstr> UKÁZKA PRÁCE SE ŠPACHTLÍ </vt:lpstr>
      <vt:lpstr>VYROVNÁNÍ METABOLISMU</vt:lpstr>
      <vt:lpstr>JAKÉ  PROCESY  V  PLETI  PROBÍHAJÍ</vt:lpstr>
      <vt:lpstr>JAK  PŘÍSTROJ  SPRÁVNĚ  POUŽÍVAT</vt:lpstr>
      <vt:lpstr>DŮLEŽITÉ</vt:lpstr>
      <vt:lpstr>DOMÁCÍ POUŽITÍ</vt:lpstr>
      <vt:lpstr>ZDROJE</vt:lpstr>
      <vt:lpstr>ZDROJE OBRÁZKŮ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ULTRAZVUKOVÁ ŠPACHTLE V KOSMETICE</dc:title>
  <dc:creator>PC</dc:creator>
  <cp:lastModifiedBy>User</cp:lastModifiedBy>
  <cp:revision>61</cp:revision>
  <dcterms:created xsi:type="dcterms:W3CDTF">2020-10-18T14:23:25Z</dcterms:created>
  <dcterms:modified xsi:type="dcterms:W3CDTF">2022-04-26T14:32:04Z</dcterms:modified>
</cp:coreProperties>
</file>