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revisionInfo.xml" ContentType="application/vnd.ms-powerpoint.revisioninfo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changesInfos/changesInfo1.xml" ContentType="application/vnd.ms-powerpoint.changesinfo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7" r:id="rId4"/>
    <p:sldId id="261" r:id="rId5"/>
    <p:sldId id="262" r:id="rId6"/>
    <p:sldId id="264" r:id="rId7"/>
    <p:sldId id="268" r:id="rId8"/>
    <p:sldId id="270" r:id="rId9"/>
    <p:sldId id="271" r:id="rId10"/>
    <p:sldId id="272" r:id="rId11"/>
    <p:sldId id="266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3DA86E7-F0AD-AF90-9A2A-EB1641A11586}" v="2" dt="2022-01-14T12:06:09.7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gr. Hana Sladká" userId="S::sladka@ssposbrno.cz::2e6a80b9-fd8a-4ecd-ab1a-0723b0c8176d" providerId="AD" clId="Web-{83DA86E7-F0AD-AF90-9A2A-EB1641A11586}"/>
    <pc:docChg chg="modSld">
      <pc:chgData name="Mgr. Hana Sladká" userId="S::sladka@ssposbrno.cz::2e6a80b9-fd8a-4ecd-ab1a-0723b0c8176d" providerId="AD" clId="Web-{83DA86E7-F0AD-AF90-9A2A-EB1641A11586}" dt="2022-01-14T12:06:09.713" v="1"/>
      <pc:docMkLst>
        <pc:docMk/>
      </pc:docMkLst>
      <pc:sldChg chg="addSp delSp modSp">
        <pc:chgData name="Mgr. Hana Sladká" userId="S::sladka@ssposbrno.cz::2e6a80b9-fd8a-4ecd-ab1a-0723b0c8176d" providerId="AD" clId="Web-{83DA86E7-F0AD-AF90-9A2A-EB1641A11586}" dt="2022-01-14T12:06:09.713" v="1"/>
        <pc:sldMkLst>
          <pc:docMk/>
          <pc:sldMk cId="0" sldId="268"/>
        </pc:sldMkLst>
        <pc:spChg chg="add del mod">
          <ac:chgData name="Mgr. Hana Sladká" userId="S::sladka@ssposbrno.cz::2e6a80b9-fd8a-4ecd-ab1a-0723b0c8176d" providerId="AD" clId="Web-{83DA86E7-F0AD-AF90-9A2A-EB1641A11586}" dt="2022-01-14T12:06:09.713" v="1"/>
          <ac:spMkLst>
            <pc:docMk/>
            <pc:sldMk cId="0" sldId="268"/>
            <ac:spMk id="4" creationId="{4E0F09DC-E40E-4F46-B96D-E7FE65DCA5AB}"/>
          </ac:spMkLst>
        </pc:spChg>
        <pc:picChg chg="add del">
          <ac:chgData name="Mgr. Hana Sladká" userId="S::sladka@ssposbrno.cz::2e6a80b9-fd8a-4ecd-ab1a-0723b0c8176d" providerId="AD" clId="Web-{83DA86E7-F0AD-AF90-9A2A-EB1641A11586}" dt="2022-01-14T12:06:09.713" v="1"/>
          <ac:picMkLst>
            <pc:docMk/>
            <pc:sldMk cId="0" sldId="268"/>
            <ac:picMk id="23554" creationId="{00000000-0000-0000-0000-000000000000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l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l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l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l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l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l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l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l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l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l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l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5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pull dir="l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pixabay.com/photos/awaiting-baby-belly-blue-boy-18886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minka.cz/clanek/telo-jako-dukaz/?mobiredir=0" TargetMode="External"/><Relationship Id="rId2" Type="http://schemas.openxmlformats.org/officeDocument/2006/relationships/hyperlink" Target="https://www.hipp.cz/tehotenstvi/pruvodce/tehotna-krasna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908720"/>
            <a:ext cx="8784976" cy="1800200"/>
          </a:xfrm>
        </p:spPr>
        <p:txBody>
          <a:bodyPr>
            <a:normAutofit/>
          </a:bodyPr>
          <a:lstStyle/>
          <a:p>
            <a:r>
              <a:rPr lang="cs-CZ" sz="3600" b="1" dirty="0">
                <a:latin typeface="Georgia" pitchFamily="18" charset="0"/>
                <a:cs typeface="Times New Roman" pitchFamily="18" charset="0"/>
              </a:rPr>
              <a:t>KŮŽE  A  PLEŤ  V  TĚHOTENSTVÍ</a:t>
            </a:r>
            <a:r>
              <a:rPr lang="cs-CZ" sz="4000" b="1" dirty="0">
                <a:latin typeface="Georgia" pitchFamily="18" charset="0"/>
                <a:cs typeface="Times New Roman" pitchFamily="18" charset="0"/>
              </a:rPr>
              <a:t/>
            </a:r>
            <a:br>
              <a:rPr lang="cs-CZ" sz="4000" b="1" dirty="0">
                <a:latin typeface="Georgia" pitchFamily="18" charset="0"/>
                <a:cs typeface="Times New Roman" pitchFamily="18" charset="0"/>
              </a:rPr>
            </a:br>
            <a:r>
              <a:rPr lang="cs-CZ" sz="2400" b="1" dirty="0">
                <a:latin typeface="Georgia" pitchFamily="18" charset="0"/>
                <a:cs typeface="Times New Roman" pitchFamily="18" charset="0"/>
              </a:rPr>
              <a:t>GRAVIDITA = Gravis</a:t>
            </a:r>
            <a:r>
              <a:rPr lang="cs-CZ" sz="2400" dirty="0">
                <a:latin typeface="Georgia" pitchFamily="18" charset="0"/>
                <a:cs typeface="Times New Roman" pitchFamily="18" charset="0"/>
              </a:rPr>
              <a:t> (lat. těžký)</a:t>
            </a:r>
            <a:endParaRPr lang="cs-CZ" sz="2400" b="1" dirty="0">
              <a:latin typeface="Georgia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116633"/>
            <a:ext cx="8676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latin typeface="Georgia" pitchFamily="18" charset="0"/>
                <a:cs typeface="Times New Roman" pitchFamily="18" charset="0"/>
              </a:rPr>
              <a:t>Každá  žena  má  v  sobě  prázdné  místo, které  objeví  až  v  tu chvíli, </a:t>
            </a:r>
          </a:p>
          <a:p>
            <a:pPr algn="ctr"/>
            <a:r>
              <a:rPr lang="cs-CZ" b="1" dirty="0">
                <a:latin typeface="Georgia" pitchFamily="18" charset="0"/>
                <a:cs typeface="Times New Roman" pitchFamily="18" charset="0"/>
              </a:rPr>
              <a:t>kdy  se  stane  matkou.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xmlns="" id="{88775BA9-93EC-4D9B-A67B-B513493CB9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854676"/>
            <a:ext cx="2664296" cy="1776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xmlns="" id="{3FDC9F53-940D-4DE7-9F88-744C4C2A66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2119" y="2905923"/>
            <a:ext cx="3810000" cy="2543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>
            <a:extLst>
              <a:ext uri="{FF2B5EF4-FFF2-40B4-BE49-F238E27FC236}">
                <a16:creationId xmlns:a16="http://schemas.microsoft.com/office/drawing/2014/main" xmlns="" id="{E33E402D-9E28-452C-8E65-2F9E981A37C6}"/>
              </a:ext>
            </a:extLst>
          </p:cNvPr>
          <p:cNvSpPr txBox="1"/>
          <p:nvPr/>
        </p:nvSpPr>
        <p:spPr>
          <a:xfrm>
            <a:off x="611560" y="4771391"/>
            <a:ext cx="19442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1 </a:t>
            </a:r>
            <a:endParaRPr lang="cs-CZ" dirty="0"/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xmlns="" id="{07D89122-CFD0-4770-9295-BD24DB9BA513}"/>
              </a:ext>
            </a:extLst>
          </p:cNvPr>
          <p:cNvSpPr txBox="1"/>
          <p:nvPr/>
        </p:nvSpPr>
        <p:spPr>
          <a:xfrm>
            <a:off x="4368562" y="5404949"/>
            <a:ext cx="19442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2 </a:t>
            </a:r>
            <a:endParaRPr lang="cs-CZ" dirty="0"/>
          </a:p>
        </p:txBody>
      </p:sp>
    </p:spTree>
  </p:cSld>
  <p:clrMapOvr>
    <a:masterClrMapping/>
  </p:clrMapOvr>
  <p:transition>
    <p:pull dir="ld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3600" b="1" dirty="0">
                <a:latin typeface="Georgia" pitchFamily="18" charset="0"/>
                <a:cs typeface="Times New Roman" pitchFamily="18" charset="0"/>
              </a:rPr>
              <a:t>ZMĚNY  NA  PLETI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79512" y="1484784"/>
            <a:ext cx="8507288" cy="4641379"/>
          </a:xfrm>
        </p:spPr>
        <p:txBody>
          <a:bodyPr>
            <a:normAutofit/>
          </a:bodyPr>
          <a:lstStyle/>
          <a:p>
            <a:pPr algn="just"/>
            <a:r>
              <a:rPr lang="cs-CZ" sz="2400" dirty="0">
                <a:latin typeface="Georgia" pitchFamily="18" charset="0"/>
                <a:cs typeface="Times New Roman" pitchFamily="18" charset="0"/>
              </a:rPr>
              <a:t>pigmentové skvrny na spáncích, horním rtu a čele</a:t>
            </a:r>
          </a:p>
          <a:p>
            <a:pPr algn="just"/>
            <a:r>
              <a:rPr lang="cs-CZ" sz="2400" dirty="0">
                <a:latin typeface="Georgia" pitchFamily="18" charset="0"/>
                <a:cs typeface="Times New Roman" pitchFamily="18" charset="0"/>
              </a:rPr>
              <a:t>pokožka se zvýšeně mastí nebo je příliš suchá</a:t>
            </a:r>
          </a:p>
          <a:p>
            <a:pPr algn="just"/>
            <a:r>
              <a:rPr lang="cs-CZ" sz="2400" dirty="0">
                <a:latin typeface="Georgia" pitchFamily="18" charset="0"/>
                <a:cs typeface="Times New Roman" pitchFamily="18" charset="0"/>
              </a:rPr>
              <a:t>kvůli zvýšené hladině estrogenu a progesteronu vznikají často </a:t>
            </a:r>
            <a:r>
              <a:rPr lang="cs-CZ" sz="2400" dirty="0" smtClean="0">
                <a:latin typeface="Georgia" pitchFamily="18" charset="0"/>
                <a:cs typeface="Times New Roman" pitchFamily="18" charset="0"/>
              </a:rPr>
              <a:t>rozsáhlejší </a:t>
            </a:r>
            <a:r>
              <a:rPr lang="cs-CZ" sz="2400" dirty="0">
                <a:latin typeface="Georgia" pitchFamily="18" charset="0"/>
                <a:cs typeface="Times New Roman" pitchFamily="18" charset="0"/>
              </a:rPr>
              <a:t>projevy akné, zvětšené póry, rozšířené cévky, přesušená místa</a:t>
            </a:r>
          </a:p>
          <a:p>
            <a:pPr algn="just"/>
            <a:r>
              <a:rPr lang="cs-CZ" sz="2400" dirty="0">
                <a:latin typeface="Georgia" pitchFamily="18" charset="0"/>
                <a:cs typeface="Times New Roman" pitchFamily="18" charset="0"/>
              </a:rPr>
              <a:t>tmavé skvrny, kterým se říká </a:t>
            </a:r>
            <a:r>
              <a:rPr lang="cs-CZ" sz="2400" dirty="0" err="1">
                <a:latin typeface="Georgia" pitchFamily="18" charset="0"/>
                <a:cs typeface="Times New Roman" pitchFamily="18" charset="0"/>
              </a:rPr>
              <a:t>melasma</a:t>
            </a:r>
            <a:endParaRPr lang="cs-CZ" sz="2400" dirty="0">
              <a:latin typeface="Georgia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l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3600" b="1" dirty="0">
                <a:latin typeface="Georgia" pitchFamily="18" charset="0"/>
                <a:cs typeface="Times New Roman" pitchFamily="18" charset="0"/>
              </a:rPr>
              <a:t>HORMONÁLNÍ  ZMĚNY</a:t>
            </a:r>
            <a:endParaRPr lang="cs-CZ" sz="3600" b="1" dirty="0">
              <a:latin typeface="Georg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8784976" cy="4680520"/>
          </a:xfrm>
        </p:spPr>
        <p:txBody>
          <a:bodyPr>
            <a:normAutofit/>
          </a:bodyPr>
          <a:lstStyle/>
          <a:p>
            <a:pPr marL="342900" lvl="1" indent="-342900" algn="just">
              <a:buFont typeface="Arial" pitchFamily="34" charset="0"/>
              <a:buChar char="•"/>
            </a:pPr>
            <a:r>
              <a:rPr lang="cs-CZ" sz="2400" dirty="0">
                <a:latin typeface="Georgia" pitchFamily="18" charset="0"/>
                <a:cs typeface="Times New Roman" pitchFamily="18" charset="0"/>
              </a:rPr>
              <a:t>urychluje a zvyšuje se ukládání tukové tkáně na stehnech</a:t>
            </a:r>
          </a:p>
          <a:p>
            <a:pPr marL="342900" lvl="1" indent="-342900" algn="just">
              <a:buNone/>
            </a:pPr>
            <a:r>
              <a:rPr lang="cs-CZ" sz="2400" dirty="0">
                <a:latin typeface="Georgia" pitchFamily="18" charset="0"/>
                <a:cs typeface="Times New Roman" pitchFamily="18" charset="0"/>
              </a:rPr>
              <a:t>     a hýždích, zvětšuje se tělesná hmotnost</a:t>
            </a:r>
          </a:p>
          <a:p>
            <a:pPr marL="342900" lvl="1" indent="-342900" algn="just">
              <a:buFont typeface="Arial" pitchFamily="34" charset="0"/>
              <a:buChar char="•"/>
            </a:pPr>
            <a:r>
              <a:rPr lang="cs-CZ" sz="2400" dirty="0">
                <a:latin typeface="Georgia" pitchFamily="18" charset="0"/>
                <a:cs typeface="Times New Roman" pitchFamily="18" charset="0"/>
              </a:rPr>
              <a:t>nadbytek hormonů způsobuje snížení pružnosti kůže (elastických a kolagenních vláken)</a:t>
            </a:r>
          </a:p>
          <a:p>
            <a:pPr algn="just"/>
            <a:r>
              <a:rPr lang="cs-CZ" sz="2400" dirty="0">
                <a:latin typeface="Georgia" pitchFamily="18" charset="0"/>
                <a:cs typeface="Times New Roman" pitchFamily="18" charset="0"/>
              </a:rPr>
              <a:t>zvětšují se prsní žlázy, prsa jsou citlivá na dotyk, zvětšená, napnutá, připravují se na kojení. Nutné je provádět lehké masáže vitaminovými oleji směrem k prsní bradavce</a:t>
            </a:r>
          </a:p>
          <a:p>
            <a:pPr algn="just">
              <a:buNone/>
            </a:pPr>
            <a:endParaRPr lang="cs-CZ" dirty="0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xmlns="" id="{3B353129-ADEA-466A-95BE-77B97B5DCF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4365104"/>
            <a:ext cx="1561555" cy="2342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>
            <a:extLst>
              <a:ext uri="{FF2B5EF4-FFF2-40B4-BE49-F238E27FC236}">
                <a16:creationId xmlns:a16="http://schemas.microsoft.com/office/drawing/2014/main" xmlns="" id="{07E8EC53-9434-4D25-8ED1-C1776E2FF147}"/>
              </a:ext>
            </a:extLst>
          </p:cNvPr>
          <p:cNvSpPr txBox="1"/>
          <p:nvPr/>
        </p:nvSpPr>
        <p:spPr>
          <a:xfrm>
            <a:off x="1885083" y="6309320"/>
            <a:ext cx="19442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cs-CZ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cs-CZ" dirty="0"/>
          </a:p>
        </p:txBody>
      </p:sp>
      <p:pic>
        <p:nvPicPr>
          <p:cNvPr id="11" name="Picture 2">
            <a:extLst>
              <a:ext uri="{FF2B5EF4-FFF2-40B4-BE49-F238E27FC236}">
                <a16:creationId xmlns:a16="http://schemas.microsoft.com/office/drawing/2014/main" xmlns="" id="{7852DACB-7F90-45FC-8DB0-A98DA46305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74508" y="4572657"/>
            <a:ext cx="3012292" cy="2010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>
            <a:extLst>
              <a:ext uri="{FF2B5EF4-FFF2-40B4-BE49-F238E27FC236}">
                <a16:creationId xmlns:a16="http://schemas.microsoft.com/office/drawing/2014/main" xmlns="" id="{39C68979-6565-4B41-9FA5-DAF0C7715DCA}"/>
              </a:ext>
            </a:extLst>
          </p:cNvPr>
          <p:cNvSpPr txBox="1"/>
          <p:nvPr/>
        </p:nvSpPr>
        <p:spPr>
          <a:xfrm>
            <a:off x="4860032" y="4572657"/>
            <a:ext cx="19442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4 </a:t>
            </a:r>
            <a:endParaRPr lang="cs-CZ" dirty="0"/>
          </a:p>
        </p:txBody>
      </p:sp>
    </p:spTree>
  </p:cSld>
  <p:clrMapOvr>
    <a:masterClrMapping/>
  </p:clrMapOvr>
  <p:transition>
    <p:pull dir="ld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3600" b="1" dirty="0">
                <a:latin typeface="Georgia" pitchFamily="18" charset="0"/>
                <a:cs typeface="Times New Roman" pitchFamily="18" charset="0"/>
              </a:rPr>
              <a:t>SPECIFICKÉ  CHOROBY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7"/>
            <a:ext cx="8435280" cy="5112567"/>
          </a:xfrm>
        </p:spPr>
        <p:txBody>
          <a:bodyPr>
            <a:normAutofit/>
          </a:bodyPr>
          <a:lstStyle/>
          <a:p>
            <a:pPr algn="just"/>
            <a:r>
              <a:rPr lang="cs-CZ" sz="2400" dirty="0">
                <a:latin typeface="Georgia" pitchFamily="18" charset="0"/>
                <a:cs typeface="Times New Roman" pitchFamily="18" charset="0"/>
              </a:rPr>
              <a:t>lupénka, vysoký krevní tlak, těhotenská cukrovka</a:t>
            </a:r>
          </a:p>
          <a:p>
            <a:pPr algn="just"/>
            <a:r>
              <a:rPr lang="cs-CZ" sz="2400" dirty="0">
                <a:latin typeface="Georgia" pitchFamily="18" charset="0"/>
                <a:cs typeface="Times New Roman" pitchFamily="18" charset="0"/>
              </a:rPr>
              <a:t>křečové žíly a otoky nohou </a:t>
            </a:r>
          </a:p>
          <a:p>
            <a:pPr algn="just">
              <a:buNone/>
            </a:pPr>
            <a:r>
              <a:rPr lang="cs-CZ" sz="2400" dirty="0">
                <a:latin typeface="Georgia" pitchFamily="18" charset="0"/>
                <a:cs typeface="Times New Roman" pitchFamily="18" charset="0"/>
              </a:rPr>
              <a:t>    (prevence - kompresivní punčochy, elevace končetin, polohování na levém boku s vyloučením dlouhého sezení nebo stání)</a:t>
            </a:r>
          </a:p>
          <a:p>
            <a:pPr algn="just"/>
            <a:r>
              <a:rPr lang="cs-CZ" sz="2400" dirty="0" err="1">
                <a:latin typeface="Georgia" pitchFamily="18" charset="0"/>
                <a:cs typeface="Times New Roman" pitchFamily="18" charset="0"/>
              </a:rPr>
              <a:t>hyperpigmentace</a:t>
            </a:r>
            <a:endParaRPr lang="cs-CZ" sz="2400" dirty="0">
              <a:latin typeface="Georgia" pitchFamily="18" charset="0"/>
              <a:cs typeface="Times New Roman" pitchFamily="18" charset="0"/>
            </a:endParaRPr>
          </a:p>
          <a:p>
            <a:pPr algn="just"/>
            <a:r>
              <a:rPr lang="cs-CZ" sz="2400" dirty="0">
                <a:latin typeface="Georgia" pitchFamily="18" charset="0"/>
                <a:cs typeface="Times New Roman" pitchFamily="18" charset="0"/>
              </a:rPr>
              <a:t>změny růstu vlasů a nehtů</a:t>
            </a:r>
          </a:p>
          <a:p>
            <a:pPr algn="just">
              <a:buNone/>
            </a:pPr>
            <a:r>
              <a:rPr lang="cs-CZ" sz="2400" dirty="0">
                <a:latin typeface="Georgia" pitchFamily="18" charset="0"/>
                <a:cs typeface="Times New Roman" pitchFamily="18" charset="0"/>
              </a:rPr>
              <a:t>	vlivem působení estrogenů dochází ke stimulaci růstu vlasů ve smyslu prodloužení </a:t>
            </a:r>
            <a:r>
              <a:rPr lang="cs-CZ" sz="2400" dirty="0" err="1">
                <a:latin typeface="Georgia" pitchFamily="18" charset="0"/>
                <a:cs typeface="Times New Roman" pitchFamily="18" charset="0"/>
              </a:rPr>
              <a:t>anagenní</a:t>
            </a:r>
            <a:r>
              <a:rPr lang="cs-CZ" sz="2400" dirty="0">
                <a:latin typeface="Georgia" pitchFamily="18" charset="0"/>
                <a:cs typeface="Times New Roman" pitchFamily="18" charset="0"/>
              </a:rPr>
              <a:t> fáze</a:t>
            </a:r>
          </a:p>
          <a:p>
            <a:endParaRPr lang="cs-CZ" sz="3000" dirty="0"/>
          </a:p>
        </p:txBody>
      </p:sp>
    </p:spTree>
  </p:cSld>
  <p:clrMapOvr>
    <a:masterClrMapping/>
  </p:clrMapOvr>
  <p:transition>
    <p:pull dir="ld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600" b="1" dirty="0">
                <a:latin typeface="Georgia" pitchFamily="18" charset="0"/>
                <a:cs typeface="Times New Roman" pitchFamily="18" charset="0"/>
              </a:rPr>
              <a:t>PÉČE  O  KŮŽI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5112568"/>
          </a:xfrm>
        </p:spPr>
        <p:txBody>
          <a:bodyPr>
            <a:noAutofit/>
          </a:bodyPr>
          <a:lstStyle/>
          <a:p>
            <a:pPr algn="just"/>
            <a:r>
              <a:rPr lang="cs-CZ" sz="2400" dirty="0">
                <a:latin typeface="Georgia" pitchFamily="18" charset="0"/>
                <a:cs typeface="Times New Roman" pitchFamily="18" charset="0"/>
              </a:rPr>
              <a:t>lehký gelový peeling na tělo</a:t>
            </a:r>
          </a:p>
          <a:p>
            <a:pPr algn="just"/>
            <a:r>
              <a:rPr lang="cs-CZ" sz="2400" dirty="0">
                <a:latin typeface="Georgia" pitchFamily="18" charset="0"/>
                <a:cs typeface="Times New Roman" pitchFamily="18" charset="0"/>
              </a:rPr>
              <a:t>prevence strií (</a:t>
            </a:r>
            <a:r>
              <a:rPr lang="cs-CZ" sz="2400" dirty="0" err="1">
                <a:latin typeface="Georgia" pitchFamily="18" charset="0"/>
                <a:cs typeface="Times New Roman" pitchFamily="18" charset="0"/>
              </a:rPr>
              <a:t>poštipová</a:t>
            </a:r>
            <a:r>
              <a:rPr lang="cs-CZ" sz="2400" dirty="0">
                <a:latin typeface="Georgia" pitchFamily="18" charset="0"/>
                <a:cs typeface="Times New Roman" pitchFamily="18" charset="0"/>
              </a:rPr>
              <a:t> masáž palec – ukazováček) na predilekčních místech – hýždích, bocích a stehnech. </a:t>
            </a:r>
          </a:p>
          <a:p>
            <a:pPr algn="just"/>
            <a:r>
              <a:rPr lang="cs-CZ" sz="2400" dirty="0">
                <a:latin typeface="Georgia" pitchFamily="18" charset="0"/>
                <a:cs typeface="Times New Roman" pitchFamily="18" charset="0"/>
              </a:rPr>
              <a:t>přípravky s mořskými řasami, trnkovým a mandlovým olejem, </a:t>
            </a:r>
            <a:r>
              <a:rPr lang="cs-CZ" sz="2400" dirty="0" err="1">
                <a:latin typeface="Georgia" pitchFamily="18" charset="0"/>
                <a:cs typeface="Times New Roman" pitchFamily="18" charset="0"/>
              </a:rPr>
              <a:t>eucerinem</a:t>
            </a:r>
            <a:r>
              <a:rPr lang="cs-CZ" sz="2400" dirty="0">
                <a:latin typeface="Georgia" pitchFamily="18" charset="0"/>
                <a:cs typeface="Times New Roman" pitchFamily="18" charset="0"/>
              </a:rPr>
              <a:t>, kyselinou karbolovou, krémy s vitaminem E, rostlinnými oleji, kolagenem, elastinem (obsahují kyselinu </a:t>
            </a:r>
            <a:r>
              <a:rPr lang="cs-CZ" sz="2400" dirty="0" err="1">
                <a:latin typeface="Georgia" pitchFamily="18" charset="0"/>
                <a:cs typeface="Times New Roman" pitchFamily="18" charset="0"/>
              </a:rPr>
              <a:t>hyaluronovou</a:t>
            </a:r>
            <a:r>
              <a:rPr lang="cs-CZ" sz="2400" dirty="0">
                <a:latin typeface="Georgia" pitchFamily="18" charset="0"/>
                <a:cs typeface="Times New Roman" pitchFamily="18" charset="0"/>
              </a:rPr>
              <a:t>, aplikuje se od 3. měsíce před porodem </a:t>
            </a:r>
            <a:r>
              <a:rPr lang="cs-CZ" sz="2400" dirty="0" smtClean="0">
                <a:latin typeface="Georgia" pitchFamily="18" charset="0"/>
                <a:cs typeface="Times New Roman" pitchFamily="18" charset="0"/>
              </a:rPr>
              <a:t>                                do </a:t>
            </a:r>
            <a:r>
              <a:rPr lang="cs-CZ" sz="2400" dirty="0">
                <a:latin typeface="Georgia" pitchFamily="18" charset="0"/>
                <a:cs typeface="Times New Roman" pitchFamily="18" charset="0"/>
              </a:rPr>
              <a:t>3. měsíce po porodu),  čisté nesolené vepřové sádlo</a:t>
            </a:r>
          </a:p>
          <a:p>
            <a:pPr algn="just"/>
            <a:r>
              <a:rPr lang="cs-CZ" sz="2400" dirty="0">
                <a:latin typeface="Georgia" pitchFamily="18" charset="0"/>
                <a:cs typeface="Times New Roman" pitchFamily="18" charset="0"/>
              </a:rPr>
              <a:t>masáž teplejší a studenou vodou na břicho (podporuje střevní činnost) </a:t>
            </a:r>
          </a:p>
        </p:txBody>
      </p:sp>
    </p:spTree>
  </p:cSld>
  <p:clrMapOvr>
    <a:masterClrMapping/>
  </p:clrMapOvr>
  <p:transition>
    <p:pull dir="ld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>
                <a:latin typeface="Georgia" pitchFamily="18" charset="0"/>
                <a:cs typeface="Times New Roman" pitchFamily="18" charset="0"/>
              </a:rPr>
              <a:t>KONTRAINDIKACE  KOSMETICKÉHO  OŠETŘENÍ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/>
          <a:lstStyle/>
          <a:p>
            <a:pPr algn="just"/>
            <a:r>
              <a:rPr lang="cs-CZ" sz="2400" dirty="0">
                <a:latin typeface="Georgia" pitchFamily="18" charset="0"/>
                <a:cs typeface="Times New Roman" pitchFamily="18" charset="0"/>
              </a:rPr>
              <a:t>masáž obličeje (bez tlaku, spíše hlazení)</a:t>
            </a:r>
          </a:p>
          <a:p>
            <a:pPr algn="just"/>
            <a:r>
              <a:rPr lang="cs-CZ" sz="2400" dirty="0">
                <a:latin typeface="Georgia" pitchFamily="18" charset="0"/>
                <a:cs typeface="Times New Roman" pitchFamily="18" charset="0"/>
              </a:rPr>
              <a:t>aplikace hydratačních masek, použití přípravků s SPF</a:t>
            </a:r>
          </a:p>
          <a:p>
            <a:pPr algn="just"/>
            <a:r>
              <a:rPr lang="cs-CZ" sz="2400" dirty="0">
                <a:latin typeface="Georgia" pitchFamily="18" charset="0"/>
                <a:cs typeface="Times New Roman" pitchFamily="18" charset="0"/>
              </a:rPr>
              <a:t>pleť nenapařujeme, neprovádíme peeling přístroji, vyhneme se teplým zábalům</a:t>
            </a:r>
          </a:p>
          <a:p>
            <a:pPr algn="just"/>
            <a:r>
              <a:rPr lang="cs-CZ" sz="2400" dirty="0">
                <a:latin typeface="Georgia" pitchFamily="18" charset="0"/>
                <a:cs typeface="Times New Roman" pitchFamily="18" charset="0"/>
              </a:rPr>
              <a:t>neprovádíme ošetření galvanickou žehličkou ani ultrazvukem, u epilace dolních končetin zvážíme možná rizika, chemický peeling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pull dir="ld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600" b="1" dirty="0">
                <a:latin typeface="Georgia" pitchFamily="18" charset="0"/>
                <a:cs typeface="Times New Roman" pitchFamily="18" charset="0"/>
              </a:rPr>
              <a:t>MASÁŽ  BŘICHA - POSTUP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57200" y="3469064"/>
            <a:ext cx="381642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>
                <a:latin typeface="Georgia" pitchFamily="18" charset="0"/>
                <a:cs typeface="Times New Roman" pitchFamily="18" charset="0"/>
              </a:rPr>
              <a:t>jemná </a:t>
            </a:r>
            <a:r>
              <a:rPr lang="cs-CZ" dirty="0" err="1">
                <a:latin typeface="Georgia" pitchFamily="18" charset="0"/>
                <a:cs typeface="Times New Roman" pitchFamily="18" charset="0"/>
              </a:rPr>
              <a:t>poštipovací</a:t>
            </a:r>
            <a:r>
              <a:rPr lang="cs-CZ" dirty="0">
                <a:latin typeface="Georgia" pitchFamily="18" charset="0"/>
                <a:cs typeface="Times New Roman" pitchFamily="18" charset="0"/>
              </a:rPr>
              <a:t> masáž, která uvolní tkáň: </a:t>
            </a:r>
          </a:p>
          <a:p>
            <a:pPr algn="just"/>
            <a:r>
              <a:rPr lang="cs-CZ" dirty="0">
                <a:latin typeface="Georgia" pitchFamily="18" charset="0"/>
                <a:cs typeface="Times New Roman" pitchFamily="18" charset="0"/>
              </a:rPr>
              <a:t>- uchopte opatrně část pokožky mezi palec a ukazováček a natáhněte ji opatrně směrem nahoru, popřípadě rolujte pokožku lehce mezi prsty</a:t>
            </a:r>
          </a:p>
          <a:p>
            <a:pPr algn="just">
              <a:buFontTx/>
              <a:buChar char="-"/>
            </a:pPr>
            <a:r>
              <a:rPr lang="cs-CZ" dirty="0">
                <a:latin typeface="Georgia" pitchFamily="18" charset="0"/>
                <a:cs typeface="Times New Roman" pitchFamily="18" charset="0"/>
              </a:rPr>
              <a:t>krátce podržte, uvolněte, naneste přípravek</a:t>
            </a:r>
          </a:p>
          <a:p>
            <a:pPr algn="just">
              <a:buFontTx/>
              <a:buChar char="-"/>
            </a:pPr>
            <a:r>
              <a:rPr lang="cs-CZ" dirty="0">
                <a:latin typeface="Georgia" pitchFamily="18" charset="0"/>
                <a:cs typeface="Times New Roman" pitchFamily="18" charset="0"/>
              </a:rPr>
              <a:t> postupujte kruhovými pohyby </a:t>
            </a:r>
          </a:p>
          <a:p>
            <a:pPr algn="just"/>
            <a:r>
              <a:rPr lang="cs-CZ" dirty="0">
                <a:latin typeface="Georgia" pitchFamily="18" charset="0"/>
                <a:cs typeface="Times New Roman" pitchFamily="18" charset="0"/>
              </a:rPr>
              <a:t>a postupně namasírujte celou oblast bříška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014392" y="3557915"/>
            <a:ext cx="367240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>
                <a:latin typeface="Georgia" pitchFamily="18" charset="0"/>
                <a:cs typeface="Times New Roman" pitchFamily="18" charset="0"/>
              </a:rPr>
              <a:t>olej se pouze jemně rozetře:</a:t>
            </a:r>
          </a:p>
          <a:p>
            <a:pPr algn="just">
              <a:buFontTx/>
              <a:buChar char="-"/>
            </a:pPr>
            <a:r>
              <a:rPr lang="cs-CZ" dirty="0">
                <a:latin typeface="Georgia" pitchFamily="18" charset="0"/>
                <a:cs typeface="Times New Roman" pitchFamily="18" charset="0"/>
              </a:rPr>
              <a:t>veďte konečky prstů ze stran nebo zespoda v kruhovitých pohybech</a:t>
            </a:r>
          </a:p>
          <a:p>
            <a:pPr algn="just">
              <a:buFontTx/>
              <a:buChar char="-"/>
            </a:pPr>
            <a:r>
              <a:rPr lang="cs-CZ" dirty="0">
                <a:latin typeface="Georgia" pitchFamily="18" charset="0"/>
                <a:cs typeface="Times New Roman" pitchFamily="18" charset="0"/>
              </a:rPr>
              <a:t> břicho můžete navíc masírovat suchou žínkou nebo měkkým kartáčkem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xmlns="" id="{E4C9F621-325F-4F16-90FB-1CEB5E578272}"/>
              </a:ext>
            </a:extLst>
          </p:cNvPr>
          <p:cNvSpPr txBox="1"/>
          <p:nvPr/>
        </p:nvSpPr>
        <p:spPr>
          <a:xfrm>
            <a:off x="523010" y="1269449"/>
            <a:ext cx="19442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5 </a:t>
            </a:r>
            <a:endParaRPr lang="cs-CZ" dirty="0"/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xmlns="" id="{4B98AC5F-9F4B-4C48-B3FA-4D48BEF0062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/>
          <a:srcRect l="38541" t="13347" r="45025" b="71010"/>
          <a:stretch/>
        </p:blipFill>
        <p:spPr>
          <a:xfrm>
            <a:off x="611560" y="1575315"/>
            <a:ext cx="3312368" cy="1772549"/>
          </a:xfrm>
          <a:prstGeom prst="rect">
            <a:avLst/>
          </a:prstGeom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xmlns="" id="{E1A83E13-D7AE-47B5-B41F-605B7BADCD2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/>
          <a:srcRect l="50000" t="27589" r="32675" b="51578"/>
          <a:stretch/>
        </p:blipFill>
        <p:spPr>
          <a:xfrm>
            <a:off x="5203530" y="1610580"/>
            <a:ext cx="3400918" cy="1709083"/>
          </a:xfrm>
          <a:prstGeom prst="rect">
            <a:avLst/>
          </a:prstGeom>
        </p:spPr>
      </p:pic>
      <p:sp>
        <p:nvSpPr>
          <p:cNvPr id="11" name="TextovéPole 10">
            <a:extLst>
              <a:ext uri="{FF2B5EF4-FFF2-40B4-BE49-F238E27FC236}">
                <a16:creationId xmlns:a16="http://schemas.microsoft.com/office/drawing/2014/main" xmlns="" id="{E051C14F-B34C-4DC6-9AB1-BB5C70BCAA1E}"/>
              </a:ext>
            </a:extLst>
          </p:cNvPr>
          <p:cNvSpPr txBox="1"/>
          <p:nvPr/>
        </p:nvSpPr>
        <p:spPr>
          <a:xfrm>
            <a:off x="5182663" y="1268760"/>
            <a:ext cx="19442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cs-CZ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cs-CZ" dirty="0"/>
          </a:p>
        </p:txBody>
      </p:sp>
    </p:spTree>
  </p:cSld>
  <p:clrMapOvr>
    <a:masterClrMapping/>
  </p:clrMapOvr>
  <p:transition>
    <p:pull dir="ld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600" b="1" dirty="0">
                <a:latin typeface="Georgia" pitchFamily="18" charset="0"/>
                <a:cs typeface="Times New Roman" pitchFamily="18" charset="0"/>
              </a:rPr>
              <a:t>MASÁŽ  TĚLA - POSTUP</a:t>
            </a:r>
            <a:endParaRPr lang="cs-CZ" sz="3600" dirty="0">
              <a:latin typeface="Georgia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9363" y="3720827"/>
            <a:ext cx="316835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>
                <a:latin typeface="Georgia" pitchFamily="18" charset="0"/>
                <a:cs typeface="Times New Roman" pitchFamily="18" charset="0"/>
              </a:rPr>
              <a:t>masážní olej rozetřete kruhovými pohyby spirálovitě </a:t>
            </a:r>
            <a:r>
              <a:rPr lang="cs-CZ" sz="2400" dirty="0" smtClean="0">
                <a:latin typeface="Georgia" pitchFamily="18" charset="0"/>
                <a:cs typeface="Times New Roman" pitchFamily="18" charset="0"/>
              </a:rPr>
              <a:t>              od </a:t>
            </a:r>
            <a:r>
              <a:rPr lang="cs-CZ" sz="2400" dirty="0">
                <a:latin typeface="Georgia" pitchFamily="18" charset="0"/>
                <a:cs typeface="Times New Roman" pitchFamily="18" charset="0"/>
              </a:rPr>
              <a:t>vnější strany </a:t>
            </a:r>
            <a:r>
              <a:rPr lang="cs-CZ" sz="2400" dirty="0" smtClean="0">
                <a:latin typeface="Georgia" pitchFamily="18" charset="0"/>
                <a:cs typeface="Times New Roman" pitchFamily="18" charset="0"/>
              </a:rPr>
              <a:t>                        ke </a:t>
            </a:r>
            <a:r>
              <a:rPr lang="cs-CZ" sz="2400" dirty="0">
                <a:latin typeface="Georgia" pitchFamily="18" charset="0"/>
                <a:cs typeface="Times New Roman" pitchFamily="18" charset="0"/>
              </a:rPr>
              <a:t>středu prsou</a:t>
            </a:r>
          </a:p>
          <a:p>
            <a:pPr>
              <a:buFontTx/>
              <a:buChar char="-"/>
            </a:pPr>
            <a:r>
              <a:rPr lang="cs-CZ" sz="2400" dirty="0">
                <a:latin typeface="Georgia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Georgia" pitchFamily="18" charset="0"/>
                <a:cs typeface="Times New Roman" pitchFamily="18" charset="0"/>
              </a:rPr>
              <a:t>vynechte</a:t>
            </a:r>
            <a:r>
              <a:rPr lang="cs-CZ" sz="2400" dirty="0">
                <a:latin typeface="Georgia" pitchFamily="18" charset="0"/>
                <a:cs typeface="Times New Roman" pitchFamily="18" charset="0"/>
              </a:rPr>
              <a:t> oblast bradavek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004048" y="3694380"/>
            <a:ext cx="331236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>
                <a:latin typeface="Georgia" pitchFamily="18" charset="0"/>
                <a:cs typeface="Times New Roman" pitchFamily="18" charset="0"/>
              </a:rPr>
              <a:t>nezapomínejte na své boky, hýždě nebo stehna,  studená sprcha podporuje prokrvení pokožky</a:t>
            </a:r>
          </a:p>
          <a:p>
            <a:pPr>
              <a:buFontTx/>
              <a:buChar char="-"/>
            </a:pPr>
            <a:r>
              <a:rPr lang="cs-CZ" sz="2400" dirty="0">
                <a:latin typeface="Georgia" pitchFamily="18" charset="0"/>
                <a:cs typeface="Times New Roman" pitchFamily="18" charset="0"/>
              </a:rPr>
              <a:t> po porodu podporují masáže návrat tkáně do původního stavu</a:t>
            </a: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xmlns="" id="{47F107CC-DE15-41F6-AF3A-403542A640D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/>
          <a:srcRect l="38975" t="51401" r="50000" b="28990"/>
          <a:stretch/>
        </p:blipFill>
        <p:spPr>
          <a:xfrm>
            <a:off x="484445" y="1598057"/>
            <a:ext cx="2152400" cy="2152400"/>
          </a:xfrm>
          <a:prstGeom prst="rect">
            <a:avLst/>
          </a:prstGeom>
        </p:spPr>
      </p:pic>
      <p:pic>
        <p:nvPicPr>
          <p:cNvPr id="10" name="Obrázek 9">
            <a:extLst>
              <a:ext uri="{FF2B5EF4-FFF2-40B4-BE49-F238E27FC236}">
                <a16:creationId xmlns:a16="http://schemas.microsoft.com/office/drawing/2014/main" xmlns="" id="{CE9CC8A2-A383-4042-8576-A6B9C95CF3B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/>
          <a:srcRect l="50000" t="54474" r="37400" b="28990"/>
          <a:stretch/>
        </p:blipFill>
        <p:spPr>
          <a:xfrm>
            <a:off x="4138856" y="1915091"/>
            <a:ext cx="2233964" cy="1648344"/>
          </a:xfrm>
          <a:prstGeom prst="rect">
            <a:avLst/>
          </a:prstGeom>
        </p:spPr>
      </p:pic>
      <p:pic>
        <p:nvPicPr>
          <p:cNvPr id="12" name="Obrázek 11">
            <a:extLst>
              <a:ext uri="{FF2B5EF4-FFF2-40B4-BE49-F238E27FC236}">
                <a16:creationId xmlns:a16="http://schemas.microsoft.com/office/drawing/2014/main" xmlns="" id="{7AC8E715-312B-47B8-887D-9C7127649B9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/>
          <a:srcRect l="45275" t="71010" r="43700" b="9821"/>
          <a:stretch/>
        </p:blipFill>
        <p:spPr>
          <a:xfrm>
            <a:off x="6663519" y="1566687"/>
            <a:ext cx="2233964" cy="2183770"/>
          </a:xfrm>
          <a:prstGeom prst="rect">
            <a:avLst/>
          </a:prstGeom>
        </p:spPr>
      </p:pic>
      <p:sp>
        <p:nvSpPr>
          <p:cNvPr id="13" name="TextovéPole 12">
            <a:extLst>
              <a:ext uri="{FF2B5EF4-FFF2-40B4-BE49-F238E27FC236}">
                <a16:creationId xmlns:a16="http://schemas.microsoft.com/office/drawing/2014/main" xmlns="" id="{BA6E2366-A9D2-496D-9D39-C336ED6D0737}"/>
              </a:ext>
            </a:extLst>
          </p:cNvPr>
          <p:cNvSpPr txBox="1"/>
          <p:nvPr/>
        </p:nvSpPr>
        <p:spPr>
          <a:xfrm>
            <a:off x="5182662" y="1268760"/>
            <a:ext cx="3312367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cs-CZ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8 		</a:t>
            </a:r>
            <a:endParaRPr lang="cs-CZ" dirty="0"/>
          </a:p>
          <a:p>
            <a:endParaRPr lang="cs-CZ" dirty="0"/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xmlns="" id="{B0B327F3-C4D2-439A-97F8-21F2B0DE3C94}"/>
              </a:ext>
            </a:extLst>
          </p:cNvPr>
          <p:cNvSpPr txBox="1"/>
          <p:nvPr/>
        </p:nvSpPr>
        <p:spPr>
          <a:xfrm>
            <a:off x="481495" y="1268760"/>
            <a:ext cx="19442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7 </a:t>
            </a:r>
            <a:endParaRPr lang="cs-CZ" dirty="0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xmlns="" id="{65D1DDFE-D3DC-4594-9E9C-0F64EF83B4CB}"/>
              </a:ext>
            </a:extLst>
          </p:cNvPr>
          <p:cNvSpPr txBox="1"/>
          <p:nvPr/>
        </p:nvSpPr>
        <p:spPr>
          <a:xfrm>
            <a:off x="6637164" y="1176052"/>
            <a:ext cx="9178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9 </a:t>
            </a:r>
            <a:endParaRPr lang="cs-CZ" dirty="0"/>
          </a:p>
        </p:txBody>
      </p:sp>
    </p:spTree>
  </p:cSld>
  <p:clrMapOvr>
    <a:masterClrMapping/>
  </p:clrMapOvr>
  <p:transition>
    <p:pull dir="ld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88640"/>
            <a:ext cx="4427984" cy="64087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>
                <a:latin typeface="Georgia" pitchFamily="18" charset="0"/>
                <a:cs typeface="Times New Roman" pitchFamily="18" charset="0"/>
              </a:rPr>
              <a:t>ANO</a:t>
            </a:r>
            <a:r>
              <a:rPr lang="cs-CZ" sz="2400" dirty="0">
                <a:latin typeface="Georgia" pitchFamily="18" charset="0"/>
                <a:cs typeface="Times New Roman" pitchFamily="18" charset="0"/>
              </a:rPr>
              <a:t/>
            </a:r>
            <a:br>
              <a:rPr lang="cs-CZ" sz="2400" dirty="0">
                <a:latin typeface="Georgia" pitchFamily="18" charset="0"/>
                <a:cs typeface="Times New Roman" pitchFamily="18" charset="0"/>
              </a:rPr>
            </a:br>
            <a:r>
              <a:rPr lang="cs-CZ" sz="2400" dirty="0">
                <a:latin typeface="Georgia" pitchFamily="18" charset="0"/>
                <a:cs typeface="Times New Roman" pitchFamily="18" charset="0"/>
              </a:rPr>
              <a:t/>
            </a:r>
            <a:br>
              <a:rPr lang="cs-CZ" sz="2400" dirty="0">
                <a:latin typeface="Georgia" pitchFamily="18" charset="0"/>
                <a:cs typeface="Times New Roman" pitchFamily="18" charset="0"/>
              </a:rPr>
            </a:br>
            <a:r>
              <a:rPr lang="cs-CZ" sz="2400" dirty="0">
                <a:latin typeface="Georgia" pitchFamily="18" charset="0"/>
                <a:cs typeface="Times New Roman" pitchFamily="18" charset="0"/>
              </a:rPr>
              <a:t>- </a:t>
            </a:r>
            <a:r>
              <a:rPr lang="cs-CZ" sz="2400" b="1" dirty="0">
                <a:latin typeface="Georgia" pitchFamily="18" charset="0"/>
                <a:cs typeface="Times New Roman" pitchFamily="18" charset="0"/>
              </a:rPr>
              <a:t>kosmetika s obsahem glycerinu, kyseliny glykolové, mléčné, </a:t>
            </a:r>
            <a:r>
              <a:rPr lang="cs-CZ" sz="2400" b="1" dirty="0" err="1">
                <a:latin typeface="Georgia" pitchFamily="18" charset="0"/>
                <a:cs typeface="Times New Roman" pitchFamily="18" charset="0"/>
              </a:rPr>
              <a:t>azelainové</a:t>
            </a:r>
            <a:r>
              <a:rPr lang="cs-CZ" sz="2400" b="1" dirty="0">
                <a:latin typeface="Georgia" pitchFamily="18" charset="0"/>
                <a:cs typeface="Times New Roman" pitchFamily="18" charset="0"/>
              </a:rPr>
              <a:t> a </a:t>
            </a:r>
            <a:r>
              <a:rPr lang="cs-CZ" sz="2400" b="1" dirty="0" err="1">
                <a:latin typeface="Georgia" pitchFamily="18" charset="0"/>
                <a:cs typeface="Times New Roman" pitchFamily="18" charset="0"/>
              </a:rPr>
              <a:t>hyaluronové</a:t>
            </a:r>
            <a:r>
              <a:rPr lang="cs-CZ" sz="2400" b="1" dirty="0">
                <a:latin typeface="Georgia" pitchFamily="18" charset="0"/>
                <a:cs typeface="Times New Roman" pitchFamily="18" charset="0"/>
              </a:rPr>
              <a:t/>
            </a:r>
            <a:br>
              <a:rPr lang="cs-CZ" sz="2400" b="1" dirty="0">
                <a:latin typeface="Georgia" pitchFamily="18" charset="0"/>
                <a:cs typeface="Times New Roman" pitchFamily="18" charset="0"/>
              </a:rPr>
            </a:br>
            <a:r>
              <a:rPr lang="cs-CZ" sz="2400" b="1" dirty="0">
                <a:latin typeface="Georgia" pitchFamily="18" charset="0"/>
                <a:cs typeface="Times New Roman" pitchFamily="18" charset="0"/>
              </a:rPr>
              <a:t>- přírodní másla (</a:t>
            </a:r>
            <a:r>
              <a:rPr lang="cs-CZ" sz="2400" b="1" dirty="0" err="1">
                <a:latin typeface="Georgia" pitchFamily="18" charset="0"/>
                <a:cs typeface="Times New Roman" pitchFamily="18" charset="0"/>
              </a:rPr>
              <a:t>bambucké</a:t>
            </a:r>
            <a:r>
              <a:rPr lang="cs-CZ" sz="2400" b="1" dirty="0">
                <a:latin typeface="Georgia" pitchFamily="18" charset="0"/>
                <a:cs typeface="Times New Roman" pitchFamily="18" charset="0"/>
              </a:rPr>
              <a:t>, kakaové)</a:t>
            </a:r>
            <a:br>
              <a:rPr lang="cs-CZ" sz="2400" b="1" dirty="0">
                <a:latin typeface="Georgia" pitchFamily="18" charset="0"/>
                <a:cs typeface="Times New Roman" pitchFamily="18" charset="0"/>
              </a:rPr>
            </a:br>
            <a:r>
              <a:rPr lang="cs-CZ" sz="2400" b="1" dirty="0">
                <a:latin typeface="Georgia" pitchFamily="18" charset="0"/>
                <a:cs typeface="Times New Roman" pitchFamily="18" charset="0"/>
              </a:rPr>
              <a:t>- přírodní oleje, nejlépe lisované zastudena (olivový, avokádový, </a:t>
            </a:r>
            <a:r>
              <a:rPr lang="cs-CZ" sz="2400" b="1" dirty="0" err="1">
                <a:latin typeface="Georgia" pitchFamily="18" charset="0"/>
                <a:cs typeface="Times New Roman" pitchFamily="18" charset="0"/>
              </a:rPr>
              <a:t>arganový</a:t>
            </a:r>
            <a:r>
              <a:rPr lang="cs-CZ" sz="2400" b="1" dirty="0">
                <a:latin typeface="Georgia" pitchFamily="18" charset="0"/>
                <a:cs typeface="Times New Roman" pitchFamily="18" charset="0"/>
              </a:rPr>
              <a:t>, trnkový,…)</a:t>
            </a:r>
            <a:br>
              <a:rPr lang="cs-CZ" sz="2400" b="1" dirty="0">
                <a:latin typeface="Georgia" pitchFamily="18" charset="0"/>
                <a:cs typeface="Times New Roman" pitchFamily="18" charset="0"/>
              </a:rPr>
            </a:br>
            <a:r>
              <a:rPr lang="cs-CZ" sz="2400" b="1" dirty="0">
                <a:latin typeface="Georgia" pitchFamily="18" charset="0"/>
                <a:cs typeface="Times New Roman" pitchFamily="18" charset="0"/>
              </a:rPr>
              <a:t>- specializované přípravky na strie, opalovací krémy </a:t>
            </a:r>
            <a:r>
              <a:rPr lang="cs-CZ" sz="2400" b="1" dirty="0" smtClean="0">
                <a:latin typeface="Georgia" pitchFamily="18" charset="0"/>
                <a:cs typeface="Times New Roman" pitchFamily="18" charset="0"/>
              </a:rPr>
              <a:t>                          s </a:t>
            </a:r>
            <a:r>
              <a:rPr lang="cs-CZ" sz="2400" b="1" dirty="0">
                <a:latin typeface="Georgia" pitchFamily="18" charset="0"/>
                <a:cs typeface="Times New Roman" pitchFamily="18" charset="0"/>
              </a:rPr>
              <a:t>vysokým SPF</a:t>
            </a:r>
            <a:endParaRPr lang="cs-CZ" sz="2400" b="1" dirty="0">
              <a:latin typeface="Georgia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99992" y="1628800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16016" y="188640"/>
            <a:ext cx="4248472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latin typeface="Georgia" pitchFamily="18" charset="0"/>
                <a:cs typeface="Times New Roman" pitchFamily="18" charset="0"/>
              </a:rPr>
              <a:t>NE</a:t>
            </a:r>
            <a:r>
              <a:rPr lang="cs-CZ" sz="2400" dirty="0">
                <a:latin typeface="Georgia" pitchFamily="18" charset="0"/>
                <a:cs typeface="Times New Roman" pitchFamily="18" charset="0"/>
              </a:rPr>
              <a:t/>
            </a:r>
            <a:br>
              <a:rPr lang="cs-CZ" sz="2400" dirty="0">
                <a:latin typeface="Georgia" pitchFamily="18" charset="0"/>
                <a:cs typeface="Times New Roman" pitchFamily="18" charset="0"/>
              </a:rPr>
            </a:br>
            <a:r>
              <a:rPr lang="cs-CZ" sz="2400" dirty="0">
                <a:latin typeface="Georgia" pitchFamily="18" charset="0"/>
                <a:cs typeface="Times New Roman" pitchFamily="18" charset="0"/>
              </a:rPr>
              <a:t/>
            </a:r>
            <a:br>
              <a:rPr lang="cs-CZ" sz="2400" dirty="0">
                <a:latin typeface="Georgia" pitchFamily="18" charset="0"/>
                <a:cs typeface="Times New Roman" pitchFamily="18" charset="0"/>
              </a:rPr>
            </a:br>
            <a:r>
              <a:rPr lang="cs-CZ" sz="2400" dirty="0">
                <a:latin typeface="Georgia" pitchFamily="18" charset="0"/>
                <a:cs typeface="Times New Roman" pitchFamily="18" charset="0"/>
              </a:rPr>
              <a:t>- kosmetika s obsahem vitaminu A, retinolu (forma vitaminu A),  kyseliny salicylové</a:t>
            </a:r>
            <a:br>
              <a:rPr lang="cs-CZ" sz="2400" dirty="0">
                <a:latin typeface="Georgia" pitchFamily="18" charset="0"/>
                <a:cs typeface="Times New Roman" pitchFamily="18" charset="0"/>
              </a:rPr>
            </a:br>
            <a:r>
              <a:rPr lang="cs-CZ" sz="2400" dirty="0">
                <a:latin typeface="Georgia" pitchFamily="18" charset="0"/>
                <a:cs typeface="Times New Roman" pitchFamily="18" charset="0"/>
              </a:rPr>
              <a:t>- přírodní péče s obsahem sóji</a:t>
            </a:r>
            <a:br>
              <a:rPr lang="cs-CZ" sz="2400" dirty="0">
                <a:latin typeface="Georgia" pitchFamily="18" charset="0"/>
                <a:cs typeface="Times New Roman" pitchFamily="18" charset="0"/>
              </a:rPr>
            </a:br>
            <a:r>
              <a:rPr lang="cs-CZ" sz="2400" dirty="0">
                <a:latin typeface="Georgia" pitchFamily="18" charset="0"/>
                <a:cs typeface="Times New Roman" pitchFamily="18" charset="0"/>
              </a:rPr>
              <a:t>- tělové krémy se zpevňujícími účinky a proti celulitidě</a:t>
            </a:r>
            <a:br>
              <a:rPr lang="cs-CZ" sz="2400" dirty="0">
                <a:latin typeface="Georgia" pitchFamily="18" charset="0"/>
                <a:cs typeface="Times New Roman" pitchFamily="18" charset="0"/>
              </a:rPr>
            </a:br>
            <a:r>
              <a:rPr lang="cs-CZ" sz="2400" dirty="0">
                <a:latin typeface="Georgia" pitchFamily="18" charset="0"/>
                <a:cs typeface="Times New Roman" pitchFamily="18" charset="0"/>
              </a:rPr>
              <a:t>- aromatické éterické oleje (koriandr, bergamot, rozmarýn, šalvěj…)</a:t>
            </a:r>
            <a:br>
              <a:rPr lang="cs-CZ" sz="2400" dirty="0">
                <a:latin typeface="Georgia" pitchFamily="18" charset="0"/>
                <a:cs typeface="Times New Roman" pitchFamily="18" charset="0"/>
              </a:rPr>
            </a:br>
            <a:r>
              <a:rPr lang="cs-CZ" sz="2400" dirty="0">
                <a:latin typeface="Georgia" pitchFamily="18" charset="0"/>
                <a:cs typeface="Times New Roman" pitchFamily="18" charset="0"/>
              </a:rPr>
              <a:t>- deodoranty a laky na vlasy </a:t>
            </a:r>
            <a:r>
              <a:rPr lang="cs-CZ" sz="2400" dirty="0" smtClean="0">
                <a:latin typeface="Georgia" pitchFamily="18" charset="0"/>
                <a:cs typeface="Times New Roman" pitchFamily="18" charset="0"/>
              </a:rPr>
              <a:t>                s </a:t>
            </a:r>
            <a:r>
              <a:rPr lang="cs-CZ" sz="2400" dirty="0" err="1">
                <a:latin typeface="Georgia" pitchFamily="18" charset="0"/>
                <a:cs typeface="Times New Roman" pitchFamily="18" charset="0"/>
              </a:rPr>
              <a:t>ftaláty</a:t>
            </a:r>
            <a:r>
              <a:rPr lang="cs-CZ" sz="2400" dirty="0">
                <a:latin typeface="Georgia" pitchFamily="18" charset="0"/>
                <a:cs typeface="Times New Roman" pitchFamily="18" charset="0"/>
              </a:rPr>
              <a:t> a s obsahem hliníku</a:t>
            </a:r>
            <a:br>
              <a:rPr lang="cs-CZ" sz="2400" dirty="0">
                <a:latin typeface="Georgia" pitchFamily="18" charset="0"/>
                <a:cs typeface="Times New Roman" pitchFamily="18" charset="0"/>
              </a:rPr>
            </a:br>
            <a:r>
              <a:rPr lang="cs-CZ" sz="2400" dirty="0">
                <a:latin typeface="Georgia" pitchFamily="18" charset="0"/>
                <a:cs typeface="Times New Roman" pitchFamily="18" charset="0"/>
              </a:rPr>
              <a:t>- laky a odlakovače s obsahem formaldehydu a toluenu</a:t>
            </a:r>
            <a:endParaRPr lang="cs-CZ" sz="2400" dirty="0">
              <a:latin typeface="Georgia" pitchFamily="18" charset="0"/>
            </a:endParaRPr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5148064" y="1052736"/>
            <a:ext cx="3744416" cy="5688632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H="1">
            <a:off x="4788024" y="980728"/>
            <a:ext cx="4176464" cy="5616624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3" name="Prstenec 12"/>
          <p:cNvSpPr/>
          <p:nvPr/>
        </p:nvSpPr>
        <p:spPr>
          <a:xfrm>
            <a:off x="72008" y="548680"/>
            <a:ext cx="4788024" cy="6048672"/>
          </a:xfrm>
          <a:prstGeom prst="donut">
            <a:avLst>
              <a:gd name="adj" fmla="val 0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l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3C37B5AC-28DD-4240-865E-5D61B41D4D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>
                <a:latin typeface="Georgia" pitchFamily="18" charset="0"/>
                <a:cs typeface="Times New Roman" pitchFamily="18" charset="0"/>
              </a:rPr>
              <a:t>ZDROJE OBRÁZKŮ</a:t>
            </a:r>
            <a:endParaRPr lang="cs-CZ" dirty="0"/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EEB07F6E-8654-4293-92AE-36A55EDEAE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069160"/>
          </a:xfrm>
        </p:spPr>
        <p:txBody>
          <a:bodyPr>
            <a:noAutofit/>
          </a:bodyPr>
          <a:lstStyle/>
          <a:p>
            <a:r>
              <a:rPr lang="cs-CZ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1 </a:t>
            </a:r>
            <a:r>
              <a:rPr lang="cs-CZ" sz="1800" b="0" i="0" dirty="0" err="1">
                <a:solidFill>
                  <a:srgbClr val="212529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Marjonhorn</a:t>
            </a:r>
            <a:r>
              <a:rPr lang="cs-CZ" sz="1800" b="0" i="0" dirty="0">
                <a:solidFill>
                  <a:srgbClr val="212529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Pixabay.com: [online]. [cit. 2022-03-09]. Dostupný pod licencí Public </a:t>
            </a:r>
            <a:r>
              <a:rPr lang="cs-CZ" sz="1800" b="0" i="0" dirty="0" err="1">
                <a:solidFill>
                  <a:srgbClr val="212529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Domain</a:t>
            </a:r>
            <a:r>
              <a:rPr lang="cs-CZ" sz="1800" b="0" i="0" dirty="0">
                <a:solidFill>
                  <a:srgbClr val="212529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na WWW: &lt;https://pixabay.com/</a:t>
            </a:r>
            <a:r>
              <a:rPr lang="cs-CZ" sz="1800" b="0" i="0" dirty="0" err="1">
                <a:solidFill>
                  <a:srgbClr val="212529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photos</a:t>
            </a:r>
            <a:r>
              <a:rPr lang="cs-CZ" sz="1800" b="0" i="0" dirty="0">
                <a:solidFill>
                  <a:srgbClr val="212529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/pregnant-maternity-mother-6189040/&gt;.</a:t>
            </a:r>
            <a:endParaRPr lang="cs-CZ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2 </a:t>
            </a:r>
            <a:r>
              <a:rPr lang="pt-BR" sz="1800" b="0" i="0" dirty="0">
                <a:solidFill>
                  <a:srgbClr val="212529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CHOI, Suhyeon. Unsplash.com: [online]. 2017-05-04 [cit. 2022-03-09]. Dostupný pod licencí Unsplash.com na WWW: &lt;https://unsplash.com/photos/NIZeg731LxM&gt;.</a:t>
            </a:r>
            <a:endParaRPr lang="cs-CZ" sz="1800" b="0" i="0" dirty="0">
              <a:solidFill>
                <a:srgbClr val="212529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sz="1800" dirty="0">
                <a:solidFill>
                  <a:srgbClr val="21252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Obr. 3 </a:t>
            </a:r>
            <a:r>
              <a:rPr lang="cs-CZ" sz="1800" b="0" i="0" dirty="0" err="1">
                <a:solidFill>
                  <a:srgbClr val="212529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PublicDomainPictures</a:t>
            </a:r>
            <a:r>
              <a:rPr lang="cs-CZ" sz="1800" b="0" i="0" dirty="0">
                <a:solidFill>
                  <a:srgbClr val="212529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Pixabay.com: [online]. [cit. 2022-03-09]. Dostupný pod licencí Public </a:t>
            </a:r>
            <a:r>
              <a:rPr lang="cs-CZ" sz="1800" b="0" i="0" dirty="0" err="1">
                <a:solidFill>
                  <a:srgbClr val="212529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Domain</a:t>
            </a:r>
            <a:r>
              <a:rPr lang="cs-CZ" sz="1800" b="0" i="0" dirty="0">
                <a:solidFill>
                  <a:srgbClr val="212529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na WWW: </a:t>
            </a:r>
            <a:r>
              <a:rPr lang="cs-CZ" sz="1800" b="0" i="0" dirty="0">
                <a:solidFill>
                  <a:srgbClr val="212529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https://pixabay.com/photos/awaiting-baby-belly-blue-boy-18886/</a:t>
            </a:r>
            <a:endParaRPr lang="cs-CZ" sz="1800" b="0" i="0" dirty="0">
              <a:solidFill>
                <a:srgbClr val="212529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sz="1800" dirty="0">
                <a:solidFill>
                  <a:srgbClr val="21252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Obr. 4 </a:t>
            </a:r>
            <a:r>
              <a:rPr lang="cs-CZ" sz="1800" b="0" i="0" dirty="0">
                <a:solidFill>
                  <a:srgbClr val="212529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QUESADA, Isaac. Unsplash.com: [online]. 2020-06-03 [cit. 2022-03-09]. Dostupný pod licencí Unsplash.com na WWW: &lt;https://unsplash.com/</a:t>
            </a:r>
            <a:r>
              <a:rPr lang="cs-CZ" sz="1800" b="0" i="0" dirty="0" err="1">
                <a:solidFill>
                  <a:srgbClr val="212529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photos</a:t>
            </a:r>
            <a:r>
              <a:rPr lang="cs-CZ" sz="1800" b="0" i="0" dirty="0">
                <a:solidFill>
                  <a:srgbClr val="212529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/dZYI4ga2eUA&gt;.</a:t>
            </a:r>
          </a:p>
          <a:p>
            <a:r>
              <a:rPr lang="cs-CZ" sz="1800" i="0" dirty="0">
                <a:solidFill>
                  <a:srgbClr val="212529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Obr. 5 – 9 vlastní archiv</a:t>
            </a:r>
          </a:p>
          <a:p>
            <a:r>
              <a:rPr lang="cs-CZ" sz="1800" dirty="0">
                <a:solidFill>
                  <a:srgbClr val="21252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Obr. 10 </a:t>
            </a:r>
            <a:r>
              <a:rPr lang="cs-CZ" sz="1800" b="0" i="0" dirty="0" err="1">
                <a:solidFill>
                  <a:srgbClr val="212529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OpenClipart-Vectors</a:t>
            </a:r>
            <a:r>
              <a:rPr lang="cs-CZ" sz="1800" b="0" i="0" dirty="0">
                <a:solidFill>
                  <a:srgbClr val="212529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Pixabay.com: [online]. [cit. 2022-03-09]. Dostupný pod licencí Public </a:t>
            </a:r>
            <a:r>
              <a:rPr lang="cs-CZ" sz="1800" b="0" i="0" dirty="0" err="1">
                <a:solidFill>
                  <a:srgbClr val="212529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Domain</a:t>
            </a:r>
            <a:r>
              <a:rPr lang="cs-CZ" sz="1800" b="0" i="0" dirty="0">
                <a:solidFill>
                  <a:srgbClr val="212529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na WWW: &lt;https://pixabay.com/</a:t>
            </a:r>
            <a:r>
              <a:rPr lang="cs-CZ" sz="1800" b="0" i="0" dirty="0" err="1">
                <a:solidFill>
                  <a:srgbClr val="212529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vectors</a:t>
            </a:r>
            <a:r>
              <a:rPr lang="cs-CZ" sz="1800" b="0" i="0" dirty="0">
                <a:solidFill>
                  <a:srgbClr val="212529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/baby-bird-delivery-female-girl-1299514/&gt;.</a:t>
            </a:r>
          </a:p>
          <a:p>
            <a:r>
              <a:rPr lang="cs-CZ" sz="1800" dirty="0">
                <a:solidFill>
                  <a:srgbClr val="21252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Obr. 11 vlastní archiv</a:t>
            </a:r>
            <a:endParaRPr lang="cs-CZ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39755225"/>
      </p:ext>
    </p:extLst>
  </p:cSld>
  <p:clrMapOvr>
    <a:masterClrMapping/>
  </p:clrMapOvr>
  <p:transition>
    <p:pull dir="l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r>
              <a:rPr lang="cs-CZ" sz="3600" b="1" dirty="0">
                <a:latin typeface="Georgia" pitchFamily="18" charset="0"/>
                <a:cs typeface="Times New Roman" pitchFamily="18" charset="0"/>
              </a:rPr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>
              <a:lnSpc>
                <a:spcPct val="120000"/>
              </a:lnSpc>
              <a:buFontTx/>
              <a:buChar char="-"/>
            </a:pPr>
            <a:r>
              <a:rPr lang="cs-CZ" sz="2000" dirty="0">
                <a:latin typeface="Georgia" pitchFamily="18" charset="0"/>
                <a:cs typeface="Times New Roman" pitchFamily="18" charset="0"/>
              </a:rPr>
              <a:t>MUDr. Karolína </a:t>
            </a:r>
            <a:r>
              <a:rPr lang="cs-CZ" sz="2000" dirty="0" err="1">
                <a:latin typeface="Georgia" pitchFamily="18" charset="0"/>
                <a:cs typeface="Times New Roman" pitchFamily="18" charset="0"/>
              </a:rPr>
              <a:t>Kykalová</a:t>
            </a:r>
            <a:endParaRPr lang="cs-CZ" sz="2000" dirty="0">
              <a:latin typeface="Georgia" pitchFamily="18" charset="0"/>
              <a:cs typeface="Times New Roman" pitchFamily="18" charset="0"/>
            </a:endParaRPr>
          </a:p>
          <a:p>
            <a:pPr>
              <a:lnSpc>
                <a:spcPct val="120000"/>
              </a:lnSpc>
              <a:buFontTx/>
              <a:buChar char="-"/>
            </a:pPr>
            <a:r>
              <a:rPr lang="cs-CZ" sz="2000" dirty="0">
                <a:latin typeface="Georgia" pitchFamily="18" charset="0"/>
                <a:cs typeface="Times New Roman" pitchFamily="18" charset="0"/>
                <a:hlinkClick r:id="rId2"/>
              </a:rPr>
              <a:t>https://www.hipp.cz/tehotenstvi/pruvodce/tehotna-krasna/</a:t>
            </a:r>
            <a:endParaRPr lang="cs-CZ" sz="2000" dirty="0">
              <a:latin typeface="Georgia" pitchFamily="18" charset="0"/>
              <a:cs typeface="Times New Roman" pitchFamily="18" charset="0"/>
            </a:endParaRPr>
          </a:p>
          <a:p>
            <a:pPr>
              <a:lnSpc>
                <a:spcPct val="120000"/>
              </a:lnSpc>
              <a:buFontTx/>
              <a:buChar char="-"/>
            </a:pPr>
            <a:r>
              <a:rPr lang="cs-CZ" sz="2000" dirty="0">
                <a:latin typeface="Georgia" pitchFamily="18" charset="0"/>
                <a:cs typeface="Times New Roman" pitchFamily="18" charset="0"/>
                <a:hlinkClick r:id="rId3"/>
              </a:rPr>
              <a:t>https://www.maminka.cz/clanek/telo-jako-dukaz/?mobiredir=0</a:t>
            </a:r>
            <a:endParaRPr lang="cs-CZ" sz="2000" dirty="0">
              <a:latin typeface="Georgia" pitchFamily="18" charset="0"/>
              <a:cs typeface="Times New Roman" pitchFamily="18" charset="0"/>
            </a:endParaRPr>
          </a:p>
          <a:p>
            <a:pPr>
              <a:lnSpc>
                <a:spcPct val="120000"/>
              </a:lnSpc>
              <a:buFontTx/>
              <a:buChar char="-"/>
            </a:pPr>
            <a:endParaRPr lang="cs-CZ" sz="2000" dirty="0">
              <a:latin typeface="Georgia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ld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>
                <a:latin typeface="Georgia" pitchFamily="18" charset="0"/>
                <a:cs typeface="Times New Roman" pitchFamily="18" charset="0"/>
              </a:rPr>
              <a:t>Děkuji za pozornost </a:t>
            </a:r>
            <a:r>
              <a:rPr lang="cs-CZ" sz="2800" b="1" dirty="0">
                <a:latin typeface="Georgia" pitchFamily="18" charset="0"/>
                <a:cs typeface="Times New Roman" pitchFamily="18" charset="0"/>
                <a:sym typeface="Wingdings" pitchFamily="2" charset="2"/>
              </a:rPr>
              <a:t></a:t>
            </a:r>
            <a:endParaRPr lang="cs-CZ" sz="2800" b="1" dirty="0">
              <a:latin typeface="Georgia" pitchFamily="18" charset="0"/>
              <a:cs typeface="Times New Roman" pitchFamily="18" charset="0"/>
            </a:endParaRPr>
          </a:p>
        </p:txBody>
      </p:sp>
      <p:pic>
        <p:nvPicPr>
          <p:cNvPr id="9219" name="Picture 3" descr="https://scontent-vie1-1.xx.fbcdn.net/v/t1.0-9/104640937_10219096294050895_6167080150742248618_o.jpg?_nc_cat=105&amp;ccb=2&amp;_nc_sid=84a396&amp;_nc_ohc=gi1J7KuqlisAX9BWWNr&amp;_nc_ht=scontent-vie1-1.xx&amp;oh=4f0adc5f77fa76177cf0e45c4a46ba38&amp;oe=5FD05C3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2492896"/>
            <a:ext cx="4104456" cy="3672408"/>
          </a:xfrm>
          <a:prstGeom prst="rect">
            <a:avLst/>
          </a:prstGeom>
          <a:noFill/>
        </p:spPr>
      </p:pic>
      <p:pic>
        <p:nvPicPr>
          <p:cNvPr id="2050" name="Picture 2">
            <a:extLst>
              <a:ext uri="{FF2B5EF4-FFF2-40B4-BE49-F238E27FC236}">
                <a16:creationId xmlns:a16="http://schemas.microsoft.com/office/drawing/2014/main" xmlns="" id="{E06E5F82-FDB3-4F28-B365-CE6BCE00CE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268760"/>
            <a:ext cx="3361544" cy="1837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>
            <a:extLst>
              <a:ext uri="{FF2B5EF4-FFF2-40B4-BE49-F238E27FC236}">
                <a16:creationId xmlns:a16="http://schemas.microsoft.com/office/drawing/2014/main" xmlns="" id="{5CC775DE-0836-4E28-84E6-7E3939715153}"/>
              </a:ext>
            </a:extLst>
          </p:cNvPr>
          <p:cNvSpPr txBox="1"/>
          <p:nvPr/>
        </p:nvSpPr>
        <p:spPr>
          <a:xfrm>
            <a:off x="457200" y="3059668"/>
            <a:ext cx="19442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10  </a:t>
            </a:r>
            <a:endParaRPr lang="cs-CZ" dirty="0"/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xmlns="" id="{DB9B14A7-B9EA-4CBD-9006-59CF3A5C6184}"/>
              </a:ext>
            </a:extLst>
          </p:cNvPr>
          <p:cNvSpPr txBox="1"/>
          <p:nvPr/>
        </p:nvSpPr>
        <p:spPr>
          <a:xfrm>
            <a:off x="3988084" y="6165304"/>
            <a:ext cx="19442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11  </a:t>
            </a:r>
            <a:endParaRPr lang="cs-CZ" dirty="0"/>
          </a:p>
        </p:txBody>
      </p:sp>
    </p:spTree>
  </p:cSld>
  <p:clrMapOvr>
    <a:masterClrMapping/>
  </p:clrMapOvr>
  <p:transition>
    <p:pull dir="ld"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5916</TotalTime>
  <Words>380</Words>
  <Application>Microsoft Office PowerPoint</Application>
  <PresentationFormat>Předvádění na obrazovce (4:3)</PresentationFormat>
  <Paragraphs>72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KŮŽE  A  PLEŤ  V  TĚHOTENSTVÍ GRAVIDITA = Gravis (lat. těžký)</vt:lpstr>
      <vt:lpstr>ZMĚNY  NA  PLETI</vt:lpstr>
      <vt:lpstr>HORMONÁLNÍ  ZMĚNY</vt:lpstr>
      <vt:lpstr>SPECIFICKÉ  CHOROBY</vt:lpstr>
      <vt:lpstr>PÉČE  O  KŮŽI </vt:lpstr>
      <vt:lpstr>KONTRAINDIKACE  KOSMETICKÉHO  OŠETŘENÍ</vt:lpstr>
      <vt:lpstr>MASÁŽ  BŘICHA - POSTUP</vt:lpstr>
      <vt:lpstr>MASÁŽ  TĚLA - POSTUP</vt:lpstr>
      <vt:lpstr>Snímek 9</vt:lpstr>
      <vt:lpstr>ZDROJE OBRÁZKŮ</vt:lpstr>
      <vt:lpstr>ZDROJE</vt:lpstr>
      <vt:lpstr>Děkuji za pozornost 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PÉČE O KŮŽI A PLEŤ V TĚHOTENSTVÍ</dc:title>
  <dc:creator>PC</dc:creator>
  <cp:lastModifiedBy>User</cp:lastModifiedBy>
  <cp:revision>46</cp:revision>
  <dcterms:created xsi:type="dcterms:W3CDTF">2020-11-10T18:55:07Z</dcterms:created>
  <dcterms:modified xsi:type="dcterms:W3CDTF">2022-04-26T14:31:35Z</dcterms:modified>
</cp:coreProperties>
</file>