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comments/comment1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72" r:id="rId11"/>
    <p:sldId id="269" r:id="rId12"/>
    <p:sldId id="270" r:id="rId13"/>
    <p:sldId id="271" r:id="rId14"/>
    <p:sldId id="273" r:id="rId15"/>
    <p:sldId id="274" r:id="rId16"/>
    <p:sldId id="275" r:id="rId17"/>
    <p:sldId id="276" r:id="rId18"/>
    <p:sldId id="277" r:id="rId19"/>
    <p:sldId id="266" r:id="rId20"/>
    <p:sldId id="265" r:id="rId21"/>
  </p:sldIdLst>
  <p:sldSz cx="12192000" cy="6858000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zhanzelin@centrum.cz" initials="z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44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-324" y="-11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commentAuthors" Target="commentAuthor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22-10-27T12:07:19.179" idx="1">
    <p:pos x="10" y="10"/>
    <p:text/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5BC92C-3DD6-453A-8012-4D48C9EB790E}" type="datetimeFigureOut">
              <a:rPr lang="cs-CZ"/>
              <a:pPr>
                <a:defRPr/>
              </a:pPr>
              <a:t>21.11.2022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841716D-55EA-4D21-93A2-07AB1DF86A0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BF6F21-3EB3-4972-85DF-0C3834041299}" type="datetimeFigureOut">
              <a:rPr lang="cs-CZ"/>
              <a:pPr>
                <a:defRPr/>
              </a:pPr>
              <a:t>21.11.2022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92D2127-7FCC-4097-8A77-6BC86CBEC37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F9D1ED-5B64-422A-970E-E6D5E0FA2E2C}" type="datetimeFigureOut">
              <a:rPr lang="cs-CZ"/>
              <a:pPr>
                <a:defRPr/>
              </a:pPr>
              <a:t>21.11.2022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06C887-F069-4023-99D0-9EEC2D1AEDD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98C883-85F4-4EAC-9D7B-C3936377539D}" type="datetimeFigureOut">
              <a:rPr lang="cs-CZ"/>
              <a:pPr>
                <a:defRPr/>
              </a:pPr>
              <a:t>21.11.2022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66B94D-307D-48C5-8F1A-9E4CF6E43F5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53D3D2-51E3-4619-B865-2272A7DF8B65}" type="datetimeFigureOut">
              <a:rPr lang="cs-CZ"/>
              <a:pPr>
                <a:defRPr/>
              </a:pPr>
              <a:t>21.11.2022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B86187E-3130-4289-AE15-C363B787F9F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CAD1A5-D0AC-430D-832C-9CC3CFC70DB0}" type="datetimeFigureOut">
              <a:rPr lang="cs-CZ"/>
              <a:pPr>
                <a:defRPr/>
              </a:pPr>
              <a:t>21.11.2022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5BE461-AE34-4DC4-9CF3-05AA6B647C3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A2D73F-D43D-4E93-8B6A-005FC6B5D858}" type="datetimeFigureOut">
              <a:rPr lang="cs-CZ"/>
              <a:pPr>
                <a:defRPr/>
              </a:pPr>
              <a:t>21.11.2022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DE1A2B-CCFA-4B77-8E6C-0FF7C58096B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353717-0194-4FC0-AC1D-813ED96CCB00}" type="datetimeFigureOut">
              <a:rPr lang="cs-CZ"/>
              <a:pPr>
                <a:defRPr/>
              </a:pPr>
              <a:t>21.11.2022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12703C-60A1-4E7C-9306-027FEF3DF21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74FC4D-EFB4-496B-88CA-2D98DB614343}" type="datetimeFigureOut">
              <a:rPr lang="cs-CZ"/>
              <a:pPr>
                <a:defRPr/>
              </a:pPr>
              <a:t>21.11.2022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A12600-9979-4520-B347-53C13CA155B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E4B696-C7B2-4173-B869-329677DE0D24}" type="datetimeFigureOut">
              <a:rPr lang="cs-CZ"/>
              <a:pPr>
                <a:defRPr/>
              </a:pPr>
              <a:t>21.11.2022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FBC996-2754-4EBA-B73B-2944C253C8A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1E1C9D-76BE-4AE0-91A1-F1B023C70741}" type="datetimeFigureOut">
              <a:rPr lang="cs-CZ"/>
              <a:pPr>
                <a:defRPr/>
              </a:pPr>
              <a:t>21.11.2022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171ABD-BBF0-48C2-B72A-71B19DF6C31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nadpis 1"/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text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Po kliknutí můžete upravovat styly textu v předloze.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22E3B0C-5CFE-49AB-9DB6-3375DA17DF32}" type="datetimeFigureOut">
              <a:rPr lang="cs-CZ"/>
              <a:pPr>
                <a:defRPr/>
              </a:pPr>
              <a:t>21.11.2022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fld id="{14642CBA-29A7-4FC6-969E-833824F4FC14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jpe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jpe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CB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ovéPole 3"/>
          <p:cNvSpPr txBox="1">
            <a:spLocks noChangeArrowheads="1"/>
          </p:cNvSpPr>
          <p:nvPr/>
        </p:nvSpPr>
        <p:spPr bwMode="auto">
          <a:xfrm>
            <a:off x="1222375" y="1082675"/>
            <a:ext cx="4792663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/>
              <a:t>Vzájemné působení sil</a:t>
            </a:r>
          </a:p>
          <a:p>
            <a:pPr eaLnBrk="1" hangingPunct="1"/>
            <a:r>
              <a:rPr lang="cs-CZ" altLang="cs-CZ" sz="4000"/>
              <a:t>Gravitační síla</a:t>
            </a:r>
          </a:p>
        </p:txBody>
      </p:sp>
      <p:sp>
        <p:nvSpPr>
          <p:cNvPr id="2051" name="TextovéPole 4"/>
          <p:cNvSpPr txBox="1">
            <a:spLocks noChangeArrowheads="1"/>
          </p:cNvSpPr>
          <p:nvPr/>
        </p:nvSpPr>
        <p:spPr bwMode="auto">
          <a:xfrm>
            <a:off x="1368425" y="3835400"/>
            <a:ext cx="3021013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3600"/>
              <a:t>Fyzika 6. ročník</a:t>
            </a:r>
          </a:p>
        </p:txBody>
      </p:sp>
      <p:pic>
        <p:nvPicPr>
          <p:cNvPr id="2052" name="Picture 5" descr="Student Studying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67538" y="363538"/>
            <a:ext cx="4333875" cy="6130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TextovéPole 2"/>
          <p:cNvSpPr txBox="1">
            <a:spLocks noChangeArrowheads="1"/>
          </p:cNvSpPr>
          <p:nvPr/>
        </p:nvSpPr>
        <p:spPr bwMode="auto">
          <a:xfrm rot="10800000">
            <a:off x="9445625" y="6035675"/>
            <a:ext cx="7143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/>
              <a:t>fyzika</a:t>
            </a:r>
          </a:p>
        </p:txBody>
      </p:sp>
      <p:sp>
        <p:nvSpPr>
          <p:cNvPr id="2054" name="TextovéPole 3"/>
          <p:cNvSpPr txBox="1">
            <a:spLocks noChangeArrowheads="1"/>
          </p:cNvSpPr>
          <p:nvPr/>
        </p:nvSpPr>
        <p:spPr bwMode="auto">
          <a:xfrm rot="10800000">
            <a:off x="9580563" y="5511800"/>
            <a:ext cx="444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/>
              <a:t>6</a:t>
            </a:r>
          </a:p>
        </p:txBody>
      </p:sp>
      <p:sp>
        <p:nvSpPr>
          <p:cNvPr id="2055" name="TextovéPole 4"/>
          <p:cNvSpPr txBox="1">
            <a:spLocks noChangeArrowheads="1"/>
          </p:cNvSpPr>
          <p:nvPr/>
        </p:nvSpPr>
        <p:spPr bwMode="auto">
          <a:xfrm rot="10800000">
            <a:off x="8470900" y="5281613"/>
            <a:ext cx="4968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320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1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94013" y="985838"/>
            <a:ext cx="5383212" cy="438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5" name="TextovéPole 2"/>
          <p:cNvSpPr txBox="1">
            <a:spLocks noChangeArrowheads="1"/>
          </p:cNvSpPr>
          <p:nvPr/>
        </p:nvSpPr>
        <p:spPr bwMode="auto">
          <a:xfrm>
            <a:off x="319088" y="293688"/>
            <a:ext cx="9739397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 dirty="0"/>
              <a:t>Na </a:t>
            </a:r>
            <a:r>
              <a:rPr lang="cs-CZ" altLang="cs-CZ" sz="2400" dirty="0" smtClean="0"/>
              <a:t>obrázku - </a:t>
            </a:r>
            <a:r>
              <a:rPr lang="cs-CZ" altLang="cs-CZ" sz="2400" dirty="0"/>
              <a:t>jaká síla působí? Označ správnou odpověď, ta se zabarví zeleně.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928688" y="5746750"/>
            <a:ext cx="1620837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magnetická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597400" y="5748338"/>
            <a:ext cx="139065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gravitační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502650" y="5757863"/>
            <a:ext cx="1392238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elektrická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6" descr="Waterfall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95663" y="849313"/>
            <a:ext cx="4279900" cy="438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99" name="TextovéPole 2"/>
          <p:cNvSpPr txBox="1">
            <a:spLocks noChangeArrowheads="1"/>
          </p:cNvSpPr>
          <p:nvPr/>
        </p:nvSpPr>
        <p:spPr bwMode="auto">
          <a:xfrm>
            <a:off x="319088" y="293688"/>
            <a:ext cx="9739397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 dirty="0"/>
              <a:t>Na </a:t>
            </a:r>
            <a:r>
              <a:rPr lang="cs-CZ" altLang="cs-CZ" sz="2400" dirty="0" smtClean="0"/>
              <a:t>obrázku - </a:t>
            </a:r>
            <a:r>
              <a:rPr lang="cs-CZ" altLang="cs-CZ" sz="2400" dirty="0"/>
              <a:t>jaká síla působí? Označ správnou odpověď, ta se zabarví zeleně.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928688" y="5746750"/>
            <a:ext cx="1620837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magnetická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597400" y="5748338"/>
            <a:ext cx="139065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gravitační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502650" y="5757863"/>
            <a:ext cx="1392238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elektrická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4" descr="Magnet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-8373313">
            <a:off x="3613150" y="1076325"/>
            <a:ext cx="3465513" cy="391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3" name="TextovéPole 2"/>
          <p:cNvSpPr txBox="1">
            <a:spLocks noChangeArrowheads="1"/>
          </p:cNvSpPr>
          <p:nvPr/>
        </p:nvSpPr>
        <p:spPr bwMode="auto">
          <a:xfrm>
            <a:off x="319088" y="293688"/>
            <a:ext cx="9739397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 dirty="0"/>
              <a:t>Na </a:t>
            </a:r>
            <a:r>
              <a:rPr lang="cs-CZ" altLang="cs-CZ" sz="2400" dirty="0" smtClean="0"/>
              <a:t>obrázku - </a:t>
            </a:r>
            <a:r>
              <a:rPr lang="cs-CZ" altLang="cs-CZ" sz="2400" dirty="0"/>
              <a:t>jaká síla působí? Označ správnou odpověď, ta se zabarví zeleně.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928688" y="5746750"/>
            <a:ext cx="1620837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magnetická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597400" y="5748338"/>
            <a:ext cx="139065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gravitační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502650" y="5757863"/>
            <a:ext cx="1392238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elektrická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Man Falling Down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92513" y="1265238"/>
            <a:ext cx="3756025" cy="4011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47" name="TextovéPole 2"/>
          <p:cNvSpPr txBox="1">
            <a:spLocks noChangeArrowheads="1"/>
          </p:cNvSpPr>
          <p:nvPr/>
        </p:nvSpPr>
        <p:spPr bwMode="auto">
          <a:xfrm>
            <a:off x="319088" y="293688"/>
            <a:ext cx="9739397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 dirty="0"/>
              <a:t>Na </a:t>
            </a:r>
            <a:r>
              <a:rPr lang="cs-CZ" altLang="cs-CZ" sz="2400" dirty="0" smtClean="0"/>
              <a:t>obrázku - </a:t>
            </a:r>
            <a:r>
              <a:rPr lang="cs-CZ" altLang="cs-CZ" sz="2400" dirty="0"/>
              <a:t>jaká síla působí? Označ správnou odpověď, ta se zabarví zeleně.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928688" y="5746750"/>
            <a:ext cx="1620837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magnetická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597400" y="5748338"/>
            <a:ext cx="139065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gravitační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502650" y="5757863"/>
            <a:ext cx="1392238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elektrická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11563" y="846138"/>
            <a:ext cx="3805237" cy="460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1" name="TextovéPole 2"/>
          <p:cNvSpPr txBox="1">
            <a:spLocks noChangeArrowheads="1"/>
          </p:cNvSpPr>
          <p:nvPr/>
        </p:nvSpPr>
        <p:spPr bwMode="auto">
          <a:xfrm>
            <a:off x="319088" y="293688"/>
            <a:ext cx="974741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 dirty="0"/>
              <a:t>Na </a:t>
            </a:r>
            <a:r>
              <a:rPr lang="cs-CZ" altLang="cs-CZ" sz="2400" dirty="0" smtClean="0"/>
              <a:t>obrázku - jaká </a:t>
            </a:r>
            <a:r>
              <a:rPr lang="cs-CZ" altLang="cs-CZ" sz="2400" dirty="0"/>
              <a:t>síla působí? Označ správnou odpověď, ta se zabarví zeleně.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928688" y="5746750"/>
            <a:ext cx="1620837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magnetická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597400" y="5748338"/>
            <a:ext cx="139065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gravitační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502650" y="5757863"/>
            <a:ext cx="1392238" cy="460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elektrická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2"/>
          <p:cNvGraphicFramePr>
            <a:graphicFrameLocks noGrp="1"/>
          </p:cNvGraphicFramePr>
          <p:nvPr/>
        </p:nvGraphicFramePr>
        <p:xfrm>
          <a:off x="1949450" y="1209675"/>
          <a:ext cx="8839200" cy="24288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6600"/>
                <a:gridCol w="736600"/>
                <a:gridCol w="736600"/>
                <a:gridCol w="736600"/>
                <a:gridCol w="736600"/>
                <a:gridCol w="736600"/>
                <a:gridCol w="736600"/>
                <a:gridCol w="736600"/>
                <a:gridCol w="736600"/>
                <a:gridCol w="736600"/>
                <a:gridCol w="736600"/>
                <a:gridCol w="736600"/>
              </a:tblGrid>
              <a:tr h="809625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5" marB="4571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5" marB="4571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5" marB="4571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5" marB="4571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5" marB="4571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5" marB="45715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15" marB="4571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5" marB="4571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5" marB="4571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5" marB="4571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5" marB="4571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5" marB="45715"/>
                </a:tc>
              </a:tr>
              <a:tr h="809625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5" marB="4571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5" marB="4571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5" marB="4571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5" marB="4571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5" marB="4571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5" marB="4571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5" marB="4571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5" marB="4571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5" marB="4571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5" marB="4571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5" marB="45715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15" marB="45715"/>
                </a:tc>
              </a:tr>
              <a:tr h="809625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15" marB="4571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5" marB="4571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5" marB="4571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5" marB="4571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5" marB="4571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5" marB="4571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5" marB="4571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5" marB="4571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5" marB="4571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5" marB="45715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45715" marB="45715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45715" marB="45715"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9310688" y="1200150"/>
            <a:ext cx="1477962" cy="8223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949450" y="2022475"/>
            <a:ext cx="1477963" cy="16351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8250" name="Skupina 4"/>
          <p:cNvGrpSpPr>
            <a:grpSpLocks/>
          </p:cNvGrpSpPr>
          <p:nvPr/>
        </p:nvGrpSpPr>
        <p:grpSpPr bwMode="auto">
          <a:xfrm>
            <a:off x="520700" y="4583113"/>
            <a:ext cx="3081338" cy="2009775"/>
            <a:chOff x="520123" y="4801467"/>
            <a:chExt cx="2857500" cy="1790700"/>
          </a:xfrm>
        </p:grpSpPr>
        <p:pic>
          <p:nvPicPr>
            <p:cNvPr id="8318" name="Picture 6" descr="Comb Clip Art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228620">
              <a:off x="2268035" y="5348554"/>
              <a:ext cx="296494" cy="6965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8319" name="Picture 4" descr="Maiden With Long Hair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520123" y="4801467"/>
              <a:ext cx="2857500" cy="17907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8251" name="Picture 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65675" y="4516438"/>
            <a:ext cx="1966913" cy="2341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52" name="Picture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989888" y="4344988"/>
            <a:ext cx="3494087" cy="2259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253" name="TextovéPole 5"/>
          <p:cNvSpPr txBox="1">
            <a:spLocks noChangeArrowheads="1"/>
          </p:cNvSpPr>
          <p:nvPr/>
        </p:nvSpPr>
        <p:spPr bwMode="auto">
          <a:xfrm>
            <a:off x="1366838" y="3684588"/>
            <a:ext cx="444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/>
              <a:t>1</a:t>
            </a:r>
          </a:p>
        </p:txBody>
      </p:sp>
      <p:sp>
        <p:nvSpPr>
          <p:cNvPr id="8254" name="TextovéPole 6"/>
          <p:cNvSpPr txBox="1">
            <a:spLocks noChangeArrowheads="1"/>
          </p:cNvSpPr>
          <p:nvPr/>
        </p:nvSpPr>
        <p:spPr bwMode="auto">
          <a:xfrm>
            <a:off x="9410700" y="3684588"/>
            <a:ext cx="444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/>
              <a:t>3</a:t>
            </a:r>
          </a:p>
        </p:txBody>
      </p:sp>
      <p:sp>
        <p:nvSpPr>
          <p:cNvPr id="8255" name="TextovéPole 7"/>
          <p:cNvSpPr txBox="1">
            <a:spLocks noChangeArrowheads="1"/>
          </p:cNvSpPr>
          <p:nvPr/>
        </p:nvSpPr>
        <p:spPr bwMode="auto">
          <a:xfrm>
            <a:off x="5527675" y="3875088"/>
            <a:ext cx="444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4000"/>
              <a:t>2</a:t>
            </a:r>
          </a:p>
        </p:txBody>
      </p:sp>
      <p:sp>
        <p:nvSpPr>
          <p:cNvPr id="8256" name="TextovéPole 8"/>
          <p:cNvSpPr txBox="1">
            <a:spLocks noChangeArrowheads="1"/>
          </p:cNvSpPr>
          <p:nvPr/>
        </p:nvSpPr>
        <p:spPr bwMode="auto">
          <a:xfrm>
            <a:off x="544513" y="230188"/>
            <a:ext cx="106378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K obrázkům přiřaď spávné názvy sil a doplň křížovku. Vyjde ti příklad pevného tělesa.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165600" y="1228725"/>
            <a:ext cx="738188" cy="240188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258" name="TextovéPole 10"/>
          <p:cNvSpPr txBox="1">
            <a:spLocks noChangeArrowheads="1"/>
          </p:cNvSpPr>
          <p:nvPr/>
        </p:nvSpPr>
        <p:spPr bwMode="auto">
          <a:xfrm>
            <a:off x="2060575" y="1381125"/>
            <a:ext cx="4445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 </a:t>
            </a:r>
            <a:r>
              <a:rPr lang="cs-CZ" altLang="cs-CZ" sz="2800">
                <a:solidFill>
                  <a:schemeClr val="bg1"/>
                </a:solidFill>
              </a:rPr>
              <a:t>E</a:t>
            </a:r>
          </a:p>
        </p:txBody>
      </p:sp>
      <p:sp>
        <p:nvSpPr>
          <p:cNvPr id="8259" name="TextovéPole 12"/>
          <p:cNvSpPr txBox="1">
            <a:spLocks noChangeArrowheads="1"/>
          </p:cNvSpPr>
          <p:nvPr/>
        </p:nvSpPr>
        <p:spPr bwMode="auto">
          <a:xfrm>
            <a:off x="2832100" y="1381125"/>
            <a:ext cx="33655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800">
                <a:solidFill>
                  <a:schemeClr val="bg1"/>
                </a:solidFill>
              </a:rPr>
              <a:t>L</a:t>
            </a:r>
          </a:p>
        </p:txBody>
      </p:sp>
      <p:sp>
        <p:nvSpPr>
          <p:cNvPr id="8260" name="TextovéPole 13"/>
          <p:cNvSpPr txBox="1">
            <a:spLocks noChangeArrowheads="1"/>
          </p:cNvSpPr>
          <p:nvPr/>
        </p:nvSpPr>
        <p:spPr bwMode="auto">
          <a:xfrm>
            <a:off x="3514725" y="1403350"/>
            <a:ext cx="3603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800">
                <a:solidFill>
                  <a:schemeClr val="bg1"/>
                </a:solidFill>
              </a:rPr>
              <a:t>E</a:t>
            </a:r>
          </a:p>
        </p:txBody>
      </p:sp>
      <p:sp>
        <p:nvSpPr>
          <p:cNvPr id="8261" name="TextovéPole 14"/>
          <p:cNvSpPr txBox="1">
            <a:spLocks noChangeArrowheads="1"/>
          </p:cNvSpPr>
          <p:nvPr/>
        </p:nvSpPr>
        <p:spPr bwMode="auto">
          <a:xfrm>
            <a:off x="10172700" y="2971800"/>
            <a:ext cx="393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800"/>
              <a:t>Á</a:t>
            </a:r>
          </a:p>
        </p:txBody>
      </p:sp>
      <p:sp>
        <p:nvSpPr>
          <p:cNvPr id="8262" name="TextovéPole 15"/>
          <p:cNvSpPr txBox="1">
            <a:spLocks noChangeArrowheads="1"/>
          </p:cNvSpPr>
          <p:nvPr/>
        </p:nvSpPr>
        <p:spPr bwMode="auto">
          <a:xfrm>
            <a:off x="8047038" y="2166938"/>
            <a:ext cx="3921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800"/>
              <a:t>A</a:t>
            </a:r>
          </a:p>
        </p:txBody>
      </p:sp>
      <p:sp>
        <p:nvSpPr>
          <p:cNvPr id="8263" name="TextovéPole 16"/>
          <p:cNvSpPr txBox="1">
            <a:spLocks noChangeArrowheads="1"/>
          </p:cNvSpPr>
          <p:nvPr/>
        </p:nvSpPr>
        <p:spPr bwMode="auto">
          <a:xfrm>
            <a:off x="5773738" y="2181225"/>
            <a:ext cx="3873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800"/>
              <a:t>V</a:t>
            </a:r>
          </a:p>
        </p:txBody>
      </p:sp>
      <p:sp>
        <p:nvSpPr>
          <p:cNvPr id="8264" name="TextovéPole 17"/>
          <p:cNvSpPr txBox="1">
            <a:spLocks noChangeArrowheads="1"/>
          </p:cNvSpPr>
          <p:nvPr/>
        </p:nvSpPr>
        <p:spPr bwMode="auto">
          <a:xfrm>
            <a:off x="5019675" y="2159000"/>
            <a:ext cx="393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800"/>
              <a:t>A</a:t>
            </a:r>
          </a:p>
        </p:txBody>
      </p:sp>
      <p:sp>
        <p:nvSpPr>
          <p:cNvPr id="8265" name="TextovéPole 18"/>
          <p:cNvSpPr txBox="1">
            <a:spLocks noChangeArrowheads="1"/>
          </p:cNvSpPr>
          <p:nvPr/>
        </p:nvSpPr>
        <p:spPr bwMode="auto">
          <a:xfrm>
            <a:off x="4311650" y="2136775"/>
            <a:ext cx="3810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800"/>
              <a:t>R</a:t>
            </a:r>
          </a:p>
        </p:txBody>
      </p:sp>
      <p:sp>
        <p:nvSpPr>
          <p:cNvPr id="8266" name="TextovéPole 20"/>
          <p:cNvSpPr txBox="1">
            <a:spLocks noChangeArrowheads="1"/>
          </p:cNvSpPr>
          <p:nvPr/>
        </p:nvSpPr>
        <p:spPr bwMode="auto">
          <a:xfrm flipH="1">
            <a:off x="3522663" y="2162175"/>
            <a:ext cx="5461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800"/>
              <a:t>G</a:t>
            </a:r>
          </a:p>
        </p:txBody>
      </p:sp>
      <p:sp>
        <p:nvSpPr>
          <p:cNvPr id="8267" name="TextovéPole 21"/>
          <p:cNvSpPr txBox="1">
            <a:spLocks noChangeArrowheads="1"/>
          </p:cNvSpPr>
          <p:nvPr/>
        </p:nvSpPr>
        <p:spPr bwMode="auto">
          <a:xfrm>
            <a:off x="8667750" y="1397000"/>
            <a:ext cx="3921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800">
                <a:solidFill>
                  <a:schemeClr val="bg1"/>
                </a:solidFill>
              </a:rPr>
              <a:t>Á</a:t>
            </a:r>
          </a:p>
        </p:txBody>
      </p:sp>
      <p:sp>
        <p:nvSpPr>
          <p:cNvPr id="8268" name="TextovéPole 22"/>
          <p:cNvSpPr txBox="1">
            <a:spLocks noChangeArrowheads="1"/>
          </p:cNvSpPr>
          <p:nvPr/>
        </p:nvSpPr>
        <p:spPr bwMode="auto">
          <a:xfrm>
            <a:off x="7989888" y="1397000"/>
            <a:ext cx="3714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800">
                <a:solidFill>
                  <a:schemeClr val="bg1"/>
                </a:solidFill>
              </a:rPr>
              <a:t>K</a:t>
            </a:r>
          </a:p>
        </p:txBody>
      </p:sp>
      <p:sp>
        <p:nvSpPr>
          <p:cNvPr id="8269" name="TextovéPole 23"/>
          <p:cNvSpPr txBox="1">
            <a:spLocks noChangeArrowheads="1"/>
          </p:cNvSpPr>
          <p:nvPr/>
        </p:nvSpPr>
        <p:spPr bwMode="auto">
          <a:xfrm>
            <a:off x="7159625" y="1381125"/>
            <a:ext cx="37623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800">
                <a:solidFill>
                  <a:schemeClr val="bg1"/>
                </a:solidFill>
              </a:rPr>
              <a:t>C</a:t>
            </a:r>
          </a:p>
        </p:txBody>
      </p:sp>
      <p:sp>
        <p:nvSpPr>
          <p:cNvPr id="8270" name="TextovéPole 24"/>
          <p:cNvSpPr txBox="1">
            <a:spLocks noChangeArrowheads="1"/>
          </p:cNvSpPr>
          <p:nvPr/>
        </p:nvSpPr>
        <p:spPr bwMode="auto">
          <a:xfrm>
            <a:off x="6530975" y="1403350"/>
            <a:ext cx="27305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800">
                <a:solidFill>
                  <a:schemeClr val="bg1"/>
                </a:solidFill>
              </a:rPr>
              <a:t>I</a:t>
            </a:r>
          </a:p>
        </p:txBody>
      </p:sp>
      <p:sp>
        <p:nvSpPr>
          <p:cNvPr id="8271" name="TextovéPole 25"/>
          <p:cNvSpPr txBox="1">
            <a:spLocks noChangeArrowheads="1"/>
          </p:cNvSpPr>
          <p:nvPr/>
        </p:nvSpPr>
        <p:spPr bwMode="auto">
          <a:xfrm>
            <a:off x="5781675" y="1403350"/>
            <a:ext cx="379413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800">
                <a:solidFill>
                  <a:schemeClr val="bg1"/>
                </a:solidFill>
              </a:rPr>
              <a:t>R</a:t>
            </a:r>
          </a:p>
        </p:txBody>
      </p:sp>
      <p:sp>
        <p:nvSpPr>
          <p:cNvPr id="8272" name="TextovéPole 26"/>
          <p:cNvSpPr txBox="1">
            <a:spLocks noChangeArrowheads="1"/>
          </p:cNvSpPr>
          <p:nvPr/>
        </p:nvSpPr>
        <p:spPr bwMode="auto">
          <a:xfrm>
            <a:off x="5024438" y="1381125"/>
            <a:ext cx="36036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800">
                <a:solidFill>
                  <a:schemeClr val="bg1"/>
                </a:solidFill>
              </a:rPr>
              <a:t>T</a:t>
            </a:r>
          </a:p>
        </p:txBody>
      </p:sp>
      <p:sp>
        <p:nvSpPr>
          <p:cNvPr id="8273" name="TextovéPole 27"/>
          <p:cNvSpPr txBox="1">
            <a:spLocks noChangeArrowheads="1"/>
          </p:cNvSpPr>
          <p:nvPr/>
        </p:nvSpPr>
        <p:spPr bwMode="auto">
          <a:xfrm>
            <a:off x="4337050" y="1403350"/>
            <a:ext cx="37147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800"/>
              <a:t>K</a:t>
            </a:r>
          </a:p>
        </p:txBody>
      </p:sp>
      <p:sp>
        <p:nvSpPr>
          <p:cNvPr id="8274" name="TextovéPole 28"/>
          <p:cNvSpPr txBox="1">
            <a:spLocks noChangeArrowheads="1"/>
          </p:cNvSpPr>
          <p:nvPr/>
        </p:nvSpPr>
        <p:spPr bwMode="auto">
          <a:xfrm>
            <a:off x="7258050" y="2946400"/>
            <a:ext cx="360363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800"/>
              <a:t>T</a:t>
            </a:r>
          </a:p>
        </p:txBody>
      </p:sp>
      <p:sp>
        <p:nvSpPr>
          <p:cNvPr id="8275" name="TextovéPole 29"/>
          <p:cNvSpPr txBox="1">
            <a:spLocks noChangeArrowheads="1"/>
          </p:cNvSpPr>
          <p:nvPr/>
        </p:nvSpPr>
        <p:spPr bwMode="auto">
          <a:xfrm>
            <a:off x="6484938" y="2933700"/>
            <a:ext cx="36036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800"/>
              <a:t>E</a:t>
            </a:r>
          </a:p>
        </p:txBody>
      </p:sp>
      <p:sp>
        <p:nvSpPr>
          <p:cNvPr id="8276" name="TextovéPole 30"/>
          <p:cNvSpPr txBox="1">
            <a:spLocks noChangeArrowheads="1"/>
          </p:cNvSpPr>
          <p:nvPr/>
        </p:nvSpPr>
        <p:spPr bwMode="auto">
          <a:xfrm>
            <a:off x="5715000" y="2905125"/>
            <a:ext cx="4175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800"/>
              <a:t>N</a:t>
            </a:r>
          </a:p>
        </p:txBody>
      </p:sp>
      <p:sp>
        <p:nvSpPr>
          <p:cNvPr id="8277" name="TextovéPole 2047"/>
          <p:cNvSpPr txBox="1">
            <a:spLocks noChangeArrowheads="1"/>
          </p:cNvSpPr>
          <p:nvPr/>
        </p:nvSpPr>
        <p:spPr bwMode="auto">
          <a:xfrm>
            <a:off x="5059363" y="2905125"/>
            <a:ext cx="4095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800"/>
              <a:t>G</a:t>
            </a:r>
          </a:p>
        </p:txBody>
      </p:sp>
      <p:sp>
        <p:nvSpPr>
          <p:cNvPr id="8278" name="TextovéPole 2048"/>
          <p:cNvSpPr txBox="1">
            <a:spLocks noChangeArrowheads="1"/>
          </p:cNvSpPr>
          <p:nvPr/>
        </p:nvSpPr>
        <p:spPr bwMode="auto">
          <a:xfrm>
            <a:off x="4325938" y="2876550"/>
            <a:ext cx="393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800"/>
              <a:t>A</a:t>
            </a:r>
          </a:p>
        </p:txBody>
      </p:sp>
      <p:sp>
        <p:nvSpPr>
          <p:cNvPr id="8279" name="TextovéPole 2050"/>
          <p:cNvSpPr txBox="1">
            <a:spLocks noChangeArrowheads="1"/>
          </p:cNvSpPr>
          <p:nvPr/>
        </p:nvSpPr>
        <p:spPr bwMode="auto">
          <a:xfrm>
            <a:off x="3519488" y="2886075"/>
            <a:ext cx="49212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800"/>
              <a:t>M</a:t>
            </a:r>
          </a:p>
        </p:txBody>
      </p:sp>
      <p:sp>
        <p:nvSpPr>
          <p:cNvPr id="8280" name="TextovéPole 2052"/>
          <p:cNvSpPr txBox="1">
            <a:spLocks noChangeArrowheads="1"/>
          </p:cNvSpPr>
          <p:nvPr/>
        </p:nvSpPr>
        <p:spPr bwMode="auto">
          <a:xfrm>
            <a:off x="10212388" y="2174875"/>
            <a:ext cx="2746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800"/>
              <a:t>Í</a:t>
            </a:r>
          </a:p>
        </p:txBody>
      </p:sp>
      <p:sp>
        <p:nvSpPr>
          <p:cNvPr id="8281" name="TextovéPole 2054"/>
          <p:cNvSpPr txBox="1">
            <a:spLocks noChangeArrowheads="1"/>
          </p:cNvSpPr>
          <p:nvPr/>
        </p:nvSpPr>
        <p:spPr bwMode="auto">
          <a:xfrm>
            <a:off x="9466263" y="2181225"/>
            <a:ext cx="4175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800"/>
              <a:t>N</a:t>
            </a:r>
          </a:p>
        </p:txBody>
      </p:sp>
      <p:sp>
        <p:nvSpPr>
          <p:cNvPr id="8282" name="TextovéPole 2056"/>
          <p:cNvSpPr txBox="1">
            <a:spLocks noChangeArrowheads="1"/>
          </p:cNvSpPr>
          <p:nvPr/>
        </p:nvSpPr>
        <p:spPr bwMode="auto">
          <a:xfrm>
            <a:off x="8731250" y="2159000"/>
            <a:ext cx="3746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800"/>
              <a:t>Č</a:t>
            </a:r>
          </a:p>
        </p:txBody>
      </p:sp>
      <p:sp>
        <p:nvSpPr>
          <p:cNvPr id="8283" name="TextovéPole 2058"/>
          <p:cNvSpPr txBox="1">
            <a:spLocks noChangeArrowheads="1"/>
          </p:cNvSpPr>
          <p:nvPr/>
        </p:nvSpPr>
        <p:spPr bwMode="auto">
          <a:xfrm>
            <a:off x="7262813" y="2185988"/>
            <a:ext cx="3587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800"/>
              <a:t>T</a:t>
            </a:r>
          </a:p>
        </p:txBody>
      </p:sp>
      <p:sp>
        <p:nvSpPr>
          <p:cNvPr id="8284" name="TextovéPole 2059"/>
          <p:cNvSpPr txBox="1">
            <a:spLocks noChangeArrowheads="1"/>
          </p:cNvSpPr>
          <p:nvPr/>
        </p:nvSpPr>
        <p:spPr bwMode="auto">
          <a:xfrm>
            <a:off x="6584950" y="2159000"/>
            <a:ext cx="2746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800"/>
              <a:t>I</a:t>
            </a:r>
          </a:p>
        </p:txBody>
      </p:sp>
      <p:sp>
        <p:nvSpPr>
          <p:cNvPr id="8285" name="TextovéPole 2060"/>
          <p:cNvSpPr txBox="1">
            <a:spLocks noChangeArrowheads="1"/>
          </p:cNvSpPr>
          <p:nvPr/>
        </p:nvSpPr>
        <p:spPr bwMode="auto">
          <a:xfrm>
            <a:off x="9466263" y="2959100"/>
            <a:ext cx="3714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800"/>
              <a:t>K</a:t>
            </a:r>
          </a:p>
        </p:txBody>
      </p:sp>
      <p:sp>
        <p:nvSpPr>
          <p:cNvPr id="8286" name="TextovéPole 2061"/>
          <p:cNvSpPr txBox="1">
            <a:spLocks noChangeArrowheads="1"/>
          </p:cNvSpPr>
          <p:nvPr/>
        </p:nvSpPr>
        <p:spPr bwMode="auto">
          <a:xfrm>
            <a:off x="8731250" y="2933700"/>
            <a:ext cx="37465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800"/>
              <a:t>C</a:t>
            </a:r>
          </a:p>
        </p:txBody>
      </p:sp>
      <p:sp>
        <p:nvSpPr>
          <p:cNvPr id="8287" name="TextovéPole 2062"/>
          <p:cNvSpPr txBox="1">
            <a:spLocks noChangeArrowheads="1"/>
          </p:cNvSpPr>
          <p:nvPr/>
        </p:nvSpPr>
        <p:spPr bwMode="auto">
          <a:xfrm>
            <a:off x="8050213" y="2922588"/>
            <a:ext cx="2730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800"/>
              <a:t>I</a:t>
            </a:r>
          </a:p>
        </p:txBody>
      </p:sp>
      <p:sp>
        <p:nvSpPr>
          <p:cNvPr id="2064" name="Obdélník 2063"/>
          <p:cNvSpPr/>
          <p:nvPr/>
        </p:nvSpPr>
        <p:spPr>
          <a:xfrm>
            <a:off x="8577263" y="1236663"/>
            <a:ext cx="696912" cy="7667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65" name="Obdélník 2064"/>
          <p:cNvSpPr/>
          <p:nvPr/>
        </p:nvSpPr>
        <p:spPr>
          <a:xfrm>
            <a:off x="4143375" y="1216025"/>
            <a:ext cx="760413" cy="7667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66" name="Obdélník 2065"/>
          <p:cNvSpPr/>
          <p:nvPr/>
        </p:nvSpPr>
        <p:spPr>
          <a:xfrm>
            <a:off x="3436938" y="1211263"/>
            <a:ext cx="696912" cy="7683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67" name="Obdélník 2066"/>
          <p:cNvSpPr/>
          <p:nvPr/>
        </p:nvSpPr>
        <p:spPr>
          <a:xfrm>
            <a:off x="2681288" y="1236663"/>
            <a:ext cx="739775" cy="7667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69" name="Obdélník 2068"/>
          <p:cNvSpPr/>
          <p:nvPr/>
        </p:nvSpPr>
        <p:spPr>
          <a:xfrm>
            <a:off x="1998663" y="1228725"/>
            <a:ext cx="698500" cy="7667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70" name="Obdélník 2069"/>
          <p:cNvSpPr/>
          <p:nvPr/>
        </p:nvSpPr>
        <p:spPr>
          <a:xfrm>
            <a:off x="7896225" y="1231900"/>
            <a:ext cx="696913" cy="7667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71" name="Obdélník 2070"/>
          <p:cNvSpPr/>
          <p:nvPr/>
        </p:nvSpPr>
        <p:spPr>
          <a:xfrm>
            <a:off x="7189788" y="1247775"/>
            <a:ext cx="696912" cy="7683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72" name="Obdélník 2071"/>
          <p:cNvSpPr/>
          <p:nvPr/>
        </p:nvSpPr>
        <p:spPr>
          <a:xfrm>
            <a:off x="6399213" y="1236663"/>
            <a:ext cx="744537" cy="7667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73" name="Obdélník 2072"/>
          <p:cNvSpPr/>
          <p:nvPr/>
        </p:nvSpPr>
        <p:spPr>
          <a:xfrm>
            <a:off x="5665788" y="1228725"/>
            <a:ext cx="696912" cy="7667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74" name="Obdélník 2073"/>
          <p:cNvSpPr/>
          <p:nvPr/>
        </p:nvSpPr>
        <p:spPr>
          <a:xfrm>
            <a:off x="4941888" y="1212850"/>
            <a:ext cx="696912" cy="7683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75" name="Obdélník 2074"/>
          <p:cNvSpPr/>
          <p:nvPr/>
        </p:nvSpPr>
        <p:spPr>
          <a:xfrm>
            <a:off x="10007600" y="2060575"/>
            <a:ext cx="739775" cy="80962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76" name="Obdélník 2075"/>
          <p:cNvSpPr/>
          <p:nvPr/>
        </p:nvSpPr>
        <p:spPr>
          <a:xfrm>
            <a:off x="9272588" y="2041525"/>
            <a:ext cx="757237" cy="811213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77" name="Obdélník 2076"/>
          <p:cNvSpPr/>
          <p:nvPr/>
        </p:nvSpPr>
        <p:spPr>
          <a:xfrm>
            <a:off x="8548688" y="2016125"/>
            <a:ext cx="739775" cy="80962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78" name="Obdélník 2077"/>
          <p:cNvSpPr/>
          <p:nvPr/>
        </p:nvSpPr>
        <p:spPr>
          <a:xfrm>
            <a:off x="7851775" y="2008188"/>
            <a:ext cx="738188" cy="811212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79" name="Obdélník 2078"/>
          <p:cNvSpPr/>
          <p:nvPr/>
        </p:nvSpPr>
        <p:spPr>
          <a:xfrm>
            <a:off x="7050088" y="2032000"/>
            <a:ext cx="815975" cy="80962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80" name="Obdélník 2079"/>
          <p:cNvSpPr/>
          <p:nvPr/>
        </p:nvSpPr>
        <p:spPr>
          <a:xfrm>
            <a:off x="6313488" y="2025650"/>
            <a:ext cx="800100" cy="811213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81" name="Obdélník 2080"/>
          <p:cNvSpPr/>
          <p:nvPr/>
        </p:nvSpPr>
        <p:spPr>
          <a:xfrm>
            <a:off x="5638800" y="2011363"/>
            <a:ext cx="739775" cy="80962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82" name="Obdélník 2081"/>
          <p:cNvSpPr/>
          <p:nvPr/>
        </p:nvSpPr>
        <p:spPr>
          <a:xfrm>
            <a:off x="4903788" y="2000250"/>
            <a:ext cx="739775" cy="80962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83" name="Obdélník 2082"/>
          <p:cNvSpPr/>
          <p:nvPr/>
        </p:nvSpPr>
        <p:spPr>
          <a:xfrm>
            <a:off x="4170363" y="1995488"/>
            <a:ext cx="738187" cy="80962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84" name="Obdélník 2083"/>
          <p:cNvSpPr/>
          <p:nvPr/>
        </p:nvSpPr>
        <p:spPr>
          <a:xfrm>
            <a:off x="3435350" y="2008188"/>
            <a:ext cx="738188" cy="811212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85" name="Obdélník 2084"/>
          <p:cNvSpPr/>
          <p:nvPr/>
        </p:nvSpPr>
        <p:spPr>
          <a:xfrm>
            <a:off x="9961563" y="2860675"/>
            <a:ext cx="827087" cy="79851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86" name="Obdélník 2085"/>
          <p:cNvSpPr/>
          <p:nvPr/>
        </p:nvSpPr>
        <p:spPr>
          <a:xfrm>
            <a:off x="9275763" y="2876550"/>
            <a:ext cx="728662" cy="79851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87" name="Obdélník 2086"/>
          <p:cNvSpPr/>
          <p:nvPr/>
        </p:nvSpPr>
        <p:spPr>
          <a:xfrm>
            <a:off x="8588375" y="2860675"/>
            <a:ext cx="644525" cy="79851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88" name="Obdélník 2087"/>
          <p:cNvSpPr/>
          <p:nvPr/>
        </p:nvSpPr>
        <p:spPr>
          <a:xfrm>
            <a:off x="7881938" y="2840038"/>
            <a:ext cx="728662" cy="79851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89" name="Obdélník 2088"/>
          <p:cNvSpPr/>
          <p:nvPr/>
        </p:nvSpPr>
        <p:spPr>
          <a:xfrm>
            <a:off x="7072313" y="2851150"/>
            <a:ext cx="800100" cy="79851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90" name="Obdélník 2089"/>
          <p:cNvSpPr/>
          <p:nvPr/>
        </p:nvSpPr>
        <p:spPr>
          <a:xfrm>
            <a:off x="6356350" y="2835275"/>
            <a:ext cx="730250" cy="8001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91" name="Obdélník 2090"/>
          <p:cNvSpPr/>
          <p:nvPr/>
        </p:nvSpPr>
        <p:spPr>
          <a:xfrm>
            <a:off x="5622925" y="2825750"/>
            <a:ext cx="730250" cy="79851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92" name="Obdélník 2091"/>
          <p:cNvSpPr/>
          <p:nvPr/>
        </p:nvSpPr>
        <p:spPr>
          <a:xfrm>
            <a:off x="4916488" y="2819400"/>
            <a:ext cx="728662" cy="79851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93" name="Obdélník 2092"/>
          <p:cNvSpPr/>
          <p:nvPr/>
        </p:nvSpPr>
        <p:spPr>
          <a:xfrm>
            <a:off x="4156075" y="2805113"/>
            <a:ext cx="800100" cy="82708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94" name="Obdélník 2093"/>
          <p:cNvSpPr/>
          <p:nvPr/>
        </p:nvSpPr>
        <p:spPr>
          <a:xfrm>
            <a:off x="3438525" y="2819400"/>
            <a:ext cx="728663" cy="79851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0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7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0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7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0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7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0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7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0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 nodeType="clickPar">
                      <p:stCondLst>
                        <p:cond delay="0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7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0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 nodeType="clickPar">
                      <p:stCondLst>
                        <p:cond delay="0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0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 nodeType="clickPar">
                      <p:stCondLst>
                        <p:cond delay="0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84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0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 nodeType="clickPar">
                      <p:stCondLst>
                        <p:cond delay="0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8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0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82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0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 nodeType="clickPar">
                      <p:stCondLst>
                        <p:cond delay="0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81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 nodeType="clickPar">
                      <p:stCondLst>
                        <p:cond delay="0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80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 nodeType="clickPar">
                      <p:stCondLst>
                        <p:cond delay="0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79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 nodeType="clickPar">
                      <p:stCondLst>
                        <p:cond delay="0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78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0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 nodeType="clickPar">
                      <p:stCondLst>
                        <p:cond delay="0"/>
                      </p:stCondLst>
                      <p:childTnLst>
                        <p:par>
                          <p:cTn id="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7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 nodeType="clickPar">
                      <p:stCondLst>
                        <p:cond delay="0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76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 nodeType="clickPar">
                      <p:stCondLst>
                        <p:cond delay="0"/>
                      </p:stCondLst>
                      <p:childTnLst>
                        <p:par>
                          <p:cTn id="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75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0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 nodeType="clickPar">
                      <p:stCondLst>
                        <p:cond delay="0"/>
                      </p:stCondLst>
                      <p:childTnLst>
                        <p:par>
                          <p:cTn id="1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9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0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 nodeType="clickPar">
                      <p:stCondLst>
                        <p:cond delay="0"/>
                      </p:stCondLst>
                      <p:childTnLst>
                        <p:par>
                          <p:cTn id="1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93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0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 nodeType="clickPar">
                      <p:stCondLst>
                        <p:cond delay="0"/>
                      </p:stCondLst>
                      <p:childTnLst>
                        <p:par>
                          <p:cTn id="1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92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20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 nodeType="clickPar">
                      <p:stCondLst>
                        <p:cond delay="0"/>
                      </p:stCondLst>
                      <p:childTnLst>
                        <p:par>
                          <p:cTn id="1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91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20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 nodeType="clickPar">
                      <p:stCondLst>
                        <p:cond delay="0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90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20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 nodeType="clickPar">
                      <p:stCondLst>
                        <p:cond delay="0"/>
                      </p:stCondLst>
                      <p:childTnLst>
                        <p:par>
                          <p:cTn id="1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89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20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 nodeType="clickPar">
                      <p:stCondLst>
                        <p:cond delay="0"/>
                      </p:stCondLst>
                      <p:childTnLst>
                        <p:par>
                          <p:cTn id="1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88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20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 nodeType="clickPar">
                      <p:stCondLst>
                        <p:cond delay="0"/>
                      </p:stCondLst>
                      <p:childTnLst>
                        <p:par>
                          <p:cTn id="1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87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20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 nodeType="clickPar">
                      <p:stCondLst>
                        <p:cond delay="0"/>
                      </p:stCondLst>
                      <p:childTnLst>
                        <p:par>
                          <p:cTn id="1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86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20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 nodeType="clickPar">
                      <p:stCondLst>
                        <p:cond delay="0"/>
                      </p:stCondLst>
                      <p:childTnLst>
                        <p:par>
                          <p:cTn id="1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85"/>
                  </p:tgtEl>
                </p:cond>
              </p:nextCondLst>
            </p:seq>
          </p:childTnLst>
        </p:cTn>
      </p:par>
    </p:tnLst>
    <p:bldLst>
      <p:bldP spid="2064" grpId="0" animBg="1"/>
      <p:bldP spid="2065" grpId="0" animBg="1"/>
      <p:bldP spid="2066" grpId="0" animBg="1"/>
      <p:bldP spid="2067" grpId="0" animBg="1"/>
      <p:bldP spid="2069" grpId="0" animBg="1"/>
      <p:bldP spid="2070" grpId="0" animBg="1"/>
      <p:bldP spid="2071" grpId="0" animBg="1"/>
      <p:bldP spid="2072" grpId="0" animBg="1"/>
      <p:bldP spid="2073" grpId="0" animBg="1"/>
      <p:bldP spid="2074" grpId="0" animBg="1"/>
      <p:bldP spid="2075" grpId="0" animBg="1"/>
      <p:bldP spid="2076" grpId="0" animBg="1"/>
      <p:bldP spid="2077" grpId="0" animBg="1"/>
      <p:bldP spid="2078" grpId="0" animBg="1"/>
      <p:bldP spid="2079" grpId="0" animBg="1"/>
      <p:bldP spid="2080" grpId="0" animBg="1"/>
      <p:bldP spid="2081" grpId="0" animBg="1"/>
      <p:bldP spid="2082" grpId="0" animBg="1"/>
      <p:bldP spid="2083" grpId="0" animBg="1"/>
      <p:bldP spid="2084" grpId="0" animBg="1"/>
      <p:bldP spid="2085" grpId="0" animBg="1"/>
      <p:bldP spid="2086" grpId="0" animBg="1"/>
      <p:bldP spid="2087" grpId="0" animBg="1"/>
      <p:bldP spid="2088" grpId="0" animBg="1"/>
      <p:bldP spid="2089" grpId="0" animBg="1"/>
      <p:bldP spid="2090" grpId="0" animBg="1"/>
      <p:bldP spid="2091" grpId="0" animBg="1"/>
      <p:bldP spid="2092" grpId="0" animBg="1"/>
      <p:bldP spid="2093" grpId="0" animBg="1"/>
      <p:bldP spid="209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2"/>
          <p:cNvGraphicFramePr>
            <a:graphicFrameLocks noGrp="1"/>
          </p:cNvGraphicFramePr>
          <p:nvPr/>
        </p:nvGraphicFramePr>
        <p:xfrm>
          <a:off x="5202238" y="2717800"/>
          <a:ext cx="5291136" cy="359410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81856"/>
                <a:gridCol w="881856"/>
                <a:gridCol w="881856"/>
                <a:gridCol w="881856"/>
                <a:gridCol w="881856"/>
                <a:gridCol w="881856"/>
              </a:tblGrid>
              <a:tr h="599017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1" marR="91441" marT="45710" marB="4571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1" marR="91441" marT="45710" marB="4571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1" marR="91441" marT="45710" marB="4571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1" marR="91441" marT="45710" marB="4571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1" marR="91441" marT="45710" marB="4571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1" marR="91441" marT="45710" marB="45710"/>
                </a:tc>
              </a:tr>
              <a:tr h="599017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1" marR="91441" marT="45710" marB="4571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1" marR="91441" marT="45710" marB="4571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1" marR="91441" marT="45710" marB="4571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1" marR="91441" marT="45710" marB="4571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1" marR="91441" marT="45710" marB="4571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1" marR="91441" marT="45710" marB="45710"/>
                </a:tc>
              </a:tr>
              <a:tr h="599017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1" marR="91441" marT="45710" marB="4571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1" marR="91441" marT="45710" marB="4571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1" marR="91441" marT="45710" marB="4571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1" marR="91441" marT="45710" marB="4571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1" marR="91441" marT="45710" marB="4571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1" marR="91441" marT="45710" marB="45710"/>
                </a:tc>
              </a:tr>
              <a:tr h="599017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1" marR="91441" marT="45710" marB="4571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1" marR="91441" marT="45710" marB="4571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1" marR="91441" marT="45710" marB="4571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1" marR="91441" marT="45710" marB="4571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1" marR="91441" marT="45710" marB="4571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1" marR="91441" marT="45710" marB="45710"/>
                </a:tc>
              </a:tr>
              <a:tr h="599017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1" marR="91441" marT="45710" marB="4571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1" marR="91441" marT="45710" marB="4571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1" marR="91441" marT="45710" marB="4571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1" marR="91441" marT="45710" marB="4571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1" marR="91441" marT="45710" marB="4571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1" marR="91441" marT="45710" marB="45710"/>
                </a:tc>
              </a:tr>
              <a:tr h="599017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1" marR="91441" marT="45710" marB="4571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1" marR="91441" marT="45710" marB="4571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1" marR="91441" marT="45710" marB="4571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1" marR="91441" marT="45710" marB="4571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1" marR="91441" marT="45710" marB="45710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1" marR="91441" marT="45710" marB="45710"/>
                </a:tc>
              </a:tr>
            </a:tbl>
          </a:graphicData>
        </a:graphic>
      </p:graphicFrame>
      <p:sp>
        <p:nvSpPr>
          <p:cNvPr id="9269" name="TextovéPole 2"/>
          <p:cNvSpPr txBox="1">
            <a:spLocks noChangeArrowheads="1"/>
          </p:cNvSpPr>
          <p:nvPr/>
        </p:nvSpPr>
        <p:spPr bwMode="auto">
          <a:xfrm>
            <a:off x="701675" y="65088"/>
            <a:ext cx="106235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Vyřeš osmisměrku.</a:t>
            </a:r>
          </a:p>
          <a:p>
            <a:r>
              <a:rPr lang="cs-CZ" altLang="cs-CZ" sz="2400"/>
              <a:t>Tajenkou je druh účinku síly na těleso, při kterém se těleso uvede z klidu do pohybu.</a:t>
            </a:r>
          </a:p>
          <a:p>
            <a:r>
              <a:rPr lang="cs-CZ" altLang="cs-CZ" sz="2400"/>
              <a:t>Takový účinek nazýváme:    ………………………………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6259513" y="4467225"/>
            <a:ext cx="481012" cy="706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Á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7070725" y="4467225"/>
            <a:ext cx="504825" cy="706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H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7983538" y="4441825"/>
            <a:ext cx="5159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N</a:t>
            </a:r>
          </a:p>
        </p:txBody>
      </p:sp>
      <p:sp>
        <p:nvSpPr>
          <p:cNvPr id="9273" name="TextovéPole 6"/>
          <p:cNvSpPr txBox="1">
            <a:spLocks noChangeArrowheads="1"/>
          </p:cNvSpPr>
          <p:nvPr/>
        </p:nvSpPr>
        <p:spPr bwMode="auto">
          <a:xfrm>
            <a:off x="8974138" y="4448175"/>
            <a:ext cx="4635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B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9794875" y="4456113"/>
            <a:ext cx="43338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Y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400675" y="3886200"/>
            <a:ext cx="4635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R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264275" y="3870325"/>
            <a:ext cx="43338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Ě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7091363" y="3876675"/>
            <a:ext cx="5080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G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8047038" y="3857625"/>
            <a:ext cx="4810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A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8926513" y="3844925"/>
            <a:ext cx="4016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L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9777413" y="3856038"/>
            <a:ext cx="5032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H</a:t>
            </a:r>
          </a:p>
        </p:txBody>
      </p:sp>
      <p:sp>
        <p:nvSpPr>
          <p:cNvPr id="9281" name="TextovéPole 14"/>
          <p:cNvSpPr txBox="1">
            <a:spLocks noChangeArrowheads="1"/>
          </p:cNvSpPr>
          <p:nvPr/>
        </p:nvSpPr>
        <p:spPr bwMode="auto">
          <a:xfrm>
            <a:off x="5373688" y="3279775"/>
            <a:ext cx="5032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H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6237288" y="3259138"/>
            <a:ext cx="481012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A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7070725" y="3279775"/>
            <a:ext cx="62388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M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8148638" y="3279775"/>
            <a:ext cx="3159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Í</a:t>
            </a:r>
          </a:p>
        </p:txBody>
      </p:sp>
      <p:sp>
        <p:nvSpPr>
          <p:cNvPr id="9285" name="TextovéPole 18"/>
          <p:cNvSpPr txBox="1">
            <a:spLocks noChangeArrowheads="1"/>
          </p:cNvSpPr>
          <p:nvPr/>
        </p:nvSpPr>
        <p:spPr bwMode="auto">
          <a:xfrm>
            <a:off x="8970963" y="3273425"/>
            <a:ext cx="4349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Y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9802813" y="3233738"/>
            <a:ext cx="523875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O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9875838" y="2676525"/>
            <a:ext cx="44926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P</a:t>
            </a:r>
          </a:p>
        </p:txBody>
      </p:sp>
      <p:sp>
        <p:nvSpPr>
          <p:cNvPr id="9288" name="TextovéPole 21"/>
          <p:cNvSpPr txBox="1">
            <a:spLocks noChangeArrowheads="1"/>
          </p:cNvSpPr>
          <p:nvPr/>
        </p:nvSpPr>
        <p:spPr bwMode="auto">
          <a:xfrm>
            <a:off x="8861425" y="2689225"/>
            <a:ext cx="52546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O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8091488" y="2670175"/>
            <a:ext cx="4206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S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7216775" y="2670175"/>
            <a:ext cx="42068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S</a:t>
            </a:r>
          </a:p>
        </p:txBody>
      </p:sp>
      <p:sp>
        <p:nvSpPr>
          <p:cNvPr id="9291" name="TextovéPole 24"/>
          <p:cNvSpPr txBox="1">
            <a:spLocks noChangeArrowheads="1"/>
          </p:cNvSpPr>
          <p:nvPr/>
        </p:nvSpPr>
        <p:spPr bwMode="auto">
          <a:xfrm>
            <a:off x="6219825" y="2689225"/>
            <a:ext cx="44926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P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5340350" y="2695575"/>
            <a:ext cx="62388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M</a:t>
            </a:r>
          </a:p>
        </p:txBody>
      </p:sp>
      <p:sp>
        <p:nvSpPr>
          <p:cNvPr id="9293" name="TextovéPole 26"/>
          <p:cNvSpPr txBox="1">
            <a:spLocks noChangeArrowheads="1"/>
          </p:cNvSpPr>
          <p:nvPr/>
        </p:nvSpPr>
        <p:spPr bwMode="auto">
          <a:xfrm>
            <a:off x="274638" y="1250950"/>
            <a:ext cx="10064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tvar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5345113" y="5646738"/>
            <a:ext cx="4762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V</a:t>
            </a:r>
          </a:p>
        </p:txBody>
      </p:sp>
      <p:sp>
        <p:nvSpPr>
          <p:cNvPr id="9295" name="TextovéPole 28"/>
          <p:cNvSpPr txBox="1">
            <a:spLocks noChangeArrowheads="1"/>
          </p:cNvSpPr>
          <p:nvPr/>
        </p:nvSpPr>
        <p:spPr bwMode="auto">
          <a:xfrm>
            <a:off x="5378450" y="5099050"/>
            <a:ext cx="52546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O</a:t>
            </a:r>
          </a:p>
        </p:txBody>
      </p:sp>
      <p:sp>
        <p:nvSpPr>
          <p:cNvPr id="9296" name="TextovéPole 29"/>
          <p:cNvSpPr txBox="1">
            <a:spLocks noChangeArrowheads="1"/>
          </p:cNvSpPr>
          <p:nvPr/>
        </p:nvSpPr>
        <p:spPr bwMode="auto">
          <a:xfrm>
            <a:off x="6194425" y="5661025"/>
            <a:ext cx="4349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Ý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6210300" y="5046663"/>
            <a:ext cx="4810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Á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7124700" y="5643563"/>
            <a:ext cx="4635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R</a:t>
            </a:r>
          </a:p>
        </p:txBody>
      </p: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7085013" y="5037138"/>
            <a:ext cx="5159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N</a:t>
            </a:r>
          </a:p>
        </p:txBody>
      </p: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8020050" y="5629275"/>
            <a:ext cx="4810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A</a:t>
            </a:r>
          </a:p>
        </p:txBody>
      </p:sp>
      <p:sp>
        <p:nvSpPr>
          <p:cNvPr id="9301" name="TextovéPole 34"/>
          <p:cNvSpPr txBox="1">
            <a:spLocks noChangeArrowheads="1"/>
          </p:cNvSpPr>
          <p:nvPr/>
        </p:nvSpPr>
        <p:spPr bwMode="auto">
          <a:xfrm>
            <a:off x="8039100" y="5095875"/>
            <a:ext cx="4762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V</a:t>
            </a:r>
          </a:p>
        </p:txBody>
      </p:sp>
      <p:sp>
        <p:nvSpPr>
          <p:cNvPr id="36" name="TextovéPole 35"/>
          <p:cNvSpPr txBox="1">
            <a:spLocks noChangeArrowheads="1"/>
          </p:cNvSpPr>
          <p:nvPr/>
        </p:nvSpPr>
        <p:spPr bwMode="auto">
          <a:xfrm>
            <a:off x="8970963" y="5653088"/>
            <a:ext cx="4762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V</a:t>
            </a:r>
          </a:p>
        </p:txBody>
      </p: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8936038" y="5095875"/>
            <a:ext cx="4349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E</a:t>
            </a:r>
          </a:p>
        </p:txBody>
      </p:sp>
      <p:sp>
        <p:nvSpPr>
          <p:cNvPr id="38" name="TextovéPole 37"/>
          <p:cNvSpPr txBox="1">
            <a:spLocks noChangeArrowheads="1"/>
          </p:cNvSpPr>
          <p:nvPr/>
        </p:nvSpPr>
        <p:spPr bwMode="auto">
          <a:xfrm>
            <a:off x="9828213" y="5632450"/>
            <a:ext cx="4349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T</a:t>
            </a:r>
          </a:p>
        </p:txBody>
      </p: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9782175" y="5080000"/>
            <a:ext cx="4635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B</a:t>
            </a:r>
          </a:p>
        </p:txBody>
      </p:sp>
      <p:sp>
        <p:nvSpPr>
          <p:cNvPr id="40" name="TextovéPole 39"/>
          <p:cNvSpPr txBox="1">
            <a:spLocks noChangeArrowheads="1"/>
          </p:cNvSpPr>
          <p:nvPr/>
        </p:nvSpPr>
        <p:spPr bwMode="auto">
          <a:xfrm>
            <a:off x="5381625" y="4448175"/>
            <a:ext cx="4635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R</a:t>
            </a:r>
          </a:p>
        </p:txBody>
      </p:sp>
      <p:sp>
        <p:nvSpPr>
          <p:cNvPr id="41" name="TextovéPole 40"/>
          <p:cNvSpPr txBox="1">
            <a:spLocks noChangeArrowheads="1"/>
          </p:cNvSpPr>
          <p:nvPr/>
        </p:nvSpPr>
        <p:spPr bwMode="auto">
          <a:xfrm>
            <a:off x="274638" y="2057400"/>
            <a:ext cx="1776412" cy="706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magnet</a:t>
            </a:r>
          </a:p>
        </p:txBody>
      </p:sp>
      <p:sp>
        <p:nvSpPr>
          <p:cNvPr id="42" name="TextovéPole 41"/>
          <p:cNvSpPr txBox="1">
            <a:spLocks noChangeArrowheads="1"/>
          </p:cNvSpPr>
          <p:nvPr/>
        </p:nvSpPr>
        <p:spPr bwMode="auto">
          <a:xfrm>
            <a:off x="274638" y="2801938"/>
            <a:ext cx="11144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rána</a:t>
            </a:r>
          </a:p>
        </p:txBody>
      </p:sp>
      <p:sp>
        <p:nvSpPr>
          <p:cNvPr id="43" name="TextovéPole 42"/>
          <p:cNvSpPr txBox="1">
            <a:spLocks noChangeArrowheads="1"/>
          </p:cNvSpPr>
          <p:nvPr/>
        </p:nvSpPr>
        <p:spPr bwMode="auto">
          <a:xfrm>
            <a:off x="284163" y="3487738"/>
            <a:ext cx="14859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pohyb</a:t>
            </a:r>
          </a:p>
        </p:txBody>
      </p:sp>
      <p:sp>
        <p:nvSpPr>
          <p:cNvPr id="44" name="TextovéPole 43"/>
          <p:cNvSpPr txBox="1">
            <a:spLocks noChangeArrowheads="1"/>
          </p:cNvSpPr>
          <p:nvPr/>
        </p:nvSpPr>
        <p:spPr bwMode="auto">
          <a:xfrm>
            <a:off x="284163" y="4195763"/>
            <a:ext cx="12303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směr</a:t>
            </a:r>
          </a:p>
        </p:txBody>
      </p:sp>
      <p:sp>
        <p:nvSpPr>
          <p:cNvPr id="45" name="TextovéPole 44"/>
          <p:cNvSpPr txBox="1">
            <a:spLocks noChangeArrowheads="1"/>
          </p:cNvSpPr>
          <p:nvPr/>
        </p:nvSpPr>
        <p:spPr bwMode="auto">
          <a:xfrm>
            <a:off x="274638" y="4787900"/>
            <a:ext cx="8524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síly</a:t>
            </a:r>
          </a:p>
        </p:txBody>
      </p:sp>
      <p:sp>
        <p:nvSpPr>
          <p:cNvPr id="46" name="TextovéPole 45"/>
          <p:cNvSpPr txBox="1">
            <a:spLocks noChangeArrowheads="1"/>
          </p:cNvSpPr>
          <p:nvPr/>
        </p:nvSpPr>
        <p:spPr bwMode="auto">
          <a:xfrm>
            <a:off x="274638" y="5502275"/>
            <a:ext cx="11699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4000"/>
              <a:t>váha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 nodeType="clickPar">
                      <p:stCondLst>
                        <p:cond delay="0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 nodeType="clickPar">
                      <p:stCondLst>
                        <p:cond delay="0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 nodeType="clickPar">
                      <p:stCondLst>
                        <p:cond delay="0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 nodeType="clickPar">
                      <p:stCondLst>
                        <p:cond delay="0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8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 nodeType="clickPar">
                      <p:stCondLst>
                        <p:cond delay="0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 nodeType="clickPar">
                      <p:stCondLst>
                        <p:cond delay="0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 nodeType="clickPar">
                      <p:stCondLst>
                        <p:cond delay="0"/>
                      </p:stCondLst>
                      <p:childTnLst>
                        <p:par>
                          <p:cTn id="6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66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 nodeType="clickPar">
                      <p:stCondLst>
                        <p:cond delay="0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 nodeType="clickPar">
                      <p:stCondLst>
                        <p:cond delay="0"/>
                      </p:stCondLst>
                      <p:childTnLst>
                        <p:par>
                          <p:cTn id="7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 nodeType="clickPar">
                      <p:stCondLst>
                        <p:cond delay="0"/>
                      </p:stCondLst>
                      <p:childTnLst>
                        <p:par>
                          <p:cTn id="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 nodeType="clickPar">
                      <p:stCondLst>
                        <p:cond delay="0"/>
                      </p:stCondLst>
                      <p:childTnLst>
                        <p:par>
                          <p:cTn id="8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6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 nodeType="clickPar">
                      <p:stCondLst>
                        <p:cond delay="0"/>
                      </p:stCondLst>
                      <p:childTnLst>
                        <p:par>
                          <p:cTn id="9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2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93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 nodeType="clickPar">
                      <p:stCondLst>
                        <p:cond delay="0"/>
                      </p:stCondLst>
                      <p:childTnLst>
                        <p:par>
                          <p:cTn id="9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8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 nodeType="clickPar">
                      <p:stCondLst>
                        <p:cond delay="0"/>
                      </p:stCondLst>
                      <p:childTnLst>
                        <p:par>
                          <p:cTn id="10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3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" fill="hold" nodeType="clickPar">
                      <p:stCondLst>
                        <p:cond delay="0"/>
                      </p:stCondLst>
                      <p:childTnLst>
                        <p:par>
                          <p:cTn id="10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8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 nodeType="clickPar">
                      <p:stCondLst>
                        <p:cond delay="0"/>
                      </p:stCondLst>
                      <p:childTnLst>
                        <p:par>
                          <p:cTn id="1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 nodeType="clickPar">
                      <p:stCondLst>
                        <p:cond delay="0"/>
                      </p:stCondLst>
                      <p:childTnLst>
                        <p:par>
                          <p:cTn id="1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 nodeType="clickPar">
                      <p:stCondLst>
                        <p:cond delay="0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 nodeType="clickPar">
                      <p:stCondLst>
                        <p:cond delay="0"/>
                      </p:stCondLst>
                      <p:childTnLst>
                        <p:par>
                          <p:cTn id="1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3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 nodeType="clickPar">
                      <p:stCondLst>
                        <p:cond delay="0"/>
                      </p:stCondLst>
                      <p:childTnLst>
                        <p:par>
                          <p:cTn id="1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39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0" fill="hold" nodeType="clickPar">
                      <p:stCondLst>
                        <p:cond delay="0"/>
                      </p:stCondLst>
                      <p:childTnLst>
                        <p:par>
                          <p:cTn id="1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2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3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4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5" fill="hold" nodeType="clickPar">
                      <p:stCondLst>
                        <p:cond delay="0"/>
                      </p:stCondLst>
                      <p:childTnLst>
                        <p:par>
                          <p:cTn id="1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 nodeType="clickPar">
                      <p:stCondLst>
                        <p:cond delay="0"/>
                      </p:stCondLst>
                      <p:childTnLst>
                        <p:par>
                          <p:cTn id="1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2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6" grpId="0"/>
      <p:bldP spid="17" grpId="0"/>
      <p:bldP spid="18" grpId="0"/>
      <p:bldP spid="20" grpId="0"/>
      <p:bldP spid="21" grpId="0"/>
      <p:bldP spid="23" grpId="0"/>
      <p:bldP spid="24" grpId="0"/>
      <p:bldP spid="26" grpId="0"/>
      <p:bldP spid="28" grpId="0"/>
      <p:bldP spid="31" grpId="0"/>
      <p:bldP spid="32" grpId="0"/>
      <p:bldP spid="33" grpId="0"/>
      <p:bldP spid="34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Steren Bike Rider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6275" y="1076325"/>
            <a:ext cx="2057400" cy="1995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3" name="Picture 4" descr="Salsa Calena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658350" y="742950"/>
            <a:ext cx="1962150" cy="2563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4" name="Picture 6" descr="Vintage Bowling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28938" y="849313"/>
            <a:ext cx="1711325" cy="2352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5" name="Picture 8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4050" y="1055688"/>
            <a:ext cx="1492250" cy="2036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6" name="Picture 10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41888" y="530225"/>
            <a:ext cx="1784350" cy="2671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vál 1"/>
          <p:cNvSpPr/>
          <p:nvPr/>
        </p:nvSpPr>
        <p:spPr>
          <a:xfrm>
            <a:off x="936625" y="3817938"/>
            <a:ext cx="914400" cy="914400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3082925" y="3868738"/>
            <a:ext cx="914400" cy="914400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5381625" y="3868738"/>
            <a:ext cx="914400" cy="914400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7827963" y="3913188"/>
            <a:ext cx="914400" cy="914400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0182225" y="3868738"/>
            <a:ext cx="914400" cy="914400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252" name="TextovéPole 6"/>
          <p:cNvSpPr txBox="1">
            <a:spLocks noChangeArrowheads="1"/>
          </p:cNvSpPr>
          <p:nvPr/>
        </p:nvSpPr>
        <p:spPr bwMode="auto">
          <a:xfrm>
            <a:off x="654050" y="5287963"/>
            <a:ext cx="10833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Kliknutím na                  označ pohybové účinky síly. Správná odpověď se zabarví zeleně.</a:t>
            </a:r>
          </a:p>
        </p:txBody>
      </p:sp>
      <p:sp>
        <p:nvSpPr>
          <p:cNvPr id="8" name="Ovál 7"/>
          <p:cNvSpPr/>
          <p:nvPr/>
        </p:nvSpPr>
        <p:spPr>
          <a:xfrm>
            <a:off x="2471738" y="5060950"/>
            <a:ext cx="914400" cy="914400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Steren Bike Rider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48438" y="1096963"/>
            <a:ext cx="2057400" cy="1995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7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4050" y="1055688"/>
            <a:ext cx="1492250" cy="2036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vál 1"/>
          <p:cNvSpPr/>
          <p:nvPr/>
        </p:nvSpPr>
        <p:spPr>
          <a:xfrm>
            <a:off x="936625" y="3817938"/>
            <a:ext cx="914400" cy="914400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3832225" y="3803650"/>
            <a:ext cx="914400" cy="914400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7119938" y="3868738"/>
            <a:ext cx="914400" cy="914400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9859963" y="3838575"/>
            <a:ext cx="914400" cy="914400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272" name="TextovéPole 6"/>
          <p:cNvSpPr txBox="1">
            <a:spLocks noChangeArrowheads="1"/>
          </p:cNvSpPr>
          <p:nvPr/>
        </p:nvSpPr>
        <p:spPr bwMode="auto">
          <a:xfrm>
            <a:off x="654050" y="5287963"/>
            <a:ext cx="110331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Kliknutím na                  označ deformační účinky síly. Správná odpověď se zabarví zeleně.</a:t>
            </a:r>
          </a:p>
        </p:txBody>
      </p:sp>
      <p:sp>
        <p:nvSpPr>
          <p:cNvPr id="8" name="Ovál 7"/>
          <p:cNvSpPr/>
          <p:nvPr/>
        </p:nvSpPr>
        <p:spPr>
          <a:xfrm>
            <a:off x="2471738" y="5060950"/>
            <a:ext cx="914400" cy="914400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11274" name="Picture 2" descr="Lis na brambory malý 29,5 cm - 8,5 x 8,5 cm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82938" y="898525"/>
            <a:ext cx="28575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5" name="Picture 4" descr="Lis na citrusy s nádobkou 0,5 l koupit v OB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56688" y="968375"/>
            <a:ext cx="2251075" cy="2252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1"/>
          <p:cNvSpPr txBox="1">
            <a:spLocks noChangeArrowheads="1"/>
          </p:cNvSpPr>
          <p:nvPr/>
        </p:nvSpPr>
        <p:spPr bwMode="auto">
          <a:xfrm>
            <a:off x="563563" y="295275"/>
            <a:ext cx="11012487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Jestliže je na planetě Zemi g = 10 N /kg, působí na těleso o hmotnosti 1 kg přitažlivá síla</a:t>
            </a:r>
          </a:p>
          <a:p>
            <a:r>
              <a:rPr lang="cs-CZ" altLang="cs-CZ" sz="2400"/>
              <a:t>10 N. Doplň tabulku a urči velikosti g. Vyber  správný výpočet z nabízených možností.</a:t>
            </a:r>
          </a:p>
        </p:txBody>
      </p:sp>
      <p:grpSp>
        <p:nvGrpSpPr>
          <p:cNvPr id="19" name="Skupina 18"/>
          <p:cNvGrpSpPr/>
          <p:nvPr/>
        </p:nvGrpSpPr>
        <p:grpSpPr>
          <a:xfrm>
            <a:off x="604981" y="1551710"/>
            <a:ext cx="5980544" cy="923636"/>
            <a:chOff x="434109" y="1637146"/>
            <a:chExt cx="5980544" cy="923636"/>
          </a:xfrm>
          <a:solidFill>
            <a:srgbClr val="FFFF00"/>
          </a:solidFill>
        </p:grpSpPr>
        <p:sp>
          <p:nvSpPr>
            <p:cNvPr id="3" name="Obdélník 2"/>
            <p:cNvSpPr/>
            <p:nvPr/>
          </p:nvSpPr>
          <p:spPr>
            <a:xfrm>
              <a:off x="434109" y="1644073"/>
              <a:ext cx="1995054" cy="914400"/>
            </a:xfrm>
            <a:prstGeom prst="rect">
              <a:avLst/>
            </a:prstGeom>
            <a:grp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" name="Obdélník 3"/>
            <p:cNvSpPr/>
            <p:nvPr/>
          </p:nvSpPr>
          <p:spPr>
            <a:xfrm>
              <a:off x="2429163" y="1646382"/>
              <a:ext cx="1995054" cy="914400"/>
            </a:xfrm>
            <a:prstGeom prst="rect">
              <a:avLst/>
            </a:prstGeom>
            <a:grp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4419599" y="1637146"/>
              <a:ext cx="1995054" cy="914400"/>
            </a:xfrm>
            <a:prstGeom prst="rect">
              <a:avLst/>
            </a:prstGeom>
            <a:grp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6" name="Obdélník 5"/>
          <p:cNvSpPr/>
          <p:nvPr/>
        </p:nvSpPr>
        <p:spPr>
          <a:xfrm>
            <a:off x="590550" y="3368675"/>
            <a:ext cx="1995488" cy="9144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586038" y="3368675"/>
            <a:ext cx="1995487" cy="9144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581525" y="3373438"/>
            <a:ext cx="1995488" cy="9144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12295" name="Skupina 14"/>
          <p:cNvGrpSpPr>
            <a:grpSpLocks/>
          </p:cNvGrpSpPr>
          <p:nvPr/>
        </p:nvGrpSpPr>
        <p:grpSpPr bwMode="auto">
          <a:xfrm>
            <a:off x="582613" y="4286250"/>
            <a:ext cx="5994400" cy="914400"/>
            <a:chOff x="665018" y="4285673"/>
            <a:chExt cx="5994398" cy="914400"/>
          </a:xfrm>
        </p:grpSpPr>
        <p:sp>
          <p:nvSpPr>
            <p:cNvPr id="9" name="Obdélník 8"/>
            <p:cNvSpPr/>
            <p:nvPr/>
          </p:nvSpPr>
          <p:spPr>
            <a:xfrm>
              <a:off x="665018" y="4285673"/>
              <a:ext cx="1995486" cy="914400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2660504" y="4285673"/>
              <a:ext cx="1993899" cy="914400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4663929" y="4285673"/>
              <a:ext cx="1995487" cy="914400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12" name="Obdélník 11"/>
          <p:cNvSpPr/>
          <p:nvPr/>
        </p:nvSpPr>
        <p:spPr>
          <a:xfrm>
            <a:off x="585788" y="5205413"/>
            <a:ext cx="1995487" cy="9144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581275" y="5205413"/>
            <a:ext cx="1995488" cy="9144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576763" y="5208588"/>
            <a:ext cx="1995487" cy="9144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0075" y="2452688"/>
            <a:ext cx="1995488" cy="9144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595563" y="2454275"/>
            <a:ext cx="1995487" cy="9144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591050" y="2459038"/>
            <a:ext cx="1993900" cy="9144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302" name="TextovéPole 19"/>
          <p:cNvSpPr txBox="1">
            <a:spLocks noChangeArrowheads="1"/>
          </p:cNvSpPr>
          <p:nvPr/>
        </p:nvSpPr>
        <p:spPr bwMode="auto">
          <a:xfrm>
            <a:off x="865188" y="1550988"/>
            <a:ext cx="1398587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hmotnost</a:t>
            </a:r>
          </a:p>
          <a:p>
            <a:r>
              <a:rPr lang="cs-CZ" altLang="cs-CZ" sz="2400"/>
              <a:t> tělesa</a:t>
            </a:r>
          </a:p>
        </p:txBody>
      </p:sp>
      <p:sp>
        <p:nvSpPr>
          <p:cNvPr id="12303" name="TextovéPole 20"/>
          <p:cNvSpPr txBox="1">
            <a:spLocks noChangeArrowheads="1"/>
          </p:cNvSpPr>
          <p:nvPr/>
        </p:nvSpPr>
        <p:spPr bwMode="auto">
          <a:xfrm>
            <a:off x="2760663" y="1736725"/>
            <a:ext cx="13398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velikost g</a:t>
            </a:r>
          </a:p>
        </p:txBody>
      </p:sp>
      <p:sp>
        <p:nvSpPr>
          <p:cNvPr id="12304" name="TextovéPole 21"/>
          <p:cNvSpPr txBox="1">
            <a:spLocks noChangeArrowheads="1"/>
          </p:cNvSpPr>
          <p:nvPr/>
        </p:nvSpPr>
        <p:spPr bwMode="auto">
          <a:xfrm>
            <a:off x="4570413" y="1768475"/>
            <a:ext cx="20050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přitažlivá síla </a:t>
            </a:r>
            <a:r>
              <a:rPr lang="cs-CZ" altLang="cs-CZ" sz="2400" i="1"/>
              <a:t>F</a:t>
            </a:r>
            <a:endParaRPr lang="cs-CZ" altLang="cs-CZ" sz="2400"/>
          </a:p>
        </p:txBody>
      </p:sp>
      <p:sp>
        <p:nvSpPr>
          <p:cNvPr id="12305" name="TextovéPole 22"/>
          <p:cNvSpPr txBox="1">
            <a:spLocks noChangeArrowheads="1"/>
          </p:cNvSpPr>
          <p:nvPr/>
        </p:nvSpPr>
        <p:spPr bwMode="auto">
          <a:xfrm>
            <a:off x="3006725" y="5505450"/>
            <a:ext cx="17367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10 N/ kg</a:t>
            </a:r>
          </a:p>
        </p:txBody>
      </p:sp>
      <p:sp>
        <p:nvSpPr>
          <p:cNvPr id="12306" name="TextovéPole 23"/>
          <p:cNvSpPr txBox="1">
            <a:spLocks noChangeArrowheads="1"/>
          </p:cNvSpPr>
          <p:nvPr/>
        </p:nvSpPr>
        <p:spPr bwMode="auto">
          <a:xfrm>
            <a:off x="3006725" y="4527550"/>
            <a:ext cx="1736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10 N/ kg</a:t>
            </a:r>
          </a:p>
        </p:txBody>
      </p:sp>
      <p:sp>
        <p:nvSpPr>
          <p:cNvPr id="12307" name="TextovéPole 24"/>
          <p:cNvSpPr txBox="1">
            <a:spLocks noChangeArrowheads="1"/>
          </p:cNvSpPr>
          <p:nvPr/>
        </p:nvSpPr>
        <p:spPr bwMode="auto">
          <a:xfrm>
            <a:off x="3006725" y="3598863"/>
            <a:ext cx="1736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10 N/ kg</a:t>
            </a:r>
          </a:p>
        </p:txBody>
      </p:sp>
      <p:sp>
        <p:nvSpPr>
          <p:cNvPr id="12308" name="TextovéPole 25"/>
          <p:cNvSpPr txBox="1">
            <a:spLocks noChangeArrowheads="1"/>
          </p:cNvSpPr>
          <p:nvPr/>
        </p:nvSpPr>
        <p:spPr bwMode="auto">
          <a:xfrm>
            <a:off x="3006725" y="2700338"/>
            <a:ext cx="1736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10 N/ kg</a:t>
            </a:r>
          </a:p>
        </p:txBody>
      </p:sp>
      <p:sp>
        <p:nvSpPr>
          <p:cNvPr id="12309" name="TextovéPole 26"/>
          <p:cNvSpPr txBox="1">
            <a:spLocks noChangeArrowheads="1"/>
          </p:cNvSpPr>
          <p:nvPr/>
        </p:nvSpPr>
        <p:spPr bwMode="auto">
          <a:xfrm flipH="1">
            <a:off x="1163638" y="2674938"/>
            <a:ext cx="12938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3,5 kg</a:t>
            </a:r>
          </a:p>
        </p:txBody>
      </p:sp>
      <p:sp>
        <p:nvSpPr>
          <p:cNvPr id="12310" name="TextovéPole 27"/>
          <p:cNvSpPr txBox="1">
            <a:spLocks noChangeArrowheads="1"/>
          </p:cNvSpPr>
          <p:nvPr/>
        </p:nvSpPr>
        <p:spPr bwMode="auto">
          <a:xfrm>
            <a:off x="1071563" y="5443538"/>
            <a:ext cx="10810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0,14 kg</a:t>
            </a:r>
          </a:p>
        </p:txBody>
      </p:sp>
      <p:sp>
        <p:nvSpPr>
          <p:cNvPr id="12311" name="TextovéPole 28"/>
          <p:cNvSpPr txBox="1">
            <a:spLocks noChangeArrowheads="1"/>
          </p:cNvSpPr>
          <p:nvPr/>
        </p:nvSpPr>
        <p:spPr bwMode="auto">
          <a:xfrm>
            <a:off x="1143000" y="4484688"/>
            <a:ext cx="8128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7, 8 t</a:t>
            </a:r>
          </a:p>
        </p:txBody>
      </p:sp>
      <p:sp>
        <p:nvSpPr>
          <p:cNvPr id="12312" name="TextovéPole 29"/>
          <p:cNvSpPr txBox="1">
            <a:spLocks noChangeArrowheads="1"/>
          </p:cNvSpPr>
          <p:nvPr/>
        </p:nvSpPr>
        <p:spPr bwMode="auto">
          <a:xfrm>
            <a:off x="1139825" y="3567113"/>
            <a:ext cx="847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11 kg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6719888" y="3640138"/>
            <a:ext cx="1243012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1,1 N/kg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9834563" y="2746375"/>
            <a:ext cx="1398587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0,35 N/kg</a:t>
            </a:r>
          </a:p>
        </p:txBody>
      </p: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8326438" y="2773363"/>
            <a:ext cx="1165225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35 N/kg</a:t>
            </a:r>
          </a:p>
        </p:txBody>
      </p:sp>
      <p:sp>
        <p:nvSpPr>
          <p:cNvPr id="35" name="TextovéPole 34"/>
          <p:cNvSpPr txBox="1">
            <a:spLocks noChangeArrowheads="1"/>
          </p:cNvSpPr>
          <p:nvPr/>
        </p:nvSpPr>
        <p:spPr bwMode="auto">
          <a:xfrm>
            <a:off x="6719888" y="2746375"/>
            <a:ext cx="1320800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350 N/kg</a:t>
            </a:r>
          </a:p>
        </p:txBody>
      </p:sp>
      <p:sp>
        <p:nvSpPr>
          <p:cNvPr id="36" name="TextovéPole 35"/>
          <p:cNvSpPr txBox="1">
            <a:spLocks noChangeArrowheads="1"/>
          </p:cNvSpPr>
          <p:nvPr/>
        </p:nvSpPr>
        <p:spPr bwMode="auto">
          <a:xfrm>
            <a:off x="8156575" y="3660775"/>
            <a:ext cx="1546225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1 100 N/kg</a:t>
            </a:r>
          </a:p>
        </p:txBody>
      </p: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9896475" y="3671888"/>
            <a:ext cx="132080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110 N/kg</a:t>
            </a:r>
          </a:p>
        </p:txBody>
      </p:sp>
      <p:sp>
        <p:nvSpPr>
          <p:cNvPr id="38" name="TextovéPole 37"/>
          <p:cNvSpPr txBox="1">
            <a:spLocks noChangeArrowheads="1"/>
          </p:cNvSpPr>
          <p:nvPr/>
        </p:nvSpPr>
        <p:spPr bwMode="auto">
          <a:xfrm>
            <a:off x="8394700" y="5556250"/>
            <a:ext cx="1241425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1,4 N/kg</a:t>
            </a:r>
          </a:p>
        </p:txBody>
      </p: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6719888" y="5556250"/>
            <a:ext cx="1165225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14 N/kg</a:t>
            </a:r>
          </a:p>
        </p:txBody>
      </p:sp>
      <p:sp>
        <p:nvSpPr>
          <p:cNvPr id="40" name="TextovéPole 39"/>
          <p:cNvSpPr txBox="1">
            <a:spLocks noChangeArrowheads="1"/>
          </p:cNvSpPr>
          <p:nvPr/>
        </p:nvSpPr>
        <p:spPr bwMode="auto">
          <a:xfrm>
            <a:off x="10037763" y="4632325"/>
            <a:ext cx="1544637" cy="4619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7 800 N/kg</a:t>
            </a:r>
          </a:p>
        </p:txBody>
      </p:sp>
      <p:sp>
        <p:nvSpPr>
          <p:cNvPr id="41" name="TextovéPole 40"/>
          <p:cNvSpPr txBox="1">
            <a:spLocks noChangeArrowheads="1"/>
          </p:cNvSpPr>
          <p:nvPr/>
        </p:nvSpPr>
        <p:spPr bwMode="auto">
          <a:xfrm>
            <a:off x="8524875" y="4586288"/>
            <a:ext cx="132080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780 N/kg</a:t>
            </a:r>
          </a:p>
        </p:txBody>
      </p:sp>
      <p:sp>
        <p:nvSpPr>
          <p:cNvPr id="42" name="TextovéPole 41"/>
          <p:cNvSpPr txBox="1">
            <a:spLocks noChangeArrowheads="1"/>
          </p:cNvSpPr>
          <p:nvPr/>
        </p:nvSpPr>
        <p:spPr bwMode="auto">
          <a:xfrm>
            <a:off x="6692900" y="4598988"/>
            <a:ext cx="170180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78 000 N/kg</a:t>
            </a:r>
          </a:p>
        </p:txBody>
      </p:sp>
      <p:sp>
        <p:nvSpPr>
          <p:cNvPr id="43" name="TextovéPole 42"/>
          <p:cNvSpPr txBox="1">
            <a:spLocks noChangeArrowheads="1"/>
          </p:cNvSpPr>
          <p:nvPr/>
        </p:nvSpPr>
        <p:spPr bwMode="auto">
          <a:xfrm>
            <a:off x="9917113" y="5551488"/>
            <a:ext cx="132080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140 N/kg</a:t>
            </a:r>
          </a:p>
        </p:txBody>
      </p:sp>
      <p:pic>
        <p:nvPicPr>
          <p:cNvPr id="16386" name="Picture 2" descr="Head 10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53025" y="5222875"/>
            <a:ext cx="841375" cy="849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" name="Picture 2" descr="Head 10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11750" y="4310063"/>
            <a:ext cx="842963" cy="850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" name="Picture 2" descr="Head 10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11750" y="3384550"/>
            <a:ext cx="842963" cy="849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" name="Picture 2" descr="Head 10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54613" y="2495550"/>
            <a:ext cx="765175" cy="774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 nodeType="clickPar">
                      <p:stCondLst>
                        <p:cond delay="0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 nodeType="clickPar">
                      <p:stCondLst>
                        <p:cond delay="0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 nodeType="clickPar">
                      <p:stCondLst>
                        <p:cond delay="0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3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 nodeType="clickPar">
                      <p:stCondLst>
                        <p:cond delay="0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53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 nodeType="clickPar">
                      <p:stCondLst>
                        <p:cond delay="0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1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2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 nodeType="clickPar">
                      <p:stCondLst>
                        <p:cond delay="0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8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9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 nodeType="clickPar">
                      <p:stCondLst>
                        <p:cond delay="0"/>
                      </p:stCondLst>
                      <p:childTnLst>
                        <p:par>
                          <p:cTn id="7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5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 nodeType="clickPar">
                      <p:stCondLst>
                        <p:cond delay="0"/>
                      </p:stCondLst>
                      <p:childTnLst>
                        <p:par>
                          <p:cTn id="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2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3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 nodeType="clickPar">
                      <p:stCondLst>
                        <p:cond delay="0"/>
                      </p:stCondLst>
                      <p:childTnLst>
                        <p:par>
                          <p:cTn id="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314" name="Skupina 11"/>
          <p:cNvGrpSpPr>
            <a:grpSpLocks/>
          </p:cNvGrpSpPr>
          <p:nvPr/>
        </p:nvGrpSpPr>
        <p:grpSpPr bwMode="auto">
          <a:xfrm>
            <a:off x="496888" y="0"/>
            <a:ext cx="11071225" cy="5229225"/>
            <a:chOff x="497150" y="0"/>
            <a:chExt cx="11070454" cy="5228974"/>
          </a:xfrm>
        </p:grpSpPr>
        <p:grpSp>
          <p:nvGrpSpPr>
            <p:cNvPr id="13318" name="Skupina 9"/>
            <p:cNvGrpSpPr>
              <a:grpSpLocks/>
            </p:cNvGrpSpPr>
            <p:nvPr/>
          </p:nvGrpSpPr>
          <p:grpSpPr bwMode="auto">
            <a:xfrm>
              <a:off x="914400" y="0"/>
              <a:ext cx="8691239" cy="4422697"/>
              <a:chOff x="1056443" y="523783"/>
              <a:chExt cx="8691239" cy="4422697"/>
            </a:xfrm>
          </p:grpSpPr>
          <p:grpSp>
            <p:nvGrpSpPr>
              <p:cNvPr id="13320" name="Skupina 6"/>
              <p:cNvGrpSpPr>
                <a:grpSpLocks/>
              </p:cNvGrpSpPr>
              <p:nvPr/>
            </p:nvGrpSpPr>
            <p:grpSpPr bwMode="auto">
              <a:xfrm>
                <a:off x="1056443" y="523783"/>
                <a:ext cx="8691239" cy="4422697"/>
                <a:chOff x="1056443" y="523783"/>
                <a:chExt cx="8691239" cy="4422697"/>
              </a:xfrm>
            </p:grpSpPr>
            <p:grpSp>
              <p:nvGrpSpPr>
                <p:cNvPr id="13323" name="Skupina 4"/>
                <p:cNvGrpSpPr>
                  <a:grpSpLocks/>
                </p:cNvGrpSpPr>
                <p:nvPr/>
              </p:nvGrpSpPr>
              <p:grpSpPr bwMode="auto">
                <a:xfrm>
                  <a:off x="1056443" y="523783"/>
                  <a:ext cx="8691239" cy="4422697"/>
                  <a:chOff x="1056443" y="523783"/>
                  <a:chExt cx="8691239" cy="4422697"/>
                </a:xfrm>
              </p:grpSpPr>
              <p:pic>
                <p:nvPicPr>
                  <p:cNvPr id="13325" name="Obrázek 2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/>
                  <a:srcRect/>
                  <a:stretch>
                    <a:fillRect/>
                  </a:stretch>
                </p:blipFill>
                <p:spPr bwMode="auto">
                  <a:xfrm>
                    <a:off x="1083075" y="532659"/>
                    <a:ext cx="8587548" cy="4413821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  <p:sp>
                <p:nvSpPr>
                  <p:cNvPr id="4" name="Obdélník 3"/>
                  <p:cNvSpPr/>
                  <p:nvPr/>
                </p:nvSpPr>
                <p:spPr>
                  <a:xfrm>
                    <a:off x="1056676" y="523783"/>
                    <a:ext cx="8690958" cy="807999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</p:grpSp>
            <p:sp>
              <p:nvSpPr>
                <p:cNvPr id="6" name="Obdélník 5"/>
                <p:cNvSpPr/>
                <p:nvPr/>
              </p:nvSpPr>
              <p:spPr>
                <a:xfrm>
                  <a:off x="1056676" y="1331782"/>
                  <a:ext cx="3320819" cy="166838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</p:grpSp>
          <p:sp>
            <p:nvSpPr>
              <p:cNvPr id="13321" name="TextovéPole 7"/>
              <p:cNvSpPr txBox="1">
                <a:spLocks noChangeArrowheads="1"/>
              </p:cNvSpPr>
              <p:nvPr/>
            </p:nvSpPr>
            <p:spPr bwMode="auto">
              <a:xfrm>
                <a:off x="1056443" y="1331650"/>
                <a:ext cx="3113929" cy="156966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altLang="cs-CZ" sz="2400"/>
                  <a:t>Vesmírná tělesa a jejich</a:t>
                </a:r>
              </a:p>
              <a:p>
                <a:r>
                  <a:rPr lang="cs-CZ" altLang="cs-CZ" sz="2400"/>
                  <a:t>gravitační síly:</a:t>
                </a:r>
              </a:p>
              <a:p>
                <a:endParaRPr lang="cs-CZ" altLang="cs-CZ" sz="2400"/>
              </a:p>
              <a:p>
                <a:endParaRPr lang="cs-CZ" altLang="cs-CZ" sz="2400"/>
              </a:p>
            </p:txBody>
          </p:sp>
          <p:sp>
            <p:nvSpPr>
              <p:cNvPr id="13322" name="TextovéPole 8"/>
              <p:cNvSpPr txBox="1">
                <a:spLocks noChangeArrowheads="1"/>
              </p:cNvSpPr>
              <p:nvPr/>
            </p:nvSpPr>
            <p:spPr bwMode="auto">
              <a:xfrm>
                <a:off x="1083075" y="2258484"/>
                <a:ext cx="1257075" cy="46166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altLang="cs-CZ" sz="2400"/>
                  <a:t>G v N/kg</a:t>
                </a:r>
              </a:p>
            </p:txBody>
          </p:sp>
        </p:grpSp>
        <p:sp>
          <p:nvSpPr>
            <p:cNvPr id="13319" name="TextovéPole 10"/>
            <p:cNvSpPr txBox="1">
              <a:spLocks noChangeArrowheads="1"/>
            </p:cNvSpPr>
            <p:nvPr/>
          </p:nvSpPr>
          <p:spPr bwMode="auto">
            <a:xfrm>
              <a:off x="497150" y="4767309"/>
              <a:ext cx="1107045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altLang="cs-CZ" sz="2400"/>
                <a:t>Do sešitu si opiš úkoly a vypracuj je. Kontrolu si proveď kliknutím na černý obdélník.</a:t>
              </a:r>
            </a:p>
          </p:txBody>
        </p:sp>
      </p:grpSp>
      <p:sp>
        <p:nvSpPr>
          <p:cNvPr id="13315" name="TextovéPole 13"/>
          <p:cNvSpPr txBox="1">
            <a:spLocks noChangeArrowheads="1"/>
          </p:cNvSpPr>
          <p:nvPr/>
        </p:nvSpPr>
        <p:spPr bwMode="auto">
          <a:xfrm>
            <a:off x="496888" y="5229225"/>
            <a:ext cx="95218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1. </a:t>
            </a:r>
            <a:r>
              <a:rPr lang="cs-CZ" altLang="cs-CZ" sz="2400" dirty="0" smtClean="0"/>
              <a:t>Úkol: </a:t>
            </a:r>
            <a:r>
              <a:rPr lang="cs-CZ" altLang="cs-CZ" sz="2400" dirty="0"/>
              <a:t>najdi planety, kde na tělesa působí větší přitažlivá síla než na Zemi.</a:t>
            </a:r>
          </a:p>
        </p:txBody>
      </p:sp>
      <p:sp>
        <p:nvSpPr>
          <p:cNvPr id="13316" name="TextovéPole 14"/>
          <p:cNvSpPr txBox="1">
            <a:spLocks noChangeArrowheads="1"/>
          </p:cNvSpPr>
          <p:nvPr/>
        </p:nvSpPr>
        <p:spPr bwMode="auto">
          <a:xfrm>
            <a:off x="811213" y="5819775"/>
            <a:ext cx="4391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Jsou to Slunce, Jupiter a Neptun.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811213" y="5727700"/>
            <a:ext cx="10067925" cy="64611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338" name="Skupina 1"/>
          <p:cNvGrpSpPr>
            <a:grpSpLocks/>
          </p:cNvGrpSpPr>
          <p:nvPr/>
        </p:nvGrpSpPr>
        <p:grpSpPr bwMode="auto">
          <a:xfrm>
            <a:off x="496888" y="0"/>
            <a:ext cx="11071225" cy="5229225"/>
            <a:chOff x="497150" y="0"/>
            <a:chExt cx="11070454" cy="5228974"/>
          </a:xfrm>
        </p:grpSpPr>
        <p:grpSp>
          <p:nvGrpSpPr>
            <p:cNvPr id="14342" name="Skupina 2"/>
            <p:cNvGrpSpPr>
              <a:grpSpLocks/>
            </p:cNvGrpSpPr>
            <p:nvPr/>
          </p:nvGrpSpPr>
          <p:grpSpPr bwMode="auto">
            <a:xfrm>
              <a:off x="914400" y="0"/>
              <a:ext cx="8691239" cy="4422697"/>
              <a:chOff x="1056443" y="523783"/>
              <a:chExt cx="8691239" cy="4422697"/>
            </a:xfrm>
          </p:grpSpPr>
          <p:grpSp>
            <p:nvGrpSpPr>
              <p:cNvPr id="14344" name="Skupina 4"/>
              <p:cNvGrpSpPr>
                <a:grpSpLocks/>
              </p:cNvGrpSpPr>
              <p:nvPr/>
            </p:nvGrpSpPr>
            <p:grpSpPr bwMode="auto">
              <a:xfrm>
                <a:off x="1056443" y="523783"/>
                <a:ext cx="8691239" cy="4422697"/>
                <a:chOff x="1056443" y="523783"/>
                <a:chExt cx="8691239" cy="4422697"/>
              </a:xfrm>
            </p:grpSpPr>
            <p:grpSp>
              <p:nvGrpSpPr>
                <p:cNvPr id="14347" name="Skupina 7"/>
                <p:cNvGrpSpPr>
                  <a:grpSpLocks/>
                </p:cNvGrpSpPr>
                <p:nvPr/>
              </p:nvGrpSpPr>
              <p:grpSpPr bwMode="auto">
                <a:xfrm>
                  <a:off x="1056443" y="523783"/>
                  <a:ext cx="8691239" cy="4422697"/>
                  <a:chOff x="1056443" y="523783"/>
                  <a:chExt cx="8691239" cy="4422697"/>
                </a:xfrm>
              </p:grpSpPr>
              <p:pic>
                <p:nvPicPr>
                  <p:cNvPr id="14349" name="Obrázek 9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/>
                  <a:srcRect/>
                  <a:stretch>
                    <a:fillRect/>
                  </a:stretch>
                </p:blipFill>
                <p:spPr bwMode="auto">
                  <a:xfrm>
                    <a:off x="1083075" y="532659"/>
                    <a:ext cx="8587548" cy="4413821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  <p:sp>
                <p:nvSpPr>
                  <p:cNvPr id="11" name="Obdélník 10"/>
                  <p:cNvSpPr/>
                  <p:nvPr/>
                </p:nvSpPr>
                <p:spPr>
                  <a:xfrm>
                    <a:off x="1056676" y="523783"/>
                    <a:ext cx="8690958" cy="807999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</p:grpSp>
            <p:sp>
              <p:nvSpPr>
                <p:cNvPr id="9" name="Obdélník 8"/>
                <p:cNvSpPr/>
                <p:nvPr/>
              </p:nvSpPr>
              <p:spPr>
                <a:xfrm>
                  <a:off x="1056676" y="1331782"/>
                  <a:ext cx="3320819" cy="166838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</p:grpSp>
          <p:sp>
            <p:nvSpPr>
              <p:cNvPr id="14345" name="TextovéPole 5"/>
              <p:cNvSpPr txBox="1">
                <a:spLocks noChangeArrowheads="1"/>
              </p:cNvSpPr>
              <p:nvPr/>
            </p:nvSpPr>
            <p:spPr bwMode="auto">
              <a:xfrm>
                <a:off x="1056443" y="1331650"/>
                <a:ext cx="3113929" cy="156966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altLang="cs-CZ" sz="2400"/>
                  <a:t>Vesmírná tělesa a jejich</a:t>
                </a:r>
              </a:p>
              <a:p>
                <a:r>
                  <a:rPr lang="cs-CZ" altLang="cs-CZ" sz="2400"/>
                  <a:t>gravitační síly:</a:t>
                </a:r>
              </a:p>
              <a:p>
                <a:endParaRPr lang="cs-CZ" altLang="cs-CZ" sz="2400"/>
              </a:p>
              <a:p>
                <a:endParaRPr lang="cs-CZ" altLang="cs-CZ" sz="2400"/>
              </a:p>
            </p:txBody>
          </p:sp>
          <p:sp>
            <p:nvSpPr>
              <p:cNvPr id="14346" name="TextovéPole 6"/>
              <p:cNvSpPr txBox="1">
                <a:spLocks noChangeArrowheads="1"/>
              </p:cNvSpPr>
              <p:nvPr/>
            </p:nvSpPr>
            <p:spPr bwMode="auto">
              <a:xfrm>
                <a:off x="1083075" y="2258484"/>
                <a:ext cx="1257075" cy="46166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altLang="cs-CZ" sz="2400"/>
                  <a:t>G v N/kg</a:t>
                </a:r>
              </a:p>
            </p:txBody>
          </p:sp>
        </p:grpSp>
        <p:sp>
          <p:nvSpPr>
            <p:cNvPr id="14343" name="TextovéPole 3"/>
            <p:cNvSpPr txBox="1">
              <a:spLocks noChangeArrowheads="1"/>
            </p:cNvSpPr>
            <p:nvPr/>
          </p:nvSpPr>
          <p:spPr bwMode="auto">
            <a:xfrm>
              <a:off x="497150" y="4767309"/>
              <a:ext cx="1107045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altLang="cs-CZ" sz="2400"/>
                <a:t>Do sešitu si opiš úkoly a vypracuj je. Kontrolu si proveď kliknutím na černý obdélník.</a:t>
              </a:r>
            </a:p>
          </p:txBody>
        </p:sp>
      </p:grpSp>
      <p:sp>
        <p:nvSpPr>
          <p:cNvPr id="14339" name="TextovéPole 12"/>
          <p:cNvSpPr txBox="1">
            <a:spLocks noChangeArrowheads="1"/>
          </p:cNvSpPr>
          <p:nvPr/>
        </p:nvSpPr>
        <p:spPr bwMode="auto">
          <a:xfrm flipH="1">
            <a:off x="496888" y="5337175"/>
            <a:ext cx="108219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2.úkol: Najdi tělesa, kde působí menší přitažlivá síla než na planetě Zemi.</a:t>
            </a:r>
          </a:p>
        </p:txBody>
      </p:sp>
      <p:sp>
        <p:nvSpPr>
          <p:cNvPr id="14340" name="TextovéPole 13"/>
          <p:cNvSpPr txBox="1">
            <a:spLocks noChangeArrowheads="1"/>
          </p:cNvSpPr>
          <p:nvPr/>
        </p:nvSpPr>
        <p:spPr bwMode="auto">
          <a:xfrm>
            <a:off x="941388" y="5875338"/>
            <a:ext cx="76866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Jsou to planety Měsíc, Merkur, Venuše, Mars, Saturn a Uran.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914400" y="5875338"/>
            <a:ext cx="10067925" cy="4937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362" name="Skupina 1"/>
          <p:cNvGrpSpPr>
            <a:grpSpLocks/>
          </p:cNvGrpSpPr>
          <p:nvPr/>
        </p:nvGrpSpPr>
        <p:grpSpPr bwMode="auto">
          <a:xfrm>
            <a:off x="496888" y="0"/>
            <a:ext cx="11071225" cy="5229225"/>
            <a:chOff x="497150" y="0"/>
            <a:chExt cx="11070454" cy="5228974"/>
          </a:xfrm>
        </p:grpSpPr>
        <p:grpSp>
          <p:nvGrpSpPr>
            <p:cNvPr id="15366" name="Skupina 2"/>
            <p:cNvGrpSpPr>
              <a:grpSpLocks/>
            </p:cNvGrpSpPr>
            <p:nvPr/>
          </p:nvGrpSpPr>
          <p:grpSpPr bwMode="auto">
            <a:xfrm>
              <a:off x="914400" y="0"/>
              <a:ext cx="8691239" cy="4422697"/>
              <a:chOff x="1056443" y="523783"/>
              <a:chExt cx="8691239" cy="4422697"/>
            </a:xfrm>
          </p:grpSpPr>
          <p:grpSp>
            <p:nvGrpSpPr>
              <p:cNvPr id="15368" name="Skupina 4"/>
              <p:cNvGrpSpPr>
                <a:grpSpLocks/>
              </p:cNvGrpSpPr>
              <p:nvPr/>
            </p:nvGrpSpPr>
            <p:grpSpPr bwMode="auto">
              <a:xfrm>
                <a:off x="1056443" y="523783"/>
                <a:ext cx="8691239" cy="4422697"/>
                <a:chOff x="1056443" y="523783"/>
                <a:chExt cx="8691239" cy="4422697"/>
              </a:xfrm>
            </p:grpSpPr>
            <p:grpSp>
              <p:nvGrpSpPr>
                <p:cNvPr id="15371" name="Skupina 7"/>
                <p:cNvGrpSpPr>
                  <a:grpSpLocks/>
                </p:cNvGrpSpPr>
                <p:nvPr/>
              </p:nvGrpSpPr>
              <p:grpSpPr bwMode="auto">
                <a:xfrm>
                  <a:off x="1056443" y="523783"/>
                  <a:ext cx="8691239" cy="4422697"/>
                  <a:chOff x="1056443" y="523783"/>
                  <a:chExt cx="8691239" cy="4422697"/>
                </a:xfrm>
              </p:grpSpPr>
              <p:pic>
                <p:nvPicPr>
                  <p:cNvPr id="15373" name="Obrázek 9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/>
                  <a:srcRect/>
                  <a:stretch>
                    <a:fillRect/>
                  </a:stretch>
                </p:blipFill>
                <p:spPr bwMode="auto">
                  <a:xfrm>
                    <a:off x="1083075" y="532659"/>
                    <a:ext cx="8587548" cy="4413821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  <p:sp>
                <p:nvSpPr>
                  <p:cNvPr id="11" name="Obdélník 10"/>
                  <p:cNvSpPr/>
                  <p:nvPr/>
                </p:nvSpPr>
                <p:spPr>
                  <a:xfrm>
                    <a:off x="1056676" y="523783"/>
                    <a:ext cx="8690958" cy="807999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</p:grpSp>
            <p:sp>
              <p:nvSpPr>
                <p:cNvPr id="9" name="Obdélník 8"/>
                <p:cNvSpPr/>
                <p:nvPr/>
              </p:nvSpPr>
              <p:spPr>
                <a:xfrm>
                  <a:off x="1056676" y="1331782"/>
                  <a:ext cx="3320819" cy="166838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</p:grpSp>
          <p:sp>
            <p:nvSpPr>
              <p:cNvPr id="15369" name="TextovéPole 5"/>
              <p:cNvSpPr txBox="1">
                <a:spLocks noChangeArrowheads="1"/>
              </p:cNvSpPr>
              <p:nvPr/>
            </p:nvSpPr>
            <p:spPr bwMode="auto">
              <a:xfrm>
                <a:off x="1056443" y="1331650"/>
                <a:ext cx="3113929" cy="156966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altLang="cs-CZ" sz="2400"/>
                  <a:t>Vesmírná tělesa a jejich</a:t>
                </a:r>
              </a:p>
              <a:p>
                <a:r>
                  <a:rPr lang="cs-CZ" altLang="cs-CZ" sz="2400"/>
                  <a:t>gravitační síly:</a:t>
                </a:r>
              </a:p>
              <a:p>
                <a:endParaRPr lang="cs-CZ" altLang="cs-CZ" sz="2400"/>
              </a:p>
              <a:p>
                <a:endParaRPr lang="cs-CZ" altLang="cs-CZ" sz="2400"/>
              </a:p>
            </p:txBody>
          </p:sp>
          <p:sp>
            <p:nvSpPr>
              <p:cNvPr id="15370" name="TextovéPole 6"/>
              <p:cNvSpPr txBox="1">
                <a:spLocks noChangeArrowheads="1"/>
              </p:cNvSpPr>
              <p:nvPr/>
            </p:nvSpPr>
            <p:spPr bwMode="auto">
              <a:xfrm>
                <a:off x="1083075" y="2258484"/>
                <a:ext cx="1257075" cy="46166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altLang="cs-CZ" sz="2400"/>
                  <a:t>G v N/kg</a:t>
                </a:r>
              </a:p>
            </p:txBody>
          </p:sp>
        </p:grpSp>
        <p:sp>
          <p:nvSpPr>
            <p:cNvPr id="15367" name="TextovéPole 3"/>
            <p:cNvSpPr txBox="1">
              <a:spLocks noChangeArrowheads="1"/>
            </p:cNvSpPr>
            <p:nvPr/>
          </p:nvSpPr>
          <p:spPr bwMode="auto">
            <a:xfrm>
              <a:off x="497150" y="4767309"/>
              <a:ext cx="1107045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altLang="cs-CZ" sz="2400"/>
                <a:t>Do sešitu si opiš úkoly a vypracuj je. Kontrolu si proveď kliknutím na černý obdélník.</a:t>
              </a:r>
            </a:p>
          </p:txBody>
        </p:sp>
      </p:grpSp>
      <p:sp>
        <p:nvSpPr>
          <p:cNvPr id="15363" name="TextovéPole 11"/>
          <p:cNvSpPr txBox="1">
            <a:spLocks noChangeArrowheads="1"/>
          </p:cNvSpPr>
          <p:nvPr/>
        </p:nvSpPr>
        <p:spPr bwMode="auto">
          <a:xfrm>
            <a:off x="573088" y="5324475"/>
            <a:ext cx="11196637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3. úkol: na které planetě by na tvou školní tašku působila nejmenší a kde naopak největší</a:t>
            </a:r>
          </a:p>
          <a:p>
            <a:r>
              <a:rPr lang="cs-CZ" altLang="cs-CZ" sz="2400"/>
              <a:t>              gravitační síla?</a:t>
            </a:r>
          </a:p>
        </p:txBody>
      </p:sp>
      <p:sp>
        <p:nvSpPr>
          <p:cNvPr id="15364" name="TextovéPole 12"/>
          <p:cNvSpPr txBox="1">
            <a:spLocks noChangeArrowheads="1"/>
          </p:cNvSpPr>
          <p:nvPr/>
        </p:nvSpPr>
        <p:spPr bwMode="auto">
          <a:xfrm>
            <a:off x="941388" y="6156325"/>
            <a:ext cx="87153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Nejmenší gravitační síla na planetě Měsíc, největší na planetě Slunce.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941388" y="6156325"/>
            <a:ext cx="10677525" cy="46672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386" name="Skupina 1"/>
          <p:cNvGrpSpPr>
            <a:grpSpLocks/>
          </p:cNvGrpSpPr>
          <p:nvPr/>
        </p:nvGrpSpPr>
        <p:grpSpPr bwMode="auto">
          <a:xfrm>
            <a:off x="496888" y="0"/>
            <a:ext cx="11071225" cy="5229225"/>
            <a:chOff x="497150" y="0"/>
            <a:chExt cx="11070454" cy="5228974"/>
          </a:xfrm>
        </p:grpSpPr>
        <p:grpSp>
          <p:nvGrpSpPr>
            <p:cNvPr id="16390" name="Skupina 2"/>
            <p:cNvGrpSpPr>
              <a:grpSpLocks/>
            </p:cNvGrpSpPr>
            <p:nvPr/>
          </p:nvGrpSpPr>
          <p:grpSpPr bwMode="auto">
            <a:xfrm>
              <a:off x="914400" y="0"/>
              <a:ext cx="8691239" cy="4422697"/>
              <a:chOff x="1056443" y="523783"/>
              <a:chExt cx="8691239" cy="4422697"/>
            </a:xfrm>
          </p:grpSpPr>
          <p:grpSp>
            <p:nvGrpSpPr>
              <p:cNvPr id="16392" name="Skupina 4"/>
              <p:cNvGrpSpPr>
                <a:grpSpLocks/>
              </p:cNvGrpSpPr>
              <p:nvPr/>
            </p:nvGrpSpPr>
            <p:grpSpPr bwMode="auto">
              <a:xfrm>
                <a:off x="1056443" y="523783"/>
                <a:ext cx="8691239" cy="4422697"/>
                <a:chOff x="1056443" y="523783"/>
                <a:chExt cx="8691239" cy="4422697"/>
              </a:xfrm>
            </p:grpSpPr>
            <p:grpSp>
              <p:nvGrpSpPr>
                <p:cNvPr id="16395" name="Skupina 7"/>
                <p:cNvGrpSpPr>
                  <a:grpSpLocks/>
                </p:cNvGrpSpPr>
                <p:nvPr/>
              </p:nvGrpSpPr>
              <p:grpSpPr bwMode="auto">
                <a:xfrm>
                  <a:off x="1056443" y="523783"/>
                  <a:ext cx="8691239" cy="4422697"/>
                  <a:chOff x="1056443" y="523783"/>
                  <a:chExt cx="8691239" cy="4422697"/>
                </a:xfrm>
              </p:grpSpPr>
              <p:pic>
                <p:nvPicPr>
                  <p:cNvPr id="16397" name="Obrázek 9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/>
                  <a:srcRect/>
                  <a:stretch>
                    <a:fillRect/>
                  </a:stretch>
                </p:blipFill>
                <p:spPr bwMode="auto">
                  <a:xfrm>
                    <a:off x="1083075" y="532659"/>
                    <a:ext cx="8587548" cy="4413821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  <p:sp>
                <p:nvSpPr>
                  <p:cNvPr id="11" name="Obdélník 10"/>
                  <p:cNvSpPr/>
                  <p:nvPr/>
                </p:nvSpPr>
                <p:spPr>
                  <a:xfrm>
                    <a:off x="1056676" y="523783"/>
                    <a:ext cx="8690958" cy="807999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</p:grpSp>
            <p:sp>
              <p:nvSpPr>
                <p:cNvPr id="9" name="Obdélník 8"/>
                <p:cNvSpPr/>
                <p:nvPr/>
              </p:nvSpPr>
              <p:spPr>
                <a:xfrm>
                  <a:off x="1056676" y="1331782"/>
                  <a:ext cx="3320819" cy="166838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</p:grpSp>
          <p:sp>
            <p:nvSpPr>
              <p:cNvPr id="16393" name="TextovéPole 5"/>
              <p:cNvSpPr txBox="1">
                <a:spLocks noChangeArrowheads="1"/>
              </p:cNvSpPr>
              <p:nvPr/>
            </p:nvSpPr>
            <p:spPr bwMode="auto">
              <a:xfrm>
                <a:off x="1056443" y="1331650"/>
                <a:ext cx="3113929" cy="156966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altLang="cs-CZ" sz="2400"/>
                  <a:t>Vesmírná tělesa a jejich</a:t>
                </a:r>
              </a:p>
              <a:p>
                <a:r>
                  <a:rPr lang="cs-CZ" altLang="cs-CZ" sz="2400"/>
                  <a:t>gravitační síly:</a:t>
                </a:r>
              </a:p>
              <a:p>
                <a:endParaRPr lang="cs-CZ" altLang="cs-CZ" sz="2400"/>
              </a:p>
              <a:p>
                <a:endParaRPr lang="cs-CZ" altLang="cs-CZ" sz="2400"/>
              </a:p>
            </p:txBody>
          </p:sp>
          <p:sp>
            <p:nvSpPr>
              <p:cNvPr id="16394" name="TextovéPole 6"/>
              <p:cNvSpPr txBox="1">
                <a:spLocks noChangeArrowheads="1"/>
              </p:cNvSpPr>
              <p:nvPr/>
            </p:nvSpPr>
            <p:spPr bwMode="auto">
              <a:xfrm>
                <a:off x="1083075" y="2258484"/>
                <a:ext cx="1257075" cy="46166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altLang="cs-CZ" sz="2400"/>
                  <a:t>G v N/kg</a:t>
                </a:r>
              </a:p>
            </p:txBody>
          </p:sp>
        </p:grpSp>
        <p:sp>
          <p:nvSpPr>
            <p:cNvPr id="16391" name="TextovéPole 3"/>
            <p:cNvSpPr txBox="1">
              <a:spLocks noChangeArrowheads="1"/>
            </p:cNvSpPr>
            <p:nvPr/>
          </p:nvSpPr>
          <p:spPr bwMode="auto">
            <a:xfrm>
              <a:off x="497150" y="4767309"/>
              <a:ext cx="1107045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altLang="cs-CZ" sz="2400"/>
                <a:t>Do sešitu si opiš úkoly a vypracuj je. Kontrolu si proveď kliknutím na černý obdélník.</a:t>
              </a:r>
            </a:p>
          </p:txBody>
        </p:sp>
      </p:grpSp>
      <p:sp>
        <p:nvSpPr>
          <p:cNvPr id="16387" name="TextovéPole 11"/>
          <p:cNvSpPr txBox="1">
            <a:spLocks noChangeArrowheads="1"/>
          </p:cNvSpPr>
          <p:nvPr/>
        </p:nvSpPr>
        <p:spPr bwMode="auto">
          <a:xfrm>
            <a:off x="496888" y="5229225"/>
            <a:ext cx="10804525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4. úkol: urči, z kterého tělesa by se kosmonautům nejlépe startovalo, kde by kosmická</a:t>
            </a:r>
          </a:p>
          <a:p>
            <a:r>
              <a:rPr lang="cs-CZ" altLang="cs-CZ" sz="2400"/>
              <a:t>              raketa musela  vyvíjet při startu nejmenší sílu?</a:t>
            </a:r>
          </a:p>
        </p:txBody>
      </p:sp>
      <p:sp>
        <p:nvSpPr>
          <p:cNvPr id="16388" name="TextovéPole 12"/>
          <p:cNvSpPr txBox="1">
            <a:spLocks noChangeArrowheads="1"/>
          </p:cNvSpPr>
          <p:nvPr/>
        </p:nvSpPr>
        <p:spPr bwMode="auto">
          <a:xfrm>
            <a:off x="914400" y="6049963"/>
            <a:ext cx="3403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Při startu z planety Měsíc.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914400" y="6049963"/>
            <a:ext cx="10186988" cy="47148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410" name="Skupina 1"/>
          <p:cNvGrpSpPr>
            <a:grpSpLocks/>
          </p:cNvGrpSpPr>
          <p:nvPr/>
        </p:nvGrpSpPr>
        <p:grpSpPr bwMode="auto">
          <a:xfrm>
            <a:off x="496888" y="0"/>
            <a:ext cx="11071225" cy="5229225"/>
            <a:chOff x="497150" y="0"/>
            <a:chExt cx="11070454" cy="5228974"/>
          </a:xfrm>
        </p:grpSpPr>
        <p:grpSp>
          <p:nvGrpSpPr>
            <p:cNvPr id="17415" name="Skupina 2"/>
            <p:cNvGrpSpPr>
              <a:grpSpLocks/>
            </p:cNvGrpSpPr>
            <p:nvPr/>
          </p:nvGrpSpPr>
          <p:grpSpPr bwMode="auto">
            <a:xfrm>
              <a:off x="914400" y="0"/>
              <a:ext cx="8691239" cy="4422697"/>
              <a:chOff x="1056443" y="523783"/>
              <a:chExt cx="8691239" cy="4422697"/>
            </a:xfrm>
          </p:grpSpPr>
          <p:grpSp>
            <p:nvGrpSpPr>
              <p:cNvPr id="17417" name="Skupina 4"/>
              <p:cNvGrpSpPr>
                <a:grpSpLocks/>
              </p:cNvGrpSpPr>
              <p:nvPr/>
            </p:nvGrpSpPr>
            <p:grpSpPr bwMode="auto">
              <a:xfrm>
                <a:off x="1056443" y="523783"/>
                <a:ext cx="8691239" cy="4422697"/>
                <a:chOff x="1056443" y="523783"/>
                <a:chExt cx="8691239" cy="4422697"/>
              </a:xfrm>
            </p:grpSpPr>
            <p:grpSp>
              <p:nvGrpSpPr>
                <p:cNvPr id="17420" name="Skupina 7"/>
                <p:cNvGrpSpPr>
                  <a:grpSpLocks/>
                </p:cNvGrpSpPr>
                <p:nvPr/>
              </p:nvGrpSpPr>
              <p:grpSpPr bwMode="auto">
                <a:xfrm>
                  <a:off x="1056443" y="523783"/>
                  <a:ext cx="8691239" cy="4422697"/>
                  <a:chOff x="1056443" y="523783"/>
                  <a:chExt cx="8691239" cy="4422697"/>
                </a:xfrm>
              </p:grpSpPr>
              <p:pic>
                <p:nvPicPr>
                  <p:cNvPr id="17422" name="Obrázek 9"/>
                  <p:cNvPicPr>
                    <a:picLocks noChangeAspect="1" noChangeArrowheads="1"/>
                  </p:cNvPicPr>
                  <p:nvPr/>
                </p:nvPicPr>
                <p:blipFill>
                  <a:blip r:embed="rId2" cstate="print"/>
                  <a:srcRect/>
                  <a:stretch>
                    <a:fillRect/>
                  </a:stretch>
                </p:blipFill>
                <p:spPr bwMode="auto">
                  <a:xfrm>
                    <a:off x="1083075" y="532659"/>
                    <a:ext cx="8587548" cy="4413821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  <p:sp>
                <p:nvSpPr>
                  <p:cNvPr id="11" name="Obdélník 10"/>
                  <p:cNvSpPr/>
                  <p:nvPr/>
                </p:nvSpPr>
                <p:spPr>
                  <a:xfrm>
                    <a:off x="1056676" y="523783"/>
                    <a:ext cx="8690958" cy="807999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/>
                  <a:lstStyle/>
                  <a:p>
                    <a:pPr algn="ctr">
                      <a:defRPr/>
                    </a:pPr>
                    <a:endParaRPr lang="cs-CZ"/>
                  </a:p>
                </p:txBody>
              </p:sp>
            </p:grpSp>
            <p:sp>
              <p:nvSpPr>
                <p:cNvPr id="9" name="Obdélník 8"/>
                <p:cNvSpPr/>
                <p:nvPr/>
              </p:nvSpPr>
              <p:spPr>
                <a:xfrm>
                  <a:off x="1056676" y="1331782"/>
                  <a:ext cx="3320819" cy="1668382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</p:grpSp>
          <p:sp>
            <p:nvSpPr>
              <p:cNvPr id="17418" name="TextovéPole 5"/>
              <p:cNvSpPr txBox="1">
                <a:spLocks noChangeArrowheads="1"/>
              </p:cNvSpPr>
              <p:nvPr/>
            </p:nvSpPr>
            <p:spPr bwMode="auto">
              <a:xfrm>
                <a:off x="1056443" y="1331650"/>
                <a:ext cx="3113929" cy="156966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altLang="cs-CZ" sz="2400"/>
                  <a:t>Vesmírná tělesa a jejich</a:t>
                </a:r>
              </a:p>
              <a:p>
                <a:r>
                  <a:rPr lang="cs-CZ" altLang="cs-CZ" sz="2400"/>
                  <a:t>gravitační síly:</a:t>
                </a:r>
              </a:p>
              <a:p>
                <a:endParaRPr lang="cs-CZ" altLang="cs-CZ" sz="2400"/>
              </a:p>
              <a:p>
                <a:endParaRPr lang="cs-CZ" altLang="cs-CZ" sz="2400"/>
              </a:p>
            </p:txBody>
          </p:sp>
          <p:sp>
            <p:nvSpPr>
              <p:cNvPr id="17419" name="TextovéPole 6"/>
              <p:cNvSpPr txBox="1">
                <a:spLocks noChangeArrowheads="1"/>
              </p:cNvSpPr>
              <p:nvPr/>
            </p:nvSpPr>
            <p:spPr bwMode="auto">
              <a:xfrm>
                <a:off x="1083075" y="2258484"/>
                <a:ext cx="1257075" cy="46166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cs-CZ" altLang="cs-CZ" sz="2400"/>
                  <a:t>G v N/kg</a:t>
                </a:r>
              </a:p>
            </p:txBody>
          </p:sp>
        </p:grpSp>
        <p:sp>
          <p:nvSpPr>
            <p:cNvPr id="17416" name="TextovéPole 3"/>
            <p:cNvSpPr txBox="1">
              <a:spLocks noChangeArrowheads="1"/>
            </p:cNvSpPr>
            <p:nvPr/>
          </p:nvSpPr>
          <p:spPr bwMode="auto">
            <a:xfrm>
              <a:off x="497150" y="4767309"/>
              <a:ext cx="1107045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altLang="cs-CZ" sz="2400"/>
                <a:t>Do sešitu si opiš úkoly a vypracuj je. Kontrolu si proveď kliknutím na černý obdélník.</a:t>
              </a:r>
            </a:p>
          </p:txBody>
        </p:sp>
      </p:grpSp>
      <p:sp>
        <p:nvSpPr>
          <p:cNvPr id="17411" name="TextovéPole 11"/>
          <p:cNvSpPr txBox="1">
            <a:spLocks noChangeArrowheads="1"/>
          </p:cNvSpPr>
          <p:nvPr/>
        </p:nvSpPr>
        <p:spPr bwMode="auto">
          <a:xfrm>
            <a:off x="496888" y="5157788"/>
            <a:ext cx="106521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5. úkol: vypočítej, jakou gravitační silou je přitahován kosmonaut s hmotností 120 kg</a:t>
            </a:r>
          </a:p>
          <a:p>
            <a:r>
              <a:rPr lang="cs-CZ" altLang="cs-CZ" sz="2400" dirty="0"/>
              <a:t>              na Marsu </a:t>
            </a:r>
          </a:p>
        </p:txBody>
      </p:sp>
      <p:sp>
        <p:nvSpPr>
          <p:cNvPr id="17412" name="TextovéPole 12"/>
          <p:cNvSpPr txBox="1">
            <a:spLocks noChangeArrowheads="1"/>
          </p:cNvSpPr>
          <p:nvPr/>
        </p:nvSpPr>
        <p:spPr bwMode="auto">
          <a:xfrm>
            <a:off x="625475" y="5918200"/>
            <a:ext cx="3144838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m kosmonauta = 120 kg</a:t>
            </a:r>
          </a:p>
          <a:p>
            <a:r>
              <a:rPr lang="cs-CZ" altLang="cs-CZ" sz="2400"/>
              <a:t>g na Marsu =3, 7 N/ kg</a:t>
            </a:r>
          </a:p>
        </p:txBody>
      </p:sp>
      <p:sp>
        <p:nvSpPr>
          <p:cNvPr id="17413" name="TextovéPole 14"/>
          <p:cNvSpPr txBox="1">
            <a:spLocks noChangeArrowheads="1"/>
          </p:cNvSpPr>
          <p:nvPr/>
        </p:nvSpPr>
        <p:spPr bwMode="auto">
          <a:xfrm>
            <a:off x="4233863" y="6122988"/>
            <a:ext cx="4200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 F</a:t>
            </a:r>
            <a:r>
              <a:rPr lang="cs-CZ" altLang="cs-CZ" sz="2000"/>
              <a:t>g</a:t>
            </a:r>
            <a:r>
              <a:rPr lang="cs-CZ" altLang="cs-CZ" sz="2400"/>
              <a:t> = m . g = 120 . 3,7 = 444 N/kg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496888" y="5949950"/>
            <a:ext cx="10383837" cy="85883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ovéPole 1"/>
          <p:cNvSpPr txBox="1">
            <a:spLocks noChangeArrowheads="1"/>
          </p:cNvSpPr>
          <p:nvPr/>
        </p:nvSpPr>
        <p:spPr bwMode="auto">
          <a:xfrm>
            <a:off x="615950" y="865188"/>
            <a:ext cx="1096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Kliknutím na obdélník označ pravdivou větu, ta se ti zabarví zeleně, nepravdivá černě.</a:t>
            </a:r>
          </a:p>
        </p:txBody>
      </p:sp>
      <p:sp>
        <p:nvSpPr>
          <p:cNvPr id="18435" name="TextovéPole 2"/>
          <p:cNvSpPr txBox="1">
            <a:spLocks noChangeArrowheads="1"/>
          </p:cNvSpPr>
          <p:nvPr/>
        </p:nvSpPr>
        <p:spPr bwMode="auto">
          <a:xfrm>
            <a:off x="1884363" y="2114550"/>
            <a:ext cx="7116762" cy="34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Silou 1 N je k Zemi přitahováno těleso o hmotnosti 1 kg.</a:t>
            </a:r>
          </a:p>
          <a:p>
            <a:endParaRPr lang="cs-CZ" altLang="cs-CZ" sz="2400" dirty="0"/>
          </a:p>
          <a:p>
            <a:r>
              <a:rPr lang="cs-CZ" altLang="cs-CZ" sz="2400" dirty="0"/>
              <a:t>Jednotka síly </a:t>
            </a:r>
            <a:r>
              <a:rPr lang="cs-CZ" altLang="cs-CZ" sz="2400" dirty="0" smtClean="0"/>
              <a:t>po </a:t>
            </a:r>
            <a:r>
              <a:rPr lang="cs-CZ" altLang="cs-CZ" sz="2400" dirty="0" err="1"/>
              <a:t>Isaacovi</a:t>
            </a:r>
            <a:r>
              <a:rPr lang="cs-CZ" altLang="cs-CZ" sz="2400" dirty="0"/>
              <a:t> Newtonovi.</a:t>
            </a:r>
          </a:p>
          <a:p>
            <a:endParaRPr lang="cs-CZ" altLang="cs-CZ" sz="2400" dirty="0"/>
          </a:p>
          <a:p>
            <a:r>
              <a:rPr lang="cs-CZ" altLang="cs-CZ" sz="2400" dirty="0"/>
              <a:t>Jeden </a:t>
            </a:r>
            <a:r>
              <a:rPr lang="cs-CZ" altLang="cs-CZ" sz="2400" dirty="0" err="1"/>
              <a:t>meganewton</a:t>
            </a:r>
            <a:r>
              <a:rPr lang="cs-CZ" altLang="cs-CZ" sz="2400" dirty="0"/>
              <a:t> </a:t>
            </a:r>
            <a:r>
              <a:rPr lang="cs-CZ" altLang="cs-CZ" sz="2400" dirty="0" smtClean="0"/>
              <a:t>(1 MN) </a:t>
            </a:r>
            <a:r>
              <a:rPr lang="cs-CZ" altLang="cs-CZ" sz="2400" dirty="0"/>
              <a:t>má 1 000 </a:t>
            </a:r>
            <a:r>
              <a:rPr lang="cs-CZ" altLang="cs-CZ" sz="2400" dirty="0" err="1"/>
              <a:t>000</a:t>
            </a:r>
            <a:r>
              <a:rPr lang="cs-CZ" altLang="cs-CZ" sz="2400" dirty="0"/>
              <a:t> N</a:t>
            </a:r>
          </a:p>
          <a:p>
            <a:endParaRPr lang="cs-CZ" altLang="cs-CZ" sz="2400" dirty="0"/>
          </a:p>
          <a:p>
            <a:r>
              <a:rPr lang="cs-CZ" altLang="cs-CZ" sz="2400" dirty="0"/>
              <a:t>Jednotku síly značíme F.</a:t>
            </a:r>
          </a:p>
          <a:p>
            <a:endParaRPr lang="cs-CZ" altLang="cs-CZ" sz="2400" dirty="0"/>
          </a:p>
          <a:p>
            <a:r>
              <a:rPr lang="cs-CZ" altLang="cs-CZ" sz="2400" dirty="0"/>
              <a:t>Na Měsíci působí menší gravitační síla než na Zemi.</a:t>
            </a:r>
          </a:p>
        </p:txBody>
      </p:sp>
      <p:sp>
        <p:nvSpPr>
          <p:cNvPr id="4" name="Obdélník: se zakulacenými rohy 3"/>
          <p:cNvSpPr/>
          <p:nvPr/>
        </p:nvSpPr>
        <p:spPr>
          <a:xfrm>
            <a:off x="736600" y="5151438"/>
            <a:ext cx="831850" cy="461962"/>
          </a:xfrm>
          <a:prstGeom prst="round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bdélník: se zakulacenými rohy 4"/>
          <p:cNvSpPr/>
          <p:nvPr/>
        </p:nvSpPr>
        <p:spPr>
          <a:xfrm>
            <a:off x="722313" y="4395788"/>
            <a:ext cx="830262" cy="461962"/>
          </a:xfrm>
          <a:prstGeom prst="round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: se zakulacenými rohy 5"/>
          <p:cNvSpPr/>
          <p:nvPr/>
        </p:nvSpPr>
        <p:spPr>
          <a:xfrm>
            <a:off x="708025" y="3611563"/>
            <a:ext cx="830263" cy="461962"/>
          </a:xfrm>
          <a:prstGeom prst="round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Obdélník: se zakulacenými rohy 6"/>
          <p:cNvSpPr/>
          <p:nvPr/>
        </p:nvSpPr>
        <p:spPr>
          <a:xfrm>
            <a:off x="688975" y="2895600"/>
            <a:ext cx="831850" cy="461963"/>
          </a:xfrm>
          <a:prstGeom prst="round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: se zakulacenými rohy 7"/>
          <p:cNvSpPr/>
          <p:nvPr/>
        </p:nvSpPr>
        <p:spPr>
          <a:xfrm>
            <a:off x="688975" y="2179638"/>
            <a:ext cx="831850" cy="461962"/>
          </a:xfrm>
          <a:prstGeom prst="round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18441" name="Picture 5" descr="Student Studying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39250" y="2133600"/>
            <a:ext cx="2416175" cy="34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 nodeType="clickPar">
                      <p:stCondLst>
                        <p:cond delay="0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extovéPole 1"/>
          <p:cNvSpPr txBox="1">
            <a:spLocks noChangeArrowheads="1"/>
          </p:cNvSpPr>
          <p:nvPr/>
        </p:nvSpPr>
        <p:spPr bwMode="auto">
          <a:xfrm>
            <a:off x="514350" y="417513"/>
            <a:ext cx="97313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Těleso je dopraveno ze Země na Měsíc. Jakou hmotnost a tíhu má na Měsíci?</a:t>
            </a:r>
          </a:p>
        </p:txBody>
      </p:sp>
      <p:sp>
        <p:nvSpPr>
          <p:cNvPr id="19459" name="TextovéPole 1"/>
          <p:cNvSpPr txBox="1">
            <a:spLocks noChangeArrowheads="1"/>
          </p:cNvSpPr>
          <p:nvPr/>
        </p:nvSpPr>
        <p:spPr bwMode="auto">
          <a:xfrm>
            <a:off x="514350" y="879475"/>
            <a:ext cx="1096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Kliknutím na obdélník označ pravdivou větu, ta se ti zabarví zeleně, nepravdivá černě.</a:t>
            </a:r>
          </a:p>
        </p:txBody>
      </p:sp>
      <p:sp>
        <p:nvSpPr>
          <p:cNvPr id="19460" name="TextovéPole 4"/>
          <p:cNvSpPr txBox="1">
            <a:spLocks noChangeArrowheads="1"/>
          </p:cNvSpPr>
          <p:nvPr/>
        </p:nvSpPr>
        <p:spPr bwMode="auto">
          <a:xfrm>
            <a:off x="1346200" y="2362200"/>
            <a:ext cx="4870450" cy="2676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Hmotnost a tíhu má nulovou.</a:t>
            </a:r>
          </a:p>
          <a:p>
            <a:endParaRPr lang="cs-CZ" altLang="cs-CZ" sz="2400"/>
          </a:p>
          <a:p>
            <a:r>
              <a:rPr lang="cs-CZ" altLang="cs-CZ" sz="2400"/>
              <a:t>Hmotnost má menší, ale tíhu stejnou.</a:t>
            </a:r>
          </a:p>
          <a:p>
            <a:endParaRPr lang="cs-CZ" altLang="cs-CZ" sz="2400"/>
          </a:p>
          <a:p>
            <a:r>
              <a:rPr lang="cs-CZ" altLang="cs-CZ" sz="2400"/>
              <a:t>Hmotnost má větší, ale tíhu menší.</a:t>
            </a:r>
          </a:p>
          <a:p>
            <a:endParaRPr lang="cs-CZ" altLang="cs-CZ" sz="2400"/>
          </a:p>
          <a:p>
            <a:r>
              <a:rPr lang="cs-CZ" altLang="cs-CZ" sz="2400"/>
              <a:t>Hmotnost má stejnou, ale tíhu menší.</a:t>
            </a:r>
          </a:p>
        </p:txBody>
      </p:sp>
      <p:sp>
        <p:nvSpPr>
          <p:cNvPr id="6" name="Obdélník: se zakulacenými rohy 5"/>
          <p:cNvSpPr/>
          <p:nvPr/>
        </p:nvSpPr>
        <p:spPr>
          <a:xfrm>
            <a:off x="377825" y="4576763"/>
            <a:ext cx="746125" cy="461962"/>
          </a:xfrm>
          <a:prstGeom prst="round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Obdélník: se zakulacenými rohy 6"/>
          <p:cNvSpPr/>
          <p:nvPr/>
        </p:nvSpPr>
        <p:spPr>
          <a:xfrm>
            <a:off x="377825" y="3835400"/>
            <a:ext cx="746125" cy="461963"/>
          </a:xfrm>
          <a:prstGeom prst="round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: se zakulacenými rohy 7"/>
          <p:cNvSpPr/>
          <p:nvPr/>
        </p:nvSpPr>
        <p:spPr>
          <a:xfrm>
            <a:off x="333375" y="3065463"/>
            <a:ext cx="746125" cy="461962"/>
          </a:xfrm>
          <a:prstGeom prst="round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bdélník: se zakulacenými rohy 8"/>
          <p:cNvSpPr/>
          <p:nvPr/>
        </p:nvSpPr>
        <p:spPr>
          <a:xfrm>
            <a:off x="333375" y="2357438"/>
            <a:ext cx="746125" cy="461962"/>
          </a:xfrm>
          <a:prstGeom prst="round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19465" name="Picture 2" descr="Space Walk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6900" y="1928813"/>
            <a:ext cx="4265613" cy="432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 nodeType="clickPar">
                      <p:stCondLst>
                        <p:cond delay="0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 nodeType="clickPar">
                      <p:stCondLst>
                        <p:cond delay="0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ovéPole 2"/>
          <p:cNvSpPr txBox="1">
            <a:spLocks noChangeArrowheads="1"/>
          </p:cNvSpPr>
          <p:nvPr/>
        </p:nvSpPr>
        <p:spPr bwMode="auto">
          <a:xfrm>
            <a:off x="2878138" y="1833563"/>
            <a:ext cx="6094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http://www.clker.com/clipart-man-falling-down.html</a:t>
            </a:r>
          </a:p>
        </p:txBody>
      </p:sp>
      <p:sp>
        <p:nvSpPr>
          <p:cNvPr id="20483" name="TextovéPole 4"/>
          <p:cNvSpPr txBox="1">
            <a:spLocks noChangeArrowheads="1"/>
          </p:cNvSpPr>
          <p:nvPr/>
        </p:nvSpPr>
        <p:spPr bwMode="auto">
          <a:xfrm>
            <a:off x="2878138" y="1095375"/>
            <a:ext cx="6094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http://www.clker.com/clipart-magnet-3.html</a:t>
            </a:r>
          </a:p>
        </p:txBody>
      </p:sp>
      <p:sp>
        <p:nvSpPr>
          <p:cNvPr id="20484" name="TextovéPole 6"/>
          <p:cNvSpPr txBox="1">
            <a:spLocks noChangeArrowheads="1"/>
          </p:cNvSpPr>
          <p:nvPr/>
        </p:nvSpPr>
        <p:spPr bwMode="auto">
          <a:xfrm>
            <a:off x="2878138" y="1463675"/>
            <a:ext cx="6094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http://www.clker.com/clipart-345820.html</a:t>
            </a:r>
          </a:p>
        </p:txBody>
      </p:sp>
      <p:sp>
        <p:nvSpPr>
          <p:cNvPr id="20485" name="TextovéPole 8"/>
          <p:cNvSpPr txBox="1">
            <a:spLocks noChangeArrowheads="1"/>
          </p:cNvSpPr>
          <p:nvPr/>
        </p:nvSpPr>
        <p:spPr bwMode="auto">
          <a:xfrm>
            <a:off x="2878138" y="2201863"/>
            <a:ext cx="609441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SUKOFF, Joshua. Unsplash.com: [online]. 2021-04-25 [cit. 2022-11-18]. Dostupný pod licencí Unsplash.com na WWW: &lt;https://unsplash.com/photos/fe1KuSj03p0&gt;.</a:t>
            </a:r>
            <a:endParaRPr lang="cs-CZ" altLang="cs-CZ"/>
          </a:p>
        </p:txBody>
      </p:sp>
      <p:sp>
        <p:nvSpPr>
          <p:cNvPr id="20486" name="TextovéPole 10"/>
          <p:cNvSpPr txBox="1">
            <a:spLocks noChangeArrowheads="1"/>
          </p:cNvSpPr>
          <p:nvPr/>
        </p:nvSpPr>
        <p:spPr bwMode="auto">
          <a:xfrm>
            <a:off x="2878138" y="3132138"/>
            <a:ext cx="609441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mrminibike. Pixabay.com: [online]. [cit. 2022-11-18]. Dostupný pod licencí Public Domain na WWW: &lt;https://pixabay.com/photos/storm-lightning-clouds-light-city-794559/&gt;.</a:t>
            </a:r>
            <a:endParaRPr lang="cs-CZ" altLang="cs-CZ"/>
          </a:p>
        </p:txBody>
      </p:sp>
      <p:sp>
        <p:nvSpPr>
          <p:cNvPr id="20487" name="TextovéPole 12"/>
          <p:cNvSpPr txBox="1">
            <a:spLocks noChangeArrowheads="1"/>
          </p:cNvSpPr>
          <p:nvPr/>
        </p:nvSpPr>
        <p:spPr bwMode="auto">
          <a:xfrm>
            <a:off x="2878138" y="4194175"/>
            <a:ext cx="60960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Clker-Free-Vector-Images. Pixabay.com: [online]. [cit. 2022-11-18]. Dostupný pod licencí Public Domain na WWW: &lt;https://pixabay.com/vectors/man-combing-hair-black-and-white-33169/&gt;.</a:t>
            </a:r>
            <a:endParaRPr lang="cs-CZ" altLang="cs-CZ"/>
          </a:p>
        </p:txBody>
      </p:sp>
      <p:sp>
        <p:nvSpPr>
          <p:cNvPr id="20488" name="TextovéPole 14"/>
          <p:cNvSpPr txBox="1">
            <a:spLocks noChangeArrowheads="1"/>
          </p:cNvSpPr>
          <p:nvPr/>
        </p:nvSpPr>
        <p:spPr bwMode="auto">
          <a:xfrm>
            <a:off x="2938463" y="5394325"/>
            <a:ext cx="60960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http://www.clker.com/clipart-16957.html</a:t>
            </a:r>
          </a:p>
        </p:txBody>
      </p:sp>
      <p:sp>
        <p:nvSpPr>
          <p:cNvPr id="20489" name="TextovéPole 16"/>
          <p:cNvSpPr txBox="1">
            <a:spLocks noChangeArrowheads="1"/>
          </p:cNvSpPr>
          <p:nvPr/>
        </p:nvSpPr>
        <p:spPr bwMode="auto">
          <a:xfrm>
            <a:off x="2938463" y="5762625"/>
            <a:ext cx="6096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http://www.clker.com/clipart-comb-1.html</a:t>
            </a:r>
          </a:p>
        </p:txBody>
      </p:sp>
      <p:sp>
        <p:nvSpPr>
          <p:cNvPr id="20490" name="TextovéPole 1"/>
          <p:cNvSpPr txBox="1">
            <a:spLocks noChangeArrowheads="1"/>
          </p:cNvSpPr>
          <p:nvPr/>
        </p:nvSpPr>
        <p:spPr bwMode="auto">
          <a:xfrm>
            <a:off x="2938463" y="285750"/>
            <a:ext cx="657066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Zdroje obrázků:</a:t>
            </a:r>
          </a:p>
          <a:p>
            <a:r>
              <a:rPr lang="cs-CZ" altLang="cs-CZ"/>
              <a:t>[ cit. 2022 – 11 – 21 ]. Dostupné pod licencí Public domain na WWW:</a:t>
            </a:r>
          </a:p>
        </p:txBody>
      </p:sp>
      <p:sp>
        <p:nvSpPr>
          <p:cNvPr id="20491" name="TextovéPole 2"/>
          <p:cNvSpPr txBox="1">
            <a:spLocks noChangeArrowheads="1"/>
          </p:cNvSpPr>
          <p:nvPr/>
        </p:nvSpPr>
        <p:spPr bwMode="auto">
          <a:xfrm>
            <a:off x="2627313" y="1090613"/>
            <a:ext cx="2778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20492" name="TextovéPole 3"/>
          <p:cNvSpPr txBox="1">
            <a:spLocks noChangeArrowheads="1"/>
          </p:cNvSpPr>
          <p:nvPr/>
        </p:nvSpPr>
        <p:spPr bwMode="auto">
          <a:xfrm>
            <a:off x="2654300" y="1398588"/>
            <a:ext cx="2778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20493" name="TextovéPole 4"/>
          <p:cNvSpPr txBox="1">
            <a:spLocks noChangeArrowheads="1"/>
          </p:cNvSpPr>
          <p:nvPr/>
        </p:nvSpPr>
        <p:spPr bwMode="auto">
          <a:xfrm>
            <a:off x="2663825" y="1808163"/>
            <a:ext cx="2762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20494" name="TextovéPole 5"/>
          <p:cNvSpPr txBox="1">
            <a:spLocks noChangeArrowheads="1"/>
          </p:cNvSpPr>
          <p:nvPr/>
        </p:nvSpPr>
        <p:spPr bwMode="auto">
          <a:xfrm>
            <a:off x="2663825" y="5392738"/>
            <a:ext cx="2762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20495" name="TextovéPole 6"/>
          <p:cNvSpPr txBox="1">
            <a:spLocks noChangeArrowheads="1"/>
          </p:cNvSpPr>
          <p:nvPr/>
        </p:nvSpPr>
        <p:spPr bwMode="auto">
          <a:xfrm>
            <a:off x="2665413" y="5762625"/>
            <a:ext cx="2778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20496" name="TextovéPole 8"/>
          <p:cNvSpPr txBox="1">
            <a:spLocks noChangeArrowheads="1"/>
          </p:cNvSpPr>
          <p:nvPr/>
        </p:nvSpPr>
        <p:spPr bwMode="auto">
          <a:xfrm>
            <a:off x="7178675" y="1116013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20497" name="TextovéPole 9"/>
          <p:cNvSpPr txBox="1">
            <a:spLocks noChangeArrowheads="1"/>
          </p:cNvSpPr>
          <p:nvPr/>
        </p:nvSpPr>
        <p:spPr bwMode="auto">
          <a:xfrm>
            <a:off x="7051675" y="148748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20498" name="TextovéPole 10"/>
          <p:cNvSpPr txBox="1">
            <a:spLocks noChangeArrowheads="1"/>
          </p:cNvSpPr>
          <p:nvPr/>
        </p:nvSpPr>
        <p:spPr bwMode="auto">
          <a:xfrm>
            <a:off x="7961313" y="1858963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20499" name="TextovéPole 11"/>
          <p:cNvSpPr txBox="1">
            <a:spLocks noChangeArrowheads="1"/>
          </p:cNvSpPr>
          <p:nvPr/>
        </p:nvSpPr>
        <p:spPr bwMode="auto">
          <a:xfrm>
            <a:off x="6878638" y="5348288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20500" name="TextovéPole 12"/>
          <p:cNvSpPr txBox="1">
            <a:spLocks noChangeArrowheads="1"/>
          </p:cNvSpPr>
          <p:nvPr/>
        </p:nvSpPr>
        <p:spPr bwMode="auto">
          <a:xfrm>
            <a:off x="7029450" y="5762625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ovéPole 2"/>
          <p:cNvSpPr txBox="1">
            <a:spLocks noChangeArrowheads="1"/>
          </p:cNvSpPr>
          <p:nvPr/>
        </p:nvSpPr>
        <p:spPr bwMode="auto">
          <a:xfrm>
            <a:off x="2881313" y="290513"/>
            <a:ext cx="6096000" cy="1201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ArtRose. Pixabay.com: [online]. [cit. 2022-11-18]. Dostupný pod licencí Public Domain na WWW: &lt;https://pixabay.com/illustrations/autumn-isolated-blade-branch-5483537/&gt;.</a:t>
            </a:r>
            <a:endParaRPr lang="cs-CZ" altLang="cs-CZ"/>
          </a:p>
        </p:txBody>
      </p:sp>
      <p:sp>
        <p:nvSpPr>
          <p:cNvPr id="21507" name="TextovéPole 4"/>
          <p:cNvSpPr txBox="1">
            <a:spLocks noChangeArrowheads="1"/>
          </p:cNvSpPr>
          <p:nvPr/>
        </p:nvSpPr>
        <p:spPr bwMode="auto">
          <a:xfrm>
            <a:off x="2881313" y="1492250"/>
            <a:ext cx="60960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pithonius. Pixabay.com: [online]. [cit. 2022-11-18]. Dostupný pod licencí Public Domain na WWW: &lt;https://pixabay.com/illustrations/wallet-coin-magnet-trade-magnet-2972568/&gt;.</a:t>
            </a:r>
            <a:endParaRPr lang="cs-CZ" altLang="cs-CZ"/>
          </a:p>
        </p:txBody>
      </p:sp>
      <p:sp>
        <p:nvSpPr>
          <p:cNvPr id="21508" name="TextovéPole 2"/>
          <p:cNvSpPr txBox="1">
            <a:spLocks noChangeArrowheads="1"/>
          </p:cNvSpPr>
          <p:nvPr/>
        </p:nvSpPr>
        <p:spPr bwMode="auto">
          <a:xfrm>
            <a:off x="2881313" y="2617788"/>
            <a:ext cx="6096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http://www.clker.com/clipart-14851.html</a:t>
            </a:r>
          </a:p>
        </p:txBody>
      </p:sp>
      <p:sp>
        <p:nvSpPr>
          <p:cNvPr id="21509" name="TextovéPole 4"/>
          <p:cNvSpPr txBox="1">
            <a:spLocks noChangeArrowheads="1"/>
          </p:cNvSpPr>
          <p:nvPr/>
        </p:nvSpPr>
        <p:spPr bwMode="auto">
          <a:xfrm>
            <a:off x="2881313" y="2987675"/>
            <a:ext cx="6096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http://www.clker.com/clipart-salsa-calena.html</a:t>
            </a:r>
          </a:p>
        </p:txBody>
      </p:sp>
      <p:sp>
        <p:nvSpPr>
          <p:cNvPr id="21510" name="TextovéPole 6"/>
          <p:cNvSpPr txBox="1">
            <a:spLocks noChangeArrowheads="1"/>
          </p:cNvSpPr>
          <p:nvPr/>
        </p:nvSpPr>
        <p:spPr bwMode="auto">
          <a:xfrm>
            <a:off x="2881313" y="3357563"/>
            <a:ext cx="60960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http://www.clker.com/clipart-vintage-bowling.html</a:t>
            </a:r>
          </a:p>
        </p:txBody>
      </p:sp>
      <p:sp>
        <p:nvSpPr>
          <p:cNvPr id="21511" name="TextovéPole 8"/>
          <p:cNvSpPr txBox="1">
            <a:spLocks noChangeArrowheads="1"/>
          </p:cNvSpPr>
          <p:nvPr/>
        </p:nvSpPr>
        <p:spPr bwMode="auto">
          <a:xfrm>
            <a:off x="2881313" y="3725863"/>
            <a:ext cx="6096000" cy="1201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OpenClipart-Vectors. Pixabay.com: [online]. [cit. 2022-11-19]. Dostupný pod licencí Public Domain na WWW: &lt;https://pixabay.com/vectors/grape-juice-machine-press-tool-2027653/&gt;.</a:t>
            </a:r>
            <a:endParaRPr lang="cs-CZ" altLang="cs-CZ"/>
          </a:p>
        </p:txBody>
      </p:sp>
      <p:sp>
        <p:nvSpPr>
          <p:cNvPr id="21512" name="TextovéPole 2"/>
          <p:cNvSpPr txBox="1">
            <a:spLocks noChangeArrowheads="1"/>
          </p:cNvSpPr>
          <p:nvPr/>
        </p:nvSpPr>
        <p:spPr bwMode="auto">
          <a:xfrm>
            <a:off x="2881313" y="4926013"/>
            <a:ext cx="6096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http://www.clker.com/clipart-thumbs-up-smiley.html</a:t>
            </a:r>
          </a:p>
        </p:txBody>
      </p:sp>
      <p:sp>
        <p:nvSpPr>
          <p:cNvPr id="21513" name="TextovéPole 2"/>
          <p:cNvSpPr txBox="1">
            <a:spLocks noChangeArrowheads="1"/>
          </p:cNvSpPr>
          <p:nvPr/>
        </p:nvSpPr>
        <p:spPr bwMode="auto">
          <a:xfrm>
            <a:off x="2881313" y="5295900"/>
            <a:ext cx="6096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http://www.clker.com/clipart-12127.html</a:t>
            </a:r>
          </a:p>
        </p:txBody>
      </p:sp>
      <p:sp>
        <p:nvSpPr>
          <p:cNvPr id="21514" name="TextovéPole 3"/>
          <p:cNvSpPr txBox="1">
            <a:spLocks noChangeArrowheads="1"/>
          </p:cNvSpPr>
          <p:nvPr/>
        </p:nvSpPr>
        <p:spPr bwMode="auto">
          <a:xfrm>
            <a:off x="2703513" y="263207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21515" name="TextovéPole 4"/>
          <p:cNvSpPr txBox="1">
            <a:spLocks noChangeArrowheads="1"/>
          </p:cNvSpPr>
          <p:nvPr/>
        </p:nvSpPr>
        <p:spPr bwMode="auto">
          <a:xfrm>
            <a:off x="2703513" y="2941638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21516" name="TextovéPole 5"/>
          <p:cNvSpPr txBox="1">
            <a:spLocks noChangeArrowheads="1"/>
          </p:cNvSpPr>
          <p:nvPr/>
        </p:nvSpPr>
        <p:spPr bwMode="auto">
          <a:xfrm>
            <a:off x="2703513" y="3362325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21517" name="TextovéPole 6"/>
          <p:cNvSpPr txBox="1">
            <a:spLocks noChangeArrowheads="1"/>
          </p:cNvSpPr>
          <p:nvPr/>
        </p:nvSpPr>
        <p:spPr bwMode="auto">
          <a:xfrm>
            <a:off x="2703513" y="492125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21518" name="TextovéPole 7"/>
          <p:cNvSpPr txBox="1">
            <a:spLocks noChangeArrowheads="1"/>
          </p:cNvSpPr>
          <p:nvPr/>
        </p:nvSpPr>
        <p:spPr bwMode="auto">
          <a:xfrm>
            <a:off x="2730500" y="5295900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&lt;</a:t>
            </a:r>
          </a:p>
        </p:txBody>
      </p:sp>
      <p:sp>
        <p:nvSpPr>
          <p:cNvPr id="21519" name="TextovéPole 8"/>
          <p:cNvSpPr txBox="1">
            <a:spLocks noChangeArrowheads="1"/>
          </p:cNvSpPr>
          <p:nvPr/>
        </p:nvSpPr>
        <p:spPr bwMode="auto">
          <a:xfrm>
            <a:off x="6845300" y="2625725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21520" name="TextovéPole 9"/>
          <p:cNvSpPr txBox="1">
            <a:spLocks noChangeArrowheads="1"/>
          </p:cNvSpPr>
          <p:nvPr/>
        </p:nvSpPr>
        <p:spPr bwMode="auto">
          <a:xfrm>
            <a:off x="7385050" y="2965450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21521" name="TextovéPole 10"/>
          <p:cNvSpPr txBox="1">
            <a:spLocks noChangeArrowheads="1"/>
          </p:cNvSpPr>
          <p:nvPr/>
        </p:nvSpPr>
        <p:spPr bwMode="auto">
          <a:xfrm>
            <a:off x="7685088" y="3362325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21522" name="TextovéPole 11"/>
          <p:cNvSpPr txBox="1">
            <a:spLocks noChangeArrowheads="1"/>
          </p:cNvSpPr>
          <p:nvPr/>
        </p:nvSpPr>
        <p:spPr bwMode="auto">
          <a:xfrm>
            <a:off x="7920038" y="4921250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  <p:sp>
        <p:nvSpPr>
          <p:cNvPr id="21523" name="TextovéPole 12"/>
          <p:cNvSpPr txBox="1">
            <a:spLocks noChangeArrowheads="1"/>
          </p:cNvSpPr>
          <p:nvPr/>
        </p:nvSpPr>
        <p:spPr bwMode="auto">
          <a:xfrm>
            <a:off x="6862763" y="529113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704</TotalTime>
  <Words>880</Words>
  <Application>Microsoft Office PowerPoint</Application>
  <PresentationFormat>Vlastní</PresentationFormat>
  <Paragraphs>231</Paragraphs>
  <Slides>20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5" baseType="lpstr">
      <vt:lpstr>Calibri</vt:lpstr>
      <vt:lpstr>Arial</vt:lpstr>
      <vt:lpstr>Calibri Light</vt:lpstr>
      <vt:lpstr>Roboto Condensed</vt:lpstr>
      <vt:lpstr>Motiv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zhanzelin@centrum.cz</dc:creator>
  <cp:lastModifiedBy>User</cp:lastModifiedBy>
  <cp:revision>47</cp:revision>
  <dcterms:created xsi:type="dcterms:W3CDTF">2022-11-18T09:01:39Z</dcterms:created>
  <dcterms:modified xsi:type="dcterms:W3CDTF">2022-11-21T14:40:17Z</dcterms:modified>
</cp:coreProperties>
</file>