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71" r:id="rId15"/>
    <p:sldId id="269" r:id="rId16"/>
    <p:sldId id="270" r:id="rId17"/>
    <p:sldId id="272" r:id="rId18"/>
    <p:sldId id="273" r:id="rId19"/>
    <p:sldId id="274" r:id="rId20"/>
    <p:sldId id="275" r:id="rId21"/>
    <p:sldId id="276" r:id="rId22"/>
  </p:sldIdLst>
  <p:sldSz cx="12192000" cy="6858000"/>
  <p:notesSz cx="6797675" cy="9926638"/>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1111"/>
    <a:srgbClr val="FFFF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28C1F-0978-438E-864E-BA595405FED6}" v="1" dt="2021-10-19T14:59:16.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125" d="100"/>
          <a:sy n="125" d="100"/>
        </p:scale>
        <p:origin x="-78" y="21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icka.sedivcova@seznam.cz" userId="84e6b5b56d056377" providerId="LiveId" clId="{6E628C1F-0978-438E-864E-BA595405FED6}"/>
    <pc:docChg chg="modSld">
      <pc:chgData name="hanicka.sedivcova@seznam.cz" userId="84e6b5b56d056377" providerId="LiveId" clId="{6E628C1F-0978-438E-864E-BA595405FED6}" dt="2021-10-19T15:04:33.159" v="2" actId="20577"/>
      <pc:docMkLst>
        <pc:docMk/>
      </pc:docMkLst>
      <pc:sldChg chg="modSp mod">
        <pc:chgData name="hanicka.sedivcova@seznam.cz" userId="84e6b5b56d056377" providerId="LiveId" clId="{6E628C1F-0978-438E-864E-BA595405FED6}" dt="2021-10-19T15:04:33.159" v="2" actId="20577"/>
        <pc:sldMkLst>
          <pc:docMk/>
          <pc:sldMk cId="1050429761" sldId="270"/>
        </pc:sldMkLst>
        <pc:spChg chg="mod">
          <ac:chgData name="hanicka.sedivcova@seznam.cz" userId="84e6b5b56d056377" providerId="LiveId" clId="{6E628C1F-0978-438E-864E-BA595405FED6}" dt="2021-10-19T15:04:33.159" v="2" actId="20577"/>
          <ac:spMkLst>
            <pc:docMk/>
            <pc:sldMk cId="1050429761" sldId="270"/>
            <ac:spMk id="2" creationId="{3A637B8E-30F3-4A34-8EC5-04AA38F83CB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xmlns=""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E0E6F1DC-ADFB-42C9-AB34-FCB38C8123FC}"/>
              </a:ext>
            </a:extLst>
          </p:cNvPr>
          <p:cNvSpPr>
            <a:spLocks noGrp="1"/>
          </p:cNvSpPr>
          <p:nvPr>
            <p:ph type="dt" sz="half" idx="10"/>
          </p:nvPr>
        </p:nvSpPr>
        <p:spPr/>
        <p:txBody>
          <a:bodyPr/>
          <a:lstStyle/>
          <a:p>
            <a:fld id="{92538219-6E45-4D12-B767-46F92D5844D4}" type="datetime1">
              <a:rPr lang="en-US" smtClean="0"/>
              <a:pPr/>
              <a:t>1/27/2023</a:t>
            </a:fld>
            <a:endParaRPr lang="en-US"/>
          </a:p>
        </p:txBody>
      </p:sp>
      <p:sp>
        <p:nvSpPr>
          <p:cNvPr id="5" name="Footer Placeholder 4">
            <a:extLst>
              <a:ext uri="{FF2B5EF4-FFF2-40B4-BE49-F238E27FC236}">
                <a16:creationId xmlns:a16="http://schemas.microsoft.com/office/drawing/2014/main" xmlns=""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C803C82-8719-4FAC-94BF-2A91335FB58A}"/>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1819062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558C48B6-C394-452A-94D9-D4802755D841}"/>
              </a:ext>
            </a:extLst>
          </p:cNvPr>
          <p:cNvSpPr>
            <a:spLocks noGrp="1"/>
          </p:cNvSpPr>
          <p:nvPr>
            <p:ph type="dt" sz="half" idx="10"/>
          </p:nvPr>
        </p:nvSpPr>
        <p:spPr/>
        <p:txBody>
          <a:bodyPr/>
          <a:lstStyle/>
          <a:p>
            <a:fld id="{8BB296A2-D8F0-4E17-BFD0-A6C902250D59}" type="datetime1">
              <a:rPr lang="en-US" smtClean="0"/>
              <a:pPr/>
              <a:t>1/27/2023</a:t>
            </a:fld>
            <a:endParaRPr lang="en-US"/>
          </a:p>
        </p:txBody>
      </p:sp>
      <p:sp>
        <p:nvSpPr>
          <p:cNvPr id="5" name="Footer Placeholder 4">
            <a:extLst>
              <a:ext uri="{FF2B5EF4-FFF2-40B4-BE49-F238E27FC236}">
                <a16:creationId xmlns:a16="http://schemas.microsoft.com/office/drawing/2014/main" xmlns=""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3706C92-7C02-4D34-B3E5-D549A7A36BD3}"/>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2848024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CFAB1D84-A229-45B1-BD42-0DC0CE9F8DE9}"/>
              </a:ext>
            </a:extLst>
          </p:cNvPr>
          <p:cNvSpPr>
            <a:spLocks noGrp="1"/>
          </p:cNvSpPr>
          <p:nvPr>
            <p:ph type="dt" sz="half" idx="10"/>
          </p:nvPr>
        </p:nvSpPr>
        <p:spPr/>
        <p:txBody>
          <a:bodyPr/>
          <a:lstStyle/>
          <a:p>
            <a:fld id="{D9108C9C-1ACB-4C84-A002-C7E0E45B937A}" type="datetime1">
              <a:rPr lang="en-US" smtClean="0"/>
              <a:pPr/>
              <a:t>1/27/2023</a:t>
            </a:fld>
            <a:endParaRPr lang="en-US"/>
          </a:p>
        </p:txBody>
      </p:sp>
      <p:sp>
        <p:nvSpPr>
          <p:cNvPr id="5" name="Footer Placeholder 4">
            <a:extLst>
              <a:ext uri="{FF2B5EF4-FFF2-40B4-BE49-F238E27FC236}">
                <a16:creationId xmlns:a16="http://schemas.microsoft.com/office/drawing/2014/main" xmlns=""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644055A-7488-4646-9E88-692036EA22DE}"/>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3586129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47A684E6-393D-4587-AA45-E6734FB47AEC}"/>
              </a:ext>
            </a:extLst>
          </p:cNvPr>
          <p:cNvSpPr>
            <a:spLocks noGrp="1"/>
          </p:cNvSpPr>
          <p:nvPr>
            <p:ph type="dt" sz="half" idx="10"/>
          </p:nvPr>
        </p:nvSpPr>
        <p:spPr/>
        <p:txBody>
          <a:bodyPr/>
          <a:lstStyle/>
          <a:p>
            <a:fld id="{F49AF2A5-B297-4977-9E5B-4D3050E23689}" type="datetime1">
              <a:rPr lang="en-US" smtClean="0"/>
              <a:pPr/>
              <a:t>1/27/2023</a:t>
            </a:fld>
            <a:endParaRPr lang="en-US"/>
          </a:p>
        </p:txBody>
      </p:sp>
      <p:sp>
        <p:nvSpPr>
          <p:cNvPr id="6" name="Footer Placeholder 5">
            <a:extLst>
              <a:ext uri="{FF2B5EF4-FFF2-40B4-BE49-F238E27FC236}">
                <a16:creationId xmlns:a16="http://schemas.microsoft.com/office/drawing/2014/main" xmlns=""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F452369-A8F0-4709-8372-B420A67DB7CC}"/>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310098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33603F8A-08E1-4160-9B7E-E0CA4BF8EC3C}"/>
              </a:ext>
            </a:extLst>
          </p:cNvPr>
          <p:cNvSpPr>
            <a:spLocks noGrp="1"/>
          </p:cNvSpPr>
          <p:nvPr>
            <p:ph type="dt" sz="half" idx="10"/>
          </p:nvPr>
        </p:nvSpPr>
        <p:spPr/>
        <p:txBody>
          <a:bodyPr/>
          <a:lstStyle/>
          <a:p>
            <a:fld id="{70127434-4794-409A-9547-04789BA47588}" type="datetime1">
              <a:rPr lang="en-US" smtClean="0"/>
              <a:pPr/>
              <a:t>1/27/2023</a:t>
            </a:fld>
            <a:endParaRPr lang="en-US"/>
          </a:p>
        </p:txBody>
      </p:sp>
      <p:sp>
        <p:nvSpPr>
          <p:cNvPr id="8" name="Footer Placeholder 7">
            <a:extLst>
              <a:ext uri="{FF2B5EF4-FFF2-40B4-BE49-F238E27FC236}">
                <a16:creationId xmlns:a16="http://schemas.microsoft.com/office/drawing/2014/main" xmlns=""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EA596E64-CD6C-4CF7-8624-FA4AE9760EEB}"/>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1072862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68FC0095-49F0-4A83-AE8C-9D13E15C2BD8}"/>
              </a:ext>
            </a:extLst>
          </p:cNvPr>
          <p:cNvSpPr>
            <a:spLocks noGrp="1"/>
          </p:cNvSpPr>
          <p:nvPr>
            <p:ph type="dt" sz="half" idx="10"/>
          </p:nvPr>
        </p:nvSpPr>
        <p:spPr/>
        <p:txBody>
          <a:bodyPr/>
          <a:lstStyle/>
          <a:p>
            <a:fld id="{85658635-357A-4E3D-B824-A5CEFDB8449C}" type="datetime1">
              <a:rPr lang="en-US" smtClean="0"/>
              <a:pPr/>
              <a:t>1/27/2023</a:t>
            </a:fld>
            <a:endParaRPr lang="en-US"/>
          </a:p>
        </p:txBody>
      </p:sp>
      <p:sp>
        <p:nvSpPr>
          <p:cNvPr id="4" name="Footer Placeholder 3">
            <a:extLst>
              <a:ext uri="{FF2B5EF4-FFF2-40B4-BE49-F238E27FC236}">
                <a16:creationId xmlns:a16="http://schemas.microsoft.com/office/drawing/2014/main" xmlns=""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44821F6-2C08-450C-A18C-702D7384292F}"/>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1386704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3FFE119-5FCA-4D9C-9C07-1B81A0BF3BFF}"/>
              </a:ext>
            </a:extLst>
          </p:cNvPr>
          <p:cNvSpPr>
            <a:spLocks noGrp="1"/>
          </p:cNvSpPr>
          <p:nvPr>
            <p:ph type="dt" sz="half" idx="10"/>
          </p:nvPr>
        </p:nvSpPr>
        <p:spPr/>
        <p:txBody>
          <a:bodyPr/>
          <a:lstStyle/>
          <a:p>
            <a:fld id="{7E86FF77-2719-4AD0-8740-0B90FF5D1EFB}" type="datetime1">
              <a:rPr lang="en-US" smtClean="0"/>
              <a:pPr/>
              <a:t>1/27/2023</a:t>
            </a:fld>
            <a:endParaRPr lang="en-US"/>
          </a:p>
        </p:txBody>
      </p:sp>
      <p:sp>
        <p:nvSpPr>
          <p:cNvPr id="3" name="Footer Placeholder 2">
            <a:extLst>
              <a:ext uri="{FF2B5EF4-FFF2-40B4-BE49-F238E27FC236}">
                <a16:creationId xmlns:a16="http://schemas.microsoft.com/office/drawing/2014/main" xmlns=""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D11E4B0D-9C21-48D0-9438-C473706814B3}"/>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899719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xmlns=""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xmlns=""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xmlns=""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xmlns=""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xmlns=""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A913719-D65D-4BAE-97B7-FAE8F39982EF}"/>
              </a:ext>
            </a:extLst>
          </p:cNvPr>
          <p:cNvSpPr>
            <a:spLocks noGrp="1"/>
          </p:cNvSpPr>
          <p:nvPr>
            <p:ph type="dt" sz="half" idx="10"/>
          </p:nvPr>
        </p:nvSpPr>
        <p:spPr/>
        <p:txBody>
          <a:bodyPr/>
          <a:lstStyle/>
          <a:p>
            <a:fld id="{6E441C83-1089-48B9-8B65-293D4C236D35}" type="datetime1">
              <a:rPr lang="en-US" smtClean="0"/>
              <a:pPr/>
              <a:t>1/27/2023</a:t>
            </a:fld>
            <a:endParaRPr lang="en-US"/>
          </a:p>
        </p:txBody>
      </p:sp>
      <p:sp>
        <p:nvSpPr>
          <p:cNvPr id="6" name="Footer Placeholder 5">
            <a:extLst>
              <a:ext uri="{FF2B5EF4-FFF2-40B4-BE49-F238E27FC236}">
                <a16:creationId xmlns:a16="http://schemas.microsoft.com/office/drawing/2014/main" xmlns=""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C344BA3-19DB-4072-9A2C-08C92361AF9C}"/>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16312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xmlns=""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xmlns=""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xmlns=""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xmlns=""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C1B8431-70CB-4E9F-8A49-CDFF18554212}"/>
              </a:ext>
            </a:extLst>
          </p:cNvPr>
          <p:cNvSpPr>
            <a:spLocks noGrp="1"/>
          </p:cNvSpPr>
          <p:nvPr>
            <p:ph type="dt" sz="half" idx="10"/>
          </p:nvPr>
        </p:nvSpPr>
        <p:spPr/>
        <p:txBody>
          <a:bodyPr/>
          <a:lstStyle/>
          <a:p>
            <a:fld id="{D162FE45-CC1E-47DB-8B82-6CF0636FBDB8}" type="datetime1">
              <a:rPr lang="en-US" smtClean="0"/>
              <a:pPr/>
              <a:t>1/27/2023</a:t>
            </a:fld>
            <a:endParaRPr lang="en-US"/>
          </a:p>
        </p:txBody>
      </p:sp>
      <p:sp>
        <p:nvSpPr>
          <p:cNvPr id="6" name="Footer Placeholder 5">
            <a:extLst>
              <a:ext uri="{FF2B5EF4-FFF2-40B4-BE49-F238E27FC236}">
                <a16:creationId xmlns:a16="http://schemas.microsoft.com/office/drawing/2014/main" xmlns=""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BED93A2-588D-43B5-B6FA-0B7892E6E138}"/>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3426347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01EA3CC-B2DC-4E87-826C-B885A7E62819}"/>
              </a:ext>
            </a:extLst>
          </p:cNvPr>
          <p:cNvSpPr>
            <a:spLocks noGrp="1"/>
          </p:cNvSpPr>
          <p:nvPr>
            <p:ph type="dt" sz="half" idx="10"/>
          </p:nvPr>
        </p:nvSpPr>
        <p:spPr/>
        <p:txBody>
          <a:bodyPr/>
          <a:lstStyle/>
          <a:p>
            <a:fld id="{836430B8-6059-41E5-A5DC-C07A76F5859A}" type="datetime1">
              <a:rPr lang="en-US" smtClean="0"/>
              <a:pPr/>
              <a:t>1/27/2023</a:t>
            </a:fld>
            <a:endParaRPr lang="en-US"/>
          </a:p>
        </p:txBody>
      </p:sp>
      <p:sp>
        <p:nvSpPr>
          <p:cNvPr id="5" name="Footer Placeholder 4">
            <a:extLst>
              <a:ext uri="{FF2B5EF4-FFF2-40B4-BE49-F238E27FC236}">
                <a16:creationId xmlns:a16="http://schemas.microsoft.com/office/drawing/2014/main" xmlns=""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C66031F-5A79-48A7-8EDC-DDD9A9E4B9FC}"/>
              </a:ext>
            </a:extLst>
          </p:cNvPr>
          <p:cNvSpPr>
            <a:spLocks noGrp="1"/>
          </p:cNvSpPr>
          <p:nvPr>
            <p:ph type="sldNum" sz="quarter" idx="12"/>
          </p:nvPr>
        </p:nvSpPr>
        <p:spPr/>
        <p:txBody>
          <a:bodyPr/>
          <a:lstStyle/>
          <a:p>
            <a:fld id="{1F646F3F-274D-499B-ABBE-824EB4ABDC3D}" type="slidenum">
              <a:rPr lang="en-US" smtClean="0"/>
              <a:pPr/>
              <a:t>‹#›</a:t>
            </a:fld>
            <a:endParaRPr lang="en-US"/>
          </a:p>
        </p:txBody>
      </p:sp>
    </p:spTree>
    <p:extLst>
      <p:ext uri="{BB962C8B-B14F-4D97-AF65-F5344CB8AC3E}">
        <p14:creationId xmlns:p14="http://schemas.microsoft.com/office/powerpoint/2010/main" xmlns="" val="3167660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xmlns=""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6F8F32A5-B67B-45C1-B454-12E9FBE0C869}"/>
              </a:ext>
            </a:extLst>
          </p:cNvPr>
          <p:cNvSpPr>
            <a:spLocks noGrp="1"/>
          </p:cNvSpPr>
          <p:nvPr>
            <p:ph type="dt" sz="half" idx="10"/>
          </p:nvPr>
        </p:nvSpPr>
        <p:spPr/>
        <p:txBody>
          <a:bodyPr/>
          <a:lstStyle/>
          <a:p>
            <a:fld id="{A09D0CB7-D16E-4358-B7F4-EA4A24554592}" type="datetime1">
              <a:rPr lang="en-US" smtClean="0"/>
              <a:pPr/>
              <a:t>1/27/2023</a:t>
            </a:fld>
            <a:endParaRPr lang="en-US"/>
          </a:p>
        </p:txBody>
      </p:sp>
      <p:sp>
        <p:nvSpPr>
          <p:cNvPr id="5" name="Footer Placeholder 4">
            <a:extLst>
              <a:ext uri="{FF2B5EF4-FFF2-40B4-BE49-F238E27FC236}">
                <a16:creationId xmlns:a16="http://schemas.microsoft.com/office/drawing/2014/main" xmlns=""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xmlns=""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xmlns="" val="3249938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xmlns=""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pPr/>
              <a:t>1/27/2023</a:t>
            </a:fld>
            <a:endParaRPr lang="en-US" dirty="0"/>
          </a:p>
        </p:txBody>
      </p:sp>
      <p:sp>
        <p:nvSpPr>
          <p:cNvPr id="5" name="Footer Placeholder 4">
            <a:extLst>
              <a:ext uri="{FF2B5EF4-FFF2-40B4-BE49-F238E27FC236}">
                <a16:creationId xmlns:a16="http://schemas.microsoft.com/office/drawing/2014/main" xmlns=""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xmlns="" val="234140635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xmlns="" id="{B874FC77-B1AD-4469-830E-1F1D54FBB4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3" descr="Cesta s mnoha zatáčkami skrz kopce a údolí při západu slunce">
            <a:extLst>
              <a:ext uri="{FF2B5EF4-FFF2-40B4-BE49-F238E27FC236}">
                <a16:creationId xmlns:a16="http://schemas.microsoft.com/office/drawing/2014/main" xmlns="" id="{BC304455-2D35-42B7-ADA6-B299D3A88C8B}"/>
              </a:ext>
            </a:extLst>
          </p:cNvPr>
          <p:cNvPicPr>
            <a:picLocks noChangeAspect="1"/>
          </p:cNvPicPr>
          <p:nvPr/>
        </p:nvPicPr>
        <p:blipFill rotWithShape="1">
          <a:blip r:embed="rId2" cstate="print"/>
          <a:srcRect l="2928" r="26850"/>
          <a:stretch/>
        </p:blipFill>
        <p:spPr>
          <a:xfrm>
            <a:off x="-2" y="230829"/>
            <a:ext cx="12191979" cy="6857988"/>
          </a:xfrm>
          <a:prstGeom prst="rect">
            <a:avLst/>
          </a:prstGeom>
          <a:effectLst>
            <a:outerShdw blurRad="596900" dist="330200" dir="8820000" sx="87000" sy="87000" algn="ctr" rotWithShape="0">
              <a:srgbClr val="000000">
                <a:alpha val="29000"/>
              </a:srgbClr>
            </a:outerShdw>
          </a:effectLst>
        </p:spPr>
      </p:pic>
      <p:sp useBgFill="1">
        <p:nvSpPr>
          <p:cNvPr id="24" name="Rectangle 23">
            <a:extLst>
              <a:ext uri="{FF2B5EF4-FFF2-40B4-BE49-F238E27FC236}">
                <a16:creationId xmlns:a16="http://schemas.microsoft.com/office/drawing/2014/main" xmlns="" id="{2E50A422-27E0-44A6-9629-19BD1B3537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8" cy="2281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xmlns="" id="{A6834A66-723F-4B47-BF01-F6D4B2A1B1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096000" cy="22819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Nadpis 1">
            <a:extLst>
              <a:ext uri="{FF2B5EF4-FFF2-40B4-BE49-F238E27FC236}">
                <a16:creationId xmlns:a16="http://schemas.microsoft.com/office/drawing/2014/main" xmlns="" id="{11A13F17-0A33-4D3D-829F-574D5BD26BF7}"/>
              </a:ext>
            </a:extLst>
          </p:cNvPr>
          <p:cNvSpPr>
            <a:spLocks noGrp="1"/>
          </p:cNvSpPr>
          <p:nvPr>
            <p:ph type="ctrTitle"/>
          </p:nvPr>
        </p:nvSpPr>
        <p:spPr>
          <a:xfrm>
            <a:off x="589558" y="293428"/>
            <a:ext cx="5333871" cy="1815151"/>
          </a:xfrm>
        </p:spPr>
        <p:txBody>
          <a:bodyPr anchor="ctr">
            <a:normAutofit/>
          </a:bodyPr>
          <a:lstStyle/>
          <a:p>
            <a:r>
              <a:rPr lang="cs-CZ" sz="3600"/>
              <a:t>Velká Morava</a:t>
            </a:r>
          </a:p>
        </p:txBody>
      </p:sp>
      <p:sp>
        <p:nvSpPr>
          <p:cNvPr id="3" name="Podnadpis 2">
            <a:extLst>
              <a:ext uri="{FF2B5EF4-FFF2-40B4-BE49-F238E27FC236}">
                <a16:creationId xmlns:a16="http://schemas.microsoft.com/office/drawing/2014/main" xmlns="" id="{A4E138E6-F434-41FF-A2AC-921705DB0D06}"/>
              </a:ext>
            </a:extLst>
          </p:cNvPr>
          <p:cNvSpPr>
            <a:spLocks noGrp="1"/>
          </p:cNvSpPr>
          <p:nvPr>
            <p:ph type="subTitle" idx="1"/>
          </p:nvPr>
        </p:nvSpPr>
        <p:spPr>
          <a:xfrm>
            <a:off x="6270162" y="293427"/>
            <a:ext cx="4767005" cy="1815152"/>
          </a:xfrm>
        </p:spPr>
        <p:txBody>
          <a:bodyPr anchor="ctr">
            <a:normAutofit/>
          </a:bodyPr>
          <a:lstStyle/>
          <a:p>
            <a:r>
              <a:rPr lang="cs-CZ" dirty="0"/>
              <a:t>NAŠI DÁVNÍ PŘEDCI</a:t>
            </a:r>
          </a:p>
        </p:txBody>
      </p:sp>
    </p:spTree>
    <p:extLst>
      <p:ext uri="{BB962C8B-B14F-4D97-AF65-F5344CB8AC3E}">
        <p14:creationId xmlns:p14="http://schemas.microsoft.com/office/powerpoint/2010/main" xmlns="" val="241092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3A49F48D-AF6B-40CB-AAEE-2610CD8E34A0}"/>
              </a:ext>
            </a:extLst>
          </p:cNvPr>
          <p:cNvSpPr>
            <a:spLocks noGrp="1"/>
          </p:cNvSpPr>
          <p:nvPr>
            <p:ph type="title"/>
          </p:nvPr>
        </p:nvSpPr>
        <p:spPr/>
        <p:txBody>
          <a:bodyPr/>
          <a:lstStyle/>
          <a:p>
            <a:r>
              <a:rPr lang="cs-CZ" dirty="0"/>
              <a:t>VELKOMORAVSKÁ ŘÍŠE</a:t>
            </a:r>
          </a:p>
        </p:txBody>
      </p:sp>
      <p:sp>
        <p:nvSpPr>
          <p:cNvPr id="3" name="Zástupný obsah 2">
            <a:extLst>
              <a:ext uri="{FF2B5EF4-FFF2-40B4-BE49-F238E27FC236}">
                <a16:creationId xmlns:a16="http://schemas.microsoft.com/office/drawing/2014/main" xmlns="" id="{2666AF3D-215E-401C-B836-B4D29D0F1679}"/>
              </a:ext>
            </a:extLst>
          </p:cNvPr>
          <p:cNvSpPr>
            <a:spLocks noGrp="1"/>
          </p:cNvSpPr>
          <p:nvPr>
            <p:ph idx="1"/>
          </p:nvPr>
        </p:nvSpPr>
        <p:spPr/>
        <p:txBody>
          <a:bodyPr/>
          <a:lstStyle/>
          <a:p>
            <a:pPr marL="342900" indent="-342900">
              <a:buFont typeface="Arial" panose="020B0604020202020204" pitchFamily="34" charset="0"/>
              <a:buChar char="•"/>
            </a:pPr>
            <a:r>
              <a:rPr lang="cs-CZ" dirty="0"/>
              <a:t>Zkráceně Velká Morava je pozdější historické označení pro první stabilní knížectví západních Slovanů ve střední Evropě</a:t>
            </a:r>
          </a:p>
          <a:p>
            <a:pPr marL="342900" indent="-342900">
              <a:buFont typeface="Arial" panose="020B0604020202020204" pitchFamily="34" charset="0"/>
              <a:buChar char="•"/>
            </a:pPr>
            <a:r>
              <a:rPr lang="cs-CZ" dirty="0"/>
              <a:t>Rozkládala se na území dnešní Moravy, Slovenska a Maďarska v letech 833-907</a:t>
            </a:r>
          </a:p>
          <a:p>
            <a:pPr marL="342900" indent="-342900">
              <a:buFont typeface="Arial" panose="020B0604020202020204" pitchFamily="34" charset="0"/>
              <a:buChar char="•"/>
            </a:pPr>
            <a:endParaRPr lang="cs-CZ" dirty="0"/>
          </a:p>
          <a:p>
            <a:pPr marL="342900" indent="-342900">
              <a:buFont typeface="Arial" panose="020B0604020202020204" pitchFamily="34" charset="0"/>
              <a:buChar char="•"/>
            </a:pPr>
            <a:endParaRPr lang="cs-CZ" dirty="0"/>
          </a:p>
        </p:txBody>
      </p:sp>
    </p:spTree>
    <p:extLst>
      <p:ext uri="{BB962C8B-B14F-4D97-AF65-F5344CB8AC3E}">
        <p14:creationId xmlns:p14="http://schemas.microsoft.com/office/powerpoint/2010/main" xmlns="" val="2978833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1EAB3D22-AB40-40FA-AC62-B013D59AC818}"/>
              </a:ext>
            </a:extLst>
          </p:cNvPr>
          <p:cNvSpPr>
            <a:spLocks noGrp="1"/>
          </p:cNvSpPr>
          <p:nvPr>
            <p:ph type="title"/>
          </p:nvPr>
        </p:nvSpPr>
        <p:spPr/>
        <p:txBody>
          <a:bodyPr/>
          <a:lstStyle/>
          <a:p>
            <a:r>
              <a:rPr lang="cs-CZ" dirty="0"/>
              <a:t>ZÁNIK VELKOMORAVSKÉ ŘÍŠE</a:t>
            </a:r>
          </a:p>
        </p:txBody>
      </p:sp>
      <p:sp>
        <p:nvSpPr>
          <p:cNvPr id="3" name="Zástupný obsah 2">
            <a:extLst>
              <a:ext uri="{FF2B5EF4-FFF2-40B4-BE49-F238E27FC236}">
                <a16:creationId xmlns:a16="http://schemas.microsoft.com/office/drawing/2014/main" xmlns="" id="{8FE47F5B-8799-4D2A-873C-78958CD29CA5}"/>
              </a:ext>
            </a:extLst>
          </p:cNvPr>
          <p:cNvSpPr>
            <a:spLocks noGrp="1"/>
          </p:cNvSpPr>
          <p:nvPr>
            <p:ph idx="1"/>
          </p:nvPr>
        </p:nvSpPr>
        <p:spPr/>
        <p:txBody>
          <a:bodyPr/>
          <a:lstStyle/>
          <a:p>
            <a:pPr marL="342900" indent="-342900">
              <a:buFont typeface="Arial" panose="020B0604020202020204" pitchFamily="34" charset="0"/>
              <a:buChar char="•"/>
            </a:pPr>
            <a:r>
              <a:rPr lang="cs-CZ" dirty="0"/>
              <a:t>Důvod zániku Velké Moravy přímo souvisí s invazemi Maďarů do Evropy v 10. století, nicméně nebyla to příčina jediná. Význam mohly sehrát i faktory ekologické, hospodářské a nerovnost domácích </a:t>
            </a:r>
            <a:r>
              <a:rPr lang="cs-CZ" dirty="0" smtClean="0"/>
              <a:t>elit, jejímž </a:t>
            </a:r>
            <a:r>
              <a:rPr lang="cs-CZ" dirty="0"/>
              <a:t>projevem byl střet Mojmíra II a Svatopluka II</a:t>
            </a:r>
          </a:p>
          <a:p>
            <a:pPr marL="342900" indent="-342900">
              <a:buFont typeface="Arial" panose="020B0604020202020204" pitchFamily="34" charset="0"/>
              <a:buChar char="•"/>
            </a:pPr>
            <a:endParaRPr lang="cs-CZ" dirty="0"/>
          </a:p>
        </p:txBody>
      </p:sp>
    </p:spTree>
    <p:extLst>
      <p:ext uri="{BB962C8B-B14F-4D97-AF65-F5344CB8AC3E}">
        <p14:creationId xmlns:p14="http://schemas.microsoft.com/office/powerpoint/2010/main" xmlns="" val="157893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FE26FE9C-1FA6-4011-A5D3-EBE387660B2E}"/>
              </a:ext>
            </a:extLst>
          </p:cNvPr>
          <p:cNvSpPr>
            <a:spLocks noGrp="1"/>
          </p:cNvSpPr>
          <p:nvPr>
            <p:ph type="title"/>
          </p:nvPr>
        </p:nvSpPr>
        <p:spPr/>
        <p:txBody>
          <a:bodyPr>
            <a:normAutofit fontScale="90000"/>
          </a:bodyPr>
          <a:lstStyle/>
          <a:p>
            <a:r>
              <a:rPr lang="cs-CZ" dirty="0"/>
              <a:t>PRAMENY Z DOB VELKOMORAVSKÉ ŘÍŠE</a:t>
            </a:r>
          </a:p>
        </p:txBody>
      </p:sp>
      <p:sp>
        <p:nvSpPr>
          <p:cNvPr id="3" name="Zástupný obsah 2">
            <a:extLst>
              <a:ext uri="{FF2B5EF4-FFF2-40B4-BE49-F238E27FC236}">
                <a16:creationId xmlns:a16="http://schemas.microsoft.com/office/drawing/2014/main" xmlns="" id="{7D373C39-56F6-40E7-8BBD-0399EA262DC2}"/>
              </a:ext>
            </a:extLst>
          </p:cNvPr>
          <p:cNvSpPr>
            <a:spLocks noGrp="1"/>
          </p:cNvSpPr>
          <p:nvPr>
            <p:ph idx="1"/>
          </p:nvPr>
        </p:nvSpPr>
        <p:spPr/>
        <p:txBody>
          <a:bodyPr/>
          <a:lstStyle/>
          <a:p>
            <a:pPr marL="342900" indent="-342900">
              <a:buFont typeface="Arial" panose="020B0604020202020204" pitchFamily="34" charset="0"/>
              <a:buChar char="•"/>
            </a:pPr>
            <a:r>
              <a:rPr lang="cs-CZ" dirty="0"/>
              <a:t>Žádné prameny z této doby neobsahují název: Velká Morava nebo Velkomoravská říše</a:t>
            </a:r>
          </a:p>
          <a:p>
            <a:pPr marL="342900" indent="-342900">
              <a:buFont typeface="Arial" panose="020B0604020202020204" pitchFamily="34" charset="0"/>
              <a:buChar char="•"/>
            </a:pPr>
            <a:r>
              <a:rPr lang="cs-CZ" dirty="0"/>
              <a:t>K pojmenování Velké Moravy používaly kmeny jednoduché názvy (pochází z pramenů jiných kmenů)</a:t>
            </a:r>
          </a:p>
          <a:p>
            <a:pPr marL="342900" indent="-342900">
              <a:buFont typeface="Arial" panose="020B0604020202020204" pitchFamily="34" charset="0"/>
              <a:buChar char="•"/>
            </a:pPr>
            <a:endParaRPr lang="cs-CZ" dirty="0"/>
          </a:p>
        </p:txBody>
      </p:sp>
    </p:spTree>
    <p:extLst>
      <p:ext uri="{BB962C8B-B14F-4D97-AF65-F5344CB8AC3E}">
        <p14:creationId xmlns:p14="http://schemas.microsoft.com/office/powerpoint/2010/main" xmlns="" val="4121479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ABD6F946-FD9B-4F23-A9F2-A7E3134A3183}"/>
              </a:ext>
            </a:extLst>
          </p:cNvPr>
          <p:cNvSpPr>
            <a:spLocks noGrp="1"/>
          </p:cNvSpPr>
          <p:nvPr>
            <p:ph type="title"/>
          </p:nvPr>
        </p:nvSpPr>
        <p:spPr/>
        <p:txBody>
          <a:bodyPr/>
          <a:lstStyle/>
          <a:p>
            <a:r>
              <a:rPr lang="cs-CZ" dirty="0"/>
              <a:t>NÁZEV</a:t>
            </a:r>
          </a:p>
        </p:txBody>
      </p:sp>
      <p:sp>
        <p:nvSpPr>
          <p:cNvPr id="3" name="Zástupný obsah 2">
            <a:extLst>
              <a:ext uri="{FF2B5EF4-FFF2-40B4-BE49-F238E27FC236}">
                <a16:creationId xmlns:a16="http://schemas.microsoft.com/office/drawing/2014/main" xmlns="" id="{12031B02-D19C-462F-B429-2FB657BE8767}"/>
              </a:ext>
            </a:extLst>
          </p:cNvPr>
          <p:cNvSpPr>
            <a:spLocks noGrp="1"/>
          </p:cNvSpPr>
          <p:nvPr>
            <p:ph idx="1"/>
          </p:nvPr>
        </p:nvSpPr>
        <p:spPr/>
        <p:txBody>
          <a:bodyPr/>
          <a:lstStyle/>
          <a:p>
            <a:pPr marL="342900" indent="-342900">
              <a:buFont typeface="Arial" panose="020B0604020202020204" pitchFamily="34" charset="0"/>
              <a:buChar char="•"/>
            </a:pPr>
            <a:r>
              <a:rPr lang="cs-CZ" dirty="0"/>
              <a:t>Název Velká Morava pochází z pozdější doby-cca 50 let před zánikem Velké Moravy</a:t>
            </a:r>
          </a:p>
          <a:p>
            <a:pPr marL="342900" indent="-342900">
              <a:buFont typeface="Arial" panose="020B0604020202020204" pitchFamily="34" charset="0"/>
              <a:buChar char="•"/>
            </a:pPr>
            <a:r>
              <a:rPr lang="cs-CZ" dirty="0"/>
              <a:t>Již během středověku se stal přívlastek Velký/á nesrozumitelný</a:t>
            </a:r>
          </a:p>
          <a:p>
            <a:pPr marL="342900" indent="-342900">
              <a:buFont typeface="Arial" panose="020B0604020202020204" pitchFamily="34" charset="0"/>
              <a:buChar char="•"/>
            </a:pPr>
            <a:r>
              <a:rPr lang="cs-CZ" dirty="0"/>
              <a:t>Jako takový je v současné době součástí sporů i mezi národy, které dnes obývají předpokládané území Velké Moravy. Zatímco Češi a Němci trvají na označení "Velká Morava"/"</a:t>
            </a:r>
            <a:r>
              <a:rPr lang="cs-CZ" dirty="0" err="1"/>
              <a:t>Großmähren</a:t>
            </a:r>
            <a:r>
              <a:rPr lang="cs-CZ" dirty="0"/>
              <a:t>", např. Maďaři je zavrhují a používají jiné výrazy (např. v Rakousku "Reich der </a:t>
            </a:r>
            <a:r>
              <a:rPr lang="cs-CZ" dirty="0" err="1"/>
              <a:t>Mährer</a:t>
            </a:r>
            <a:r>
              <a:rPr lang="cs-CZ" dirty="0"/>
              <a:t>"/"Říše Moravanů"). Označení "Velká Morava" má své opodstatnění, ale jen jako paralela k obdobným označením (Velkopolsko, Velkorusko) u vědomí toho, že označení nikterak nekvalifikuje tehdejší stav.</a:t>
            </a:r>
          </a:p>
        </p:txBody>
      </p:sp>
    </p:spTree>
    <p:extLst>
      <p:ext uri="{BB962C8B-B14F-4D97-AF65-F5344CB8AC3E}">
        <p14:creationId xmlns:p14="http://schemas.microsoft.com/office/powerpoint/2010/main" xmlns="" val="3065915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1C85CE40-9B7E-4458-9508-4C30B8610CE4}"/>
              </a:ext>
            </a:extLst>
          </p:cNvPr>
          <p:cNvSpPr>
            <a:spLocks noGrp="1"/>
          </p:cNvSpPr>
          <p:nvPr>
            <p:ph type="title"/>
          </p:nvPr>
        </p:nvSpPr>
        <p:spPr/>
        <p:txBody>
          <a:bodyPr>
            <a:normAutofit fontScale="90000"/>
          </a:bodyPr>
          <a:lstStyle/>
          <a:p>
            <a:r>
              <a:rPr lang="cs-CZ" dirty="0"/>
              <a:t>HISTORIE-VZNIK VELKOMORAVSKÉ ŘÍŠE</a:t>
            </a:r>
          </a:p>
        </p:txBody>
      </p:sp>
      <p:sp>
        <p:nvSpPr>
          <p:cNvPr id="3" name="Zástupný obsah 2">
            <a:extLst>
              <a:ext uri="{FF2B5EF4-FFF2-40B4-BE49-F238E27FC236}">
                <a16:creationId xmlns:a16="http://schemas.microsoft.com/office/drawing/2014/main" xmlns="" id="{3227C6EC-0B40-4CAF-A91F-2753A5D27724}"/>
              </a:ext>
            </a:extLst>
          </p:cNvPr>
          <p:cNvSpPr>
            <a:spLocks noGrp="1"/>
          </p:cNvSpPr>
          <p:nvPr>
            <p:ph idx="1"/>
          </p:nvPr>
        </p:nvSpPr>
        <p:spPr/>
        <p:txBody>
          <a:bodyPr>
            <a:normAutofit/>
          </a:bodyPr>
          <a:lstStyle/>
          <a:p>
            <a:pPr marL="342900" indent="-342900">
              <a:buFont typeface="Arial" panose="020B0604020202020204" pitchFamily="34" charset="0"/>
              <a:buChar char="•"/>
            </a:pPr>
            <a:r>
              <a:rPr lang="cs-CZ" dirty="0"/>
              <a:t>Již v 7. století existoval pravděpodobný předchůdce moravského knížectví, tzv. Sámova říše, který se rozkládal nejspíše v povodí řeky Moravy a na jihozápadním Slovensku, tedy na územích, kde v 9. století vzniklo Moravské knížectví a Nitranské knížectví (oba názvy jsou výtvorem novodobé historiografie). Jednalo se ale spíše o kmenový svaz, jeho vnitřní struktura ještě nemůže být hodnocena jako stát</a:t>
            </a:r>
          </a:p>
          <a:p>
            <a:pPr marL="342900" indent="-342900">
              <a:buFont typeface="Arial" panose="020B0604020202020204" pitchFamily="34" charset="0"/>
              <a:buChar char="•"/>
            </a:pPr>
            <a:r>
              <a:rPr lang="cs-CZ" dirty="0"/>
              <a:t>O době od zániku Sámovy říše (659–661) do zformování moravského státu veškeré historické prameny mlčí, je tedy nejasné, co se na moravském území odehrávalo. Nicméně již pro druhou polovinu 8. století archeologické prameny dokládají existenci místních elit, které se orientovaly na avarský </a:t>
            </a:r>
            <a:r>
              <a:rPr lang="cs-CZ" dirty="0" err="1"/>
              <a:t>kaganát</a:t>
            </a:r>
            <a:r>
              <a:rPr lang="cs-CZ" dirty="0"/>
              <a:t>.</a:t>
            </a:r>
          </a:p>
        </p:txBody>
      </p:sp>
    </p:spTree>
    <p:extLst>
      <p:ext uri="{BB962C8B-B14F-4D97-AF65-F5344CB8AC3E}">
        <p14:creationId xmlns:p14="http://schemas.microsoft.com/office/powerpoint/2010/main" xmlns="" val="107440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A40D5B1-1E3B-465F-A8EF-A90A30021C3C}"/>
              </a:ext>
            </a:extLst>
          </p:cNvPr>
          <p:cNvSpPr>
            <a:spLocks noGrp="1"/>
          </p:cNvSpPr>
          <p:nvPr>
            <p:ph type="title"/>
          </p:nvPr>
        </p:nvSpPr>
        <p:spPr/>
        <p:txBody>
          <a:bodyPr>
            <a:normAutofit fontScale="90000"/>
          </a:bodyPr>
          <a:lstStyle/>
          <a:p>
            <a:r>
              <a:rPr lang="cs-CZ" dirty="0"/>
              <a:t>HISTORIE-VZNIK VELKOMORAVSKÉ ŘÍŠE</a:t>
            </a:r>
          </a:p>
        </p:txBody>
      </p:sp>
      <p:sp>
        <p:nvSpPr>
          <p:cNvPr id="3" name="Zástupný obsah 2">
            <a:extLst>
              <a:ext uri="{FF2B5EF4-FFF2-40B4-BE49-F238E27FC236}">
                <a16:creationId xmlns:a16="http://schemas.microsoft.com/office/drawing/2014/main" xmlns="" id="{70C5E137-6EF8-4A6E-B49A-8B2DB223098F}"/>
              </a:ext>
            </a:extLst>
          </p:cNvPr>
          <p:cNvSpPr>
            <a:spLocks noGrp="1"/>
          </p:cNvSpPr>
          <p:nvPr>
            <p:ph idx="1"/>
          </p:nvPr>
        </p:nvSpPr>
        <p:spPr/>
        <p:txBody>
          <a:bodyPr>
            <a:normAutofit fontScale="85000" lnSpcReduction="20000"/>
          </a:bodyPr>
          <a:lstStyle/>
          <a:p>
            <a:pPr marL="342900" indent="-342900">
              <a:buFont typeface="Arial" panose="020B0604020202020204" pitchFamily="34" charset="0"/>
              <a:buChar char="•"/>
            </a:pPr>
            <a:r>
              <a:rPr lang="cs-CZ" dirty="0"/>
              <a:t>Poté, co se ke konci 8. století zhroutil avarský </a:t>
            </a:r>
            <a:r>
              <a:rPr lang="cs-CZ" dirty="0" err="1"/>
              <a:t>kaganát</a:t>
            </a:r>
            <a:r>
              <a:rPr lang="cs-CZ" dirty="0"/>
              <a:t> pod útokem vojsk Karla Velikého, místní elity se začaly orientovat spíše na franckou kulturu a stabilizovaly svou moc. Počátkem 9. století se objevují dvě knížectví, která spolu vedou politický boj – Moravská říše knížete Mojmíra I., sídlícího pravděpodobně v jihomoravských Mikulčicích, a Nitranské knížectví se střediskem v Nitře na jihozápadě dnešního Slovenska, kde sídlil kníže </a:t>
            </a:r>
            <a:r>
              <a:rPr lang="cs-CZ" dirty="0" err="1"/>
              <a:t>Pribina</a:t>
            </a:r>
            <a:endParaRPr lang="cs-CZ" dirty="0"/>
          </a:p>
          <a:p>
            <a:pPr marL="342900" indent="-342900">
              <a:buFont typeface="Arial" panose="020B0604020202020204" pitchFamily="34" charset="0"/>
              <a:buChar char="•"/>
            </a:pPr>
            <a:r>
              <a:rPr lang="cs-CZ" dirty="0"/>
              <a:t>Ještě roku 822 však Moravané vystupovali jako kmen, když se jejich vyslanci dostavili spolu s vyslanci dalších na Franské říši závislých Slovanů a Avarů, sídlících při hranici říše, k Ludvíku Pobožnému, který svolal na listopad roku 822 do Frankfurtu všeobecný sjezd, na němž se měly probírat záležitosti východní části říše (tedy i záležitosti říši poddaných Slovanů). Účast Moravanů na tomto (pro kmeny poddané říši) povinném sjezdu a to, že se sem stejně jako ostatní dostavili „s dary“, které v pramenech dvojznačně splývají s daněmi a tributy, ukazuje na to, že v té době byli Moravané poddaní a poplatní říši. Již tehdy ale uvnitř moravského kmene patrně probíhaly výrazné mocenské zápasy, které ve 30. letech 9. stol vyústily dvěma význačnými událostmi: oficiálním „křtem Moravy“ a vyhnáním </a:t>
            </a:r>
            <a:r>
              <a:rPr lang="cs-CZ" dirty="0" err="1"/>
              <a:t>Pribiny</a:t>
            </a:r>
            <a:r>
              <a:rPr lang="cs-CZ" dirty="0"/>
              <a:t> z Nitry.</a:t>
            </a:r>
          </a:p>
          <a:p>
            <a:pPr marL="342900" indent="-342900">
              <a:buFont typeface="Arial" panose="020B0604020202020204" pitchFamily="34" charset="0"/>
              <a:buChar char="•"/>
            </a:pPr>
            <a:endParaRPr lang="cs-CZ" dirty="0"/>
          </a:p>
          <a:p>
            <a:pPr marL="342900" indent="-342900">
              <a:buFont typeface="Arial" panose="020B0604020202020204" pitchFamily="34" charset="0"/>
              <a:buChar char="•"/>
            </a:pPr>
            <a:endParaRPr lang="cs-CZ" dirty="0"/>
          </a:p>
        </p:txBody>
      </p:sp>
    </p:spTree>
    <p:extLst>
      <p:ext uri="{BB962C8B-B14F-4D97-AF65-F5344CB8AC3E}">
        <p14:creationId xmlns:p14="http://schemas.microsoft.com/office/powerpoint/2010/main" xmlns="" val="357418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5E6B8DE-62AF-46A6-AF1D-C6CC1FD9D336}"/>
              </a:ext>
            </a:extLst>
          </p:cNvPr>
          <p:cNvSpPr>
            <a:spLocks noGrp="1"/>
          </p:cNvSpPr>
          <p:nvPr>
            <p:ph type="title"/>
          </p:nvPr>
        </p:nvSpPr>
        <p:spPr/>
        <p:txBody>
          <a:bodyPr/>
          <a:lstStyle/>
          <a:p>
            <a:r>
              <a:rPr lang="cs-CZ" dirty="0"/>
              <a:t>NÁBOŽENSTVÍ</a:t>
            </a:r>
          </a:p>
        </p:txBody>
      </p:sp>
      <p:sp>
        <p:nvSpPr>
          <p:cNvPr id="3" name="Zástupný obsah 2">
            <a:extLst>
              <a:ext uri="{FF2B5EF4-FFF2-40B4-BE49-F238E27FC236}">
                <a16:creationId xmlns:a16="http://schemas.microsoft.com/office/drawing/2014/main" xmlns="" id="{3606B87C-E8C3-48D7-B0EC-7CB2CA59CFC6}"/>
              </a:ext>
            </a:extLst>
          </p:cNvPr>
          <p:cNvSpPr>
            <a:spLocks noGrp="1"/>
          </p:cNvSpPr>
          <p:nvPr>
            <p:ph idx="1"/>
          </p:nvPr>
        </p:nvSpPr>
        <p:spPr/>
        <p:txBody>
          <a:bodyPr/>
          <a:lstStyle/>
          <a:p>
            <a:pPr marL="342900" indent="-342900">
              <a:buFont typeface="Arial" panose="020B0604020202020204" pitchFamily="34" charset="0"/>
              <a:buChar char="•"/>
            </a:pPr>
            <a:r>
              <a:rPr lang="cs-CZ" dirty="0"/>
              <a:t>Z velké části Křesťanství, dále se spekuluje že se zde po vzniku Islámu používal Budhismus (náboženství Islámu)</a:t>
            </a:r>
          </a:p>
        </p:txBody>
      </p:sp>
    </p:spTree>
    <p:extLst>
      <p:ext uri="{BB962C8B-B14F-4D97-AF65-F5344CB8AC3E}">
        <p14:creationId xmlns:p14="http://schemas.microsoft.com/office/powerpoint/2010/main" xmlns="" val="1928628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81A610F7-C672-43F0-8FA1-9F2A933903C8}"/>
              </a:ext>
            </a:extLst>
          </p:cNvPr>
          <p:cNvSpPr>
            <a:spLocks noGrp="1"/>
          </p:cNvSpPr>
          <p:nvPr>
            <p:ph type="title"/>
          </p:nvPr>
        </p:nvSpPr>
        <p:spPr/>
        <p:txBody>
          <a:bodyPr>
            <a:normAutofit fontScale="90000"/>
          </a:bodyPr>
          <a:lstStyle/>
          <a:p>
            <a:r>
              <a:rPr lang="cs-CZ" dirty="0"/>
              <a:t>CYRILOMETODĚJSKÁ MISE NA VELKOMORAVSKOU ŘÍŠI</a:t>
            </a:r>
          </a:p>
        </p:txBody>
      </p:sp>
      <p:sp>
        <p:nvSpPr>
          <p:cNvPr id="3" name="Zástupný obsah 2">
            <a:extLst>
              <a:ext uri="{FF2B5EF4-FFF2-40B4-BE49-F238E27FC236}">
                <a16:creationId xmlns:a16="http://schemas.microsoft.com/office/drawing/2014/main" xmlns="" id="{8EC9C65E-02FB-42E8-9016-FA4527EA0B55}"/>
              </a:ext>
            </a:extLst>
          </p:cNvPr>
          <p:cNvSpPr>
            <a:spLocks noGrp="1"/>
          </p:cNvSpPr>
          <p:nvPr>
            <p:ph idx="1"/>
          </p:nvPr>
        </p:nvSpPr>
        <p:spPr/>
        <p:txBody>
          <a:bodyPr/>
          <a:lstStyle/>
          <a:p>
            <a:pPr marL="342900" indent="-342900">
              <a:buFont typeface="Arial" panose="020B0604020202020204" pitchFamily="34" charset="0"/>
              <a:buChar char="•"/>
            </a:pPr>
            <a:r>
              <a:rPr lang="cs-CZ" dirty="0"/>
              <a:t>Pravděpodobně po roce 860 vyslal Rostislav poselstvo k papeži Mikuláši I. a požádal jej o „učitele“, který měl zajistit prohloubení křesťanské víry na Velké Moravě, a také zajistit vzdělání dostatečného množství domácích kněží. Využil k tomu situace, kdy po záchvatu mrtvice tehdejšího pasovského biskupa Hartwiga upadla celá pasovská diecéze včetně misijních území do chaosu. Samotné vyslání učitele se však mělo stát jen prvním krokem na cestě k vytvoření samostatné církevní organizace na Moravě v čele s arcibiskupem. Papež však potřeboval spojenectví východofranského krále Ludvíka Němce a nedovolil si podniknout nic, co by mohlo poškodit bavorský episkopát a popudit Ludvíka Němce. Jeho odpověď na Rostislavovu žádost tak byla pravděpodobně negativní </a:t>
            </a:r>
          </a:p>
        </p:txBody>
      </p:sp>
    </p:spTree>
    <p:extLst>
      <p:ext uri="{BB962C8B-B14F-4D97-AF65-F5344CB8AC3E}">
        <p14:creationId xmlns:p14="http://schemas.microsoft.com/office/powerpoint/2010/main" xmlns="" val="1664423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4BD335F8-A756-4055-8C7E-013A8F6FD9FA}"/>
              </a:ext>
            </a:extLst>
          </p:cNvPr>
          <p:cNvSpPr>
            <a:spLocks noGrp="1"/>
          </p:cNvSpPr>
          <p:nvPr>
            <p:ph type="title"/>
          </p:nvPr>
        </p:nvSpPr>
        <p:spPr/>
        <p:txBody>
          <a:bodyPr/>
          <a:lstStyle/>
          <a:p>
            <a:r>
              <a:rPr lang="cs-CZ" dirty="0"/>
              <a:t>CYRILOMETODĚJSKÁ MISE</a:t>
            </a:r>
          </a:p>
        </p:txBody>
      </p:sp>
      <p:sp>
        <p:nvSpPr>
          <p:cNvPr id="3" name="Zástupný obsah 2">
            <a:extLst>
              <a:ext uri="{FF2B5EF4-FFF2-40B4-BE49-F238E27FC236}">
                <a16:creationId xmlns:a16="http://schemas.microsoft.com/office/drawing/2014/main" xmlns="" id="{66959E70-2C98-419F-A67C-EEA5FCFB3C86}"/>
              </a:ext>
            </a:extLst>
          </p:cNvPr>
          <p:cNvSpPr>
            <a:spLocks noGrp="1"/>
          </p:cNvSpPr>
          <p:nvPr>
            <p:ph idx="1"/>
          </p:nvPr>
        </p:nvSpPr>
        <p:spPr/>
        <p:txBody>
          <a:bodyPr/>
          <a:lstStyle/>
          <a:p>
            <a:pPr marL="342900" indent="-342900">
              <a:buFont typeface="Arial" panose="020B0604020202020204" pitchFamily="34" charset="0"/>
              <a:buChar char="•"/>
            </a:pPr>
            <a:r>
              <a:rPr lang="cs-CZ" dirty="0"/>
              <a:t>Po neúspěchu v Římě vyslal Rostislav obdobné poselstvo k byzantskému císaři Michalovi III., který jeho žádosti vyhověl a na Moravu vyslal misii vedenou jedním z tehdy nejvýznamnějších byzantských učenců Konstantinem a jeho bratrem Metodějem</a:t>
            </a:r>
          </a:p>
          <a:p>
            <a:pPr marL="342900" indent="-342900">
              <a:buFont typeface="Arial" panose="020B0604020202020204" pitchFamily="34" charset="0"/>
              <a:buChar char="•"/>
            </a:pPr>
            <a:r>
              <a:rPr lang="cs-CZ" dirty="0"/>
              <a:t>Konstantin s Metodějem sestavili také takzvaný Zákon </a:t>
            </a:r>
            <a:r>
              <a:rPr lang="cs-CZ" dirty="0" err="1"/>
              <a:t>sudnyj</a:t>
            </a:r>
            <a:r>
              <a:rPr lang="cs-CZ" dirty="0"/>
              <a:t> </a:t>
            </a:r>
            <a:r>
              <a:rPr lang="cs-CZ" dirty="0" err="1"/>
              <a:t>ljudem</a:t>
            </a:r>
            <a:r>
              <a:rPr lang="cs-CZ" dirty="0"/>
              <a:t> (česky Soudní zákon pro laiky), který se ve svém prvním bodě vypořádává s lidmi co nepřijali křesťanství tím, že stanovuje přísné tresty pro ty, kteří konají pohanské oběti nebo přísahy. Trestem bylo to, že: „Každá vesnice, v níž se konají oběti nebo přísahy pohanské, ať je předána Božímu chrámu se vším majetkem, který patří pánům v této vesnici. Ti, kteří konají oběti a přísahy, ať jsou prodáni s veškerým svým majetkem a získaný výnos ať se rozdá chudým.“</a:t>
            </a:r>
          </a:p>
        </p:txBody>
      </p:sp>
    </p:spTree>
    <p:extLst>
      <p:ext uri="{BB962C8B-B14F-4D97-AF65-F5344CB8AC3E}">
        <p14:creationId xmlns:p14="http://schemas.microsoft.com/office/powerpoint/2010/main" xmlns="" val="3669391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24B165A-2608-4AD3-8813-0099C2681FEE}"/>
              </a:ext>
            </a:extLst>
          </p:cNvPr>
          <p:cNvSpPr>
            <a:spLocks noGrp="1"/>
          </p:cNvSpPr>
          <p:nvPr>
            <p:ph type="title"/>
          </p:nvPr>
        </p:nvSpPr>
        <p:spPr/>
        <p:txBody>
          <a:bodyPr/>
          <a:lstStyle/>
          <a:p>
            <a:r>
              <a:rPr lang="cs-CZ" dirty="0"/>
              <a:t>CYRILOMETODĚJSKÁ MISE</a:t>
            </a:r>
          </a:p>
        </p:txBody>
      </p:sp>
      <p:sp>
        <p:nvSpPr>
          <p:cNvPr id="3" name="Zástupný obsah 2">
            <a:extLst>
              <a:ext uri="{FF2B5EF4-FFF2-40B4-BE49-F238E27FC236}">
                <a16:creationId xmlns:a16="http://schemas.microsoft.com/office/drawing/2014/main" xmlns="" id="{90A9E022-D5CD-4A26-9693-32A25BBD6FFE}"/>
              </a:ext>
            </a:extLst>
          </p:cNvPr>
          <p:cNvSpPr>
            <a:spLocks noGrp="1"/>
          </p:cNvSpPr>
          <p:nvPr>
            <p:ph idx="1"/>
          </p:nvPr>
        </p:nvSpPr>
        <p:spPr/>
        <p:txBody>
          <a:bodyPr>
            <a:normAutofit fontScale="92500"/>
          </a:bodyPr>
          <a:lstStyle/>
          <a:p>
            <a:pPr marL="342900" indent="-342900">
              <a:buFont typeface="Arial" panose="020B0604020202020204" pitchFamily="34" charset="0"/>
              <a:buChar char="•"/>
            </a:pPr>
            <a:r>
              <a:rPr lang="cs-CZ" dirty="0"/>
              <a:t>Přestože z Byzance nešlo očekávat založení (arci)biskupství, několikaletá intenzivní kulturně-misijní i církevně-politická činnost Konstantina a Metoděje položila nezbytné základy pro následné budování samostatné církevní organizace. Konstantin také vytvořil nejstarší staroslovanské písmo – hlaholici. V 10. století nicméně Slované přešli k latince a cyrilici a hlaholice se již nadále neužívala.</a:t>
            </a:r>
          </a:p>
          <a:p>
            <a:pPr marL="342900" indent="-342900">
              <a:buFont typeface="Arial" panose="020B0604020202020204" pitchFamily="34" charset="0"/>
              <a:buChar char="•"/>
            </a:pPr>
            <a:endParaRPr lang="cs-CZ" dirty="0"/>
          </a:p>
          <a:p>
            <a:pPr marL="342900" indent="-342900">
              <a:buFont typeface="Arial" panose="020B0604020202020204" pitchFamily="34" charset="0"/>
              <a:buChar char="•"/>
            </a:pPr>
            <a:r>
              <a:rPr lang="cs-CZ" dirty="0"/>
              <a:t>Po Rostislavově zajetí obsadil </a:t>
            </a:r>
            <a:r>
              <a:rPr lang="cs-CZ" dirty="0" err="1"/>
              <a:t>Karloman</a:t>
            </a:r>
            <a:r>
              <a:rPr lang="cs-CZ" dirty="0"/>
              <a:t> pravděpodobně bez boje centra Velkomoravské říše. Správu obsazeného území svěřil hrabatům Wilhelmovi a </a:t>
            </a:r>
            <a:r>
              <a:rPr lang="cs-CZ" dirty="0" err="1"/>
              <a:t>Engilšalkovi</a:t>
            </a:r>
            <a:r>
              <a:rPr lang="cs-CZ" dirty="0"/>
              <a:t>, na nejdůležitější hradiště byly vsazeny franské posádky a církevní správy Moravy se ujal pasovský biskup </a:t>
            </a:r>
            <a:r>
              <a:rPr lang="cs-CZ" dirty="0" err="1"/>
              <a:t>Hermanarik</a:t>
            </a:r>
            <a:r>
              <a:rPr lang="cs-CZ" dirty="0"/>
              <a:t>.</a:t>
            </a:r>
          </a:p>
        </p:txBody>
      </p:sp>
      <p:cxnSp>
        <p:nvCxnSpPr>
          <p:cNvPr id="5" name="Přímá spojnice 4">
            <a:extLst>
              <a:ext uri="{FF2B5EF4-FFF2-40B4-BE49-F238E27FC236}">
                <a16:creationId xmlns:a16="http://schemas.microsoft.com/office/drawing/2014/main" xmlns="" id="{92ED1E94-F3BE-400B-AE75-840FB1DAA995}"/>
              </a:ext>
            </a:extLst>
          </p:cNvPr>
          <p:cNvCxnSpPr/>
          <p:nvPr/>
        </p:nvCxnSpPr>
        <p:spPr>
          <a:xfrm>
            <a:off x="3444536" y="3968318"/>
            <a:ext cx="985421" cy="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xmlns="" val="3636032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3FC30049-64CE-4611-8458-9521B472FB47}"/>
              </a:ext>
            </a:extLst>
          </p:cNvPr>
          <p:cNvSpPr>
            <a:spLocks noGrp="1"/>
          </p:cNvSpPr>
          <p:nvPr>
            <p:ph type="title"/>
          </p:nvPr>
        </p:nvSpPr>
        <p:spPr/>
        <p:txBody>
          <a:bodyPr/>
          <a:lstStyle/>
          <a:p>
            <a:r>
              <a:rPr lang="cs-CZ" dirty="0"/>
              <a:t>VLÁDA SVATOPLUKA I</a:t>
            </a:r>
          </a:p>
        </p:txBody>
      </p:sp>
      <p:sp>
        <p:nvSpPr>
          <p:cNvPr id="3" name="Zástupný obsah 2">
            <a:extLst>
              <a:ext uri="{FF2B5EF4-FFF2-40B4-BE49-F238E27FC236}">
                <a16:creationId xmlns:a16="http://schemas.microsoft.com/office/drawing/2014/main" xmlns="" id="{D318536C-D03C-424A-AA86-67D2C28E9086}"/>
              </a:ext>
            </a:extLst>
          </p:cNvPr>
          <p:cNvSpPr>
            <a:spLocks noGrp="1"/>
          </p:cNvSpPr>
          <p:nvPr>
            <p:ph idx="1"/>
          </p:nvPr>
        </p:nvSpPr>
        <p:spPr/>
        <p:txBody>
          <a:bodyPr>
            <a:normAutofit fontScale="92500"/>
          </a:bodyPr>
          <a:lstStyle/>
          <a:p>
            <a:pPr marL="342900" indent="-342900">
              <a:buFont typeface="Arial" panose="020B0604020202020204" pitchFamily="34" charset="0"/>
              <a:buChar char="•"/>
            </a:pPr>
            <a:r>
              <a:rPr lang="cs-CZ" dirty="0"/>
              <a:t>V roce 870 vydal Svatopluk I. svého strýce Rostislava do zajetí Frankům. Ti obsadili moravskou část Velkomoravské říše a jako správce učinili hrabata Wilhelma a </a:t>
            </a:r>
            <a:r>
              <a:rPr lang="cs-CZ" dirty="0" err="1"/>
              <a:t>Engilšalka</a:t>
            </a:r>
            <a:r>
              <a:rPr lang="cs-CZ" dirty="0"/>
              <a:t>. O rok později Frankové zajali i Svatopluka, který vládl ještě v nitranském údělu. Roku 871 vypukne povstání a Frankové zde rychle ztrácejí vliv. Francký král propustil Svatopluka pod podmínkou, že mu pomůže dobýt říši zpět. Nicméně Svatopluk přestoupil na stranu povstalců, převzal jejich velení a vyhnal Franky z Velké Moravy. V následujících letech úspěšně obhájil nezávislost své říše a v červnu roku 880 papež Jan VIII. vydal bulu </a:t>
            </a:r>
            <a:r>
              <a:rPr lang="cs-CZ" dirty="0" err="1"/>
              <a:t>Industriae</a:t>
            </a:r>
            <a:r>
              <a:rPr lang="cs-CZ" dirty="0"/>
              <a:t> </a:t>
            </a:r>
            <a:r>
              <a:rPr lang="cs-CZ" dirty="0" err="1"/>
              <a:t>tuae</a:t>
            </a:r>
            <a:r>
              <a:rPr lang="cs-CZ" dirty="0"/>
              <a:t>, která zaručovala církevní nezávislost Velké Moravy s vlastní arcidiecézí v čele s arcibiskupem Metodějem. Rovněž jmenoval německého klerika </a:t>
            </a:r>
            <a:r>
              <a:rPr lang="cs-CZ" dirty="0" err="1"/>
              <a:t>Wichinga</a:t>
            </a:r>
            <a:r>
              <a:rPr lang="cs-CZ" dirty="0"/>
              <a:t> jako biskupa Nitry. Staroslověnština byla uznána jako čtvrtý liturgický jazyk společně s latinou, řečtinou a hebrejštinou.</a:t>
            </a:r>
          </a:p>
        </p:txBody>
      </p:sp>
    </p:spTree>
    <p:extLst>
      <p:ext uri="{BB962C8B-B14F-4D97-AF65-F5344CB8AC3E}">
        <p14:creationId xmlns:p14="http://schemas.microsoft.com/office/powerpoint/2010/main" xmlns="" val="908556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D08679B8-156A-4391-928C-5C080073CB69}"/>
              </a:ext>
            </a:extLst>
          </p:cNvPr>
          <p:cNvSpPr>
            <a:spLocks noGrp="1"/>
          </p:cNvSpPr>
          <p:nvPr>
            <p:ph type="title"/>
          </p:nvPr>
        </p:nvSpPr>
        <p:spPr/>
        <p:txBody>
          <a:bodyPr/>
          <a:lstStyle/>
          <a:p>
            <a:r>
              <a:rPr lang="cs-CZ" dirty="0"/>
              <a:t>VLÁDA SVATOPLUKA I</a:t>
            </a:r>
          </a:p>
        </p:txBody>
      </p:sp>
      <p:sp>
        <p:nvSpPr>
          <p:cNvPr id="3" name="Zástupný obsah 2">
            <a:extLst>
              <a:ext uri="{FF2B5EF4-FFF2-40B4-BE49-F238E27FC236}">
                <a16:creationId xmlns:a16="http://schemas.microsoft.com/office/drawing/2014/main" xmlns="" id="{C807EF6E-4E81-4229-8800-D54E57F7AC77}"/>
              </a:ext>
            </a:extLst>
          </p:cNvPr>
          <p:cNvSpPr>
            <a:spLocks noGrp="1"/>
          </p:cNvSpPr>
          <p:nvPr>
            <p:ph idx="1"/>
          </p:nvPr>
        </p:nvSpPr>
        <p:spPr/>
        <p:txBody>
          <a:bodyPr/>
          <a:lstStyle/>
          <a:p>
            <a:pPr marL="342900" indent="-342900">
              <a:buFont typeface="Arial" panose="020B0604020202020204" pitchFamily="34" charset="0"/>
              <a:buChar char="•"/>
            </a:pPr>
            <a:r>
              <a:rPr lang="cs-CZ" dirty="0"/>
              <a:t>Po smrti Metodějově (885) byl Svatopluk východofranskými biskupy přesvědčen, aby žáky bratrů Konstantina a Metoděje ze země vyhnal a začal podporovat latinskou (tj. západní) liturgii namísto staroslověnské. Nicméně staroslověnština jako misijní nástroj byla papežem nadále ceněna a schvalována.</a:t>
            </a:r>
          </a:p>
          <a:p>
            <a:pPr marL="342900" indent="-342900">
              <a:buFont typeface="Arial" panose="020B0604020202020204" pitchFamily="34" charset="0"/>
              <a:buChar char="•"/>
            </a:pPr>
            <a:r>
              <a:rPr lang="cs-CZ" dirty="0"/>
              <a:t>Usmíření se sousední Franskou říší umožnilo Svatoplukovi, aby konsolidoval své vojenské síly a zahájil územní expanzi Velkomoravské říše. V době svého největšího rozmachu říše zaujímala následující území</a:t>
            </a:r>
          </a:p>
        </p:txBody>
      </p:sp>
    </p:spTree>
    <p:extLst>
      <p:ext uri="{BB962C8B-B14F-4D97-AF65-F5344CB8AC3E}">
        <p14:creationId xmlns:p14="http://schemas.microsoft.com/office/powerpoint/2010/main" xmlns="" val="2112033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9C034964-A85D-46E6-AB22-342CAB21F818}"/>
              </a:ext>
            </a:extLst>
          </p:cNvPr>
          <p:cNvSpPr>
            <a:spLocks noGrp="1"/>
          </p:cNvSpPr>
          <p:nvPr>
            <p:ph type="title"/>
          </p:nvPr>
        </p:nvSpPr>
        <p:spPr/>
        <p:txBody>
          <a:bodyPr/>
          <a:lstStyle/>
          <a:p>
            <a:r>
              <a:rPr lang="cs-CZ" dirty="0"/>
              <a:t>SÍDLA VELKÉ MORAVY</a:t>
            </a:r>
          </a:p>
        </p:txBody>
      </p:sp>
      <p:sp>
        <p:nvSpPr>
          <p:cNvPr id="3" name="Zástupný obsah 2">
            <a:extLst>
              <a:ext uri="{FF2B5EF4-FFF2-40B4-BE49-F238E27FC236}">
                <a16:creationId xmlns:a16="http://schemas.microsoft.com/office/drawing/2014/main" xmlns="" id="{85A16C14-E40A-4F6B-A9FC-530987B1861F}"/>
              </a:ext>
            </a:extLst>
          </p:cNvPr>
          <p:cNvSpPr>
            <a:spLocks noGrp="1"/>
          </p:cNvSpPr>
          <p:nvPr>
            <p:ph idx="1"/>
          </p:nvPr>
        </p:nvSpPr>
        <p:spPr/>
        <p:txBody>
          <a:bodyPr/>
          <a:lstStyle/>
          <a:p>
            <a:pPr marL="342900" indent="-342900">
              <a:buFont typeface="Arial" panose="020B0604020202020204" pitchFamily="34" charset="0"/>
              <a:buChar char="•"/>
            </a:pPr>
            <a:r>
              <a:rPr lang="cs-CZ" dirty="0"/>
              <a:t>na dnešním Slovensku: Nitra, </a:t>
            </a:r>
            <a:r>
              <a:rPr lang="cs-CZ" dirty="0" err="1"/>
              <a:t>Devín</a:t>
            </a:r>
            <a:r>
              <a:rPr lang="cs-CZ" dirty="0"/>
              <a:t>, Bratislava, Ducové, Bojná, </a:t>
            </a:r>
            <a:r>
              <a:rPr lang="cs-CZ" dirty="0" err="1"/>
              <a:t>Pobedim</a:t>
            </a:r>
            <a:r>
              <a:rPr lang="cs-CZ" dirty="0"/>
              <a:t>, Jur u Bratislavy</a:t>
            </a:r>
          </a:p>
          <a:p>
            <a:pPr marL="342900" indent="-342900">
              <a:buFont typeface="Arial" panose="020B0604020202020204" pitchFamily="34" charset="0"/>
              <a:buChar char="•"/>
            </a:pPr>
            <a:r>
              <a:rPr lang="cs-CZ" dirty="0"/>
              <a:t>v dnešním Maďarsku: </a:t>
            </a:r>
            <a:r>
              <a:rPr lang="cs-CZ" dirty="0" err="1"/>
              <a:t>Blatnohrad</a:t>
            </a:r>
            <a:r>
              <a:rPr lang="cs-CZ" dirty="0"/>
              <a:t> (dnešní </a:t>
            </a:r>
            <a:r>
              <a:rPr lang="cs-CZ" dirty="0" err="1"/>
              <a:t>Zalavár</a:t>
            </a:r>
            <a:r>
              <a:rPr lang="cs-CZ" dirty="0"/>
              <a:t>), Ostřihom, </a:t>
            </a:r>
            <a:r>
              <a:rPr lang="cs-CZ" dirty="0" err="1"/>
              <a:t>Feldebrő</a:t>
            </a:r>
            <a:endParaRPr lang="cs-CZ" dirty="0"/>
          </a:p>
          <a:p>
            <a:pPr marL="342900" indent="-342900">
              <a:buFont typeface="Arial" panose="020B0604020202020204" pitchFamily="34" charset="0"/>
              <a:buChar char="•"/>
            </a:pPr>
            <a:r>
              <a:rPr lang="cs-CZ" dirty="0"/>
              <a:t>na dnešní Moravě: Mikulčice (palác velmože, 10–12 kostelů), aglomerace Staré </a:t>
            </a:r>
            <a:r>
              <a:rPr lang="cs-CZ" dirty="0" err="1"/>
              <a:t>Město+Uherské</a:t>
            </a:r>
            <a:r>
              <a:rPr lang="cs-CZ" dirty="0"/>
              <a:t> Hradiště (obchodní centrum, křižovatka důležitých cest, uváděno jako </a:t>
            </a:r>
            <a:r>
              <a:rPr lang="cs-CZ" dirty="0" err="1"/>
              <a:t>Veligrad</a:t>
            </a:r>
            <a:r>
              <a:rPr lang="cs-CZ" dirty="0"/>
              <a:t>)+Sady (klášter či snad „arcibiskupská“ bazilika), </a:t>
            </a:r>
            <a:r>
              <a:rPr lang="cs-CZ" dirty="0" err="1"/>
              <a:t>Pohansko</a:t>
            </a:r>
            <a:r>
              <a:rPr lang="cs-CZ" dirty="0"/>
              <a:t> u Břeclavi, Staré Zámky u Líšně, Olomouc, Hradiště u Znojma, Rajhrad, </a:t>
            </a:r>
            <a:r>
              <a:rPr lang="cs-CZ" dirty="0" err="1"/>
              <a:t>Réna</a:t>
            </a:r>
            <a:r>
              <a:rPr lang="cs-CZ" dirty="0"/>
              <a:t> u Ivančic, </a:t>
            </a:r>
            <a:r>
              <a:rPr lang="cs-CZ" dirty="0" err="1"/>
              <a:t>Pohansko</a:t>
            </a:r>
            <a:r>
              <a:rPr lang="cs-CZ" dirty="0"/>
              <a:t> u Nejdku, Petrova louka u Strachotína</a:t>
            </a:r>
          </a:p>
          <a:p>
            <a:pPr marL="342900" indent="-342900">
              <a:buFont typeface="Arial" panose="020B0604020202020204" pitchFamily="34" charset="0"/>
              <a:buChar char="•"/>
            </a:pPr>
            <a:r>
              <a:rPr lang="cs-CZ" dirty="0"/>
              <a:t>v dnešním Rakousku: </a:t>
            </a:r>
            <a:r>
              <a:rPr lang="cs-CZ" dirty="0" err="1"/>
              <a:t>Kirchberg</a:t>
            </a:r>
            <a:r>
              <a:rPr lang="cs-CZ" dirty="0"/>
              <a:t> nad </a:t>
            </a:r>
            <a:r>
              <a:rPr lang="cs-CZ" dirty="0" err="1"/>
              <a:t>Stillfriedem</a:t>
            </a:r>
            <a:r>
              <a:rPr lang="cs-CZ" dirty="0"/>
              <a:t>, </a:t>
            </a:r>
            <a:r>
              <a:rPr lang="cs-CZ" dirty="0" err="1"/>
              <a:t>Klementberg</a:t>
            </a:r>
            <a:r>
              <a:rPr lang="cs-CZ" dirty="0"/>
              <a:t> u Ober-</a:t>
            </a:r>
            <a:r>
              <a:rPr lang="cs-CZ" dirty="0" err="1"/>
              <a:t>Leis</a:t>
            </a:r>
            <a:r>
              <a:rPr lang="cs-CZ" dirty="0"/>
              <a:t>, </a:t>
            </a:r>
            <a:r>
              <a:rPr lang="cs-CZ" dirty="0" err="1"/>
              <a:t>Gars-Thunau</a:t>
            </a:r>
            <a:endParaRPr lang="cs-CZ" dirty="0"/>
          </a:p>
        </p:txBody>
      </p:sp>
    </p:spTree>
    <p:extLst>
      <p:ext uri="{BB962C8B-B14F-4D97-AF65-F5344CB8AC3E}">
        <p14:creationId xmlns:p14="http://schemas.microsoft.com/office/powerpoint/2010/main" xmlns="" val="1672346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1026381B-F3BA-4C53-BE00-32AC857B0B3D}"/>
              </a:ext>
            </a:extLst>
          </p:cNvPr>
          <p:cNvSpPr>
            <a:spLocks noGrp="1"/>
          </p:cNvSpPr>
          <p:nvPr>
            <p:ph type="title"/>
          </p:nvPr>
        </p:nvSpPr>
        <p:spPr/>
        <p:txBody>
          <a:bodyPr/>
          <a:lstStyle/>
          <a:p>
            <a:r>
              <a:rPr lang="cs-CZ" dirty="0"/>
              <a:t>ZÁNIK-PODROBNĚJI</a:t>
            </a:r>
          </a:p>
        </p:txBody>
      </p:sp>
      <p:sp>
        <p:nvSpPr>
          <p:cNvPr id="3" name="Zástupný obsah 2">
            <a:extLst>
              <a:ext uri="{FF2B5EF4-FFF2-40B4-BE49-F238E27FC236}">
                <a16:creationId xmlns:a16="http://schemas.microsoft.com/office/drawing/2014/main" xmlns="" id="{9E6CD5D4-862D-46BB-9DA1-1F8BC1534B12}"/>
              </a:ext>
            </a:extLst>
          </p:cNvPr>
          <p:cNvSpPr>
            <a:spLocks noGrp="1"/>
          </p:cNvSpPr>
          <p:nvPr>
            <p:ph idx="1"/>
          </p:nvPr>
        </p:nvSpPr>
        <p:spPr/>
        <p:txBody>
          <a:bodyPr>
            <a:normAutofit fontScale="77500" lnSpcReduction="20000"/>
          </a:bodyPr>
          <a:lstStyle/>
          <a:p>
            <a:pPr marL="342900" indent="-342900">
              <a:buFont typeface="Arial" panose="020B0604020202020204" pitchFamily="34" charset="0"/>
              <a:buChar char="•"/>
            </a:pPr>
            <a:r>
              <a:rPr lang="cs-CZ" dirty="0"/>
              <a:t>Ještě v letech 903–904 dokládá tzv. </a:t>
            </a:r>
            <a:r>
              <a:rPr lang="cs-CZ" dirty="0" err="1"/>
              <a:t>Raffelstettenský</a:t>
            </a:r>
            <a:r>
              <a:rPr lang="cs-CZ" dirty="0"/>
              <a:t> celní tarif, že Velkomoravská říše byla v té době pokládána za spolehlivého obchodního partnera. Také maďarská hrozba zjevně nebyla považována za něco, co by mělo zásadně změnit poměry ve střední Evropě. Situace se však změnila v roce 904, kdy byl v Bavorsku zavražděn maďarský velkokníže </a:t>
            </a:r>
            <a:r>
              <a:rPr lang="cs-CZ" dirty="0" err="1"/>
              <a:t>Kurszán</a:t>
            </a:r>
            <a:r>
              <a:rPr lang="cs-CZ" dirty="0"/>
              <a:t> spolu s celou svou družinou. Dušan Třeštík předpokládal, že první odvetný maďarský úder nesměřoval proti Bavorsku, ale proti Velké Moravě. Boje se měly odehrát někde na Slovensku (snad v okolí Nitry) někdy v letech 905–906. Podle archeologických nálezů byla tehdy pravděpodobně vypálena a vyrabována hradiště v Mikulčicích, </a:t>
            </a:r>
            <a:r>
              <a:rPr lang="cs-CZ" dirty="0" err="1"/>
              <a:t>Pohansku</a:t>
            </a:r>
            <a:r>
              <a:rPr lang="cs-CZ" dirty="0"/>
              <a:t>, Strachotíně, Starých zámků u </a:t>
            </a:r>
            <a:r>
              <a:rPr lang="cs-CZ" dirty="0" err="1"/>
              <a:t>Lišně</a:t>
            </a:r>
            <a:r>
              <a:rPr lang="cs-CZ" dirty="0"/>
              <a:t>, Hradiště svatého </a:t>
            </a:r>
            <a:r>
              <a:rPr lang="cs-CZ" dirty="0" err="1"/>
              <a:t>Hypolita</a:t>
            </a:r>
            <a:r>
              <a:rPr lang="cs-CZ" dirty="0"/>
              <a:t> u Znojma a částečně i Sadech u Uherského Hradiště. Tehdy pravděpodobně zahynul i kníže Mojmír II. Když totiž o rok později (4. července 907) došlo u Bratislavy k rozhodující bitvě mezi Bavory a Maďary, nejsou mezi jejími účastníky Moravané uváděni, a to navzdory tomu, že se bojovalo na území (bývalé) Velké Moravy. Samotný zánik velké Moravy totiž pravděpodobně neznamenal ani zánik samotné Mojmírovské dynastie. Ve dvacátých a třicátých letech 10. století se ve franských pramenech totiž vyskytují hrabě Mojmír a urozený muž Svatopluk. S ohledem na jejich význam a zároveň na ojedinělost jejich jmen ve franském prostředí se tak mohlo jednat o potomky (příbuzné) </a:t>
            </a:r>
            <a:r>
              <a:rPr lang="cs-CZ" dirty="0" err="1"/>
              <a:t>Mojmírovců</a:t>
            </a:r>
            <a:r>
              <a:rPr lang="cs-CZ" dirty="0"/>
              <a:t>.</a:t>
            </a:r>
          </a:p>
        </p:txBody>
      </p:sp>
    </p:spTree>
    <p:extLst>
      <p:ext uri="{BB962C8B-B14F-4D97-AF65-F5344CB8AC3E}">
        <p14:creationId xmlns:p14="http://schemas.microsoft.com/office/powerpoint/2010/main" xmlns="" val="2385696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3A637B8E-30F3-4A34-8EC5-04AA38F83CBC}"/>
              </a:ext>
            </a:extLst>
          </p:cNvPr>
          <p:cNvSpPr>
            <a:spLocks noGrp="1"/>
          </p:cNvSpPr>
          <p:nvPr>
            <p:ph type="title"/>
          </p:nvPr>
        </p:nvSpPr>
        <p:spPr/>
        <p:txBody>
          <a:bodyPr>
            <a:normAutofit fontScale="90000"/>
          </a:bodyPr>
          <a:lstStyle/>
          <a:p>
            <a:r>
              <a:rPr lang="cs-CZ" dirty="0"/>
              <a:t>VÝPISKY </a:t>
            </a:r>
            <a:r>
              <a:rPr lang="cs-CZ"/>
              <a:t>DO SEŠITU   </a:t>
            </a:r>
            <a:r>
              <a:rPr lang="cs-CZ" dirty="0"/>
              <a:t/>
            </a:r>
            <a:br>
              <a:rPr lang="cs-CZ" dirty="0"/>
            </a:br>
            <a:r>
              <a:rPr lang="cs-CZ" dirty="0"/>
              <a:t>-----------------------------------</a:t>
            </a:r>
          </a:p>
        </p:txBody>
      </p:sp>
      <p:sp>
        <p:nvSpPr>
          <p:cNvPr id="3" name="Zástupný obsah 2">
            <a:extLst>
              <a:ext uri="{FF2B5EF4-FFF2-40B4-BE49-F238E27FC236}">
                <a16:creationId xmlns:a16="http://schemas.microsoft.com/office/drawing/2014/main" xmlns="" id="{7FE1C146-0936-4B2C-A0E0-D933F8BA8D23}"/>
              </a:ext>
            </a:extLst>
          </p:cNvPr>
          <p:cNvSpPr>
            <a:spLocks noGrp="1"/>
          </p:cNvSpPr>
          <p:nvPr>
            <p:ph idx="1"/>
          </p:nvPr>
        </p:nvSpPr>
        <p:spPr/>
        <p:txBody>
          <a:bodyPr>
            <a:normAutofit fontScale="40000" lnSpcReduction="20000"/>
          </a:bodyPr>
          <a:lstStyle/>
          <a:p>
            <a:pPr marL="342900" indent="-342900">
              <a:buFont typeface="Arial" panose="020B0604020202020204" pitchFamily="34" charset="0"/>
              <a:buChar char="•"/>
            </a:pPr>
            <a:r>
              <a:rPr lang="cs-CZ" dirty="0"/>
              <a:t>ZKRÁCENĚ VELKÁ MORAVA</a:t>
            </a:r>
          </a:p>
          <a:p>
            <a:pPr marL="342900" indent="-342900">
              <a:buFont typeface="Arial" panose="020B0604020202020204" pitchFamily="34" charset="0"/>
              <a:buChar char="•"/>
            </a:pPr>
            <a:r>
              <a:rPr lang="cs-CZ" dirty="0"/>
              <a:t>Z TÉTO DOBY NEPOCHÁZÍ ŽÁDNÉ PRAMENY (JAKÉ ŽE TO JSOU-DRUHY?)</a:t>
            </a:r>
          </a:p>
          <a:p>
            <a:pPr marL="342900" indent="-342900">
              <a:buFont typeface="Arial" panose="020B0604020202020204" pitchFamily="34" charset="0"/>
              <a:buChar char="•"/>
            </a:pPr>
            <a:r>
              <a:rPr lang="cs-CZ" dirty="0"/>
              <a:t>NÁZEV VELKÁ MORAVA POCHÁZÍ CCA 70 LET PO STVOŘENÍ STÁTU</a:t>
            </a:r>
          </a:p>
          <a:p>
            <a:pPr marL="342900" indent="-342900">
              <a:buFont typeface="Arial" panose="020B0604020202020204" pitchFamily="34" charset="0"/>
              <a:buChar char="•"/>
            </a:pPr>
            <a:r>
              <a:rPr lang="cs-CZ" dirty="0"/>
              <a:t>NÁBOŽENSTVÍ-KŘESŤANSTVÍ</a:t>
            </a:r>
          </a:p>
          <a:p>
            <a:pPr marL="342900" indent="-342900">
              <a:buFont typeface="Arial" panose="020B0604020202020204" pitchFamily="34" charset="0"/>
              <a:buChar char="•"/>
            </a:pPr>
            <a:r>
              <a:rPr lang="cs-CZ" dirty="0"/>
              <a:t>VZNIK </a:t>
            </a:r>
            <a:r>
              <a:rPr lang="cs-CZ" dirty="0" smtClean="0"/>
              <a:t>9. </a:t>
            </a:r>
            <a:r>
              <a:rPr lang="cs-CZ" dirty="0"/>
              <a:t>STOLETÍ </a:t>
            </a:r>
          </a:p>
          <a:p>
            <a:pPr marL="342900" indent="-342900">
              <a:buFont typeface="Arial" panose="020B0604020202020204" pitchFamily="34" charset="0"/>
              <a:buChar char="•"/>
            </a:pPr>
            <a:r>
              <a:rPr lang="cs-CZ" dirty="0"/>
              <a:t>ZÁNIK BYL Z DŮVODŮ </a:t>
            </a:r>
          </a:p>
          <a:p>
            <a:r>
              <a:rPr lang="cs-CZ" dirty="0"/>
              <a:t>A) HOSPODÁŘSKÝCH</a:t>
            </a:r>
          </a:p>
          <a:p>
            <a:r>
              <a:rPr lang="cs-CZ" dirty="0"/>
              <a:t>B)EKOLOGICKÝCH</a:t>
            </a:r>
          </a:p>
          <a:p>
            <a:r>
              <a:rPr lang="cs-CZ" dirty="0"/>
              <a:t>C) SPOLEČENSKÝCH-ELITY</a:t>
            </a:r>
          </a:p>
          <a:p>
            <a:pPr marL="342900" indent="-342900">
              <a:buFont typeface="Arial" panose="020B0604020202020204" pitchFamily="34" charset="0"/>
              <a:buChar char="•"/>
            </a:pPr>
            <a:r>
              <a:rPr lang="cs-CZ" dirty="0"/>
              <a:t>CYRIL A METODĚJ PŘI CYRILOMETODĚJSKÉ MISY PŘINESLI NA VELKOU MORAVU PÍSMO JMÉNEM: HLAHOLICE/I</a:t>
            </a:r>
          </a:p>
          <a:p>
            <a:pPr marL="342900" indent="-342900">
              <a:buFont typeface="Arial" panose="020B0604020202020204" pitchFamily="34" charset="0"/>
              <a:buChar char="•"/>
            </a:pPr>
            <a:r>
              <a:rPr lang="cs-CZ" dirty="0"/>
              <a:t>ZÁNIK PROBĚHL CCA V LETECH 920-930 (NEVÍ SE </a:t>
            </a:r>
            <a:r>
              <a:rPr lang="cs-CZ" dirty="0" smtClean="0"/>
              <a:t>JISTĚ)</a:t>
            </a:r>
            <a:endParaRPr lang="cs-CZ" dirty="0"/>
          </a:p>
          <a:p>
            <a:pPr marL="342900" indent="-342900">
              <a:buFont typeface="Arial" panose="020B0604020202020204" pitchFamily="34" charset="0"/>
              <a:buChar char="•"/>
            </a:pPr>
            <a:r>
              <a:rPr lang="cs-CZ" dirty="0"/>
              <a:t>SPOUSTU SÍDEL- např: Slovensko: Nitra, Bratislava,…</a:t>
            </a:r>
          </a:p>
          <a:p>
            <a:pPr marL="342900" indent="-342900">
              <a:buFont typeface="Arial" panose="020B0604020202020204" pitchFamily="34" charset="0"/>
              <a:buChar char="•"/>
            </a:pPr>
            <a:r>
              <a:rPr lang="cs-CZ" dirty="0"/>
              <a:t>                                           Morava: Olomouc, Mikulčice ,……                       Maďarsko: </a:t>
            </a:r>
            <a:r>
              <a:rPr lang="cs-CZ" dirty="0" err="1"/>
              <a:t>Blatnohrad</a:t>
            </a:r>
            <a:r>
              <a:rPr lang="cs-CZ" dirty="0"/>
              <a:t>, Ostřihom,……</a:t>
            </a:r>
          </a:p>
          <a:p>
            <a:r>
              <a:rPr lang="cs-CZ" dirty="0"/>
              <a:t>                                                 </a:t>
            </a:r>
          </a:p>
          <a:p>
            <a:pPr marL="342900" indent="-342900">
              <a:buFont typeface="Arial" panose="020B0604020202020204" pitchFamily="34" charset="0"/>
              <a:buChar char="•"/>
            </a:pPr>
            <a:endParaRPr lang="cs-CZ" dirty="0"/>
          </a:p>
          <a:p>
            <a:pPr marL="342900" indent="-342900">
              <a:buFont typeface="Arial" panose="020B0604020202020204" pitchFamily="34" charset="0"/>
              <a:buChar char="•"/>
            </a:pPr>
            <a:endParaRPr lang="cs-CZ" dirty="0"/>
          </a:p>
          <a:p>
            <a:pPr marL="342900" indent="-342900">
              <a:buFont typeface="Arial" panose="020B0604020202020204" pitchFamily="34" charset="0"/>
              <a:buChar char="•"/>
            </a:pPr>
            <a:endParaRPr lang="cs-CZ" dirty="0"/>
          </a:p>
        </p:txBody>
      </p:sp>
    </p:spTree>
    <p:extLst>
      <p:ext uri="{BB962C8B-B14F-4D97-AF65-F5344CB8AC3E}">
        <p14:creationId xmlns:p14="http://schemas.microsoft.com/office/powerpoint/2010/main" xmlns="" val="1050429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0666DC1-CD27-4874-9484-9D06C59FE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xmlns="" id="{26811A6C-040C-4C5A-8FF3-63EC6CC401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xmlns="" id="{7FC27906-3491-4D48-A4BD-F9C88381A31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4567279"/>
            <a:ext cx="6095998" cy="2290721"/>
            <a:chOff x="6095998" y="-9073"/>
            <a:chExt cx="6096002" cy="6867073"/>
          </a:xfrm>
        </p:grpSpPr>
        <p:sp>
          <p:nvSpPr>
            <p:cNvPr id="14" name="Rectangle 13">
              <a:extLst>
                <a:ext uri="{FF2B5EF4-FFF2-40B4-BE49-F238E27FC236}">
                  <a16:creationId xmlns:a16="http://schemas.microsoft.com/office/drawing/2014/main" xmlns="" id="{A1C35472-1DEA-4BA5-81A5-28525E1D5E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1D8634E4-D3C6-4641-9894-E7A37348BF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5998" y="-9073"/>
              <a:ext cx="6095998" cy="6858002"/>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xmlns="" id="{72EF3F9A-9717-4ACB-A30D-96694842C4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xmlns="" id="{9F4BBE91-E854-4B51-93C5-59A02B2B0B5A}"/>
              </a:ext>
            </a:extLst>
          </p:cNvPr>
          <p:cNvSpPr>
            <a:spLocks noGrp="1"/>
          </p:cNvSpPr>
          <p:nvPr>
            <p:ph type="title"/>
          </p:nvPr>
        </p:nvSpPr>
        <p:spPr>
          <a:xfrm>
            <a:off x="484554" y="397275"/>
            <a:ext cx="5230446" cy="3761257"/>
          </a:xfrm>
        </p:spPr>
        <p:txBody>
          <a:bodyPr vert="horz" lIns="91440" tIns="45720" rIns="91440" bIns="45720" rtlCol="0" anchor="ctr">
            <a:normAutofit/>
          </a:bodyPr>
          <a:lstStyle/>
          <a:p>
            <a:r>
              <a:rPr lang="en-US" sz="4600"/>
              <a:t>OBRÁZKY-ROZLOHA VELKOMORAVSKÉ ŘÍŠE</a:t>
            </a:r>
          </a:p>
        </p:txBody>
      </p:sp>
      <p:pic>
        <p:nvPicPr>
          <p:cNvPr id="4" name="Zástupný obsah 3">
            <a:extLst>
              <a:ext uri="{FF2B5EF4-FFF2-40B4-BE49-F238E27FC236}">
                <a16:creationId xmlns:a16="http://schemas.microsoft.com/office/drawing/2014/main" xmlns="" id="{2A673FE1-B502-4104-84A7-FAF09481E8A3}"/>
              </a:ext>
            </a:extLst>
          </p:cNvPr>
          <p:cNvPicPr>
            <a:picLocks noGrp="1" noChangeAspect="1"/>
          </p:cNvPicPr>
          <p:nvPr>
            <p:ph idx="1"/>
          </p:nvPr>
        </p:nvPicPr>
        <p:blipFill>
          <a:blip r:embed="rId2" cstate="print"/>
          <a:stretch>
            <a:fillRect/>
          </a:stretch>
        </p:blipFill>
        <p:spPr>
          <a:xfrm>
            <a:off x="6616930" y="1761555"/>
            <a:ext cx="5013960" cy="3346818"/>
          </a:xfrm>
          <a:prstGeom prst="rect">
            <a:avLst/>
          </a:prstGeom>
        </p:spPr>
      </p:pic>
    </p:spTree>
    <p:extLst>
      <p:ext uri="{BB962C8B-B14F-4D97-AF65-F5344CB8AC3E}">
        <p14:creationId xmlns:p14="http://schemas.microsoft.com/office/powerpoint/2010/main" xmlns="" val="3080603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0666DC1-CD27-4874-9484-9D06C59FE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xmlns="" id="{5C8041AD-0A28-47FA-8BFF-56BAAA246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72EF3F9A-9717-4ACB-A30D-96694842C4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xmlns="" id="{FD7C8D58-20C3-4376-B6DB-980039BE9DCD}"/>
              </a:ext>
            </a:extLst>
          </p:cNvPr>
          <p:cNvSpPr>
            <a:spLocks noGrp="1"/>
          </p:cNvSpPr>
          <p:nvPr>
            <p:ph type="title"/>
          </p:nvPr>
        </p:nvSpPr>
        <p:spPr>
          <a:xfrm>
            <a:off x="484553" y="397275"/>
            <a:ext cx="5216531" cy="3761257"/>
          </a:xfrm>
        </p:spPr>
        <p:txBody>
          <a:bodyPr vert="horz" lIns="91440" tIns="45720" rIns="91440" bIns="45720" rtlCol="0" anchor="ctr">
            <a:normAutofit/>
          </a:bodyPr>
          <a:lstStyle/>
          <a:p>
            <a:r>
              <a:rPr lang="en-US"/>
              <a:t>NITRANSKO A MORAVA (VELKÁ MORAVA)</a:t>
            </a:r>
          </a:p>
        </p:txBody>
      </p:sp>
      <p:grpSp>
        <p:nvGrpSpPr>
          <p:cNvPr id="15" name="Group 14">
            <a:extLst>
              <a:ext uri="{FF2B5EF4-FFF2-40B4-BE49-F238E27FC236}">
                <a16:creationId xmlns:a16="http://schemas.microsoft.com/office/drawing/2014/main" xmlns="" id="{3409BBD1-8A75-44DA-88E2-3A704703220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4573946"/>
            <a:ext cx="6095998" cy="2284054"/>
            <a:chOff x="6096002" y="-9073"/>
            <a:chExt cx="6095998" cy="6867073"/>
          </a:xfrm>
        </p:grpSpPr>
        <p:sp>
          <p:nvSpPr>
            <p:cNvPr id="16" name="Rectangle 15">
              <a:extLst>
                <a:ext uri="{FF2B5EF4-FFF2-40B4-BE49-F238E27FC236}">
                  <a16:creationId xmlns:a16="http://schemas.microsoft.com/office/drawing/2014/main" xmlns="" id="{957EEA50-86F1-415A-8F6B-829E2272B5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1707547F-6B3D-4540-808D-410C9EE344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Zástupný obsah 3">
            <a:extLst>
              <a:ext uri="{FF2B5EF4-FFF2-40B4-BE49-F238E27FC236}">
                <a16:creationId xmlns:a16="http://schemas.microsoft.com/office/drawing/2014/main" xmlns="" id="{3FEC22C8-4ACA-4F61-B822-577848AB628E}"/>
              </a:ext>
            </a:extLst>
          </p:cNvPr>
          <p:cNvPicPr>
            <a:picLocks noGrp="1" noChangeAspect="1"/>
          </p:cNvPicPr>
          <p:nvPr>
            <p:ph idx="1"/>
          </p:nvPr>
        </p:nvPicPr>
        <p:blipFill>
          <a:blip r:embed="rId2" cstate="print"/>
          <a:stretch>
            <a:fillRect/>
          </a:stretch>
        </p:blipFill>
        <p:spPr>
          <a:xfrm>
            <a:off x="6647563" y="397275"/>
            <a:ext cx="4913577" cy="5819217"/>
          </a:xfrm>
          <a:prstGeom prst="rect">
            <a:avLst/>
          </a:prstGeom>
        </p:spPr>
      </p:pic>
    </p:spTree>
    <p:extLst>
      <p:ext uri="{BB962C8B-B14F-4D97-AF65-F5344CB8AC3E}">
        <p14:creationId xmlns:p14="http://schemas.microsoft.com/office/powerpoint/2010/main" xmlns="" val="3510751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0666DC1-CD27-4874-9484-9D06C59FE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xmlns="" id="{5C8041AD-0A28-47FA-8BFF-56BAAA2464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72EF3F9A-9717-4ACB-A30D-96694842C4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xmlns="" id="{A6EC0A14-5A38-4B12-8721-817FDC0A47CC}"/>
              </a:ext>
            </a:extLst>
          </p:cNvPr>
          <p:cNvSpPr>
            <a:spLocks noGrp="1"/>
          </p:cNvSpPr>
          <p:nvPr>
            <p:ph type="title"/>
          </p:nvPr>
        </p:nvSpPr>
        <p:spPr>
          <a:xfrm>
            <a:off x="484553" y="397275"/>
            <a:ext cx="5216531" cy="3761257"/>
          </a:xfrm>
        </p:spPr>
        <p:txBody>
          <a:bodyPr vert="horz" lIns="91440" tIns="45720" rIns="91440" bIns="45720" rtlCol="0" anchor="ctr">
            <a:normAutofit/>
          </a:bodyPr>
          <a:lstStyle/>
          <a:p>
            <a:r>
              <a:rPr lang="en-US"/>
              <a:t>CYRIL A METODĚJ </a:t>
            </a:r>
          </a:p>
        </p:txBody>
      </p:sp>
      <p:pic>
        <p:nvPicPr>
          <p:cNvPr id="4" name="Zástupný obsah 3">
            <a:extLst>
              <a:ext uri="{FF2B5EF4-FFF2-40B4-BE49-F238E27FC236}">
                <a16:creationId xmlns:a16="http://schemas.microsoft.com/office/drawing/2014/main" xmlns="" id="{4E5DB694-8603-4B97-80BF-DF837A714B01}"/>
              </a:ext>
            </a:extLst>
          </p:cNvPr>
          <p:cNvPicPr>
            <a:picLocks noGrp="1" noChangeAspect="1"/>
          </p:cNvPicPr>
          <p:nvPr>
            <p:ph idx="1"/>
          </p:nvPr>
        </p:nvPicPr>
        <p:blipFill rotWithShape="1">
          <a:blip r:embed="rId2" cstate="print"/>
          <a:srcRect t="15883" r="1" b="11836"/>
          <a:stretch/>
        </p:blipFill>
        <p:spPr>
          <a:xfrm>
            <a:off x="6095998" y="-1"/>
            <a:ext cx="6096002" cy="6858001"/>
          </a:xfrm>
          <a:prstGeom prst="rect">
            <a:avLst/>
          </a:prstGeom>
        </p:spPr>
      </p:pic>
    </p:spTree>
    <p:extLst>
      <p:ext uri="{BB962C8B-B14F-4D97-AF65-F5344CB8AC3E}">
        <p14:creationId xmlns:p14="http://schemas.microsoft.com/office/powerpoint/2010/main" xmlns="" val="356136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0666DC1-CD27-4874-9484-9D06C59FE4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xmlns="" id="{26811A6C-040C-4C5A-8FF3-63EC6CC401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72EF3F9A-9717-4ACB-A30D-96694842C4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xmlns="" id="{EC1C1381-7AF6-404F-A6A9-FA037B96C504}"/>
              </a:ext>
            </a:extLst>
          </p:cNvPr>
          <p:cNvSpPr>
            <a:spLocks noGrp="1"/>
          </p:cNvSpPr>
          <p:nvPr>
            <p:ph type="title"/>
          </p:nvPr>
        </p:nvSpPr>
        <p:spPr>
          <a:xfrm>
            <a:off x="484554" y="397275"/>
            <a:ext cx="5230446" cy="3761257"/>
          </a:xfrm>
        </p:spPr>
        <p:txBody>
          <a:bodyPr vert="horz" lIns="91440" tIns="45720" rIns="91440" bIns="45720" rtlCol="0" anchor="ctr">
            <a:normAutofit/>
          </a:bodyPr>
          <a:lstStyle/>
          <a:p>
            <a:r>
              <a:rPr lang="en-US"/>
              <a:t>SVATOPLUK I</a:t>
            </a:r>
          </a:p>
        </p:txBody>
      </p:sp>
      <p:pic>
        <p:nvPicPr>
          <p:cNvPr id="4" name="Zástupný obsah 3">
            <a:extLst>
              <a:ext uri="{FF2B5EF4-FFF2-40B4-BE49-F238E27FC236}">
                <a16:creationId xmlns:a16="http://schemas.microsoft.com/office/drawing/2014/main" xmlns="" id="{56BA54A2-3455-4F44-B5FD-7F11CCDB98CD}"/>
              </a:ext>
            </a:extLst>
          </p:cNvPr>
          <p:cNvPicPr>
            <a:picLocks noGrp="1" noChangeAspect="1"/>
          </p:cNvPicPr>
          <p:nvPr>
            <p:ph idx="1"/>
          </p:nvPr>
        </p:nvPicPr>
        <p:blipFill rotWithShape="1">
          <a:blip r:embed="rId2" cstate="print"/>
          <a:srcRect t="18808" r="2" b="9194"/>
          <a:stretch/>
        </p:blipFill>
        <p:spPr>
          <a:xfrm>
            <a:off x="6095999" y="10"/>
            <a:ext cx="6096002" cy="6857990"/>
          </a:xfrm>
          <a:prstGeom prst="rect">
            <a:avLst/>
          </a:prstGeom>
        </p:spPr>
      </p:pic>
    </p:spTree>
    <p:extLst>
      <p:ext uri="{BB962C8B-B14F-4D97-AF65-F5344CB8AC3E}">
        <p14:creationId xmlns:p14="http://schemas.microsoft.com/office/powerpoint/2010/main" xmlns="" val="3336817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030026CE-0451-749F-5530-0B213B26A4A4}"/>
              </a:ext>
            </a:extLst>
          </p:cNvPr>
          <p:cNvSpPr>
            <a:spLocks noGrp="1"/>
          </p:cNvSpPr>
          <p:nvPr>
            <p:ph type="title"/>
          </p:nvPr>
        </p:nvSpPr>
        <p:spPr/>
        <p:txBody>
          <a:bodyPr/>
          <a:lstStyle/>
          <a:p>
            <a:r>
              <a:rPr lang="cs-CZ" dirty="0" smtClean="0"/>
              <a:t>Vlastnictví</a:t>
            </a:r>
            <a:endParaRPr lang="cs-CZ" dirty="0"/>
          </a:p>
        </p:txBody>
      </p:sp>
      <p:sp>
        <p:nvSpPr>
          <p:cNvPr id="3" name="Zástupný obsah 2">
            <a:extLst>
              <a:ext uri="{FF2B5EF4-FFF2-40B4-BE49-F238E27FC236}">
                <a16:creationId xmlns:a16="http://schemas.microsoft.com/office/drawing/2014/main" xmlns="" id="{65FB12CE-F9E1-3EDA-3A16-7BBB667803D6}"/>
              </a:ext>
            </a:extLst>
          </p:cNvPr>
          <p:cNvSpPr>
            <a:spLocks noGrp="1"/>
          </p:cNvSpPr>
          <p:nvPr>
            <p:ph idx="1"/>
          </p:nvPr>
        </p:nvSpPr>
        <p:spPr/>
        <p:txBody>
          <a:bodyPr/>
          <a:lstStyle/>
          <a:p>
            <a:pPr marL="342900" indent="-342900">
              <a:buFont typeface="Arial" panose="020B0604020202020204" pitchFamily="34" charset="0"/>
              <a:buChar char="•"/>
            </a:pPr>
            <a:r>
              <a:rPr lang="cs-CZ" dirty="0"/>
              <a:t>Vytvořil a zpracoval D. Šedivec</a:t>
            </a:r>
          </a:p>
          <a:p>
            <a:pPr marL="342900" indent="-342900">
              <a:buFont typeface="Arial" panose="020B0604020202020204" pitchFamily="34" charset="0"/>
              <a:buChar char="•"/>
            </a:pPr>
            <a:r>
              <a:rPr lang="cs-CZ" dirty="0"/>
              <a:t>Zdroje: Učebnice Dějepisu pro 7.ročník, Wikipedia</a:t>
            </a:r>
          </a:p>
          <a:p>
            <a:pPr marL="342900" indent="-342900">
              <a:buFont typeface="Arial" panose="020B0604020202020204" pitchFamily="34" charset="0"/>
              <a:buChar char="•"/>
            </a:pPr>
            <a:r>
              <a:rPr lang="cs-CZ" dirty="0"/>
              <a:t>Anotace: Tato prezentace slouží k tomu, aby si žáci vytvořili zápisky a lépe pochopili toto učivo</a:t>
            </a:r>
          </a:p>
          <a:p>
            <a:pPr marL="342900" indent="-342900">
              <a:buFont typeface="Arial" panose="020B0604020202020204" pitchFamily="34" charset="0"/>
              <a:buChar char="•"/>
            </a:pPr>
            <a:endParaRPr lang="cs-CZ" dirty="0"/>
          </a:p>
          <a:p>
            <a:endParaRPr lang="cs-CZ" dirty="0"/>
          </a:p>
        </p:txBody>
      </p:sp>
    </p:spTree>
    <p:extLst>
      <p:ext uri="{BB962C8B-B14F-4D97-AF65-F5344CB8AC3E}">
        <p14:creationId xmlns:p14="http://schemas.microsoft.com/office/powerpoint/2010/main" xmlns="" val="4037249115"/>
      </p:ext>
    </p:extLst>
  </p:cSld>
  <p:clrMapOvr>
    <a:masterClrMapping/>
  </p:clrMapOvr>
</p:sld>
</file>

<file path=ppt/theme/theme1.xml><?xml version="1.0" encoding="utf-8"?>
<a:theme xmlns:a="http://schemas.openxmlformats.org/drawingml/2006/main" name="MatrixVTI">
  <a:themeElements>
    <a:clrScheme name="AnalogousFromDarkSeedLeftStep">
      <a:dk1>
        <a:srgbClr val="000000"/>
      </a:dk1>
      <a:lt1>
        <a:srgbClr val="FFFFFF"/>
      </a:lt1>
      <a:dk2>
        <a:srgbClr val="34371F"/>
      </a:dk2>
      <a:lt2>
        <a:srgbClr val="E8E2E6"/>
      </a:lt2>
      <a:accent1>
        <a:srgbClr val="47B570"/>
      </a:accent1>
      <a:accent2>
        <a:srgbClr val="40B13B"/>
      </a:accent2>
      <a:accent3>
        <a:srgbClr val="75AF45"/>
      </a:accent3>
      <a:accent4>
        <a:srgbClr val="9BA938"/>
      </a:accent4>
      <a:accent5>
        <a:srgbClr val="BE9C4B"/>
      </a:accent5>
      <a:accent6>
        <a:srgbClr val="B15D3B"/>
      </a:accent6>
      <a:hlink>
        <a:srgbClr val="8E822F"/>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otalTime>92</TotalTime>
  <Words>1687</Words>
  <Application>Microsoft Office PowerPoint</Application>
  <PresentationFormat>Vlastní</PresentationFormat>
  <Paragraphs>67</Paragraphs>
  <Slides>21</Slides>
  <Notes>0</Notes>
  <HiddenSlides>0</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MatrixVTI</vt:lpstr>
      <vt:lpstr>Velká Morava</vt:lpstr>
      <vt:lpstr>VELKOMORAVSKÁ ŘÍŠE</vt:lpstr>
      <vt:lpstr>ZÁNIK VELKOMORAVSKÉ ŘÍŠE</vt:lpstr>
      <vt:lpstr>PRAMENY Z DOB VELKOMORAVSKÉ ŘÍŠE</vt:lpstr>
      <vt:lpstr>NÁZEV</vt:lpstr>
      <vt:lpstr>HISTORIE-VZNIK VELKOMORAVSKÉ ŘÍŠE</vt:lpstr>
      <vt:lpstr>HISTORIE-VZNIK VELKOMORAVSKÉ ŘÍŠE</vt:lpstr>
      <vt:lpstr>NÁBOŽENSTVÍ</vt:lpstr>
      <vt:lpstr>CYRILOMETODĚJSKÁ MISE NA VELKOMORAVSKOU ŘÍŠI</vt:lpstr>
      <vt:lpstr>CYRILOMETODĚJSKÁ MISE</vt:lpstr>
      <vt:lpstr>CYRILOMETODĚJSKÁ MISE</vt:lpstr>
      <vt:lpstr>VLÁDA SVATOPLUKA I</vt:lpstr>
      <vt:lpstr>VLÁDA SVATOPLUKA I</vt:lpstr>
      <vt:lpstr>SÍDLA VELKÉ MORAVY</vt:lpstr>
      <vt:lpstr>ZÁNIK-PODROBNĚJI</vt:lpstr>
      <vt:lpstr>VÝPISKY DO SEŠITU    -----------------------------------</vt:lpstr>
      <vt:lpstr>OBRÁZKY-ROZLOHA VELKOMORAVSKÉ ŘÍŠE</vt:lpstr>
      <vt:lpstr>NITRANSKO A MORAVA (VELKÁ MORAVA)</vt:lpstr>
      <vt:lpstr>CYRIL A METODĚJ </vt:lpstr>
      <vt:lpstr>SVATOPLUK I</vt:lpstr>
      <vt:lpstr>Vlastnictví</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Velká Morava</dc:title>
  <dc:creator>hanicka.sedivcova@seznam.cz</dc:creator>
  <cp:lastModifiedBy>User</cp:lastModifiedBy>
  <cp:revision>5</cp:revision>
  <cp:lastPrinted>2021-10-19T14:59:18Z</cp:lastPrinted>
  <dcterms:created xsi:type="dcterms:W3CDTF">2021-10-19T13:43:20Z</dcterms:created>
  <dcterms:modified xsi:type="dcterms:W3CDTF">2023-01-27T14:18:45Z</dcterms:modified>
</cp:coreProperties>
</file>