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9" d="100"/>
          <a:sy n="89" d="100"/>
        </p:scale>
        <p:origin x="-1434" y="-6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D96DC82-EAB2-1A2B-FCD6-94B89F26DF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62F62A58-B8CC-9078-3C80-B170E8ADA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3A28D9E4-AB11-6E7E-EA71-2EF9D89BA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02E5248-9E01-F3E6-3B63-FDB91E405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3EDF869-2E8B-CD3D-51B0-76509D3A0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4301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54E7895-E921-C801-D3E4-A7F262B86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B9D73B5-ADBC-573F-C4DC-4E68F4FB8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11838926-7649-7138-65DC-8D6A744B4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6D9040AA-849A-4412-7490-3D5810E6C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3F86A15-E906-824B-04A5-990544B5C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6345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DAA7D03-4419-72A7-512F-25190EF87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E604CD7D-4E45-1E59-6ED0-7CB1EE6FE1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A9123742-28F8-C29C-086C-5B0A923B0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18DCFD74-897E-72BA-7F6F-38C89417A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4A5E92D8-2904-B054-0208-D5A97D698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7471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82ADCD3-5FF7-A623-91B6-4FDC58D5D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26D1647-D819-B963-0F7C-348C13F7FA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4D6D6E40-2E9A-645F-8E35-3FCC6E62FF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37F5A56E-8722-AA77-002D-0B1976E29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221EA3CE-A58B-B99A-7F38-17772E9CE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15B7DFB7-34B9-C58B-5048-CA1C1E495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9192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7F5FD51-18C4-0748-5AC3-205A71FE2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D80524F8-0AFA-69B1-A7E7-9FA0BEACE4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971F2B64-882E-30CE-4625-9F83E2609D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D86E3D0E-D5C3-8DE2-5667-A8554E3E7F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40C04227-66E4-BE13-9D23-CB46FE56B1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0568EEF0-6130-945A-3325-0E6F17F8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AF6BC44E-F5C1-7C3D-C304-018B61EC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19260253-C0C9-5091-6E24-A89C34321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3874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E6867DB-0B86-2BE3-817D-61A980D43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34807D77-40D0-3774-74E7-6E8B4DA1A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A53161FA-13CA-D993-461F-41E4AA7A3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32DD5204-9D7E-8F93-949C-59799D130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6605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BDDE7790-369D-8E69-483B-74B62AD5D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76986884-C16E-ADAD-D356-DA39B75D3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B2F8EA60-8073-F257-8576-7F24C702C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9822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9F67212-F389-3552-8D8F-D7F01A3F7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D619CDA-C8D6-18B0-7009-EDC111EE6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511E7A5C-AB46-3B88-1AC4-0A49398928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6EC1F6BE-5C41-2AC7-760F-DB0EFE2E0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D37FD10F-257E-C330-B580-2E6A420E2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BD6B63FB-83BE-6E7F-F006-8609E28C9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6890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3CB1DD1-3F0B-6CCE-E5FD-818ACDB58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5525AC1B-CF9A-D1C7-ACE7-FD81CF1C5C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03756504-C3B6-3FEE-BB36-8B0119B7DC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41867CE8-A74B-164B-E692-C8EC6C4EE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F1B37A11-E240-E4C7-3968-8FDFD2BAC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48FE9FD5-AAFE-5E9D-EB73-8A14F7F4A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6261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6A88EC3-14F1-0311-378E-DC45BC577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5E69846C-CD4D-DCA6-71BF-1F26F187AC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650667EA-FA06-0AFA-E14E-4C1029F4F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80C111F1-D48E-6D61-68AB-486C42A64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A9CA078D-3FF4-172D-F643-174BC79A3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1922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AC278EFF-160D-363A-34FE-2E1530C742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8DE28CBF-F3E9-4465-C958-D09EB0FA6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E836F0A-D3AD-2CC0-C576-3C06C0B75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9D46FB7B-ADE8-DCAB-9E4C-2F46D4BE8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29481D65-3D89-B6BA-F103-8B41DF108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331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D87CAFFA-9357-488B-A817-76A7359C8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047E6475-6428-3E91-48D7-1AD7C25E6B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3C2B49FB-6131-2188-9F8F-BF2DAC61D7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F1710-674D-4D50-988E-7D87681E6865}" type="datetimeFigureOut">
              <a:rPr lang="cs-CZ" smtClean="0"/>
              <a:pPr/>
              <a:t>18.03.2023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E7C5886-AD1D-CEEC-6FD4-35FA7717D9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F03C286-640F-0CD4-0312-F05F5844E3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A39DA-DC44-4CBD-B347-B7F440D41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230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llohistory.ai/" TargetMode="External"/><Relationship Id="rId2" Type="http://schemas.openxmlformats.org/officeDocument/2006/relationships/hyperlink" Target="https://cs.wikipedia.org/wiki/Charles_Baudelai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iew.officeapps.live.com/op/view.aspx?src=http://dumy.cz/nahled/171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337940BB-FBC4-492E-BD92-3B7B914D0EA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7B4D3BD-C3D1-6400-5FBD-C4975ABDA1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3988" y="320041"/>
            <a:ext cx="6707084" cy="3892668"/>
          </a:xfrm>
        </p:spPr>
        <p:txBody>
          <a:bodyPr>
            <a:normAutofit/>
          </a:bodyPr>
          <a:lstStyle/>
          <a:p>
            <a:pPr algn="l"/>
            <a:r>
              <a:rPr lang="cs-CZ" sz="6600"/>
              <a:t>Charles Baudelaire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2590BC7E-4347-50A5-19D9-7AA4D4E9FA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3699" y="4631161"/>
            <a:ext cx="6707366" cy="1569486"/>
          </a:xfrm>
        </p:spPr>
        <p:txBody>
          <a:bodyPr>
            <a:normAutofit/>
          </a:bodyPr>
          <a:lstStyle/>
          <a:p>
            <a:pPr algn="l"/>
            <a:endParaRPr lang="cs-CZ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701BFC03-BE6B-C1F0-E8D2-5ACB9BB757E9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040" y="554752"/>
            <a:ext cx="4087368" cy="5430360"/>
          </a:xfrm>
          <a:prstGeom prst="rect">
            <a:avLst/>
          </a:prstGeom>
        </p:spPr>
      </p:pic>
      <p:sp>
        <p:nvSpPr>
          <p:cNvPr id="11" name="sketch line">
            <a:extLst>
              <a:ext uri="{FF2B5EF4-FFF2-40B4-BE49-F238E27FC236}">
                <a16:creationId xmlns:a16="http://schemas.microsoft.com/office/drawing/2014/main" xmlns="" id="{3FCFB1DE-0B7E-48CC-BA90-B2AB0889F9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936046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87CBF89-65FB-37A0-D398-94ECEEB8D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AFD2B86-A561-1F82-991E-D0361D0FF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Narodil se v Paříži </a:t>
            </a:r>
            <a:r>
              <a:rPr lang="cs-CZ" dirty="0">
                <a:solidFill>
                  <a:srgbClr val="FF0000"/>
                </a:solidFill>
              </a:rPr>
              <a:t>r. 1821 </a:t>
            </a:r>
            <a:r>
              <a:rPr lang="cs-CZ" dirty="0"/>
              <a:t>(9.4.)</a:t>
            </a:r>
          </a:p>
          <a:p>
            <a:r>
              <a:rPr lang="cs-CZ" dirty="0"/>
              <a:t>Zemřel v Paříži </a:t>
            </a:r>
            <a:r>
              <a:rPr lang="cs-CZ" dirty="0">
                <a:solidFill>
                  <a:srgbClr val="FF0000"/>
                </a:solidFill>
              </a:rPr>
              <a:t>r. 1867</a:t>
            </a:r>
            <a:r>
              <a:rPr lang="cs-CZ" dirty="0"/>
              <a:t> (31.8.)</a:t>
            </a:r>
          </a:p>
          <a:p>
            <a:r>
              <a:rPr lang="cs-CZ" dirty="0"/>
              <a:t>Básník, spisovatel, překladatel, kritik</a:t>
            </a:r>
          </a:p>
          <a:p>
            <a:r>
              <a:rPr lang="cs-CZ" dirty="0"/>
              <a:t>První z řady tzv: </a:t>
            </a:r>
            <a:r>
              <a:rPr lang="cs-CZ" dirty="0">
                <a:solidFill>
                  <a:srgbClr val="FF0000"/>
                </a:solidFill>
              </a:rPr>
              <a:t>Prokletých básníků</a:t>
            </a:r>
          </a:p>
          <a:p>
            <a:r>
              <a:rPr lang="cs-CZ" dirty="0"/>
              <a:t>Způsob smrti: </a:t>
            </a:r>
            <a:r>
              <a:rPr lang="cs-CZ" dirty="0">
                <a:solidFill>
                  <a:srgbClr val="FF0000"/>
                </a:solidFill>
              </a:rPr>
              <a:t>syfilis</a:t>
            </a:r>
          </a:p>
        </p:txBody>
      </p:sp>
    </p:spTree>
    <p:extLst>
      <p:ext uri="{BB962C8B-B14F-4D97-AF65-F5344CB8AC3E}">
        <p14:creationId xmlns:p14="http://schemas.microsoft.com/office/powerpoint/2010/main" xmlns="" val="34948831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49474DE-79D8-A16F-48D9-CC705101C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Rodina, vzdělání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F6D2399-B55D-9D85-C376-3DA4096FD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Matka: </a:t>
            </a:r>
            <a:r>
              <a:rPr lang="cs-CZ" dirty="0">
                <a:solidFill>
                  <a:srgbClr val="FF0000"/>
                </a:solidFill>
              </a:rPr>
              <a:t>Caroline </a:t>
            </a:r>
            <a:r>
              <a:rPr lang="cs-CZ" dirty="0" err="1">
                <a:solidFill>
                  <a:srgbClr val="FF0000"/>
                </a:solidFill>
              </a:rPr>
              <a:t>Aupick</a:t>
            </a:r>
            <a:r>
              <a:rPr lang="cs-CZ" dirty="0"/>
              <a:t> (27 let)</a:t>
            </a:r>
          </a:p>
          <a:p>
            <a:r>
              <a:rPr lang="cs-CZ" dirty="0"/>
              <a:t>Otec: </a:t>
            </a:r>
            <a:r>
              <a:rPr lang="cs-CZ" dirty="0">
                <a:solidFill>
                  <a:srgbClr val="FF0000"/>
                </a:solidFill>
              </a:rPr>
              <a:t>Joseph-François</a:t>
            </a:r>
            <a:r>
              <a:rPr lang="cs-CZ" dirty="0"/>
              <a:t> (62 let)</a:t>
            </a:r>
          </a:p>
          <a:p>
            <a:r>
              <a:rPr lang="cs-CZ" dirty="0"/>
              <a:t>Nevlastní bratr: </a:t>
            </a:r>
            <a:r>
              <a:rPr lang="cs-CZ" dirty="0">
                <a:solidFill>
                  <a:srgbClr val="FF0000"/>
                </a:solidFill>
              </a:rPr>
              <a:t>Clauda </a:t>
            </a:r>
            <a:r>
              <a:rPr lang="cs-CZ" dirty="0" err="1">
                <a:solidFill>
                  <a:srgbClr val="FF0000"/>
                </a:solidFill>
              </a:rPr>
              <a:t>Alphonse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(o 16 let starší)</a:t>
            </a:r>
          </a:p>
          <a:p>
            <a:r>
              <a:rPr lang="cs-CZ" dirty="0"/>
              <a:t>Vzdělání: </a:t>
            </a:r>
            <a:r>
              <a:rPr lang="cs-CZ" dirty="0">
                <a:solidFill>
                  <a:srgbClr val="FF0000"/>
                </a:solidFill>
              </a:rPr>
              <a:t>lyceum Ludvíka Velikého</a:t>
            </a:r>
            <a:r>
              <a:rPr lang="cs-CZ" dirty="0"/>
              <a:t>-v posledním roce vyloučen, potom nastoupil na </a:t>
            </a:r>
            <a:r>
              <a:rPr lang="cs-CZ" dirty="0">
                <a:solidFill>
                  <a:srgbClr val="FF0000"/>
                </a:solidFill>
              </a:rPr>
              <a:t>lyceu svatého </a:t>
            </a:r>
            <a:r>
              <a:rPr lang="cs-CZ" dirty="0" smtClean="0">
                <a:solidFill>
                  <a:srgbClr val="FF0000"/>
                </a:solidFill>
              </a:rPr>
              <a:t>Ludvíka, </a:t>
            </a:r>
            <a:r>
              <a:rPr lang="cs-CZ" dirty="0"/>
              <a:t>kde složil maturitu</a:t>
            </a:r>
          </a:p>
          <a:p>
            <a:r>
              <a:rPr lang="cs-CZ" dirty="0"/>
              <a:t>Ve stejný </a:t>
            </a:r>
            <a:r>
              <a:rPr lang="cs-CZ" dirty="0" smtClean="0"/>
              <a:t>den, </a:t>
            </a:r>
            <a:r>
              <a:rPr lang="cs-CZ" dirty="0"/>
              <a:t>kdy </a:t>
            </a:r>
            <a:r>
              <a:rPr lang="cs-CZ" dirty="0" smtClean="0"/>
              <a:t>odmaturoval, </a:t>
            </a:r>
            <a:r>
              <a:rPr lang="cs-CZ" dirty="0"/>
              <a:t>byl jeho otec povýšen na </a:t>
            </a:r>
            <a:r>
              <a:rPr lang="cs-CZ" dirty="0">
                <a:solidFill>
                  <a:srgbClr val="FF0000"/>
                </a:solidFill>
              </a:rPr>
              <a:t>brigádního generála</a:t>
            </a:r>
          </a:p>
          <a:p>
            <a:r>
              <a:rPr lang="cs-CZ" dirty="0"/>
              <a:t>Chtěl být básník, ale to se nelíbilo otci: ten z něho chtěl mít </a:t>
            </a:r>
            <a:r>
              <a:rPr lang="cs-CZ" dirty="0">
                <a:solidFill>
                  <a:srgbClr val="FF0000"/>
                </a:solidFill>
              </a:rPr>
              <a:t>vojáka</a:t>
            </a:r>
            <a:r>
              <a:rPr lang="cs-CZ" dirty="0"/>
              <a:t> nebo </a:t>
            </a:r>
            <a:r>
              <a:rPr lang="cs-CZ" dirty="0">
                <a:solidFill>
                  <a:srgbClr val="FF0000"/>
                </a:solidFill>
              </a:rPr>
              <a:t>diplomata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164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4B9FBDB-703B-6355-BB55-DF1D444D2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Díla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2DE7332-348C-B17D-8A0F-0FB06A314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Nejznámější: </a:t>
            </a:r>
            <a:r>
              <a:rPr lang="cs-CZ" dirty="0">
                <a:solidFill>
                  <a:srgbClr val="FF0000"/>
                </a:solidFill>
              </a:rPr>
              <a:t>Květy zla</a:t>
            </a:r>
            <a:r>
              <a:rPr lang="cs-CZ" dirty="0"/>
              <a:t>-1857</a:t>
            </a:r>
          </a:p>
          <a:p>
            <a:pPr marL="0" indent="0">
              <a:buNone/>
            </a:pPr>
            <a:r>
              <a:rPr lang="cs-CZ" dirty="0"/>
              <a:t>                         : </a:t>
            </a:r>
            <a:r>
              <a:rPr lang="cs-CZ" dirty="0">
                <a:solidFill>
                  <a:srgbClr val="FF0000"/>
                </a:solidFill>
              </a:rPr>
              <a:t>Malé básně v próze</a:t>
            </a:r>
            <a:r>
              <a:rPr lang="cs-CZ" dirty="0"/>
              <a:t>-1869 (vydáno po smrti), soupis jeho básní</a:t>
            </a:r>
          </a:p>
          <a:p>
            <a:pPr marL="0" indent="0">
              <a:buNone/>
            </a:pPr>
            <a:r>
              <a:rPr lang="cs-CZ" dirty="0"/>
              <a:t>                           jako kniha</a:t>
            </a:r>
          </a:p>
          <a:p>
            <a:r>
              <a:rPr lang="cs-CZ" dirty="0"/>
              <a:t>Básně: </a:t>
            </a:r>
            <a:r>
              <a:rPr lang="cs-CZ" dirty="0">
                <a:solidFill>
                  <a:srgbClr val="FF0000"/>
                </a:solidFill>
              </a:rPr>
              <a:t>Albatros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Exotický parfém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Vlas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Zdechlina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Splín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Krása</a:t>
            </a:r>
            <a:r>
              <a:rPr lang="cs-CZ" dirty="0"/>
              <a:t> a mnoho dalších</a:t>
            </a:r>
          </a:p>
          <a:p>
            <a:r>
              <a:rPr lang="cs-CZ" dirty="0"/>
              <a:t>Eseje: </a:t>
            </a:r>
            <a:r>
              <a:rPr lang="cs-CZ" dirty="0">
                <a:solidFill>
                  <a:srgbClr val="FF0000"/>
                </a:solidFill>
              </a:rPr>
              <a:t>Umělé ráje</a:t>
            </a:r>
            <a:endParaRPr lang="cs-CZ" dirty="0"/>
          </a:p>
          <a:p>
            <a:r>
              <a:rPr lang="cs-CZ" dirty="0"/>
              <a:t>Knihy: </a:t>
            </a:r>
            <a:r>
              <a:rPr lang="cs-CZ" dirty="0">
                <a:solidFill>
                  <a:srgbClr val="FF0000"/>
                </a:solidFill>
              </a:rPr>
              <a:t>Estetické zajímavosti</a:t>
            </a:r>
          </a:p>
          <a:p>
            <a:pPr marL="0" indent="0">
              <a:buNone/>
            </a:pPr>
            <a:r>
              <a:rPr lang="cs-CZ" dirty="0"/>
              <a:t>             : </a:t>
            </a:r>
            <a:r>
              <a:rPr lang="cs-CZ" dirty="0">
                <a:solidFill>
                  <a:srgbClr val="FF0000"/>
                </a:solidFill>
              </a:rPr>
              <a:t>Romantické umění</a:t>
            </a:r>
          </a:p>
          <a:p>
            <a:r>
              <a:rPr lang="cs-CZ" dirty="0"/>
              <a:t>Zápisky/životopisy: </a:t>
            </a:r>
            <a:r>
              <a:rPr lang="cs-CZ" dirty="0">
                <a:solidFill>
                  <a:srgbClr val="FF0000"/>
                </a:solidFill>
              </a:rPr>
              <a:t>Intimní deníky</a:t>
            </a:r>
          </a:p>
          <a:p>
            <a:pPr marL="0" indent="0">
              <a:buNone/>
            </a:pPr>
            <a:r>
              <a:rPr lang="cs-CZ" dirty="0"/>
              <a:t>                                   : </a:t>
            </a:r>
            <a:r>
              <a:rPr lang="cs-CZ" dirty="0">
                <a:solidFill>
                  <a:srgbClr val="FF0000"/>
                </a:solidFill>
              </a:rPr>
              <a:t>Bruselské roky</a:t>
            </a:r>
          </a:p>
        </p:txBody>
      </p:sp>
    </p:spTree>
    <p:extLst>
      <p:ext uri="{BB962C8B-B14F-4D97-AF65-F5344CB8AC3E}">
        <p14:creationId xmlns:p14="http://schemas.microsoft.com/office/powerpoint/2010/main" xmlns="" val="36740545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D90853B-0D1F-8487-435E-F91BA0719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Význam na další </a:t>
            </a:r>
            <a:r>
              <a:rPr lang="cs-CZ" dirty="0" smtClean="0"/>
              <a:t>básníky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CEC5A84-657F-24E5-CBBE-3D2C6897A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Měl význam na mnoho dalších </a:t>
            </a:r>
            <a:r>
              <a:rPr lang="cs-CZ" dirty="0" smtClean="0"/>
              <a:t>básníků</a:t>
            </a:r>
            <a:endParaRPr lang="cs-CZ" dirty="0"/>
          </a:p>
          <a:p>
            <a:r>
              <a:rPr lang="cs-CZ" dirty="0"/>
              <a:t>Např:  </a:t>
            </a:r>
            <a:r>
              <a:rPr lang="cs-CZ" dirty="0" err="1">
                <a:solidFill>
                  <a:srgbClr val="FF0000"/>
                </a:solidFill>
              </a:rPr>
              <a:t>Mallarmé</a:t>
            </a:r>
            <a:r>
              <a:rPr lang="cs-CZ" dirty="0">
                <a:solidFill>
                  <a:srgbClr val="FF0000"/>
                </a:solidFill>
              </a:rPr>
              <a:t>, Verlaine=prokletí básníci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0594540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BB1E0BE-5AE4-DF35-EDEE-9DCABF7BB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Závěr života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9BD1C87-FEC9-473E-DB96-C8CFC11AE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Nastěhoval se do </a:t>
            </a:r>
            <a:r>
              <a:rPr lang="cs-CZ" dirty="0">
                <a:solidFill>
                  <a:srgbClr val="FF0000"/>
                </a:solidFill>
              </a:rPr>
              <a:t>Belgie</a:t>
            </a:r>
            <a:r>
              <a:rPr lang="cs-CZ" dirty="0"/>
              <a:t>, kde měl přednášet o </a:t>
            </a:r>
            <a:r>
              <a:rPr lang="cs-CZ" dirty="0">
                <a:solidFill>
                  <a:srgbClr val="FF0000"/>
                </a:solidFill>
              </a:rPr>
              <a:t>literatuře</a:t>
            </a:r>
            <a:r>
              <a:rPr lang="cs-CZ" dirty="0"/>
              <a:t> a fungovat jako </a:t>
            </a:r>
            <a:r>
              <a:rPr lang="cs-CZ" dirty="0">
                <a:solidFill>
                  <a:srgbClr val="FF0000"/>
                </a:solidFill>
              </a:rPr>
              <a:t>literární kritik</a:t>
            </a:r>
            <a:endParaRPr lang="cs-CZ" dirty="0"/>
          </a:p>
          <a:p>
            <a:r>
              <a:rPr lang="cs-CZ" dirty="0"/>
              <a:t>V Belgii se mu </a:t>
            </a:r>
            <a:r>
              <a:rPr lang="cs-CZ" dirty="0">
                <a:solidFill>
                  <a:srgbClr val="FF0000"/>
                </a:solidFill>
              </a:rPr>
              <a:t>nelíbilo</a:t>
            </a:r>
            <a:r>
              <a:rPr lang="cs-CZ" dirty="0"/>
              <a:t>, ale jeho přátelé ho podporovali (kteří žili v Belgii)</a:t>
            </a:r>
          </a:p>
          <a:p>
            <a:r>
              <a:rPr lang="cs-CZ" dirty="0"/>
              <a:t>Začal </a:t>
            </a:r>
            <a:r>
              <a:rPr lang="cs-CZ" dirty="0">
                <a:solidFill>
                  <a:srgbClr val="FF0000"/>
                </a:solidFill>
              </a:rPr>
              <a:t>pít a brát drogy. </a:t>
            </a:r>
            <a:r>
              <a:rPr lang="cs-CZ" dirty="0" smtClean="0"/>
              <a:t>Potom, </a:t>
            </a:r>
            <a:r>
              <a:rPr lang="cs-CZ" dirty="0"/>
              <a:t>co omdlel v </a:t>
            </a:r>
            <a:r>
              <a:rPr lang="cs-CZ" dirty="0" smtClean="0"/>
              <a:t>kostele, </a:t>
            </a:r>
            <a:r>
              <a:rPr lang="cs-CZ" dirty="0"/>
              <a:t>se jeho stav </a:t>
            </a:r>
            <a:r>
              <a:rPr lang="cs-CZ" dirty="0">
                <a:solidFill>
                  <a:srgbClr val="FF0000"/>
                </a:solidFill>
              </a:rPr>
              <a:t>zhoršil</a:t>
            </a:r>
            <a:r>
              <a:rPr lang="cs-CZ" dirty="0"/>
              <a:t>, postupem času (po dalších mrtvicích) mu </a:t>
            </a:r>
            <a:r>
              <a:rPr lang="cs-CZ" dirty="0">
                <a:solidFill>
                  <a:srgbClr val="FF0000"/>
                </a:solidFill>
              </a:rPr>
              <a:t>ochrnula pravá strana </a:t>
            </a:r>
            <a:r>
              <a:rPr lang="cs-CZ" dirty="0"/>
              <a:t>těla a </a:t>
            </a:r>
            <a:r>
              <a:rPr lang="cs-CZ" dirty="0">
                <a:solidFill>
                  <a:srgbClr val="FF0000"/>
                </a:solidFill>
              </a:rPr>
              <a:t>ztratil řeč</a:t>
            </a:r>
          </a:p>
          <a:p>
            <a:r>
              <a:rPr lang="cs-CZ" dirty="0">
                <a:solidFill>
                  <a:srgbClr val="FF0000"/>
                </a:solidFill>
              </a:rPr>
              <a:t>Matka</a:t>
            </a:r>
            <a:r>
              <a:rPr lang="cs-CZ" dirty="0"/>
              <a:t> ho nechala převést </a:t>
            </a:r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cs-CZ" dirty="0" smtClean="0">
                <a:solidFill>
                  <a:srgbClr val="FF0000"/>
                </a:solidFill>
              </a:rPr>
              <a:t>Paříže, </a:t>
            </a:r>
            <a:r>
              <a:rPr lang="cs-CZ" dirty="0"/>
              <a:t>kde i </a:t>
            </a:r>
            <a:r>
              <a:rPr lang="cs-CZ" dirty="0">
                <a:solidFill>
                  <a:srgbClr val="FF0000"/>
                </a:solidFill>
              </a:rPr>
              <a:t>zemřel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18174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4F7A10E-532C-FFC5-E90B-1EFFB7600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Poznámky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802669F-7C33-7CA1-2E9F-5EA32087F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19. století</a:t>
            </a:r>
          </a:p>
          <a:p>
            <a:r>
              <a:rPr lang="cs-CZ" dirty="0"/>
              <a:t>tzv. ‘‘prokletý básník‘‘</a:t>
            </a:r>
          </a:p>
          <a:p>
            <a:r>
              <a:rPr lang="cs-CZ" dirty="0"/>
              <a:t>Básník, spisovatel, kritik</a:t>
            </a:r>
          </a:p>
          <a:p>
            <a:r>
              <a:rPr lang="cs-CZ" dirty="0"/>
              <a:t>Otec </a:t>
            </a:r>
            <a:r>
              <a:rPr lang="cs-CZ" dirty="0" smtClean="0"/>
              <a:t>nechtěl, </a:t>
            </a:r>
            <a:r>
              <a:rPr lang="cs-CZ" dirty="0"/>
              <a:t>aby byl básník, ale aby byl voják či diplomat</a:t>
            </a:r>
          </a:p>
          <a:p>
            <a:r>
              <a:rPr lang="cs-CZ" dirty="0"/>
              <a:t>Díla: Květy zla, Malé básně v próze. Básně: Albatros, Krása,…. Eseje: Umělé ráje. Knihy: Estetické zajímavosti,….</a:t>
            </a:r>
          </a:p>
          <a:p>
            <a:r>
              <a:rPr lang="cs-CZ" dirty="0"/>
              <a:t>Měl vliv na mnoho dalších básníků, např: </a:t>
            </a:r>
            <a:r>
              <a:rPr lang="cs-CZ" dirty="0" err="1"/>
              <a:t>Mallarmé</a:t>
            </a:r>
            <a:r>
              <a:rPr lang="cs-CZ" dirty="0"/>
              <a:t>, Verlaine (prokletí básníci)</a:t>
            </a:r>
          </a:p>
          <a:p>
            <a:r>
              <a:rPr lang="cs-CZ" dirty="0"/>
              <a:t>Přestěhoval se do </a:t>
            </a:r>
            <a:r>
              <a:rPr lang="cs-CZ" dirty="0" smtClean="0"/>
              <a:t>Belgie, </a:t>
            </a:r>
            <a:r>
              <a:rPr lang="cs-CZ" dirty="0"/>
              <a:t>kde začal pít a brát drogy</a:t>
            </a:r>
          </a:p>
          <a:p>
            <a:r>
              <a:rPr lang="cs-CZ" dirty="0"/>
              <a:t>Před smrtí ho matka nechala převést do </a:t>
            </a:r>
            <a:r>
              <a:rPr lang="cs-CZ" dirty="0" smtClean="0"/>
              <a:t>Paříže - zde </a:t>
            </a:r>
            <a:r>
              <a:rPr lang="cs-CZ" dirty="0"/>
              <a:t>i zemřel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3156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BE6009D-A566-27DE-6FF4-1AE3E9808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FE507A3-E49E-64EF-02AE-2EB95DA348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https://cs.wikipedia.org/wiki/Charles_Baudelaire#D%C3%ADlo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https://cs.wikipedia.org/wiki/Charles_Baudelaire#D%C3%ADlo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https://www.hellohistory.ai/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https://view.officeapps.live.com/op/view.aspx?src=http://dumy.cz/nahled/17106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Kniha: Prokletí básníci z JVK</a:t>
            </a:r>
          </a:p>
          <a:p>
            <a:pPr marL="0" indent="0">
              <a:buNone/>
            </a:pPr>
            <a:r>
              <a:rPr lang="cs-CZ" dirty="0"/>
              <a:t>Vytvořil: místopředseda D. Šedivec, D. Čížek</a:t>
            </a:r>
            <a:r>
              <a:rPr lang="cs-CZ"/>
              <a:t>, dne 17.3.2023 v 18:30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927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404</Words>
  <Application>Microsoft Office PowerPoint</Application>
  <PresentationFormat>Vlastní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Office</vt:lpstr>
      <vt:lpstr>Charles Baudelaire</vt:lpstr>
      <vt:lpstr>Základní informace </vt:lpstr>
      <vt:lpstr>Rodina, vzdělání</vt:lpstr>
      <vt:lpstr>Díla </vt:lpstr>
      <vt:lpstr>Význam na další básníky</vt:lpstr>
      <vt:lpstr>Závěr života</vt:lpstr>
      <vt:lpstr>Poznámky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Charles Baudelaire</dc:title>
  <dc:creator>Šedivec Dominik</dc:creator>
  <cp:lastModifiedBy>User</cp:lastModifiedBy>
  <cp:revision>3</cp:revision>
  <dcterms:created xsi:type="dcterms:W3CDTF">2023-03-17T16:13:32Z</dcterms:created>
  <dcterms:modified xsi:type="dcterms:W3CDTF">2023-03-18T10:40:12Z</dcterms:modified>
</cp:coreProperties>
</file>