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305" r:id="rId2"/>
    <p:sldId id="274" r:id="rId3"/>
    <p:sldId id="313" r:id="rId4"/>
    <p:sldId id="314" r:id="rId5"/>
    <p:sldId id="316" r:id="rId6"/>
    <p:sldId id="322" r:id="rId7"/>
    <p:sldId id="324" r:id="rId8"/>
    <p:sldId id="315" r:id="rId9"/>
    <p:sldId id="321" r:id="rId10"/>
    <p:sldId id="317" r:id="rId11"/>
    <p:sldId id="318" r:id="rId12"/>
    <p:sldId id="319" r:id="rId13"/>
    <p:sldId id="320" r:id="rId14"/>
    <p:sldId id="312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1861B-20FE-4BAB-A6F8-250B155E6135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FC3265-550C-47C6-9507-62DC56E8EC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0764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="" xmlns:p14="http://schemas.microsoft.com/office/powerpoint/2010/main" val="158615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840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="" xmlns:p14="http://schemas.microsoft.com/office/powerpoint/2010/main" val="3729088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965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4604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133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3418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2712900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3486769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5278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3866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8F5C6-5366-44CB-A688-D9F4CC096828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D20F2-6170-4CA3-8EB8-AD50266E8B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020277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8F5C6-5366-44CB-A688-D9F4CC096828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D20F2-6170-4CA3-8EB8-AD50266E8B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49592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145247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v%C4%9Btlo_ve_fotografii" TargetMode="External"/><Relationship Id="rId2" Type="http://schemas.openxmlformats.org/officeDocument/2006/relationships/hyperlink" Target="https://cs.wikipedia.org/wiki/Odrazn%C3%A1_des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1788454"/>
            <a:ext cx="6840760" cy="2098226"/>
          </a:xfrm>
        </p:spPr>
        <p:txBody>
          <a:bodyPr/>
          <a:lstStyle/>
          <a:p>
            <a:r>
              <a:rPr lang="cs-CZ" dirty="0" smtClean="0"/>
              <a:t>Druhy osvětlení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987824" y="5301208"/>
            <a:ext cx="5123755" cy="408824"/>
          </a:xfrm>
        </p:spPr>
        <p:txBody>
          <a:bodyPr/>
          <a:lstStyle/>
          <a:p>
            <a:pPr algn="r"/>
            <a:r>
              <a:rPr lang="cs-CZ" dirty="0" smtClean="0"/>
              <a:t>MgA. Veronika Křížová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899592" y="6165304"/>
            <a:ext cx="7344816" cy="569950"/>
          </a:xfrm>
          <a:prstGeom prst="rect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</p:pic>
    </p:spTree>
    <p:extLst>
      <p:ext uri="{BB962C8B-B14F-4D97-AF65-F5344CB8AC3E}">
        <p14:creationId xmlns="" xmlns:p14="http://schemas.microsoft.com/office/powerpoint/2010/main" val="45414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6346" y="908720"/>
            <a:ext cx="6270922" cy="1656184"/>
          </a:xfrm>
        </p:spPr>
        <p:txBody>
          <a:bodyPr/>
          <a:lstStyle/>
          <a:p>
            <a:r>
              <a:rPr lang="cs-CZ" dirty="0"/>
              <a:t>Druhy osvětlení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548940"/>
            <a:ext cx="4968552" cy="2448272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400" dirty="0"/>
              <a:t>Zdroje světla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400" dirty="0"/>
              <a:t>Ploché a plastické osvětlení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400" dirty="0"/>
              <a:t>Denní </a:t>
            </a:r>
            <a:r>
              <a:rPr lang="cs-CZ" sz="2400" dirty="0" smtClean="0"/>
              <a:t>světlo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400" dirty="0" smtClean="0"/>
              <a:t>Ateliérové</a:t>
            </a:r>
            <a:br>
              <a:rPr lang="cs-CZ" sz="2400" dirty="0" smtClean="0"/>
            </a:br>
            <a:r>
              <a:rPr lang="cs-CZ" sz="2400" dirty="0" smtClean="0"/>
              <a:t>osvětlení</a:t>
            </a:r>
            <a:endParaRPr lang="cs-CZ" sz="2400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400" dirty="0" smtClean="0"/>
              <a:t>Typ osvětlení</a:t>
            </a:r>
            <a:endParaRPr lang="cs-CZ" sz="2400" dirty="0"/>
          </a:p>
        </p:txBody>
      </p:sp>
      <p:pic>
        <p:nvPicPr>
          <p:cNvPr id="5" name="Picture 2" descr="E:\Křížová_2014-2015\VK\zadání\FM1\3-druhy osvětlení\příprava\atelier_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86387" y="3645024"/>
            <a:ext cx="4748967" cy="205630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3136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 osvětlení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028700" y="2286000"/>
            <a:ext cx="8007796" cy="3807296"/>
          </a:xfrm>
        </p:spPr>
        <p:txBody>
          <a:bodyPr>
            <a:normAutofit fontScale="85000" lnSpcReduction="20000"/>
          </a:bodyPr>
          <a:lstStyle/>
          <a:p>
            <a:r>
              <a:rPr lang="cs-CZ" sz="2400" dirty="0" smtClean="0"/>
              <a:t>Denní světlo</a:t>
            </a:r>
            <a:r>
              <a:rPr lang="cs-CZ" dirty="0" smtClean="0"/>
              <a:t> – přirozené světlo od slunce</a:t>
            </a:r>
          </a:p>
          <a:p>
            <a:endParaRPr lang="cs-CZ" dirty="0" smtClean="0"/>
          </a:p>
          <a:p>
            <a:r>
              <a:rPr lang="cs-CZ" sz="2400" dirty="0" smtClean="0"/>
              <a:t>Umělé osvětlení </a:t>
            </a:r>
            <a:r>
              <a:rPr lang="cs-CZ" dirty="0" smtClean="0"/>
              <a:t>- </a:t>
            </a:r>
            <a:r>
              <a:rPr lang="cs-CZ" dirty="0"/>
              <a:t> </a:t>
            </a:r>
            <a:r>
              <a:rPr lang="cs-CZ" dirty="0" smtClean="0"/>
              <a:t>zdroje </a:t>
            </a:r>
            <a:r>
              <a:rPr lang="cs-CZ" dirty="0"/>
              <a:t>umělého osvětlení </a:t>
            </a:r>
            <a:r>
              <a:rPr lang="cs-CZ" dirty="0" smtClean="0"/>
              <a:t>jsou například: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Fotografický blesk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Halogenová </a:t>
            </a:r>
            <a:r>
              <a:rPr lang="cs-CZ" dirty="0"/>
              <a:t>žárovka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Obyčejná </a:t>
            </a:r>
            <a:r>
              <a:rPr lang="cs-CZ" dirty="0"/>
              <a:t>žárovka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Různé zářivky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LED světlo</a:t>
            </a:r>
          </a:p>
          <a:p>
            <a:pPr marL="530352" lvl="1" indent="0">
              <a:buNone/>
            </a:pPr>
            <a:endParaRPr lang="cs-CZ" dirty="0"/>
          </a:p>
          <a:p>
            <a:r>
              <a:rPr lang="cs-CZ" sz="2400" dirty="0" smtClean="0"/>
              <a:t>Kombinované světlo </a:t>
            </a:r>
            <a:r>
              <a:rPr lang="cs-CZ" dirty="0" smtClean="0"/>
              <a:t>– vzniká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smícháním denního a umělého osvětlení,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kombinací 2 umělých osvětlení s různou teplotou chromatičnosti</a:t>
            </a:r>
          </a:p>
        </p:txBody>
      </p:sp>
    </p:spTree>
    <p:extLst>
      <p:ext uri="{BB962C8B-B14F-4D97-AF65-F5344CB8AC3E}">
        <p14:creationId xmlns="" xmlns:p14="http://schemas.microsoft.com/office/powerpoint/2010/main" val="43255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Denní světlo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037224" y="1844824"/>
            <a:ext cx="7639232" cy="501317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600" dirty="0" smtClean="0"/>
              <a:t>Během dne, slunce putuje po obloze</a:t>
            </a:r>
            <a:r>
              <a:rPr lang="cs-CZ" sz="2600" dirty="0"/>
              <a:t> </a:t>
            </a:r>
            <a:r>
              <a:rPr lang="cs-CZ" sz="2600" dirty="0" smtClean="0"/>
              <a:t>a dává nám různé osvětlení.</a:t>
            </a:r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b="1" dirty="0" smtClean="0"/>
              <a:t>Brzo ráno a pozdě večer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intenzita osvětlení je nízká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světlo je měkké, šedé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barevná teplota světla je nízká = světlo je zbarveno do červena (žluta)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úhel, ve kterém paprsky v této době dopadají, vytváří na snímcích dlouhé stíny.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Dopoledne 10 – 11hod / odpoledne 14 – 16 hod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osvětlení je středně kontrastní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barva světla se přibližuje bílému světlu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stíny nejsou dlouhé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 smtClean="0"/>
              <a:t>JE TO NEJVHODNĚJŠÍ DOBA PRO FOTOGRAFOVÁNÍ.</a:t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b="1" dirty="0" smtClean="0"/>
              <a:t>Pravé poledne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osvětlení je kontrastní – tvrdé, dochází k tzv. </a:t>
            </a:r>
            <a:r>
              <a:rPr lang="cs-CZ" dirty="0" err="1" smtClean="0"/>
              <a:t>přepalům</a:t>
            </a:r>
            <a:r>
              <a:rPr lang="cs-CZ" dirty="0" smtClean="0"/>
              <a:t> a taky tmavým stínům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b</a:t>
            </a:r>
            <a:r>
              <a:rPr lang="cs-CZ" dirty="0" smtClean="0"/>
              <a:t>arevná teplota je vysoká – světlo je zbarvené do modra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stíny jsou krátké – jen pod objektem</a:t>
            </a:r>
          </a:p>
          <a:p>
            <a:pPr marL="0" indent="0" algn="r">
              <a:buNone/>
            </a:pPr>
            <a:endParaRPr lang="cs-CZ" sz="1400" dirty="0" smtClean="0"/>
          </a:p>
          <a:p>
            <a:endParaRPr lang="cs-CZ" dirty="0" smtClean="0"/>
          </a:p>
          <a:p>
            <a:endParaRPr lang="cs-CZ" b="1" u="sng" dirty="0"/>
          </a:p>
        </p:txBody>
      </p:sp>
    </p:spTree>
    <p:extLst>
      <p:ext uri="{BB962C8B-B14F-4D97-AF65-F5344CB8AC3E}">
        <p14:creationId xmlns="" xmlns:p14="http://schemas.microsoft.com/office/powerpoint/2010/main" val="322263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Denní světlo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037224" y="2852936"/>
            <a:ext cx="7192376" cy="352839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Také roční období ovlivňuje sluneční osvětlení.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sz="1700" b="1" dirty="0" smtClean="0"/>
              <a:t>Jaro a podzim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700" dirty="0" smtClean="0"/>
              <a:t>světlo je středně kontrastní</a:t>
            </a:r>
            <a:br>
              <a:rPr lang="cs-CZ" sz="1700" dirty="0" smtClean="0"/>
            </a:br>
            <a:endParaRPr lang="cs-CZ" sz="17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sz="1700" b="1" dirty="0" smtClean="0"/>
              <a:t>Léto</a:t>
            </a:r>
            <a:endParaRPr lang="cs-CZ" sz="17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700" dirty="0" smtClean="0"/>
              <a:t>světlo je tvrdé, kontrastní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700" dirty="0"/>
              <a:t>č</a:t>
            </a:r>
            <a:r>
              <a:rPr lang="cs-CZ" sz="1700" dirty="0" smtClean="0"/>
              <a:t>asté „</a:t>
            </a:r>
            <a:r>
              <a:rPr lang="cs-CZ" sz="1700" dirty="0" err="1" smtClean="0"/>
              <a:t>přepaly</a:t>
            </a:r>
            <a:r>
              <a:rPr lang="cs-CZ" sz="1700" dirty="0" smtClean="0"/>
              <a:t>“ a hluboké stíny</a:t>
            </a:r>
            <a:br>
              <a:rPr lang="cs-CZ" sz="1700" dirty="0" smtClean="0"/>
            </a:br>
            <a:endParaRPr lang="cs-CZ" sz="17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sz="1700" b="1" dirty="0" smtClean="0"/>
              <a:t>Zima</a:t>
            </a:r>
            <a:endParaRPr lang="cs-CZ" sz="17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700" dirty="0" smtClean="0"/>
              <a:t>když je zataženo je světlo měkké a šedé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700" dirty="0" smtClean="0"/>
              <a:t>pokud je zasněžená krajina a svítí slunce, je světlo tvrdé, kontrastní</a:t>
            </a:r>
          </a:p>
          <a:p>
            <a:endParaRPr lang="cs-CZ" dirty="0" smtClean="0"/>
          </a:p>
          <a:p>
            <a:endParaRPr lang="cs-CZ" b="1" u="sng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sharpenSoften amount="12000"/>
                    </a14:imgEffect>
                    <a14:imgEffect>
                      <a14:colorTemperature colorTemp="7656"/>
                    </a14:imgEffect>
                    <a14:imgEffect>
                      <a14:saturation sat="123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/>
              </a:ext>
            </a:extLst>
          </a:blip>
          <a:srcRect l="7478"/>
          <a:stretch/>
        </p:blipFill>
        <p:spPr>
          <a:xfrm>
            <a:off x="5364088" y="143793"/>
            <a:ext cx="3563713" cy="256991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15013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Ateliérové osvětlení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28700" y="1700808"/>
            <a:ext cx="7935788" cy="50314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Ateliérové světla dělíme na:</a:t>
            </a:r>
          </a:p>
          <a:p>
            <a:pPr marL="0" indent="0">
              <a:buNone/>
            </a:pPr>
            <a:endParaRPr lang="cs-CZ" sz="2300" dirty="0" smtClean="0"/>
          </a:p>
          <a:p>
            <a:r>
              <a:rPr lang="cs-CZ" sz="2300" b="1" dirty="0" smtClean="0"/>
              <a:t>Trvalá – modelační světla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300" i="0" dirty="0"/>
              <a:t>u</a:t>
            </a:r>
            <a:r>
              <a:rPr lang="cs-CZ" sz="2300" i="0" dirty="0" smtClean="0"/>
              <a:t>možňují plnou kontrolu nad osvětlením fotografované scény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300" i="0" dirty="0"/>
              <a:t>s</a:t>
            </a:r>
            <a:r>
              <a:rPr lang="cs-CZ" sz="2300" i="0" dirty="0" smtClean="0"/>
              <a:t>vítí celou dobu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300" i="0" dirty="0"/>
              <a:t>d</a:t>
            </a:r>
            <a:r>
              <a:rPr lang="cs-CZ" sz="2300" i="0" dirty="0" smtClean="0"/>
              <a:t>ají se využívat i pro video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300" i="0" dirty="0" smtClean="0"/>
              <a:t>LED, zářivky a halogeny</a:t>
            </a:r>
          </a:p>
          <a:p>
            <a:pPr marL="530352" lvl="1" indent="0">
              <a:buNone/>
            </a:pPr>
            <a:r>
              <a:rPr lang="cs-CZ" sz="5100" i="0" dirty="0" smtClean="0"/>
              <a:t>- </a:t>
            </a:r>
            <a:r>
              <a:rPr lang="cs-CZ" sz="2300" i="0" dirty="0" smtClean="0"/>
              <a:t>Barevná teplota, přehřívání, ekologie, slabší výkon (u LED pouze slabší výkon)</a:t>
            </a:r>
          </a:p>
          <a:p>
            <a:r>
              <a:rPr lang="cs-CZ" sz="2300" b="1" dirty="0" smtClean="0"/>
              <a:t>Zábleskové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300" i="0" dirty="0" smtClean="0"/>
              <a:t>elektrický výboj, „bliknou“ pouze v momentě expozice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300" i="0" dirty="0"/>
              <a:t>b</a:t>
            </a:r>
            <a:r>
              <a:rPr lang="cs-CZ" sz="2300" i="0" dirty="0" smtClean="0"/>
              <a:t>arevná teplota odpovídá dennímu světlu 5200K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300" i="0" dirty="0"/>
              <a:t>m</a:t>
            </a:r>
            <a:r>
              <a:rPr lang="cs-CZ" sz="2300" i="0" dirty="0" smtClean="0"/>
              <a:t>ají vysoký světelný výkon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300" i="0" dirty="0"/>
              <a:t>n</a:t>
            </a:r>
            <a:r>
              <a:rPr lang="cs-CZ" sz="2300" i="0" dirty="0" smtClean="0"/>
              <a:t>epřehřívají se</a:t>
            </a:r>
          </a:p>
          <a:p>
            <a:pPr marL="530352" lvl="1" indent="0">
              <a:buNone/>
            </a:pPr>
            <a:r>
              <a:rPr lang="cs-CZ" sz="5800" i="0" dirty="0" smtClean="0"/>
              <a:t>- </a:t>
            </a:r>
            <a:r>
              <a:rPr lang="cs-CZ" sz="2300" i="0" dirty="0" smtClean="0"/>
              <a:t>Nedají se použít pro video, nemáme kontrolu nad osvětlením scény</a:t>
            </a:r>
          </a:p>
          <a:p>
            <a:r>
              <a:rPr lang="cs-CZ" sz="2300" b="1" dirty="0" smtClean="0"/>
              <a:t>Kombinované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i="0" dirty="0"/>
              <a:t>s</a:t>
            </a:r>
            <a:r>
              <a:rPr lang="cs-CZ" i="0" dirty="0" smtClean="0"/>
              <a:t>pojují výhody trvalých a zábleskových světel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i="0" dirty="0"/>
              <a:t>s</a:t>
            </a:r>
            <a:r>
              <a:rPr lang="cs-CZ" i="0" dirty="0" smtClean="0"/>
              <a:t>cénu si nasvítíme pomocí modelačních světel a ve chvíli expozice „blikne“ silný výboj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16694" y="80113"/>
            <a:ext cx="3241225" cy="226876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5074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Ateliérové osvětlení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28700" y="2171700"/>
            <a:ext cx="7791772" cy="456054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Podle použitého nástavce na ateliérové zábleskové osvětlení měníme jeho kontras</a:t>
            </a:r>
            <a:r>
              <a:rPr lang="cs-CZ" dirty="0" smtClean="0"/>
              <a:t>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Tvrdé světlo – kontrastní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větlo je tvrdé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černé stíny bez kresby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větlo jde ze zdroje přímo na objekt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r</a:t>
            </a:r>
            <a:r>
              <a:rPr lang="cs-CZ" dirty="0" smtClean="0"/>
              <a:t>ůzné typy a velikosti reflektorů (reflektor, komínek, klapky…)</a:t>
            </a:r>
          </a:p>
          <a:p>
            <a:r>
              <a:rPr lang="cs-CZ" b="1" dirty="0" smtClean="0"/>
              <a:t>Středně kontrastní světlo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větlo je mírně rozptýlené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tíny jsou s kresbou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větlo jde ze zdroje na odraznou plochu a až potom na objekt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err="1" smtClean="0"/>
              <a:t>beauty</a:t>
            </a:r>
            <a:r>
              <a:rPr lang="cs-CZ" dirty="0" smtClean="0"/>
              <a:t> </a:t>
            </a:r>
            <a:r>
              <a:rPr lang="cs-CZ" dirty="0"/>
              <a:t>d</a:t>
            </a:r>
            <a:r>
              <a:rPr lang="cs-CZ" dirty="0" smtClean="0"/>
              <a:t>isk, stříbrný deštník</a:t>
            </a:r>
          </a:p>
          <a:p>
            <a:r>
              <a:rPr lang="cs-CZ" b="1" dirty="0" smtClean="0"/>
              <a:t>Měkké světlo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světlo je rozptýlené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tíny jsou jemné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větlo ze zdroje prochází přes bílou látku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err="1"/>
              <a:t>s</a:t>
            </a:r>
            <a:r>
              <a:rPr lang="cs-CZ" dirty="0" err="1" smtClean="0"/>
              <a:t>oftboxy</a:t>
            </a:r>
            <a:r>
              <a:rPr lang="cs-CZ" dirty="0" smtClean="0"/>
              <a:t>. </a:t>
            </a:r>
            <a:r>
              <a:rPr lang="cs-CZ" dirty="0" err="1"/>
              <a:t>s</a:t>
            </a:r>
            <a:r>
              <a:rPr lang="cs-CZ" dirty="0" err="1" smtClean="0"/>
              <a:t>tripboxy</a:t>
            </a:r>
            <a:r>
              <a:rPr lang="cs-CZ" dirty="0" smtClean="0"/>
              <a:t>, </a:t>
            </a:r>
            <a:r>
              <a:rPr lang="cs-CZ" dirty="0" err="1"/>
              <a:t>o</a:t>
            </a:r>
            <a:r>
              <a:rPr lang="cs-CZ" dirty="0" err="1" smtClean="0"/>
              <a:t>ktanoboxy</a:t>
            </a:r>
            <a:r>
              <a:rPr lang="cs-CZ" dirty="0" smtClean="0"/>
              <a:t>, bílý deštník…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06253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Ploché a plastické osvětlení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028700" y="1916832"/>
            <a:ext cx="7359724" cy="475252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Světlo může být buď ploché, nebo plastické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Ploché světlo</a:t>
            </a:r>
            <a:r>
              <a:rPr lang="cs-CZ" dirty="0" smtClean="0"/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na snímku nemáme žádné stíny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veškerá plocha je stejnoměrně nasvícená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denní světlo je </a:t>
            </a:r>
            <a:r>
              <a:rPr lang="cs-CZ" dirty="0"/>
              <a:t>ploché při </a:t>
            </a:r>
            <a:r>
              <a:rPr lang="cs-CZ" dirty="0" smtClean="0"/>
              <a:t>zatažené obloze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ateliérové, když objekt svítíme z obou stran stejnou intenzitou osvětlení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Plastické světlo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plastické osvětlení může být buď normální, nebo tvrdé, podle toho jak máme hluboké stíny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 smtClean="0"/>
              <a:t>Tvrdé světlo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denní při jasném počasí</a:t>
            </a:r>
            <a:endParaRPr lang="cs-CZ" dirty="0"/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v ateliéru svítíme objekt pouze hlavním světlem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 smtClean="0"/>
              <a:t>Normální – středně kontrastní světlo 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enní vznikne, když je polojasno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v ateliéru k hlavnímu světlu použijeme světlo doplňkové, na prosvětlení stínů.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51153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Ploché a plastické osvětlení</a:t>
            </a:r>
          </a:p>
        </p:txBody>
      </p:sp>
      <p:pic>
        <p:nvPicPr>
          <p:cNvPr id="4" name="Picture 2" descr="E:\Křížová_2014-2015\VK\zadání\FM1\3-Druhy osvětlení\příprava\portrét 2 + 2čb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6307" y="2667022"/>
            <a:ext cx="2348762" cy="3714306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E:\Křížová_2014-2015\VK\zadání\FM1\3-Druhy osvětlení\příprava\portrét 2+1čb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69789" y="2667022"/>
            <a:ext cx="2364481" cy="3714305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E:\Křížová_2014-2015\VK\zadání\FM1\3-Druhy osvětlení\příprava\portrét 2 +0čb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98991" y="2667022"/>
            <a:ext cx="2449473" cy="3714306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028699" y="2127833"/>
            <a:ext cx="86279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Ploché světlo      	           </a:t>
            </a:r>
            <a:r>
              <a:rPr lang="cs-CZ" b="1" dirty="0" smtClean="0"/>
              <a:t>   Normální </a:t>
            </a:r>
            <a:r>
              <a:rPr lang="cs-CZ" b="1" dirty="0"/>
              <a:t>světlo	           Tvrdé světlo</a:t>
            </a:r>
          </a:p>
        </p:txBody>
      </p:sp>
    </p:spTree>
    <p:extLst>
      <p:ext uri="{BB962C8B-B14F-4D97-AF65-F5344CB8AC3E}">
        <p14:creationId xmlns="" xmlns:p14="http://schemas.microsoft.com/office/powerpoint/2010/main" val="5262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Typ osvětlení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018394" y="2286000"/>
            <a:ext cx="7298021" cy="4383360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Hlavní světlo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m</a:t>
            </a:r>
            <a:r>
              <a:rPr lang="cs-CZ" dirty="0" smtClean="0"/>
              <a:t>odeluje scénu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měřuje na objekt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m</a:t>
            </a:r>
            <a:r>
              <a:rPr lang="cs-CZ" dirty="0" smtClean="0"/>
              <a:t>ívá největší intenzitu</a:t>
            </a:r>
          </a:p>
          <a:p>
            <a:r>
              <a:rPr lang="cs-CZ" b="1" dirty="0" smtClean="0"/>
              <a:t>Doplňkové světlo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rovnoměrné</a:t>
            </a:r>
            <a:r>
              <a:rPr lang="cs-CZ" dirty="0"/>
              <a:t> </a:t>
            </a:r>
            <a:r>
              <a:rPr lang="cs-CZ" dirty="0" smtClean="0"/>
              <a:t>rozptýlené osvětlení (</a:t>
            </a:r>
            <a:r>
              <a:rPr lang="cs-CZ" dirty="0" err="1" smtClean="0"/>
              <a:t>softobox</a:t>
            </a:r>
            <a:r>
              <a:rPr lang="cs-CZ" dirty="0" smtClean="0"/>
              <a:t>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oužívá se na prosvětlení stínů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je vždy v </a:t>
            </a:r>
            <a:r>
              <a:rPr lang="cs-CZ" dirty="0"/>
              <a:t>kombinaci s </a:t>
            </a:r>
            <a:r>
              <a:rPr lang="cs-CZ" dirty="0" smtClean="0"/>
              <a:t>hlavním světlem</a:t>
            </a:r>
            <a:endParaRPr lang="cs-CZ" dirty="0"/>
          </a:p>
          <a:p>
            <a:r>
              <a:rPr lang="cs-CZ" b="1" dirty="0" smtClean="0"/>
              <a:t>Bodové světlo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označuje </a:t>
            </a:r>
            <a:r>
              <a:rPr lang="cs-CZ" dirty="0"/>
              <a:t>úzký směrový paprsek světla s malou </a:t>
            </a:r>
            <a:r>
              <a:rPr lang="cs-CZ" dirty="0" smtClean="0"/>
              <a:t>intenzitou (komínek)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používá se k </a:t>
            </a:r>
            <a:r>
              <a:rPr lang="cs-CZ" dirty="0"/>
              <a:t>prosvětlení malé části </a:t>
            </a:r>
            <a:r>
              <a:rPr lang="cs-CZ" dirty="0" smtClean="0"/>
              <a:t>objektu nebo na vlasy </a:t>
            </a:r>
          </a:p>
          <a:p>
            <a:r>
              <a:rPr lang="cs-CZ" b="1" dirty="0" smtClean="0"/>
              <a:t>Protisvětlo</a:t>
            </a:r>
            <a:r>
              <a:rPr lang="cs-CZ" dirty="0"/>
              <a:t> </a:t>
            </a:r>
            <a:r>
              <a:rPr lang="cs-CZ" b="1" dirty="0"/>
              <a:t>(</a:t>
            </a:r>
            <a:r>
              <a:rPr lang="cs-CZ" b="1" dirty="0" smtClean="0"/>
              <a:t>kontra světlo)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světelný </a:t>
            </a:r>
            <a:r>
              <a:rPr lang="cs-CZ" dirty="0"/>
              <a:t>zdroj, který </a:t>
            </a:r>
            <a:r>
              <a:rPr lang="cs-CZ" dirty="0" smtClean="0"/>
              <a:t>směruje </a:t>
            </a:r>
            <a:r>
              <a:rPr lang="cs-CZ" dirty="0"/>
              <a:t>proti objektivu </a:t>
            </a:r>
            <a:r>
              <a:rPr lang="cs-CZ" dirty="0" smtClean="0"/>
              <a:t>fotoaparátu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zdůrazňuje </a:t>
            </a:r>
            <a:r>
              <a:rPr lang="cs-CZ" dirty="0"/>
              <a:t>kontury objektu a odděluje jej opticky od </a:t>
            </a:r>
            <a:r>
              <a:rPr lang="cs-CZ" dirty="0" smtClean="0"/>
              <a:t>pozadí</a:t>
            </a:r>
          </a:p>
          <a:p>
            <a:r>
              <a:rPr lang="cs-CZ" b="1" dirty="0" smtClean="0"/>
              <a:t>Světlo na pozadí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světlo, které svítí na pozadí a je umístěné za objektem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16632"/>
            <a:ext cx="2970766" cy="442467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36730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359724" cy="1485900"/>
          </a:xfrm>
        </p:spPr>
        <p:txBody>
          <a:bodyPr>
            <a:normAutofit/>
          </a:bodyPr>
          <a:lstStyle/>
          <a:p>
            <a:r>
              <a:rPr lang="cs-CZ" dirty="0" smtClean="0"/>
              <a:t>Hlavní a doplňkové osvětlení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070388" y="1585189"/>
            <a:ext cx="3346979" cy="487838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Pouze hlavní světlo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4932040" y="1585190"/>
            <a:ext cx="3297560" cy="488382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Hlavní a doplňkové světlo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0388" y="2001261"/>
            <a:ext cx="3141572" cy="471195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36705" y="2001261"/>
            <a:ext cx="3141029" cy="471195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72166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Protisvětlo  (kontra světlo)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4294967295"/>
          </p:nvPr>
        </p:nvSpPr>
        <p:spPr>
          <a:xfrm>
            <a:off x="1025060" y="1556792"/>
            <a:ext cx="3320300" cy="466248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Vytvoření siluety protisvětlem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063576" y="1556792"/>
            <a:ext cx="3674272" cy="466248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Protisvětlo z obou stran</a:t>
            </a:r>
            <a:endParaRPr lang="cs-CZ" dirty="0"/>
          </a:p>
        </p:txBody>
      </p:sp>
      <p:pic>
        <p:nvPicPr>
          <p:cNvPr id="2050" name="Picture 2" descr="E:\Křížová_2014-2015\VK\zadání\FM1\portrét 30.4.2014\silueta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3608" y="2204864"/>
            <a:ext cx="2971812" cy="4486881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63576" y="2204864"/>
            <a:ext cx="2991539" cy="448773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4557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Kombinované  osvětlení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4294967295"/>
          </p:nvPr>
        </p:nvSpPr>
        <p:spPr>
          <a:xfrm>
            <a:off x="1028700" y="1773238"/>
            <a:ext cx="3378323" cy="3941762"/>
          </a:xfrm>
        </p:spPr>
        <p:txBody>
          <a:bodyPr/>
          <a:lstStyle/>
          <a:p>
            <a:r>
              <a:rPr lang="cs-CZ" dirty="0" smtClean="0"/>
              <a:t>Denní světlo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zatažená obloha = měkké světlo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076056" y="1773238"/>
            <a:ext cx="4067944" cy="3941762"/>
          </a:xfrm>
        </p:spPr>
        <p:txBody>
          <a:bodyPr/>
          <a:lstStyle/>
          <a:p>
            <a:r>
              <a:rPr lang="cs-CZ" dirty="0" smtClean="0"/>
              <a:t>Denní světlo + blesk se </a:t>
            </a:r>
            <a:r>
              <a:rPr lang="cs-CZ" dirty="0" err="1" smtClean="0"/>
              <a:t>softboxem</a:t>
            </a: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p</a:t>
            </a:r>
            <a:r>
              <a:rPr lang="cs-CZ" sz="1600" dirty="0" smtClean="0"/>
              <a:t>rosvětlí stíny v očích</a:t>
            </a:r>
            <a:endParaRPr lang="cs-CZ" sz="1600" dirty="0"/>
          </a:p>
        </p:txBody>
      </p:sp>
      <p:pic>
        <p:nvPicPr>
          <p:cNvPr id="4098" name="Picture 2" descr="E:\Křížová_2014-2015\VK\zadání\ukázky-svatba\blesk-ukázka\DSC_0383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44513" y="2852936"/>
            <a:ext cx="4059535" cy="283453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E:\Křížová_2014-2015\VK\zadání\ukázky-svatba\blesk-ukázka\DSC_0378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2852937"/>
            <a:ext cx="3971814" cy="283453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17139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Odrazná deska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00808"/>
            <a:ext cx="7647756" cy="5157192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V dnešní době se nejčastěji používá 5 v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Prodává </a:t>
            </a:r>
            <a:r>
              <a:rPr lang="cs-CZ" dirty="0"/>
              <a:t>se v různých </a:t>
            </a:r>
            <a:r>
              <a:rPr lang="cs-CZ" dirty="0" smtClean="0"/>
              <a:t>velikostech</a:t>
            </a:r>
          </a:p>
          <a:p>
            <a:r>
              <a:rPr lang="cs-CZ" dirty="0" smtClean="0"/>
              <a:t>Tvar </a:t>
            </a:r>
            <a:r>
              <a:rPr lang="cs-CZ" dirty="0"/>
              <a:t>je nejčastěji kruhový nebo </a:t>
            </a:r>
            <a:r>
              <a:rPr lang="cs-CZ" dirty="0" smtClean="0"/>
              <a:t>elipsa</a:t>
            </a:r>
          </a:p>
          <a:p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/>
              <a:t>Bílá </a:t>
            </a:r>
            <a:r>
              <a:rPr lang="cs-CZ" b="1" dirty="0" smtClean="0"/>
              <a:t>plocha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lehké </a:t>
            </a:r>
            <a:r>
              <a:rPr lang="cs-CZ" dirty="0"/>
              <a:t>přisvětlování měkkým světlem </a:t>
            </a:r>
            <a:endParaRPr lang="cs-CZ" dirty="0" smtClean="0"/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bez </a:t>
            </a:r>
            <a:r>
              <a:rPr lang="cs-CZ" dirty="0"/>
              <a:t>změny barevné teploty odraženého světla.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/>
              <a:t>Stříbrná </a:t>
            </a:r>
            <a:r>
              <a:rPr lang="cs-CZ" b="1" dirty="0" smtClean="0"/>
              <a:t>plocha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pro přisvětlování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tato </a:t>
            </a:r>
            <a:r>
              <a:rPr lang="cs-CZ" dirty="0"/>
              <a:t>plocha nemění barevnou teplotu </a:t>
            </a:r>
            <a:r>
              <a:rPr lang="cs-CZ" dirty="0" smtClean="0"/>
              <a:t>zdroje, ale fotografie </a:t>
            </a:r>
            <a:r>
              <a:rPr lang="cs-CZ" dirty="0"/>
              <a:t>působí trochu studenějším dojmem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/>
              <a:t>Zlatá </a:t>
            </a:r>
            <a:r>
              <a:rPr lang="cs-CZ" b="1" dirty="0" smtClean="0"/>
              <a:t>plocha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přisvětlování </a:t>
            </a:r>
            <a:r>
              <a:rPr lang="cs-CZ" dirty="0"/>
              <a:t>s dobarvením do teplých </a:t>
            </a:r>
            <a:r>
              <a:rPr lang="cs-CZ" dirty="0" smtClean="0"/>
              <a:t>tónů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 smtClean="0"/>
              <a:t>Černá plocha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eliminace </a:t>
            </a:r>
            <a:r>
              <a:rPr lang="cs-CZ" dirty="0"/>
              <a:t>odlesků, či </a:t>
            </a:r>
            <a:r>
              <a:rPr lang="cs-CZ" dirty="0" smtClean="0"/>
              <a:t>stínění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b="1" dirty="0"/>
              <a:t>Bílá transparentní </a:t>
            </a:r>
            <a:r>
              <a:rPr lang="cs-CZ" b="1" dirty="0" smtClean="0"/>
              <a:t>plocha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určená </a:t>
            </a:r>
            <a:r>
              <a:rPr lang="cs-CZ" dirty="0"/>
              <a:t>pro rozptyl a difuzi procházejícího </a:t>
            </a:r>
            <a:r>
              <a:rPr lang="cs-CZ" dirty="0" smtClean="0"/>
              <a:t>světla</a:t>
            </a:r>
          </a:p>
          <a:p>
            <a:pPr lvl="2">
              <a:buFont typeface="Wingdings" panose="05000000000000000000" pitchFamily="2" charset="2"/>
              <a:buChar char="ü"/>
            </a:pPr>
            <a:r>
              <a:rPr lang="cs-CZ" dirty="0" smtClean="0"/>
              <a:t>světlo </a:t>
            </a:r>
            <a:r>
              <a:rPr lang="cs-CZ" dirty="0"/>
              <a:t>procházející touto plochou má stejnou charakteristiku stínů jako světlo z fotografických </a:t>
            </a:r>
            <a:r>
              <a:rPr lang="cs-CZ" dirty="0" err="1" smtClean="0"/>
              <a:t>softboxů</a:t>
            </a:r>
            <a:endParaRPr lang="cs-CZ" dirty="0" smtClean="0"/>
          </a:p>
          <a:p>
            <a:pPr lvl="2">
              <a:buFont typeface="Wingdings" panose="05000000000000000000" pitchFamily="2" charset="2"/>
              <a:buChar char="ü"/>
            </a:pPr>
            <a:endParaRPr lang="cs-CZ" dirty="0"/>
          </a:p>
          <a:p>
            <a:pPr lvl="1">
              <a:buNone/>
            </a:pPr>
            <a:r>
              <a:rPr lang="cs-CZ" dirty="0"/>
              <a:t>Některé odrazné desky mají i </a:t>
            </a:r>
            <a:r>
              <a:rPr lang="cs-CZ" dirty="0" smtClean="0"/>
              <a:t>zlatostříbrnou </a:t>
            </a:r>
            <a:r>
              <a:rPr lang="cs-CZ" dirty="0"/>
              <a:t>plochu pro lehce teplý nádech.</a:t>
            </a:r>
          </a:p>
          <a:p>
            <a:endParaRPr lang="cs-CZ" dirty="0"/>
          </a:p>
        </p:txBody>
      </p:sp>
      <p:pic>
        <p:nvPicPr>
          <p:cNvPr id="2050" name="Picture 2" descr="undefined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24128" y="86676"/>
            <a:ext cx="3312367" cy="32282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7683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438336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600" dirty="0"/>
              <a:t>NEZNÁMÝ.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29.5.2023]. Dostupný na WWW: </a:t>
            </a:r>
            <a:r>
              <a:rPr lang="cs-CZ" sz="1600" dirty="0">
                <a:hlinkClick r:id="rId2"/>
              </a:rPr>
              <a:t>https://cs.wikipedia.org/wiki/Odrazn%C3%A1_deska#/</a:t>
            </a:r>
            <a:r>
              <a:rPr lang="cs-CZ" sz="1600" dirty="0" smtClean="0">
                <a:hlinkClick r:id="rId2"/>
              </a:rPr>
              <a:t>media/Soubor:Photographing_a_model.jpg</a:t>
            </a:r>
            <a:endParaRPr lang="cs-CZ" sz="1600" dirty="0" smtClean="0"/>
          </a:p>
          <a:p>
            <a:r>
              <a:rPr lang="cs-CZ" sz="1600" dirty="0"/>
              <a:t>NEZNÁMÝ.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29.5.2023]. Dostupný na WWW: </a:t>
            </a:r>
            <a:r>
              <a:rPr lang="cs-CZ" sz="1600" dirty="0">
                <a:hlinkClick r:id="rId3"/>
              </a:rPr>
              <a:t>https://</a:t>
            </a:r>
            <a:r>
              <a:rPr lang="cs-CZ" sz="1600" dirty="0" smtClean="0">
                <a:hlinkClick r:id="rId3"/>
              </a:rPr>
              <a:t>cs.wikipedia.org/wiki/Sv%C4%9Btlo_ve_fotografii</a:t>
            </a:r>
            <a:endParaRPr lang="cs-CZ" sz="1600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sz="1800" b="1" dirty="0" smtClean="0"/>
              <a:t>Další </a:t>
            </a:r>
            <a:r>
              <a:rPr lang="cs-CZ" sz="1800" b="1" dirty="0"/>
              <a:t>fotografie - archiv autorky, fotografie studentů Střední školy Brno, Charbulova byly použity s jejich souhlasem</a:t>
            </a:r>
          </a:p>
          <a:p>
            <a:endParaRPr lang="cs-CZ" dirty="0" smtClean="0"/>
          </a:p>
          <a:p>
            <a:endParaRPr lang="pl-PL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4429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TM10001105[[fn=Oříznutí]]</Template>
  <TotalTime>1678</TotalTime>
  <Words>484</Words>
  <Application>Microsoft Office PowerPoint</Application>
  <PresentationFormat>Předvádění na obrazovce (4:3)</PresentationFormat>
  <Paragraphs>163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Crop</vt:lpstr>
      <vt:lpstr>Druhy osvětlení</vt:lpstr>
      <vt:lpstr>Druhy osvětlení</vt:lpstr>
      <vt:lpstr>Zdroje  osvětlení</vt:lpstr>
      <vt:lpstr>Denní světlo</vt:lpstr>
      <vt:lpstr>Denní světlo</vt:lpstr>
      <vt:lpstr>Ateliérové osvětlení</vt:lpstr>
      <vt:lpstr>Ateliérové osvětlení</vt:lpstr>
      <vt:lpstr>Ploché a plastické osvětlení</vt:lpstr>
      <vt:lpstr>Ploché a plastické osvětlení</vt:lpstr>
      <vt:lpstr>Typ osvětlení</vt:lpstr>
      <vt:lpstr>Hlavní a doplňkové osvětlení</vt:lpstr>
      <vt:lpstr>Protisvětlo  (kontra světlo)</vt:lpstr>
      <vt:lpstr>Kombinované  osvětlení</vt:lpstr>
      <vt:lpstr>Odrazná deska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skladby obrazu</dc:title>
  <dc:creator>Verca</dc:creator>
  <cp:lastModifiedBy>User</cp:lastModifiedBy>
  <cp:revision>199</cp:revision>
  <dcterms:created xsi:type="dcterms:W3CDTF">2014-07-08T12:20:53Z</dcterms:created>
  <dcterms:modified xsi:type="dcterms:W3CDTF">2023-06-02T14:59:51Z</dcterms:modified>
</cp:coreProperties>
</file>