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9" d="100"/>
          <a:sy n="89" d="100"/>
        </p:scale>
        <p:origin x="-427" y="-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pPr/>
              <a:t>Tuesday, December 12,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xmlns="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xmlns="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xmlns="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xmlns="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xmlns="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xmlns="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xmlns="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xmlns="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xmlns="" val="499247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xmlns="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xmlns="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xmlns="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xmlns="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xmlns="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pPr/>
              <a:t>Tuesday, December 12,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64151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xmlns="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xmlns="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xmlns="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xmlns="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pPr/>
              <a:t>Tuesday, December 12,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xmlns="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xmlns="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18013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xmlns="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xmlns="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xmlns="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xmlns="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pPr/>
              <a:t>Tuesday, December 12,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1891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xmlns="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pPr/>
              <a:t>Tuesday, December 12,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344038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pPr/>
              <a:t>Tuesday, December 12,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xmlns="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xmlns="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xmlns="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xmlns="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xmlns="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xmlns="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xmlns="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xmlns="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xmlns="" val="3667759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pPr/>
              <a:t>Tuesday, December 12,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72922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xmlns="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xmlns="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xmlns="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pPr/>
              <a:t>Tuesday, December 12,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33702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xmlns="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xmlns="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xmlns="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xmlns="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pPr/>
              <a:t>Tuesday, December 12,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42096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pPr/>
              <a:t>Tuesday, December 12,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5763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pPr/>
              <a:t>Tuesday, December 12,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05220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pPr/>
              <a:t>Tuesday, December 12,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590522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Mozkov%C3%A1_obrna" TargetMode="External"/><Relationship Id="rId2" Type="http://schemas.openxmlformats.org/officeDocument/2006/relationships/hyperlink" Target="https://kmenovky.cz/lecba-detske-mozkove-obrny-kmenovymi-bunkami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s.wikipedia.org/wiki/Vojtova_metod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xmlns="" id="{1DB043B4-68C6-45B9-82AC-A5800EADB8D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xmlns="" id="{D31A036E-EFB3-5A4F-0000-89D86B897F0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t="3750" b="17302"/>
          <a:stretch/>
        </p:blipFill>
        <p:spPr>
          <a:xfrm>
            <a:off x="20" y="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xmlns="" id="{3C64A91D-E535-4C24-A0E3-96A3810E3FD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xmlns="" id="{26FC4867-BA3E-4F8E-AB23-684F34DF3D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>
            <a:off x="319200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10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9DB4F5D-3F17-87C6-46DA-DA130489EE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03951" y="549275"/>
            <a:ext cx="5437187" cy="2986234"/>
          </a:xfrm>
        </p:spPr>
        <p:txBody>
          <a:bodyPr anchor="b">
            <a:normAutofit/>
          </a:bodyPr>
          <a:lstStyle/>
          <a:p>
            <a:r>
              <a:rPr lang="cs-CZ"/>
              <a:t>Mozková obrna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506E8A02-6B10-F801-B8EF-1D53050873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03951" y="3827610"/>
            <a:ext cx="5437187" cy="2265216"/>
          </a:xfrm>
        </p:spPr>
        <p:txBody>
          <a:bodyPr>
            <a:normAutofit/>
          </a:bodyPr>
          <a:lstStyle/>
          <a:p>
            <a:endParaRPr lang="cs-CZ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2293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6BED0D9-36BB-B91B-5AB6-BC72D0EA3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5A61169-E387-E871-E5CA-2F7A3C3A3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Není nakažlivá ani dědičná</a:t>
            </a:r>
          </a:p>
          <a:p>
            <a:r>
              <a:rPr lang="cs-CZ" dirty="0"/>
              <a:t>Jde </a:t>
            </a:r>
            <a:r>
              <a:rPr lang="cs-CZ" dirty="0" smtClean="0"/>
              <a:t>poznat, </a:t>
            </a:r>
            <a:r>
              <a:rPr lang="cs-CZ" dirty="0"/>
              <a:t>až když dítě vyroste (=všimne </a:t>
            </a:r>
            <a:r>
              <a:rPr lang="cs-CZ" dirty="0" smtClean="0"/>
              <a:t>si, </a:t>
            </a:r>
            <a:r>
              <a:rPr lang="cs-CZ" dirty="0"/>
              <a:t>když je vývoj pohybu opožděn nebo se opožďuje)</a:t>
            </a:r>
          </a:p>
          <a:p>
            <a:r>
              <a:rPr lang="cs-CZ" dirty="0"/>
              <a:t>Důsledek určitého poškození mozku</a:t>
            </a:r>
          </a:p>
          <a:p>
            <a:r>
              <a:rPr lang="cs-CZ" dirty="0"/>
              <a:t>Spojena s psychologickými problémy</a:t>
            </a:r>
          </a:p>
          <a:p>
            <a:r>
              <a:rPr lang="cs-CZ" dirty="0"/>
              <a:t>Vzniká v období: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Těhotenství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Při porodu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V prvních měsících života dítěte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0432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373A658-7B2C-EDBE-DF1F-4F9F88E31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Formy/druhy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6BD94BB-8AED-6E3D-0E5C-A4E406D43B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553" y="1993127"/>
            <a:ext cx="11090274" cy="3979625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1. </a:t>
            </a:r>
            <a:r>
              <a:rPr lang="cs-CZ" dirty="0" err="1">
                <a:highlight>
                  <a:srgbClr val="0000FF"/>
                </a:highlight>
              </a:rPr>
              <a:t>Diparetická</a:t>
            </a:r>
            <a:r>
              <a:rPr lang="cs-CZ" dirty="0">
                <a:highlight>
                  <a:srgbClr val="0000FF"/>
                </a:highlight>
              </a:rPr>
              <a:t> forma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Postižení obou dolních končetin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Slabší dolní končetiny (méně vyvinuté)</a:t>
            </a:r>
          </a:p>
          <a:p>
            <a:pPr marL="0" indent="0">
              <a:buNone/>
            </a:pPr>
            <a:r>
              <a:rPr lang="cs-CZ" dirty="0"/>
              <a:t>2. </a:t>
            </a:r>
            <a:r>
              <a:rPr lang="cs-CZ" dirty="0" err="1">
                <a:highlight>
                  <a:srgbClr val="0000FF"/>
                </a:highlight>
              </a:rPr>
              <a:t>Hemiparetická</a:t>
            </a:r>
            <a:r>
              <a:rPr lang="cs-CZ" dirty="0">
                <a:highlight>
                  <a:srgbClr val="0000FF"/>
                </a:highlight>
              </a:rPr>
              <a:t> forma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Nejčastější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Postiženy horní končetiny (</a:t>
            </a:r>
            <a:r>
              <a:rPr lang="cs-CZ" dirty="0" smtClean="0"/>
              <a:t>paže </a:t>
            </a:r>
            <a:r>
              <a:rPr lang="cs-CZ" dirty="0"/>
              <a:t>je ¨přilepená¨ k trupu)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Otočené předloktí</a:t>
            </a:r>
          </a:p>
        </p:txBody>
      </p:sp>
    </p:spTree>
    <p:extLst>
      <p:ext uri="{BB962C8B-B14F-4D97-AF65-F5344CB8AC3E}">
        <p14:creationId xmlns:p14="http://schemas.microsoft.com/office/powerpoint/2010/main" xmlns="" val="3660436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D554C00-8C9B-2A33-421C-BBDFFE294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Formy/druhy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4B417A3-9B5F-812D-E2CB-10B8752F7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3. </a:t>
            </a:r>
            <a:r>
              <a:rPr lang="cs-CZ" dirty="0" err="1">
                <a:highlight>
                  <a:srgbClr val="0000FF"/>
                </a:highlight>
              </a:rPr>
              <a:t>Kvadruparetická</a:t>
            </a:r>
            <a:r>
              <a:rPr lang="cs-CZ" dirty="0">
                <a:highlight>
                  <a:srgbClr val="0000FF"/>
                </a:highlight>
              </a:rPr>
              <a:t> forma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Z italštiny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Nejtěžší forma obrny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Postiženy všechny 4 končetiny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9581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2833B15-4116-7DAC-21D7-4CAFAA9BD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Zdravotní problému související s </a:t>
            </a:r>
            <a:r>
              <a:rPr lang="cs-CZ" dirty="0" smtClean="0"/>
              <a:t>mozkovou </a:t>
            </a:r>
            <a:r>
              <a:rPr lang="cs-CZ" dirty="0"/>
              <a:t>obrnou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C15B4D7-C2E5-C342-E374-34BD388F7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/>
              <a:t>Růstové problémy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Mentální postižení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Epilepsie (popř. epileptické záchvaty)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Poruchy zraku a sluchu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Poruchy citlivosti, zvláštní pocity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A jiné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332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xmlns="" id="{A5931BE0-4B93-4D6C-878E-ACC59D6B45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B8EE581-0FDB-14EE-A110-63D182112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80363"/>
            <a:ext cx="6379210" cy="1333057"/>
          </a:xfrm>
        </p:spPr>
        <p:txBody>
          <a:bodyPr wrap="square" anchor="t">
            <a:normAutofit/>
          </a:bodyPr>
          <a:lstStyle/>
          <a:p>
            <a:r>
              <a:rPr lang="cs-CZ" dirty="0"/>
              <a:t>Léčba 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xmlns="" id="{6B425BBD-042F-4CF8-A9EE-42CC14D252C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960575" y="5492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xmlns="" id="{EEBC8E67-C3CE-D7C8-8C75-7DA65829FDA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t="1655"/>
          <a:stretch/>
        </p:blipFill>
        <p:spPr>
          <a:xfrm>
            <a:off x="550863" y="2530474"/>
            <a:ext cx="5773738" cy="3779838"/>
          </a:xfrm>
          <a:custGeom>
            <a:avLst/>
            <a:gdLst/>
            <a:ahLst/>
            <a:cxnLst/>
            <a:rect l="l" t="t" r="r" b="b"/>
            <a:pathLst>
              <a:path w="5773738" h="3779838">
                <a:moveTo>
                  <a:pt x="0" y="0"/>
                </a:moveTo>
                <a:lnTo>
                  <a:pt x="5773738" y="0"/>
                </a:lnTo>
                <a:lnTo>
                  <a:pt x="5773738" y="3779838"/>
                </a:lnTo>
                <a:lnTo>
                  <a:pt x="0" y="3779838"/>
                </a:lnTo>
                <a:close/>
              </a:path>
            </a:pathLst>
          </a:cu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xmlns="" id="{F8ED97E8-4320-4F9F-8AB2-2EC6D9FC971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980191" y="1665774"/>
            <a:ext cx="1262947" cy="1335600"/>
            <a:chOff x="2678417" y="2427951"/>
            <a:chExt cx="1262947" cy="133560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xmlns="" id="{DDAE1E3F-711D-4F2E-AF4B-0A3CF77C56E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xmlns="" id="{717A35D9-9F09-4A9F-AD47-CF21151009A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811DB566-275B-F377-D973-79AF02C74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0575" y="1520825"/>
            <a:ext cx="4500562" cy="2808288"/>
          </a:xfrm>
        </p:spPr>
        <p:txBody>
          <a:bodyPr anchor="t">
            <a:normAutofit/>
          </a:bodyPr>
          <a:lstStyle/>
          <a:p>
            <a:r>
              <a:rPr lang="cs-CZ" dirty="0"/>
              <a:t>Nedá se léčit, ale věda s touto nemocí  dost pokročila, spousta vědců </a:t>
            </a:r>
            <a:r>
              <a:rPr lang="cs-CZ" dirty="0" smtClean="0"/>
              <a:t>říká, </a:t>
            </a:r>
            <a:r>
              <a:rPr lang="cs-CZ" dirty="0"/>
              <a:t>že do 25 let bude lék na tuto nemoc</a:t>
            </a:r>
          </a:p>
          <a:p>
            <a:r>
              <a:rPr lang="cs-CZ" dirty="0"/>
              <a:t>Jsou ale </a:t>
            </a:r>
            <a:r>
              <a:rPr lang="cs-CZ" dirty="0" smtClean="0"/>
              <a:t>způsoby, jak </a:t>
            </a:r>
            <a:r>
              <a:rPr lang="cs-CZ" dirty="0"/>
              <a:t>zkvalitnit život </a:t>
            </a:r>
          </a:p>
          <a:p>
            <a:r>
              <a:rPr lang="cs-CZ" dirty="0"/>
              <a:t>K zlepšení života se používají rehabilitace (tzv. Vojtova metoda)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xmlns="" id="{3F071BFC-FCD5-404E-90E6-D596557747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8724513" y="5071998"/>
            <a:ext cx="1980000" cy="1336764"/>
            <a:chOff x="7285270" y="3781428"/>
            <a:chExt cx="1980000" cy="1336764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xmlns="" id="{BA0B934F-9437-4904-A573-FD6F8B81F33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18900000">
              <a:off x="7285270" y="3781428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xmlns="" id="{E0204A86-ED4C-4DD3-9013-C7A4EFF920E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18900000">
              <a:off x="7351895" y="3784117"/>
              <a:ext cx="1853969" cy="1042921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xmlns="" id="{69EEA625-9D71-403F-B693-78E333447C0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2700000">
              <a:off x="7997401" y="4831348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xmlns="" id="{425D8F7F-021F-459C-87EB-5AF697DC3B1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2700000">
              <a:off x="8978427" y="3850321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xmlns="" val="518882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46EDA43-06E0-FDEC-E2A6-F48CE2196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Vojtova metoda (</a:t>
            </a:r>
            <a:r>
              <a:rPr lang="cs-CZ" dirty="0" err="1"/>
              <a:t>Vojtovka</a:t>
            </a:r>
            <a:r>
              <a:rPr lang="cs-CZ" dirty="0"/>
              <a:t>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BC6EC40-12E1-D119-72BB-35E41434A0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Objevil: MUDr.  Václav Vojtěch</a:t>
            </a:r>
          </a:p>
          <a:p>
            <a:r>
              <a:rPr lang="cs-CZ" dirty="0"/>
              <a:t>Správně by se měla cvičit 3× denně, ale stačí i 2× denně</a:t>
            </a:r>
          </a:p>
          <a:p>
            <a:r>
              <a:rPr lang="cs-CZ" dirty="0"/>
              <a:t>V 50. letech 20. stol. byly určeny body v těle, díky kterým je možné stimulovat tělo k určitým vrozeným reflexům, a to hlavně tlakem na příslušná místa (především na okostici (period) nebo fascii). Kromě samovolné pohybové aktivity dochází i k aktivování bránice, svalů břišní stěny, k pravidelnému dýchání, a dalších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Diagnózy vhodné pro terapii </a:t>
            </a:r>
            <a:r>
              <a:rPr lang="cs-CZ" dirty="0" err="1"/>
              <a:t>Vojtovkou</a:t>
            </a:r>
            <a:r>
              <a:rPr lang="cs-CZ" dirty="0"/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Děti: mozková obrna, skolióza, rozštěp páteře, atd…..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Dospělí: cévní mozková příhoda, stavy po úrazu míchy, skolióza,…..</a:t>
            </a:r>
          </a:p>
        </p:txBody>
      </p:sp>
    </p:spTree>
    <p:extLst>
      <p:ext uri="{BB962C8B-B14F-4D97-AF65-F5344CB8AC3E}">
        <p14:creationId xmlns:p14="http://schemas.microsoft.com/office/powerpoint/2010/main" xmlns="" val="3972771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B2750CA-6ABF-92F1-9996-20B85A43B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537" y="687821"/>
            <a:ext cx="11091600" cy="1332000"/>
          </a:xfrm>
        </p:spPr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04FB12C-A8CD-1459-8D91-DC55287C6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https://kmenovky.cz/lecba-detske-mozkove-obrny-kmenovymi-bunkami/</a:t>
            </a:r>
            <a:r>
              <a:rPr lang="cs-CZ" dirty="0"/>
              <a:t> -úvodní obrázek</a:t>
            </a:r>
          </a:p>
          <a:p>
            <a:pPr marL="0" indent="0">
              <a:buNone/>
            </a:pPr>
            <a:r>
              <a:rPr lang="cs-CZ" dirty="0">
                <a:hlinkClick r:id="rId3"/>
              </a:rPr>
              <a:t>https://cs.wikipedia.org/wiki/Mozkov%C3%A1_obrna</a:t>
            </a:r>
            <a:r>
              <a:rPr lang="cs-CZ" dirty="0"/>
              <a:t>  -text</a:t>
            </a:r>
          </a:p>
          <a:p>
            <a:pPr marL="0" indent="0">
              <a:buNone/>
            </a:pPr>
            <a:r>
              <a:rPr lang="cs-CZ" dirty="0">
                <a:hlinkClick r:id="rId3"/>
              </a:rPr>
              <a:t>https://cs.wikipedia.org/wiki/Mozkov%C3%A1_obrna#/media/Soubor:USS_Kearsarge_medical_team_treat_patients_at_Arima_District_Health_Facility_DVIDS126489.jpg</a:t>
            </a:r>
            <a:r>
              <a:rPr lang="cs-CZ" dirty="0"/>
              <a:t>  -obrázek 2</a:t>
            </a:r>
          </a:p>
          <a:p>
            <a:pPr marL="0" indent="0">
              <a:buNone/>
            </a:pPr>
            <a:r>
              <a:rPr lang="cs-CZ" dirty="0">
                <a:hlinkClick r:id="rId4"/>
              </a:rPr>
              <a:t>https://cs.wikipedia.org/wiki/Vojtova_metoda</a:t>
            </a:r>
            <a:r>
              <a:rPr lang="cs-CZ" dirty="0"/>
              <a:t> -text</a:t>
            </a:r>
          </a:p>
          <a:p>
            <a:r>
              <a:rPr lang="cs-CZ" dirty="0">
                <a:highlight>
                  <a:srgbClr val="000080"/>
                </a:highlight>
              </a:rPr>
              <a:t> Vytvořil: D. Šedivec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3232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3DFloatVTI">
  <a:themeElements>
    <a:clrScheme name="AnalogousFromDarkSeedLeftStep">
      <a:dk1>
        <a:srgbClr val="000000"/>
      </a:dk1>
      <a:lt1>
        <a:srgbClr val="FFFFFF"/>
      </a:lt1>
      <a:dk2>
        <a:srgbClr val="1B2F2F"/>
      </a:dk2>
      <a:lt2>
        <a:srgbClr val="F1F3F0"/>
      </a:lt2>
      <a:accent1>
        <a:srgbClr val="9D49C7"/>
      </a:accent1>
      <a:accent2>
        <a:srgbClr val="6245BA"/>
      </a:accent2>
      <a:accent3>
        <a:srgbClr val="495EC7"/>
      </a:accent3>
      <a:accent4>
        <a:srgbClr val="3780B5"/>
      </a:accent4>
      <a:accent5>
        <a:srgbClr val="45BCBC"/>
      </a:accent5>
      <a:accent6>
        <a:srgbClr val="37B581"/>
      </a:accent6>
      <a:hlink>
        <a:srgbClr val="3897AA"/>
      </a:hlink>
      <a:folHlink>
        <a:srgbClr val="7F7F7F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321</Words>
  <Application>Microsoft Office PowerPoint</Application>
  <PresentationFormat>Vlastní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3DFloatVTI</vt:lpstr>
      <vt:lpstr>Mozková obrna</vt:lpstr>
      <vt:lpstr>Základní informace</vt:lpstr>
      <vt:lpstr>Formy/druhy</vt:lpstr>
      <vt:lpstr>Formy/druhy</vt:lpstr>
      <vt:lpstr>Zdravotní problému související s mozkovou obrnou</vt:lpstr>
      <vt:lpstr>Léčba </vt:lpstr>
      <vt:lpstr>Vojtova metoda (Vojtovka)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Mozková obrna</dc:title>
  <dc:creator>Šedivec Dominik</dc:creator>
  <cp:lastModifiedBy>User</cp:lastModifiedBy>
  <cp:revision>2</cp:revision>
  <dcterms:created xsi:type="dcterms:W3CDTF">2023-03-25T08:16:56Z</dcterms:created>
  <dcterms:modified xsi:type="dcterms:W3CDTF">2023-12-12T13:05:32Z</dcterms:modified>
</cp:coreProperties>
</file>