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3" r:id="rId6"/>
    <p:sldId id="264" r:id="rId7"/>
    <p:sldId id="265" r:id="rId8"/>
    <p:sldId id="259" r:id="rId9"/>
    <p:sldId id="260" r:id="rId10"/>
    <p:sldId id="261" r:id="rId11"/>
    <p:sldId id="266" r:id="rId12"/>
    <p:sldId id="268" r:id="rId13"/>
    <p:sldId id="267" r:id="rId14"/>
  </p:sldIdLst>
  <p:sldSz cx="12192000" cy="6858000"/>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9" d="100"/>
          <a:sy n="89" d="100"/>
        </p:scale>
        <p:origin x="-427"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25E2D335-CF8D-4503-8A83-D8FE52F1FEF0}"/>
              </a:ext>
            </a:extLst>
          </p:cNvPr>
          <p:cNvSpPr>
            <a:spLocks noGrp="1"/>
          </p:cNvSpPr>
          <p:nvPr>
            <p:ph type="ctrTitle"/>
          </p:nvPr>
        </p:nvSpPr>
        <p:spPr>
          <a:xfrm>
            <a:off x="1524000" y="1122363"/>
            <a:ext cx="9144000" cy="2387600"/>
          </a:xfrm>
        </p:spPr>
        <p:txBody>
          <a:bodyPr anchor="b"/>
          <a:lstStyle>
            <a:lvl1pPr algn="ctr">
              <a:defRPr sz="6000"/>
            </a:lvl1pPr>
          </a:lstStyle>
          <a:p>
            <a:r>
              <a:rPr lang="cs-CZ"/>
              <a:t>Kliknutím lze upravit styl.</a:t>
            </a:r>
          </a:p>
        </p:txBody>
      </p:sp>
      <p:sp>
        <p:nvSpPr>
          <p:cNvPr id="3" name="Podnadpis 2">
            <a:extLst>
              <a:ext uri="{FF2B5EF4-FFF2-40B4-BE49-F238E27FC236}">
                <a16:creationId xmlns:a16="http://schemas.microsoft.com/office/drawing/2014/main" xmlns="" id="{3756B48A-BFEA-4B63-9CC9-AB716F711E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s-CZ"/>
              <a:t>Kliknutím můžete upravit styl předlohy.</a:t>
            </a:r>
          </a:p>
        </p:txBody>
      </p:sp>
      <p:sp>
        <p:nvSpPr>
          <p:cNvPr id="4" name="Zástupný symbol pro datum 3">
            <a:extLst>
              <a:ext uri="{FF2B5EF4-FFF2-40B4-BE49-F238E27FC236}">
                <a16:creationId xmlns:a16="http://schemas.microsoft.com/office/drawing/2014/main" xmlns="" id="{94E1E5EF-C990-4A97-A739-7179A82E52F5}"/>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15D8465E-7302-4414-A09D-00A39E902F27}"/>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xmlns="" id="{D3DECBAB-5AE7-4C36-9DDC-2AB25E314FBA}"/>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2777468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F2844392-2D1E-4448-8232-78D9A5BE6722}"/>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xmlns="" id="{488BCDF1-522E-490B-8627-68A611D7E81F}"/>
              </a:ext>
            </a:extLst>
          </p:cNvPr>
          <p:cNvSpPr>
            <a:spLocks noGrp="1"/>
          </p:cNvSpPr>
          <p:nvPr>
            <p:ph idx="1"/>
          </p:nvPr>
        </p:nvSpPr>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xmlns="" id="{E92C675D-ED77-49DE-A0FF-CDA28044DAEF}"/>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85670E2B-8717-4592-90D7-FD306E97806A}"/>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xmlns="" id="{8ADE4377-5B80-4510-879B-953FAB166E80}"/>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860088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oddílu">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1BFAA171-66C7-4A5D-8531-6A709D067FF3}"/>
              </a:ext>
            </a:extLst>
          </p:cNvPr>
          <p:cNvSpPr>
            <a:spLocks noGrp="1"/>
          </p:cNvSpPr>
          <p:nvPr>
            <p:ph type="title"/>
          </p:nvPr>
        </p:nvSpPr>
        <p:spPr>
          <a:xfrm>
            <a:off x="831850" y="1709738"/>
            <a:ext cx="10515600" cy="2852737"/>
          </a:xfrm>
        </p:spPr>
        <p:txBody>
          <a:bodyPr anchor="b"/>
          <a:lstStyle>
            <a:lvl1pPr>
              <a:defRPr sz="6000"/>
            </a:lvl1pPr>
          </a:lstStyle>
          <a:p>
            <a:r>
              <a:rPr lang="cs-CZ"/>
              <a:t>Kliknutím lze upravit styl.</a:t>
            </a:r>
          </a:p>
        </p:txBody>
      </p:sp>
      <p:sp>
        <p:nvSpPr>
          <p:cNvPr id="3" name="Zástupný text 2">
            <a:extLst>
              <a:ext uri="{FF2B5EF4-FFF2-40B4-BE49-F238E27FC236}">
                <a16:creationId xmlns:a16="http://schemas.microsoft.com/office/drawing/2014/main" xmlns="" id="{EC5D13C1-B63E-43E8-8898-88CE8F3EB6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s-CZ"/>
              <a:t>Po kliknutí můžete upravovat styly textu v předloze.</a:t>
            </a:r>
          </a:p>
        </p:txBody>
      </p:sp>
      <p:sp>
        <p:nvSpPr>
          <p:cNvPr id="4" name="Zástupný symbol pro datum 3">
            <a:extLst>
              <a:ext uri="{FF2B5EF4-FFF2-40B4-BE49-F238E27FC236}">
                <a16:creationId xmlns:a16="http://schemas.microsoft.com/office/drawing/2014/main" xmlns="" id="{04A3D7BC-49A4-4B0A-AA7E-3A5232A388CD}"/>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60CE010D-A6EA-411E-B8E7-CA4318183986}"/>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xmlns="" id="{FE856DFE-2B6C-42CA-A6F2-C5D176D351F6}"/>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3703219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5358F422-0B4B-406F-8DFE-E399572B6D32}"/>
              </a:ext>
            </a:extLst>
          </p:cNvPr>
          <p:cNvSpPr>
            <a:spLocks noGrp="1"/>
          </p:cNvSpPr>
          <p:nvPr>
            <p:ph type="title"/>
          </p:nvPr>
        </p:nvSpPr>
        <p:spPr/>
        <p:txBody>
          <a:bodyPr/>
          <a:lstStyle/>
          <a:p>
            <a:r>
              <a:rPr lang="cs-CZ"/>
              <a:t>Kliknutím lze upravit styl.</a:t>
            </a:r>
          </a:p>
        </p:txBody>
      </p:sp>
      <p:sp>
        <p:nvSpPr>
          <p:cNvPr id="3" name="Zástupný obsah 2">
            <a:extLst>
              <a:ext uri="{FF2B5EF4-FFF2-40B4-BE49-F238E27FC236}">
                <a16:creationId xmlns:a16="http://schemas.microsoft.com/office/drawing/2014/main" xmlns="" id="{3F71675D-1E0F-4822-B8C6-9C5BA137FE19}"/>
              </a:ext>
            </a:extLst>
          </p:cNvPr>
          <p:cNvSpPr>
            <a:spLocks noGrp="1"/>
          </p:cNvSpPr>
          <p:nvPr>
            <p:ph sz="half" idx="1"/>
          </p:nvPr>
        </p:nvSpPr>
        <p:spPr>
          <a:xfrm>
            <a:off x="838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obsah 3">
            <a:extLst>
              <a:ext uri="{FF2B5EF4-FFF2-40B4-BE49-F238E27FC236}">
                <a16:creationId xmlns:a16="http://schemas.microsoft.com/office/drawing/2014/main" xmlns="" id="{6EFA9F41-DED7-4011-963C-E70F4C483D2A}"/>
              </a:ext>
            </a:extLst>
          </p:cNvPr>
          <p:cNvSpPr>
            <a:spLocks noGrp="1"/>
          </p:cNvSpPr>
          <p:nvPr>
            <p:ph sz="half" idx="2"/>
          </p:nvPr>
        </p:nvSpPr>
        <p:spPr>
          <a:xfrm>
            <a:off x="6172200" y="1825625"/>
            <a:ext cx="5181600" cy="435133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a:extLst>
              <a:ext uri="{FF2B5EF4-FFF2-40B4-BE49-F238E27FC236}">
                <a16:creationId xmlns:a16="http://schemas.microsoft.com/office/drawing/2014/main" xmlns="" id="{F16D6DF1-E25A-47A0-9A0C-6272C2B06533}"/>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6" name="Zástupný symbol pro zápatí 5">
            <a:extLst>
              <a:ext uri="{FF2B5EF4-FFF2-40B4-BE49-F238E27FC236}">
                <a16:creationId xmlns:a16="http://schemas.microsoft.com/office/drawing/2014/main" xmlns="" id="{0AA18184-8389-423A-AFA2-9CA476FA514F}"/>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xmlns="" id="{C2689C89-078D-42E5-8945-778E21633897}"/>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3952149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DBB7CB9F-26A3-427B-9FBD-7A27F1FD22ED}"/>
              </a:ext>
            </a:extLst>
          </p:cNvPr>
          <p:cNvSpPr>
            <a:spLocks noGrp="1"/>
          </p:cNvSpPr>
          <p:nvPr>
            <p:ph type="title"/>
          </p:nvPr>
        </p:nvSpPr>
        <p:spPr>
          <a:xfrm>
            <a:off x="839788" y="365125"/>
            <a:ext cx="10515600" cy="1325563"/>
          </a:xfrm>
        </p:spPr>
        <p:txBody>
          <a:bodyPr/>
          <a:lstStyle/>
          <a:p>
            <a:r>
              <a:rPr lang="cs-CZ"/>
              <a:t>Kliknutím lze upravit styl.</a:t>
            </a:r>
          </a:p>
        </p:txBody>
      </p:sp>
      <p:sp>
        <p:nvSpPr>
          <p:cNvPr id="3" name="Zástupný text 2">
            <a:extLst>
              <a:ext uri="{FF2B5EF4-FFF2-40B4-BE49-F238E27FC236}">
                <a16:creationId xmlns:a16="http://schemas.microsoft.com/office/drawing/2014/main" xmlns="" id="{D9D67517-3EA8-4653-B84A-035749A049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4" name="Zástupný obsah 3">
            <a:extLst>
              <a:ext uri="{FF2B5EF4-FFF2-40B4-BE49-F238E27FC236}">
                <a16:creationId xmlns:a16="http://schemas.microsoft.com/office/drawing/2014/main" xmlns="" id="{C99DF028-5B04-434B-B876-E55AADE7DBF0}"/>
              </a:ext>
            </a:extLst>
          </p:cNvPr>
          <p:cNvSpPr>
            <a:spLocks noGrp="1"/>
          </p:cNvSpPr>
          <p:nvPr>
            <p:ph sz="half" idx="2"/>
          </p:nvPr>
        </p:nvSpPr>
        <p:spPr>
          <a:xfrm>
            <a:off x="839788" y="2505075"/>
            <a:ext cx="5157787"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text 4">
            <a:extLst>
              <a:ext uri="{FF2B5EF4-FFF2-40B4-BE49-F238E27FC236}">
                <a16:creationId xmlns:a16="http://schemas.microsoft.com/office/drawing/2014/main" xmlns="" id="{6A873734-9A7D-40E2-88B0-9F3A73AD6C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a:t>Po kliknutí můžete upravovat styly textu v předloze.</a:t>
            </a:r>
          </a:p>
        </p:txBody>
      </p:sp>
      <p:sp>
        <p:nvSpPr>
          <p:cNvPr id="6" name="Zástupný obsah 5">
            <a:extLst>
              <a:ext uri="{FF2B5EF4-FFF2-40B4-BE49-F238E27FC236}">
                <a16:creationId xmlns:a16="http://schemas.microsoft.com/office/drawing/2014/main" xmlns="" id="{4C58A16A-9D8D-48C9-A391-1793F51E2094}"/>
              </a:ext>
            </a:extLst>
          </p:cNvPr>
          <p:cNvSpPr>
            <a:spLocks noGrp="1"/>
          </p:cNvSpPr>
          <p:nvPr>
            <p:ph sz="quarter" idx="4"/>
          </p:nvPr>
        </p:nvSpPr>
        <p:spPr>
          <a:xfrm>
            <a:off x="6172200" y="2505075"/>
            <a:ext cx="5183188" cy="3684588"/>
          </a:xfrm>
        </p:spPr>
        <p:txBody>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a:extLst>
              <a:ext uri="{FF2B5EF4-FFF2-40B4-BE49-F238E27FC236}">
                <a16:creationId xmlns:a16="http://schemas.microsoft.com/office/drawing/2014/main" xmlns="" id="{2FD2639A-46EB-44CE-9B64-8F8437051F60}"/>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8" name="Zástupný symbol pro zápatí 7">
            <a:extLst>
              <a:ext uri="{FF2B5EF4-FFF2-40B4-BE49-F238E27FC236}">
                <a16:creationId xmlns:a16="http://schemas.microsoft.com/office/drawing/2014/main" xmlns="" id="{D8D13DE3-E064-4846-895B-9F05056D0E9A}"/>
              </a:ext>
            </a:extLst>
          </p:cNvPr>
          <p:cNvSpPr>
            <a:spLocks noGrp="1"/>
          </p:cNvSpPr>
          <p:nvPr>
            <p:ph type="ftr" sz="quarter" idx="11"/>
          </p:nvPr>
        </p:nvSpPr>
        <p:spPr/>
        <p:txBody>
          <a:bodyPr/>
          <a:lstStyle/>
          <a:p>
            <a:endParaRPr lang="cs-CZ"/>
          </a:p>
        </p:txBody>
      </p:sp>
      <p:sp>
        <p:nvSpPr>
          <p:cNvPr id="9" name="Zástupný symbol pro číslo snímku 8">
            <a:extLst>
              <a:ext uri="{FF2B5EF4-FFF2-40B4-BE49-F238E27FC236}">
                <a16:creationId xmlns:a16="http://schemas.microsoft.com/office/drawing/2014/main" xmlns="" id="{888FB082-AF1A-4776-B5E1-C58F91E99E88}"/>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384819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Jenom nadpis">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99B0BE0D-6340-42B2-B469-EA175BA7159F}"/>
              </a:ext>
            </a:extLst>
          </p:cNvPr>
          <p:cNvSpPr>
            <a:spLocks noGrp="1"/>
          </p:cNvSpPr>
          <p:nvPr>
            <p:ph type="title"/>
          </p:nvPr>
        </p:nvSpPr>
        <p:spPr/>
        <p:txBody>
          <a:bodyPr/>
          <a:lstStyle/>
          <a:p>
            <a:r>
              <a:rPr lang="cs-CZ"/>
              <a:t>Kliknutím lze upravit styl.</a:t>
            </a:r>
          </a:p>
        </p:txBody>
      </p:sp>
      <p:sp>
        <p:nvSpPr>
          <p:cNvPr id="3" name="Zástupný symbol pro datum 2">
            <a:extLst>
              <a:ext uri="{FF2B5EF4-FFF2-40B4-BE49-F238E27FC236}">
                <a16:creationId xmlns:a16="http://schemas.microsoft.com/office/drawing/2014/main" xmlns="" id="{8B538174-9616-4FDA-968A-162DCA0F3CA8}"/>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4" name="Zástupný symbol pro zápatí 3">
            <a:extLst>
              <a:ext uri="{FF2B5EF4-FFF2-40B4-BE49-F238E27FC236}">
                <a16:creationId xmlns:a16="http://schemas.microsoft.com/office/drawing/2014/main" xmlns="" id="{62EC9D0D-3516-4255-870D-F7227D7F59AB}"/>
              </a:ext>
            </a:extLst>
          </p:cNvPr>
          <p:cNvSpPr>
            <a:spLocks noGrp="1"/>
          </p:cNvSpPr>
          <p:nvPr>
            <p:ph type="ftr" sz="quarter" idx="11"/>
          </p:nvPr>
        </p:nvSpPr>
        <p:spPr/>
        <p:txBody>
          <a:bodyPr/>
          <a:lstStyle/>
          <a:p>
            <a:endParaRPr lang="cs-CZ"/>
          </a:p>
        </p:txBody>
      </p:sp>
      <p:sp>
        <p:nvSpPr>
          <p:cNvPr id="5" name="Zástupný symbol pro číslo snímku 4">
            <a:extLst>
              <a:ext uri="{FF2B5EF4-FFF2-40B4-BE49-F238E27FC236}">
                <a16:creationId xmlns:a16="http://schemas.microsoft.com/office/drawing/2014/main" xmlns="" id="{7905F00C-B7A4-4B6B-BF9B-54697EFB4986}"/>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1735552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a:extLst>
              <a:ext uri="{FF2B5EF4-FFF2-40B4-BE49-F238E27FC236}">
                <a16:creationId xmlns:a16="http://schemas.microsoft.com/office/drawing/2014/main" xmlns="" id="{11DF8930-7141-47D1-B24D-475ABC2A4ABF}"/>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3" name="Zástupný symbol pro zápatí 2">
            <a:extLst>
              <a:ext uri="{FF2B5EF4-FFF2-40B4-BE49-F238E27FC236}">
                <a16:creationId xmlns:a16="http://schemas.microsoft.com/office/drawing/2014/main" xmlns="" id="{4165FEA5-7BE5-4355-A588-059D9A73F00F}"/>
              </a:ext>
            </a:extLst>
          </p:cNvPr>
          <p:cNvSpPr>
            <a:spLocks noGrp="1"/>
          </p:cNvSpPr>
          <p:nvPr>
            <p:ph type="ftr" sz="quarter" idx="11"/>
          </p:nvPr>
        </p:nvSpPr>
        <p:spPr/>
        <p:txBody>
          <a:bodyPr/>
          <a:lstStyle/>
          <a:p>
            <a:endParaRPr lang="cs-CZ"/>
          </a:p>
        </p:txBody>
      </p:sp>
      <p:sp>
        <p:nvSpPr>
          <p:cNvPr id="4" name="Zástupný symbol pro číslo snímku 3">
            <a:extLst>
              <a:ext uri="{FF2B5EF4-FFF2-40B4-BE49-F238E27FC236}">
                <a16:creationId xmlns:a16="http://schemas.microsoft.com/office/drawing/2014/main" xmlns="" id="{3A1FFC7F-4C63-4C44-A2B4-D79149EB12D3}"/>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3920398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60402BF2-0D94-4BB9-A255-495D80BAC1C9}"/>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obsah 2">
            <a:extLst>
              <a:ext uri="{FF2B5EF4-FFF2-40B4-BE49-F238E27FC236}">
                <a16:creationId xmlns:a16="http://schemas.microsoft.com/office/drawing/2014/main" xmlns="" id="{A41D322F-E20E-4C5B-AB44-A9B31DACB0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text 3">
            <a:extLst>
              <a:ext uri="{FF2B5EF4-FFF2-40B4-BE49-F238E27FC236}">
                <a16:creationId xmlns:a16="http://schemas.microsoft.com/office/drawing/2014/main" xmlns="" id="{64E7C830-F1A8-46DD-8EB6-3F7AAB133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xmlns="" id="{49E4706B-EBE2-41CB-B808-2896B78B63EB}"/>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6" name="Zástupný symbol pro zápatí 5">
            <a:extLst>
              <a:ext uri="{FF2B5EF4-FFF2-40B4-BE49-F238E27FC236}">
                <a16:creationId xmlns:a16="http://schemas.microsoft.com/office/drawing/2014/main" xmlns="" id="{C92BE652-E8D0-4F62-8BE6-F9EE050A30A2}"/>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xmlns="" id="{BE15A4EA-3A5D-4847-9229-5944AEC07139}"/>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1594822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8B0190DA-ADCF-46C2-B938-E1F65F91A290}"/>
              </a:ext>
            </a:extLst>
          </p:cNvPr>
          <p:cNvSpPr>
            <a:spLocks noGrp="1"/>
          </p:cNvSpPr>
          <p:nvPr>
            <p:ph type="title"/>
          </p:nvPr>
        </p:nvSpPr>
        <p:spPr>
          <a:xfrm>
            <a:off x="839788" y="457200"/>
            <a:ext cx="3932237" cy="1600200"/>
          </a:xfrm>
        </p:spPr>
        <p:txBody>
          <a:bodyPr anchor="b"/>
          <a:lstStyle>
            <a:lvl1pPr>
              <a:defRPr sz="3200"/>
            </a:lvl1pPr>
          </a:lstStyle>
          <a:p>
            <a:r>
              <a:rPr lang="cs-CZ"/>
              <a:t>Kliknutím lze upravit styl.</a:t>
            </a:r>
          </a:p>
        </p:txBody>
      </p:sp>
      <p:sp>
        <p:nvSpPr>
          <p:cNvPr id="3" name="Zástupný symbol obrázku 2">
            <a:extLst>
              <a:ext uri="{FF2B5EF4-FFF2-40B4-BE49-F238E27FC236}">
                <a16:creationId xmlns:a16="http://schemas.microsoft.com/office/drawing/2014/main" xmlns="" id="{9DC040D6-2270-49CF-B1DA-57E3A3AC08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text 3">
            <a:extLst>
              <a:ext uri="{FF2B5EF4-FFF2-40B4-BE49-F238E27FC236}">
                <a16:creationId xmlns:a16="http://schemas.microsoft.com/office/drawing/2014/main" xmlns="" id="{3745B709-2EFB-4E1D-A241-DB72F7969E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s-CZ"/>
              <a:t>Po kliknutí můžete upravovat styly textu v předloze.</a:t>
            </a:r>
          </a:p>
        </p:txBody>
      </p:sp>
      <p:sp>
        <p:nvSpPr>
          <p:cNvPr id="5" name="Zástupný symbol pro datum 4">
            <a:extLst>
              <a:ext uri="{FF2B5EF4-FFF2-40B4-BE49-F238E27FC236}">
                <a16:creationId xmlns:a16="http://schemas.microsoft.com/office/drawing/2014/main" xmlns="" id="{6B459294-DD70-4C17-83CE-6F47635B2BC6}"/>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6" name="Zástupný symbol pro zápatí 5">
            <a:extLst>
              <a:ext uri="{FF2B5EF4-FFF2-40B4-BE49-F238E27FC236}">
                <a16:creationId xmlns:a16="http://schemas.microsoft.com/office/drawing/2014/main" xmlns="" id="{DAFE97BE-2189-40C4-BEF9-79980AC60434}"/>
              </a:ext>
            </a:extLst>
          </p:cNvPr>
          <p:cNvSpPr>
            <a:spLocks noGrp="1"/>
          </p:cNvSpPr>
          <p:nvPr>
            <p:ph type="ftr" sz="quarter" idx="11"/>
          </p:nvPr>
        </p:nvSpPr>
        <p:spPr/>
        <p:txBody>
          <a:bodyPr/>
          <a:lstStyle/>
          <a:p>
            <a:endParaRPr lang="cs-CZ"/>
          </a:p>
        </p:txBody>
      </p:sp>
      <p:sp>
        <p:nvSpPr>
          <p:cNvPr id="7" name="Zástupný symbol pro číslo snímku 6">
            <a:extLst>
              <a:ext uri="{FF2B5EF4-FFF2-40B4-BE49-F238E27FC236}">
                <a16:creationId xmlns:a16="http://schemas.microsoft.com/office/drawing/2014/main" xmlns="" id="{A3A90B90-DFF6-4BFD-B138-5CEADA8481D5}"/>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1098450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A37323CA-5FC7-42FC-88AE-F812C0FE987B}"/>
              </a:ext>
            </a:extLst>
          </p:cNvPr>
          <p:cNvSpPr>
            <a:spLocks noGrp="1"/>
          </p:cNvSpPr>
          <p:nvPr>
            <p:ph type="title"/>
          </p:nvPr>
        </p:nvSpPr>
        <p:spPr/>
        <p:txBody>
          <a:bodyPr/>
          <a:lstStyle/>
          <a:p>
            <a:r>
              <a:rPr lang="cs-CZ"/>
              <a:t>Kliknutím lze upravit styl.</a:t>
            </a:r>
          </a:p>
        </p:txBody>
      </p:sp>
      <p:sp>
        <p:nvSpPr>
          <p:cNvPr id="3" name="Zástupný symbol pro svislý text 2">
            <a:extLst>
              <a:ext uri="{FF2B5EF4-FFF2-40B4-BE49-F238E27FC236}">
                <a16:creationId xmlns:a16="http://schemas.microsoft.com/office/drawing/2014/main" xmlns="" id="{AFCC0873-CF4A-47CD-AC56-9E0D75F75CCA}"/>
              </a:ext>
            </a:extLst>
          </p:cNvPr>
          <p:cNvSpPr>
            <a:spLocks noGrp="1"/>
          </p:cNvSpPr>
          <p:nvPr>
            <p:ph type="body" orient="vert" idx="1"/>
          </p:nvPr>
        </p:nvSpPr>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xmlns="" id="{A6A2A679-1033-4E3C-95B7-B63F5E822619}"/>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101851BC-4EE8-46C9-B40E-9DAA740236D8}"/>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xmlns="" id="{92F2C003-A49B-4DC6-922C-C32154310A90}"/>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2981277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a:extLst>
              <a:ext uri="{FF2B5EF4-FFF2-40B4-BE49-F238E27FC236}">
                <a16:creationId xmlns:a16="http://schemas.microsoft.com/office/drawing/2014/main" xmlns="" id="{C8EF66D0-8CC3-47B5-8293-96613CADA59C}"/>
              </a:ext>
            </a:extLst>
          </p:cNvPr>
          <p:cNvSpPr>
            <a:spLocks noGrp="1"/>
          </p:cNvSpPr>
          <p:nvPr>
            <p:ph type="title" orient="vert"/>
          </p:nvPr>
        </p:nvSpPr>
        <p:spPr>
          <a:xfrm>
            <a:off x="8724900" y="365125"/>
            <a:ext cx="2628900" cy="5811838"/>
          </a:xfrm>
        </p:spPr>
        <p:txBody>
          <a:bodyPr vert="eaVert"/>
          <a:lstStyle/>
          <a:p>
            <a:r>
              <a:rPr lang="cs-CZ"/>
              <a:t>Kliknutím lze upravit styl.</a:t>
            </a:r>
          </a:p>
        </p:txBody>
      </p:sp>
      <p:sp>
        <p:nvSpPr>
          <p:cNvPr id="3" name="Zástupný symbol pro svislý text 2">
            <a:extLst>
              <a:ext uri="{FF2B5EF4-FFF2-40B4-BE49-F238E27FC236}">
                <a16:creationId xmlns:a16="http://schemas.microsoft.com/office/drawing/2014/main" xmlns="" id="{6BF69914-7282-433D-83A6-6D3E389509D7}"/>
              </a:ext>
            </a:extLst>
          </p:cNvPr>
          <p:cNvSpPr>
            <a:spLocks noGrp="1"/>
          </p:cNvSpPr>
          <p:nvPr>
            <p:ph type="body" orient="vert" idx="1"/>
          </p:nvPr>
        </p:nvSpPr>
        <p:spPr>
          <a:xfrm>
            <a:off x="838200" y="365125"/>
            <a:ext cx="7734300" cy="5811838"/>
          </a:xfrm>
        </p:spPr>
        <p:txBody>
          <a:bodyPr vert="eaVert"/>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xmlns="" id="{8E80020F-3D25-416E-A24B-6C80748A5F86}"/>
              </a:ext>
            </a:extLst>
          </p:cNvPr>
          <p:cNvSpPr>
            <a:spLocks noGrp="1"/>
          </p:cNvSpPr>
          <p:nvPr>
            <p:ph type="dt" sz="half" idx="10"/>
          </p:nvPr>
        </p:nvSpPr>
        <p:spPr/>
        <p:txBody>
          <a:body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F3FB4C10-B022-4445-82D3-DA721ADA4163}"/>
              </a:ext>
            </a:extLst>
          </p:cNvPr>
          <p:cNvSpPr>
            <a:spLocks noGrp="1"/>
          </p:cNvSpPr>
          <p:nvPr>
            <p:ph type="ftr" sz="quarter" idx="11"/>
          </p:nvPr>
        </p:nvSpPr>
        <p:spPr/>
        <p:txBody>
          <a:bodyPr/>
          <a:lstStyle/>
          <a:p>
            <a:endParaRPr lang="cs-CZ"/>
          </a:p>
        </p:txBody>
      </p:sp>
      <p:sp>
        <p:nvSpPr>
          <p:cNvPr id="6" name="Zástupný symbol pro číslo snímku 5">
            <a:extLst>
              <a:ext uri="{FF2B5EF4-FFF2-40B4-BE49-F238E27FC236}">
                <a16:creationId xmlns:a16="http://schemas.microsoft.com/office/drawing/2014/main" xmlns="" id="{303568CB-62A3-4717-A350-9FD399BE2CAC}"/>
              </a:ext>
            </a:extLst>
          </p:cNvPr>
          <p:cNvSpPr>
            <a:spLocks noGrp="1"/>
          </p:cNvSpPr>
          <p:nvPr>
            <p:ph type="sldNum" sz="quarter" idx="12"/>
          </p:nvPr>
        </p:nvSpPr>
        <p:spPr/>
        <p:txBody>
          <a:body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3955378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nadpis 1">
            <a:extLst>
              <a:ext uri="{FF2B5EF4-FFF2-40B4-BE49-F238E27FC236}">
                <a16:creationId xmlns:a16="http://schemas.microsoft.com/office/drawing/2014/main" xmlns="" id="{094CE513-BE2D-4C5F-94D0-857A661F6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s-CZ"/>
              <a:t>Kliknutím lze upravit styl.</a:t>
            </a:r>
          </a:p>
        </p:txBody>
      </p:sp>
      <p:sp>
        <p:nvSpPr>
          <p:cNvPr id="3" name="Zástupný text 2">
            <a:extLst>
              <a:ext uri="{FF2B5EF4-FFF2-40B4-BE49-F238E27FC236}">
                <a16:creationId xmlns:a16="http://schemas.microsoft.com/office/drawing/2014/main" xmlns="" id="{430879EF-3D1D-43C5-B3B6-4ACC493D14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s-CZ"/>
              <a:t>Po kliknutí můžete upravovat styly textu v předloze.</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a:extLst>
              <a:ext uri="{FF2B5EF4-FFF2-40B4-BE49-F238E27FC236}">
                <a16:creationId xmlns:a16="http://schemas.microsoft.com/office/drawing/2014/main" xmlns="" id="{693E1285-2746-4191-984B-A601FFC3F0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FB29A3-F4E8-4A4F-BDE6-A5F7D8341E8B}" type="datetimeFigureOut">
              <a:rPr lang="cs-CZ" smtClean="0"/>
              <a:pPr/>
              <a:t>12.12.2023</a:t>
            </a:fld>
            <a:endParaRPr lang="cs-CZ"/>
          </a:p>
        </p:txBody>
      </p:sp>
      <p:sp>
        <p:nvSpPr>
          <p:cNvPr id="5" name="Zástupný symbol pro zápatí 4">
            <a:extLst>
              <a:ext uri="{FF2B5EF4-FFF2-40B4-BE49-F238E27FC236}">
                <a16:creationId xmlns:a16="http://schemas.microsoft.com/office/drawing/2014/main" xmlns="" id="{94A80A62-0584-4282-9AAF-5737E5EDE2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a:extLst>
              <a:ext uri="{FF2B5EF4-FFF2-40B4-BE49-F238E27FC236}">
                <a16:creationId xmlns:a16="http://schemas.microsoft.com/office/drawing/2014/main" xmlns="" id="{83A9F855-5D59-485C-8683-5F710BF26A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DAA58-659F-4DF9-9FE8-2ED94D7A0F41}" type="slidenum">
              <a:rPr lang="cs-CZ" smtClean="0"/>
              <a:pPr/>
              <a:t>‹#›</a:t>
            </a:fld>
            <a:endParaRPr lang="cs-CZ"/>
          </a:p>
        </p:txBody>
      </p:sp>
    </p:spTree>
    <p:extLst>
      <p:ext uri="{BB962C8B-B14F-4D97-AF65-F5344CB8AC3E}">
        <p14:creationId xmlns:p14="http://schemas.microsoft.com/office/powerpoint/2010/main" xmlns="" val="2396512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s.wikipedia.org/wiki/Karl%C5%AFv_mo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AD2FD776-0411-4FFD-ADC3-AE4316F8CAB9}"/>
              </a:ext>
            </a:extLst>
          </p:cNvPr>
          <p:cNvSpPr>
            <a:spLocks noGrp="1"/>
          </p:cNvSpPr>
          <p:nvPr>
            <p:ph type="ctrTitle"/>
          </p:nvPr>
        </p:nvSpPr>
        <p:spPr/>
        <p:txBody>
          <a:bodyPr/>
          <a:lstStyle/>
          <a:p>
            <a:r>
              <a:rPr lang="cs-CZ" dirty="0">
                <a:solidFill>
                  <a:srgbClr val="C00000"/>
                </a:solidFill>
              </a:rPr>
              <a:t>KARLŮV MOST</a:t>
            </a:r>
          </a:p>
        </p:txBody>
      </p:sp>
      <p:sp>
        <p:nvSpPr>
          <p:cNvPr id="3" name="Podnadpis 2">
            <a:extLst>
              <a:ext uri="{FF2B5EF4-FFF2-40B4-BE49-F238E27FC236}">
                <a16:creationId xmlns:a16="http://schemas.microsoft.com/office/drawing/2014/main" xmlns="" id="{ED06CCC0-D179-4720-82C1-9E9D6EF4F05C}"/>
              </a:ext>
            </a:extLst>
          </p:cNvPr>
          <p:cNvSpPr>
            <a:spLocks noGrp="1"/>
          </p:cNvSpPr>
          <p:nvPr>
            <p:ph type="subTitle" idx="1"/>
          </p:nvPr>
        </p:nvSpPr>
        <p:spPr/>
        <p:txBody>
          <a:bodyPr/>
          <a:lstStyle/>
          <a:p>
            <a:r>
              <a:rPr lang="cs-CZ" dirty="0"/>
              <a:t>Dále jen K.M.</a:t>
            </a:r>
          </a:p>
        </p:txBody>
      </p:sp>
    </p:spTree>
    <p:extLst>
      <p:ext uri="{BB962C8B-B14F-4D97-AF65-F5344CB8AC3E}">
        <p14:creationId xmlns:p14="http://schemas.microsoft.com/office/powerpoint/2010/main" xmlns="" val="202085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52D6D3DC-B001-4FA4-9DD6-B0BE85499592}"/>
              </a:ext>
            </a:extLst>
          </p:cNvPr>
          <p:cNvSpPr>
            <a:spLocks noGrp="1"/>
          </p:cNvSpPr>
          <p:nvPr>
            <p:ph type="title"/>
          </p:nvPr>
        </p:nvSpPr>
        <p:spPr/>
        <p:txBody>
          <a:bodyPr/>
          <a:lstStyle/>
          <a:p>
            <a:r>
              <a:rPr lang="cs-CZ" dirty="0"/>
              <a:t>Současnost</a:t>
            </a:r>
          </a:p>
        </p:txBody>
      </p:sp>
      <p:sp>
        <p:nvSpPr>
          <p:cNvPr id="3" name="Zástupný obsah 2">
            <a:extLst>
              <a:ext uri="{FF2B5EF4-FFF2-40B4-BE49-F238E27FC236}">
                <a16:creationId xmlns:a16="http://schemas.microsoft.com/office/drawing/2014/main" xmlns="" id="{AA735F52-97E3-466C-8C16-0D404C612556}"/>
              </a:ext>
            </a:extLst>
          </p:cNvPr>
          <p:cNvSpPr>
            <a:spLocks noGrp="1"/>
          </p:cNvSpPr>
          <p:nvPr>
            <p:ph idx="1"/>
          </p:nvPr>
        </p:nvSpPr>
        <p:spPr/>
        <p:txBody>
          <a:bodyPr/>
          <a:lstStyle/>
          <a:p>
            <a:r>
              <a:rPr lang="cs-CZ" dirty="0"/>
              <a:t>Původně nazýván Kamenný </a:t>
            </a:r>
            <a:r>
              <a:rPr lang="cs-CZ" dirty="0" smtClean="0"/>
              <a:t>most</a:t>
            </a:r>
            <a:endParaRPr lang="cs-CZ" dirty="0"/>
          </a:p>
          <a:p>
            <a:r>
              <a:rPr lang="cs-CZ" dirty="0"/>
              <a:t>Vede přes řeku Vltavu a je druhý nejstarší most v ČR</a:t>
            </a:r>
          </a:p>
          <a:p>
            <a:r>
              <a:rPr lang="cs-CZ" dirty="0"/>
              <a:t>K.M. nahradil Juditin </a:t>
            </a:r>
            <a:r>
              <a:rPr lang="cs-CZ" dirty="0" smtClean="0"/>
              <a:t>most</a:t>
            </a:r>
            <a:endParaRPr lang="cs-CZ" dirty="0"/>
          </a:p>
          <a:p>
            <a:endParaRPr lang="cs-CZ" dirty="0"/>
          </a:p>
        </p:txBody>
      </p:sp>
    </p:spTree>
    <p:extLst>
      <p:ext uri="{BB962C8B-B14F-4D97-AF65-F5344CB8AC3E}">
        <p14:creationId xmlns:p14="http://schemas.microsoft.com/office/powerpoint/2010/main" xmlns="" val="4013825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DA30E29A-8164-48F1-9DF4-D56234E93F1B}"/>
              </a:ext>
            </a:extLst>
          </p:cNvPr>
          <p:cNvSpPr>
            <a:spLocks noGrp="1"/>
          </p:cNvSpPr>
          <p:nvPr>
            <p:ph type="title"/>
          </p:nvPr>
        </p:nvSpPr>
        <p:spPr/>
        <p:txBody>
          <a:bodyPr/>
          <a:lstStyle/>
          <a:p>
            <a:r>
              <a:rPr lang="cs-CZ" dirty="0"/>
              <a:t>Výstavba</a:t>
            </a:r>
          </a:p>
        </p:txBody>
      </p:sp>
      <p:sp>
        <p:nvSpPr>
          <p:cNvPr id="3" name="Zástupný obsah 2">
            <a:extLst>
              <a:ext uri="{FF2B5EF4-FFF2-40B4-BE49-F238E27FC236}">
                <a16:creationId xmlns:a16="http://schemas.microsoft.com/office/drawing/2014/main" xmlns="" id="{D792308E-608A-42B3-9709-CB5E4B643804}"/>
              </a:ext>
            </a:extLst>
          </p:cNvPr>
          <p:cNvSpPr>
            <a:spLocks noGrp="1"/>
          </p:cNvSpPr>
          <p:nvPr>
            <p:ph idx="1"/>
          </p:nvPr>
        </p:nvSpPr>
        <p:spPr/>
        <p:txBody>
          <a:bodyPr/>
          <a:lstStyle/>
          <a:p>
            <a:r>
              <a:rPr lang="cs-CZ" dirty="0"/>
              <a:t>Stavba mostu začala 1357 za doby vlády Karla IV. (Lucemburkové)</a:t>
            </a:r>
          </a:p>
          <a:p>
            <a:r>
              <a:rPr lang="cs-CZ" dirty="0"/>
              <a:t>Stavba dokončena v roce 1402</a:t>
            </a:r>
          </a:p>
          <a:p>
            <a:r>
              <a:rPr lang="cs-CZ" dirty="0"/>
              <a:t>Kvůli K.M. se Praha stále důležitou obchodní cestou a zastávkou</a:t>
            </a:r>
          </a:p>
          <a:p>
            <a:r>
              <a:rPr lang="cs-CZ" dirty="0"/>
              <a:t>Od konce 17 stol. se na most začalo postupně dovážet 30 barokních soch a sousoší</a:t>
            </a:r>
          </a:p>
          <a:p>
            <a:r>
              <a:rPr lang="cs-CZ" dirty="0"/>
              <a:t>Název Karlův </a:t>
            </a:r>
            <a:r>
              <a:rPr lang="cs-CZ" dirty="0" smtClean="0"/>
              <a:t>most </a:t>
            </a:r>
            <a:r>
              <a:rPr lang="cs-CZ" dirty="0"/>
              <a:t>se vžil až v u konce 19 stol. (cca. 1870-1875)</a:t>
            </a:r>
          </a:p>
          <a:p>
            <a:endParaRPr lang="cs-CZ" dirty="0"/>
          </a:p>
        </p:txBody>
      </p:sp>
    </p:spTree>
    <p:extLst>
      <p:ext uri="{BB962C8B-B14F-4D97-AF65-F5344CB8AC3E}">
        <p14:creationId xmlns:p14="http://schemas.microsoft.com/office/powerpoint/2010/main" xmlns="" val="2844924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3C26F359-FCD4-49DA-8F6A-11B3C5D0498A}"/>
              </a:ext>
            </a:extLst>
          </p:cNvPr>
          <p:cNvSpPr>
            <a:spLocks noGrp="1"/>
          </p:cNvSpPr>
          <p:nvPr>
            <p:ph type="title"/>
          </p:nvPr>
        </p:nvSpPr>
        <p:spPr/>
        <p:txBody>
          <a:bodyPr/>
          <a:lstStyle/>
          <a:p>
            <a:r>
              <a:rPr lang="cs-CZ" dirty="0"/>
              <a:t>Karlův </a:t>
            </a:r>
            <a:r>
              <a:rPr lang="cs-CZ" dirty="0" smtClean="0"/>
              <a:t>most-výstavba </a:t>
            </a:r>
            <a:r>
              <a:rPr lang="cs-CZ" dirty="0"/>
              <a:t>2.</a:t>
            </a:r>
          </a:p>
        </p:txBody>
      </p:sp>
      <p:sp>
        <p:nvSpPr>
          <p:cNvPr id="3" name="Zástupný obsah 2">
            <a:extLst>
              <a:ext uri="{FF2B5EF4-FFF2-40B4-BE49-F238E27FC236}">
                <a16:creationId xmlns:a16="http://schemas.microsoft.com/office/drawing/2014/main" xmlns="" id="{C6F0CC7B-9854-4027-8174-0D4663992BF2}"/>
              </a:ext>
            </a:extLst>
          </p:cNvPr>
          <p:cNvSpPr>
            <a:spLocks noGrp="1"/>
          </p:cNvSpPr>
          <p:nvPr>
            <p:ph idx="1"/>
          </p:nvPr>
        </p:nvSpPr>
        <p:spPr/>
        <p:txBody>
          <a:bodyPr/>
          <a:lstStyle/>
          <a:p>
            <a:r>
              <a:rPr lang="cs-CZ" dirty="0"/>
              <a:t>Stavba započala až 15 let po zboření Juditina </a:t>
            </a:r>
            <a:r>
              <a:rPr lang="cs-CZ" dirty="0" smtClean="0"/>
              <a:t>mostu</a:t>
            </a:r>
            <a:endParaRPr lang="cs-CZ" dirty="0"/>
          </a:p>
          <a:p>
            <a:r>
              <a:rPr lang="cs-CZ" dirty="0"/>
              <a:t>Nejčastější datum výstavby je 15. června (svátek Sv. Víta)</a:t>
            </a:r>
          </a:p>
          <a:p>
            <a:r>
              <a:rPr lang="cs-CZ" dirty="0"/>
              <a:t>U výstavby se uvádí mnoho datumů zahájení=každý kronikář uvádí jiné datum (kronikáři z této doby ale i z doby 3 století potom)</a:t>
            </a:r>
          </a:p>
          <a:p>
            <a:r>
              <a:rPr lang="cs-CZ" dirty="0"/>
              <a:t>Astronom Zdeněk Horský vytvořil spekulativní hypotézu o datu 9. července 1357, v 5 hodin a 31 minut. Bylo to prý z toho důvodu, že tomuto datu odpovídala příznivá astrologická konstelace (konjunkce Slunce se Saturnem). Současně takové datum odpovídá sledu lichých čísel od jedné do devíti a zpět (palindrom), tedy 1-3-5-7-9-7-5-3-1</a:t>
            </a:r>
          </a:p>
          <a:p>
            <a:endParaRPr lang="cs-CZ" dirty="0"/>
          </a:p>
        </p:txBody>
      </p:sp>
    </p:spTree>
    <p:extLst>
      <p:ext uri="{BB962C8B-B14F-4D97-AF65-F5344CB8AC3E}">
        <p14:creationId xmlns:p14="http://schemas.microsoft.com/office/powerpoint/2010/main" xmlns="" val="646238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5BBABD7-6FBA-4432-9ECA-DD4FF42AFA12}"/>
              </a:ext>
            </a:extLst>
          </p:cNvPr>
          <p:cNvSpPr>
            <a:spLocks noGrp="1"/>
          </p:cNvSpPr>
          <p:nvPr>
            <p:ph type="title"/>
          </p:nvPr>
        </p:nvSpPr>
        <p:spPr/>
        <p:txBody>
          <a:bodyPr/>
          <a:lstStyle/>
          <a:p>
            <a:r>
              <a:rPr lang="cs-CZ" dirty="0"/>
              <a:t>Karlův </a:t>
            </a:r>
            <a:r>
              <a:rPr lang="cs-CZ" dirty="0" smtClean="0"/>
              <a:t>most-vybudování</a:t>
            </a:r>
            <a:endParaRPr lang="cs-CZ" dirty="0"/>
          </a:p>
        </p:txBody>
      </p:sp>
      <p:sp>
        <p:nvSpPr>
          <p:cNvPr id="3" name="Zástupný obsah 2">
            <a:extLst>
              <a:ext uri="{FF2B5EF4-FFF2-40B4-BE49-F238E27FC236}">
                <a16:creationId xmlns:a16="http://schemas.microsoft.com/office/drawing/2014/main" xmlns="" id="{7EBFCC26-77EF-468F-92BC-F50FC922DB9A}"/>
              </a:ext>
            </a:extLst>
          </p:cNvPr>
          <p:cNvSpPr>
            <a:spLocks noGrp="1"/>
          </p:cNvSpPr>
          <p:nvPr>
            <p:ph idx="1"/>
          </p:nvPr>
        </p:nvSpPr>
        <p:spPr/>
        <p:txBody>
          <a:bodyPr/>
          <a:lstStyle/>
          <a:p>
            <a:r>
              <a:rPr lang="cs-CZ" dirty="0"/>
              <a:t>Při stavbě Karlova mostu (v té době nesl název Kamenný most) se stavitelé pokoušeli vyvarovat chyb, kterými trpěl starší most Juditin. Karlův most má proto méně oblouků, je vyšší a jeho pilíře založili hlouběji, 2,4 m pod úrovní říčního dna. Jak se však později ukázalo, ani to nebylo dost. Kdyby pilíře (optimálně) spočívaly na skalním podloží, stabilitu mostu by to podstatně zvýšilo. Ovšem toto řešení výrazně překračovalo technické možnosti jeho středověkých stavitelů, protože skála leží až 9 m pod úrovní říčního </a:t>
            </a:r>
            <a:r>
              <a:rPr lang="cs-CZ" dirty="0" smtClean="0"/>
              <a:t>dna.</a:t>
            </a:r>
            <a:endParaRPr lang="cs-CZ" dirty="0"/>
          </a:p>
          <a:p>
            <a:endParaRPr lang="cs-CZ" dirty="0"/>
          </a:p>
        </p:txBody>
      </p:sp>
    </p:spTree>
    <p:extLst>
      <p:ext uri="{BB962C8B-B14F-4D97-AF65-F5344CB8AC3E}">
        <p14:creationId xmlns:p14="http://schemas.microsoft.com/office/powerpoint/2010/main" xmlns="" val="2188503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66A30E7A-8BF0-4989-895C-FA45B2837458}"/>
              </a:ext>
            </a:extLst>
          </p:cNvPr>
          <p:cNvSpPr>
            <a:spLocks noGrp="1"/>
          </p:cNvSpPr>
          <p:nvPr>
            <p:ph type="title"/>
          </p:nvPr>
        </p:nvSpPr>
        <p:spPr/>
        <p:txBody>
          <a:bodyPr/>
          <a:lstStyle/>
          <a:p>
            <a:r>
              <a:rPr lang="cs-CZ" dirty="0"/>
              <a:t>Karlův </a:t>
            </a:r>
            <a:r>
              <a:rPr lang="cs-CZ" dirty="0" smtClean="0"/>
              <a:t>most-stavitelé</a:t>
            </a:r>
            <a:endParaRPr lang="cs-CZ" dirty="0"/>
          </a:p>
        </p:txBody>
      </p:sp>
      <p:sp>
        <p:nvSpPr>
          <p:cNvPr id="3" name="Zástupný obsah 2">
            <a:extLst>
              <a:ext uri="{FF2B5EF4-FFF2-40B4-BE49-F238E27FC236}">
                <a16:creationId xmlns:a16="http://schemas.microsoft.com/office/drawing/2014/main" xmlns="" id="{2DFAB49F-E2FE-46EF-A18C-28A69BE3510C}"/>
              </a:ext>
            </a:extLst>
          </p:cNvPr>
          <p:cNvSpPr>
            <a:spLocks noGrp="1"/>
          </p:cNvSpPr>
          <p:nvPr>
            <p:ph idx="1"/>
          </p:nvPr>
        </p:nvSpPr>
        <p:spPr/>
        <p:txBody>
          <a:bodyPr/>
          <a:lstStyle/>
          <a:p>
            <a:r>
              <a:rPr lang="cs-CZ" dirty="0"/>
              <a:t>Za stavitele byl dlouhou dobu považován Petr Parléř ze Švábského </a:t>
            </a:r>
            <a:r>
              <a:rPr lang="cs-CZ" dirty="0" err="1"/>
              <a:t>Gmündu</a:t>
            </a:r>
            <a:r>
              <a:rPr lang="cs-CZ" dirty="0"/>
              <a:t>. V roce 2007 byla však publikována hypotéza, podle níž je projektantem a prvním stavitelem mostu kameník a pražský měšťan Oto, zvaný též </a:t>
            </a:r>
            <a:r>
              <a:rPr lang="cs-CZ" dirty="0" err="1" smtClean="0"/>
              <a:t>Otlin</a:t>
            </a:r>
            <a:r>
              <a:rPr lang="cs-CZ" dirty="0" smtClean="0"/>
              <a:t>.</a:t>
            </a:r>
            <a:endParaRPr lang="cs-CZ" dirty="0"/>
          </a:p>
          <a:p>
            <a:endParaRPr lang="cs-CZ" dirty="0"/>
          </a:p>
        </p:txBody>
      </p:sp>
    </p:spTree>
    <p:extLst>
      <p:ext uri="{BB962C8B-B14F-4D97-AF65-F5344CB8AC3E}">
        <p14:creationId xmlns:p14="http://schemas.microsoft.com/office/powerpoint/2010/main" xmlns="" val="2708919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650C6FE-9822-4862-8917-4095BC507F51}"/>
              </a:ext>
            </a:extLst>
          </p:cNvPr>
          <p:cNvSpPr>
            <a:spLocks noGrp="1"/>
          </p:cNvSpPr>
          <p:nvPr>
            <p:ph type="title"/>
          </p:nvPr>
        </p:nvSpPr>
        <p:spPr/>
        <p:txBody>
          <a:bodyPr/>
          <a:lstStyle/>
          <a:p>
            <a:r>
              <a:rPr lang="cs-CZ" dirty="0"/>
              <a:t>Karlův </a:t>
            </a:r>
            <a:r>
              <a:rPr lang="cs-CZ" dirty="0" smtClean="0"/>
              <a:t>most-dokončení </a:t>
            </a:r>
            <a:r>
              <a:rPr lang="cs-CZ" dirty="0"/>
              <a:t>stavby</a:t>
            </a:r>
          </a:p>
        </p:txBody>
      </p:sp>
      <p:sp>
        <p:nvSpPr>
          <p:cNvPr id="3" name="Zástupný obsah 2">
            <a:extLst>
              <a:ext uri="{FF2B5EF4-FFF2-40B4-BE49-F238E27FC236}">
                <a16:creationId xmlns:a16="http://schemas.microsoft.com/office/drawing/2014/main" xmlns="" id="{2A782503-17D7-4811-A078-DE9632A06FDA}"/>
              </a:ext>
            </a:extLst>
          </p:cNvPr>
          <p:cNvSpPr>
            <a:spLocks noGrp="1"/>
          </p:cNvSpPr>
          <p:nvPr>
            <p:ph idx="1"/>
          </p:nvPr>
        </p:nvSpPr>
        <p:spPr/>
        <p:txBody>
          <a:bodyPr/>
          <a:lstStyle/>
          <a:p>
            <a:r>
              <a:rPr lang="cs-CZ" dirty="0"/>
              <a:t>Stavba mostu byla dokončena až na začátku 15. století. V roce 1406 se lze setkat již se záznamy, které se o „novém kamenném mostě“ zmiňují</a:t>
            </a:r>
          </a:p>
          <a:p>
            <a:r>
              <a:rPr lang="cs-CZ" dirty="0"/>
              <a:t>Most byl v </a:t>
            </a:r>
            <a:r>
              <a:rPr lang="cs-CZ" dirty="0" smtClean="0"/>
              <a:t>gotickém </a:t>
            </a:r>
            <a:r>
              <a:rPr lang="cs-CZ" dirty="0"/>
              <a:t>slohu</a:t>
            </a:r>
          </a:p>
        </p:txBody>
      </p:sp>
    </p:spTree>
    <p:extLst>
      <p:ext uri="{BB962C8B-B14F-4D97-AF65-F5344CB8AC3E}">
        <p14:creationId xmlns:p14="http://schemas.microsoft.com/office/powerpoint/2010/main" xmlns="" val="3781545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E76F9C36-FF92-47BE-AC2E-6EC0E0BF9834}"/>
              </a:ext>
            </a:extLst>
          </p:cNvPr>
          <p:cNvSpPr>
            <a:spLocks noGrp="1"/>
          </p:cNvSpPr>
          <p:nvPr>
            <p:ph type="title"/>
          </p:nvPr>
        </p:nvSpPr>
        <p:spPr/>
        <p:txBody>
          <a:bodyPr/>
          <a:lstStyle/>
          <a:p>
            <a:r>
              <a:rPr lang="cs-CZ" dirty="0"/>
              <a:t>Karlův </a:t>
            </a:r>
            <a:r>
              <a:rPr lang="cs-CZ" dirty="0" smtClean="0"/>
              <a:t>most</a:t>
            </a:r>
            <a:endParaRPr lang="cs-CZ" dirty="0"/>
          </a:p>
        </p:txBody>
      </p:sp>
      <p:sp>
        <p:nvSpPr>
          <p:cNvPr id="3" name="Zástupný obsah 2">
            <a:extLst>
              <a:ext uri="{FF2B5EF4-FFF2-40B4-BE49-F238E27FC236}">
                <a16:creationId xmlns:a16="http://schemas.microsoft.com/office/drawing/2014/main" xmlns="" id="{E63B0FD5-DC08-4D19-9AA2-2F5B092AA792}"/>
              </a:ext>
            </a:extLst>
          </p:cNvPr>
          <p:cNvSpPr>
            <a:spLocks noGrp="1"/>
          </p:cNvSpPr>
          <p:nvPr>
            <p:ph idx="1"/>
          </p:nvPr>
        </p:nvSpPr>
        <p:spPr/>
        <p:txBody>
          <a:bodyPr>
            <a:normAutofit lnSpcReduction="10000"/>
          </a:bodyPr>
          <a:lstStyle/>
          <a:p>
            <a:r>
              <a:rPr lang="cs-CZ" dirty="0"/>
              <a:t>Spojuje Staré Město pražské s Malou Stranou</a:t>
            </a:r>
          </a:p>
          <a:p>
            <a:r>
              <a:rPr lang="pl-PL" dirty="0"/>
              <a:t>Je 515,76 m dlouhý a 9,40 až 9,50 m široký</a:t>
            </a:r>
          </a:p>
          <a:p>
            <a:r>
              <a:rPr lang="cs-CZ" dirty="0"/>
              <a:t>Tvoří ho šestnáct oblouků s rozponem mezi 16,62 m (Staroměstský břeh) až 23,38 m</a:t>
            </a:r>
          </a:p>
          <a:p>
            <a:r>
              <a:rPr lang="cs-CZ" dirty="0"/>
              <a:t> Založen byl na mlýnských kamenech pravděpodobně podložených rošty z dubových pilot</a:t>
            </a:r>
          </a:p>
          <a:p>
            <a:r>
              <a:rPr lang="cs-CZ" dirty="0"/>
              <a:t>Je doplněn třemi věžemi: větší a menší Malostranskou mosteckou věží na Malé Straně a Staroměstskou mosteckou věží na straně Starého Města. Tato věž však nestojí na krajní opěře mostu, jak je u mostních věží obvyklé, ale na prvním vnitřním pilíři. </a:t>
            </a:r>
          </a:p>
        </p:txBody>
      </p:sp>
    </p:spTree>
    <p:extLst>
      <p:ext uri="{BB962C8B-B14F-4D97-AF65-F5344CB8AC3E}">
        <p14:creationId xmlns:p14="http://schemas.microsoft.com/office/powerpoint/2010/main" xmlns="" val="22545890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8B2CE7B8-5136-47C4-8D59-F5EFFCCFEF38}"/>
              </a:ext>
            </a:extLst>
          </p:cNvPr>
          <p:cNvSpPr>
            <a:spLocks noGrp="1"/>
          </p:cNvSpPr>
          <p:nvPr>
            <p:ph type="title"/>
          </p:nvPr>
        </p:nvSpPr>
        <p:spPr/>
        <p:txBody>
          <a:bodyPr/>
          <a:lstStyle/>
          <a:p>
            <a:r>
              <a:rPr lang="cs-CZ" dirty="0"/>
              <a:t>Karlův </a:t>
            </a:r>
            <a:r>
              <a:rPr lang="cs-CZ" dirty="0" smtClean="0"/>
              <a:t>most-sochy </a:t>
            </a:r>
            <a:r>
              <a:rPr lang="cs-CZ" dirty="0"/>
              <a:t>a sousoší</a:t>
            </a:r>
          </a:p>
        </p:txBody>
      </p:sp>
      <p:sp>
        <p:nvSpPr>
          <p:cNvPr id="3" name="Zástupný obsah 2">
            <a:extLst>
              <a:ext uri="{FF2B5EF4-FFF2-40B4-BE49-F238E27FC236}">
                <a16:creationId xmlns:a16="http://schemas.microsoft.com/office/drawing/2014/main" xmlns="" id="{42883AE0-6199-41A8-9D38-1B8D5D6A51A1}"/>
              </a:ext>
            </a:extLst>
          </p:cNvPr>
          <p:cNvSpPr>
            <a:spLocks noGrp="1"/>
          </p:cNvSpPr>
          <p:nvPr>
            <p:ph idx="1"/>
          </p:nvPr>
        </p:nvSpPr>
        <p:spPr/>
        <p:txBody>
          <a:bodyPr/>
          <a:lstStyle/>
          <a:p>
            <a:r>
              <a:rPr lang="cs-CZ" dirty="0"/>
              <a:t>30 </a:t>
            </a:r>
            <a:r>
              <a:rPr lang="cs-CZ" dirty="0" smtClean="0"/>
              <a:t>barokních </a:t>
            </a:r>
            <a:r>
              <a:rPr lang="cs-CZ" dirty="0"/>
              <a:t>kamenných soch s náboženským významem (jen část)</a:t>
            </a:r>
          </a:p>
          <a:p>
            <a:endParaRPr lang="cs-CZ" dirty="0"/>
          </a:p>
        </p:txBody>
      </p:sp>
    </p:spTree>
    <p:extLst>
      <p:ext uri="{BB962C8B-B14F-4D97-AF65-F5344CB8AC3E}">
        <p14:creationId xmlns:p14="http://schemas.microsoft.com/office/powerpoint/2010/main" xmlns="" val="3462579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4E6D87FE-335E-49A6-AED2-6D9E3E3881F6}"/>
              </a:ext>
            </a:extLst>
          </p:cNvPr>
          <p:cNvSpPr>
            <a:spLocks noGrp="1"/>
          </p:cNvSpPr>
          <p:nvPr>
            <p:ph type="title"/>
          </p:nvPr>
        </p:nvSpPr>
        <p:spPr/>
        <p:txBody>
          <a:bodyPr/>
          <a:lstStyle/>
          <a:p>
            <a:r>
              <a:rPr lang="cs-CZ" dirty="0"/>
              <a:t>Karlův </a:t>
            </a:r>
            <a:r>
              <a:rPr lang="cs-CZ" dirty="0" smtClean="0"/>
              <a:t>most-předchůdce</a:t>
            </a:r>
            <a:endParaRPr lang="cs-CZ" dirty="0"/>
          </a:p>
        </p:txBody>
      </p:sp>
      <p:sp>
        <p:nvSpPr>
          <p:cNvPr id="3" name="Zástupný obsah 2">
            <a:extLst>
              <a:ext uri="{FF2B5EF4-FFF2-40B4-BE49-F238E27FC236}">
                <a16:creationId xmlns:a16="http://schemas.microsoft.com/office/drawing/2014/main" xmlns="" id="{76EDD249-C0AF-4865-A5CA-C6A05EE44EEB}"/>
              </a:ext>
            </a:extLst>
          </p:cNvPr>
          <p:cNvSpPr>
            <a:spLocks noGrp="1"/>
          </p:cNvSpPr>
          <p:nvPr>
            <p:ph idx="1"/>
          </p:nvPr>
        </p:nvSpPr>
        <p:spPr/>
        <p:txBody>
          <a:bodyPr/>
          <a:lstStyle/>
          <a:p>
            <a:r>
              <a:rPr lang="cs-CZ" dirty="0"/>
              <a:t>Dříve místo K.M. stál Juditin </a:t>
            </a:r>
            <a:r>
              <a:rPr lang="cs-CZ" dirty="0" smtClean="0"/>
              <a:t>most </a:t>
            </a:r>
            <a:r>
              <a:rPr lang="cs-CZ" dirty="0"/>
              <a:t>od krále Vladislava II. (Judita byla jeho manželka)</a:t>
            </a:r>
          </a:p>
          <a:p>
            <a:r>
              <a:rPr lang="cs-CZ" dirty="0"/>
              <a:t>Juditin </a:t>
            </a:r>
            <a:r>
              <a:rPr lang="cs-CZ" dirty="0" smtClean="0"/>
              <a:t>most-postaven</a:t>
            </a:r>
            <a:r>
              <a:rPr lang="cs-CZ" dirty="0"/>
              <a:t>: 1172</a:t>
            </a:r>
          </a:p>
          <a:p>
            <a:pPr marL="0" indent="0">
              <a:buNone/>
            </a:pPr>
            <a:r>
              <a:rPr lang="cs-CZ" dirty="0"/>
              <a:t>                         -zničen: 1342 při povodních</a:t>
            </a:r>
          </a:p>
          <a:p>
            <a:endParaRPr lang="cs-CZ" dirty="0"/>
          </a:p>
        </p:txBody>
      </p:sp>
    </p:spTree>
    <p:extLst>
      <p:ext uri="{BB962C8B-B14F-4D97-AF65-F5344CB8AC3E}">
        <p14:creationId xmlns:p14="http://schemas.microsoft.com/office/powerpoint/2010/main" xmlns="" val="849038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C60EA36B-674C-4691-B511-8FC2D77728E7}"/>
              </a:ext>
            </a:extLst>
          </p:cNvPr>
          <p:cNvSpPr>
            <a:spLocks noGrp="1"/>
          </p:cNvSpPr>
          <p:nvPr>
            <p:ph type="title"/>
          </p:nvPr>
        </p:nvSpPr>
        <p:spPr/>
        <p:txBody>
          <a:bodyPr/>
          <a:lstStyle/>
          <a:p>
            <a:r>
              <a:rPr lang="cs-CZ" dirty="0"/>
              <a:t>Jiné zajímavé věci (30 letá válka a současnost)</a:t>
            </a:r>
          </a:p>
        </p:txBody>
      </p:sp>
      <p:sp>
        <p:nvSpPr>
          <p:cNvPr id="3" name="Zástupný obsah 2">
            <a:extLst>
              <a:ext uri="{FF2B5EF4-FFF2-40B4-BE49-F238E27FC236}">
                <a16:creationId xmlns:a16="http://schemas.microsoft.com/office/drawing/2014/main" xmlns="" id="{4797D44C-A9B5-4B1A-A8D5-7CD72C95F6D4}"/>
              </a:ext>
            </a:extLst>
          </p:cNvPr>
          <p:cNvSpPr>
            <a:spLocks noGrp="1"/>
          </p:cNvSpPr>
          <p:nvPr>
            <p:ph idx="1"/>
          </p:nvPr>
        </p:nvSpPr>
        <p:spPr/>
        <p:txBody>
          <a:bodyPr>
            <a:normAutofit lnSpcReduction="10000"/>
          </a:bodyPr>
          <a:lstStyle/>
          <a:p>
            <a:r>
              <a:rPr lang="cs-CZ" dirty="0"/>
              <a:t>Domek na Karlově </a:t>
            </a:r>
            <a:r>
              <a:rPr lang="cs-CZ" dirty="0" smtClean="0"/>
              <a:t>mostě</a:t>
            </a:r>
            <a:endParaRPr lang="cs-CZ" dirty="0"/>
          </a:p>
          <a:p>
            <a:pPr>
              <a:buFont typeface="Wingdings" panose="05000000000000000000" pitchFamily="2" charset="2"/>
              <a:buChar char="Ø"/>
            </a:pPr>
            <a:r>
              <a:rPr lang="cs-CZ" dirty="0"/>
              <a:t>Uprostřed mostu byl od středověku domek, kde se po podepsání vestfálského míru konala jednání o ukončení švédského obléhání Prahy. Dne 29. listopadu 1648 v něm bylo podepsáno příměří a 7. ledna 1649 konečná mírová smlouva</a:t>
            </a:r>
          </a:p>
          <a:p>
            <a:r>
              <a:rPr lang="cs-CZ" dirty="0"/>
              <a:t>Atrakce</a:t>
            </a:r>
          </a:p>
          <a:p>
            <a:pPr>
              <a:buFont typeface="Wingdings" panose="05000000000000000000" pitchFamily="2" charset="2"/>
              <a:buChar char="Ø"/>
            </a:pPr>
            <a:r>
              <a:rPr lang="cs-CZ" dirty="0"/>
              <a:t>Karlův most bývá také středem mnohých atrakcí nejen pro turisty. Libanonský rodák a parašutista Mark </a:t>
            </a:r>
            <a:r>
              <a:rPr lang="cs-CZ" dirty="0" err="1"/>
              <a:t>Rahbani</a:t>
            </a:r>
            <a:r>
              <a:rPr lang="cs-CZ" dirty="0"/>
              <a:t> most při příležitosti historických slavností </a:t>
            </a:r>
            <a:r>
              <a:rPr lang="cs-CZ" dirty="0" err="1"/>
              <a:t>Navalis</a:t>
            </a:r>
            <a:r>
              <a:rPr lang="cs-CZ" dirty="0"/>
              <a:t> už čtyřikrát podletěl. Naposledy v roce 2017 po skoku z letadla podletěl most rychlostí 129 km/h a pro přihlížející měl připravenou i menší pyrotechnickou show</a:t>
            </a:r>
          </a:p>
        </p:txBody>
      </p:sp>
    </p:spTree>
    <p:extLst>
      <p:ext uri="{BB962C8B-B14F-4D97-AF65-F5344CB8AC3E}">
        <p14:creationId xmlns:p14="http://schemas.microsoft.com/office/powerpoint/2010/main" xmlns="" val="1115038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Karlův most – nejstarší most přes Vltavu">
            <a:extLst>
              <a:ext uri="{FF2B5EF4-FFF2-40B4-BE49-F238E27FC236}">
                <a16:creationId xmlns:a16="http://schemas.microsoft.com/office/drawing/2014/main" xmlns="" id="{89E38E69-AAF2-42E6-A88C-C18974C8B859}"/>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xmlns="" val="0"/>
              </a:ext>
            </a:extLst>
          </a:blip>
          <a:srcRect b="15094"/>
          <a:stretch/>
        </p:blipFill>
        <p:spPr bwMode="auto">
          <a:xfrm>
            <a:off x="20" y="10"/>
            <a:ext cx="12191980" cy="6857990"/>
          </a:xfrm>
          <a:prstGeom prst="rect">
            <a:avLst/>
          </a:prstGeom>
          <a:noFill/>
          <a:extLst>
            <a:ext uri="{909E8E84-426E-40DD-AFC4-6F175D3DCCD1}">
              <a14:hiddenFill xmlns:a14="http://schemas.microsoft.com/office/drawing/2010/main" xmlns="">
                <a:solidFill>
                  <a:srgbClr val="FFFFFF"/>
                </a:solidFill>
              </a14:hiddenFill>
            </a:ext>
          </a:extLst>
        </p:spPr>
      </p:pic>
      <p:sp>
        <p:nvSpPr>
          <p:cNvPr id="71" name="Rectangle 70">
            <a:extLst>
              <a:ext uri="{FF2B5EF4-FFF2-40B4-BE49-F238E27FC236}">
                <a16:creationId xmlns:a16="http://schemas.microsoft.com/office/drawing/2014/main" xmlns="" id="{37C89E4B-3C9F-44B9-8B86-D9E3D112D8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Nadpis 1">
            <a:extLst>
              <a:ext uri="{FF2B5EF4-FFF2-40B4-BE49-F238E27FC236}">
                <a16:creationId xmlns:a16="http://schemas.microsoft.com/office/drawing/2014/main" xmlns="" id="{30D58C3F-2BD4-461C-9761-B8661AD3F51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Obrázek ze současnosti</a:t>
            </a:r>
          </a:p>
        </p:txBody>
      </p:sp>
      <p:cxnSp>
        <p:nvCxnSpPr>
          <p:cNvPr id="73" name="Straight Connector 72">
            <a:extLst>
              <a:ext uri="{FF2B5EF4-FFF2-40B4-BE49-F238E27FC236}">
                <a16:creationId xmlns:a16="http://schemas.microsoft.com/office/drawing/2014/main" xmlns="" id="{AA2EAA10-076F-46BD-8F0F-B9A2FB77A85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D891E407-403B-4764-86C9-33A56D3BCAA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429406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a:extLst>
              <a:ext uri="{FF2B5EF4-FFF2-40B4-BE49-F238E27FC236}">
                <a16:creationId xmlns:a16="http://schemas.microsoft.com/office/drawing/2014/main" xmlns="" id="{3AD5C239-556A-450A-91C6-916F2D98ADE5}"/>
              </a:ext>
            </a:extLst>
          </p:cNvPr>
          <p:cNvSpPr>
            <a:spLocks noGrp="1"/>
          </p:cNvSpPr>
          <p:nvPr>
            <p:ph type="title"/>
          </p:nvPr>
        </p:nvSpPr>
        <p:spPr/>
        <p:txBody>
          <a:bodyPr/>
          <a:lstStyle/>
          <a:p>
            <a:r>
              <a:rPr lang="cs-CZ" dirty="0"/>
              <a:t>Závěr</a:t>
            </a:r>
          </a:p>
        </p:txBody>
      </p:sp>
      <p:sp>
        <p:nvSpPr>
          <p:cNvPr id="3" name="Zástupný obsah 2">
            <a:extLst>
              <a:ext uri="{FF2B5EF4-FFF2-40B4-BE49-F238E27FC236}">
                <a16:creationId xmlns:a16="http://schemas.microsoft.com/office/drawing/2014/main" xmlns="" id="{76E6F48F-1062-4383-A053-6FFCB7EAC231}"/>
              </a:ext>
            </a:extLst>
          </p:cNvPr>
          <p:cNvSpPr>
            <a:spLocks noGrp="1"/>
          </p:cNvSpPr>
          <p:nvPr>
            <p:ph idx="1"/>
          </p:nvPr>
        </p:nvSpPr>
        <p:spPr/>
        <p:txBody>
          <a:bodyPr/>
          <a:lstStyle/>
          <a:p>
            <a:r>
              <a:rPr lang="cs-CZ" dirty="0"/>
              <a:t>Děkuji za pozornost!!!</a:t>
            </a:r>
          </a:p>
          <a:p>
            <a:r>
              <a:rPr lang="cs-CZ" dirty="0"/>
              <a:t>Zdroje: </a:t>
            </a:r>
            <a:r>
              <a:rPr lang="cs-CZ" dirty="0">
                <a:hlinkClick r:id="rId2"/>
              </a:rPr>
              <a:t>https://cs.wikipedia.org/wiki/Karl%C5%AFv_most</a:t>
            </a:r>
            <a:endParaRPr lang="cs-CZ" dirty="0"/>
          </a:p>
          <a:p>
            <a:r>
              <a:rPr lang="cs-CZ" dirty="0"/>
              <a:t> přeji </a:t>
            </a:r>
            <a:r>
              <a:rPr lang="cs-CZ"/>
              <a:t>hezký zbytek dne </a:t>
            </a:r>
            <a:r>
              <a:rPr lang="cs-CZ">
                <a:sym typeface="Wingdings" panose="05000000000000000000" pitchFamily="2" charset="2"/>
              </a:rPr>
              <a:t></a:t>
            </a:r>
            <a:r>
              <a:rPr lang="cs-CZ"/>
              <a:t>               </a:t>
            </a:r>
            <a:endParaRPr lang="cs-CZ" dirty="0"/>
          </a:p>
        </p:txBody>
      </p:sp>
    </p:spTree>
    <p:extLst>
      <p:ext uri="{BB962C8B-B14F-4D97-AF65-F5344CB8AC3E}">
        <p14:creationId xmlns:p14="http://schemas.microsoft.com/office/powerpoint/2010/main" xmlns="" val="2827672176"/>
      </p:ext>
    </p:extLst>
  </p:cSld>
  <p:clrMapOvr>
    <a:masterClrMapping/>
  </p:clrMapOvr>
</p:sld>
</file>

<file path=ppt/theme/theme1.xml><?xml version="1.0" encoding="utf-8"?>
<a:theme xmlns:a="http://schemas.openxmlformats.org/drawingml/2006/main" name="Motiv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635</Words>
  <Application>Microsoft Office PowerPoint</Application>
  <PresentationFormat>Vlastní</PresentationFormat>
  <Paragraphs>46</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Office</vt:lpstr>
      <vt:lpstr>KARLŮV MOST</vt:lpstr>
      <vt:lpstr>Současnost</vt:lpstr>
      <vt:lpstr>Výstavba</vt:lpstr>
      <vt:lpstr>Karlův most-výstavba 2.</vt:lpstr>
      <vt:lpstr>Karlův most-vybudování</vt:lpstr>
      <vt:lpstr>Karlův most-stavitelé</vt:lpstr>
      <vt:lpstr>Karlův most-dokončení stavby</vt:lpstr>
      <vt:lpstr>Karlův most</vt:lpstr>
      <vt:lpstr>Karlův most-sochy a sousoší</vt:lpstr>
      <vt:lpstr>Karlův most-předchůdce</vt:lpstr>
      <vt:lpstr>Jiné zajímavé věci (30 letá válka a současnost)</vt:lpstr>
      <vt:lpstr>Obrázek ze současnosti</vt:lpstr>
      <vt:lpstr>Závěr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KARLŮV MOST</dc:title>
  <dc:creator>hanicka.sedivcova@seznam.cz</dc:creator>
  <cp:lastModifiedBy>User</cp:lastModifiedBy>
  <cp:revision>2</cp:revision>
  <dcterms:created xsi:type="dcterms:W3CDTF">2022-02-16T09:20:26Z</dcterms:created>
  <dcterms:modified xsi:type="dcterms:W3CDTF">2023-12-12T12:59:31Z</dcterms:modified>
</cp:coreProperties>
</file>