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4" r:id="rId8"/>
    <p:sldId id="266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7151301-EE19-6B7D-2360-972D8E5128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D0BC67C8-8B49-0F84-E9B8-B39CA1BF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82F7235-DF40-8D64-36E9-605178174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9F4AC2B-022A-CC3C-1EA2-007EF6340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CF0EAC2F-7212-809B-FD87-61814D329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949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63678A4-DEA4-A666-91A5-133AC825A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EC55563-3DE0-A35D-F87D-8A5776153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93E5ED4-C454-D4BF-61FE-DB225531E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D1C40A5-BECC-F56E-FE93-1A83A22CA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822DD94-3ACF-1B13-2F06-6858EB4C4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099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E66C5F4-CC44-756D-D715-ACD000BBC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8EDD0DF1-4C57-BC89-21D7-AE68111CFC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577724C-082F-215A-8391-A96006A83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3213D0D-1D4A-EB05-80AB-D5F356F7D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7CFB5D0-3C3A-EB9F-E122-BDA82EAA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0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F365A9D-164B-02C0-B903-B878370C0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FE43920-8E79-400E-50B6-60613DE6DB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D602E39F-51EC-3C20-A103-87C59E7082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B88DAD81-755E-36CD-3BEF-5D8DF66B6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0654F2D5-9232-9617-20CB-55710BBE3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D611337B-C85D-660E-35E9-ED4EC0EA9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294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6381D37-1047-3AE7-8D4B-8014C5DEA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4E076962-30FB-C891-11BE-594D0B94F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1C995863-AA0D-E3AC-AD21-FBF864DAA2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B1DCD999-3A03-2735-6BA4-9F1D105B36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724880CE-E5B1-8D80-4ABE-BB62E97B8E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E9540C9D-EC36-CF1E-0729-7A056BF86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9F0BCA67-F242-74B0-077B-52484BC01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AF089DC0-E0FF-E29E-223F-ED8766C47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939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578E186-0ADB-2B6D-C517-A1EBC6C8F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4982382E-FF4E-0D6E-CBAE-DC5BC7C4D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2BAB24ED-AD35-3C42-7A66-78C700FE0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1E07BD95-3C01-66E8-7036-33CADEF7A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60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ED3AD351-62F5-9FD2-69DD-35D945540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A03D9C9E-FFCE-A616-677C-EDAA75169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0183A020-C214-43E6-4701-1E49E184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478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829880E-4B0F-7C13-E353-1FCFAA9A8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E00595A-9471-9CF2-8CE0-906078089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A8B9A96C-0F11-9676-F7A2-481F29F94F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7D4484CE-F35F-B664-ED32-D20E97948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EA534FD8-DC6B-4738-DC5B-07C649F47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3413EAE4-9D88-2992-73C1-A9AFB2A97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4951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C899B17-5A84-135A-D45B-F7B18F62B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FBE760AF-F94D-415F-6C47-30EFFAA41A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4BD14A94-AA3D-DF71-5E40-2D9D7CED7E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7EC977EA-82A4-EBF5-03AA-AE9029E8E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FFDA4964-6DF4-6A09-7218-38BE0E47C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7FCC2A4F-A0EB-6D81-132F-DF63B1C1F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996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CA05567-4356-CD58-F5CD-E29AFB6F1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30F8A3F1-1073-A14E-16DF-A80821F70D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1E263D4-6E25-F80E-8CA4-6B36A8FA4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DC5C4E0-9D14-A6B8-218D-57DF0D8FD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D750385E-0C6C-E2FF-FC1A-4F1890FCB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25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9B3AA8BB-DD9B-86F5-ACE0-D24EC2E2A4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1D58D2B0-ECAC-31F3-AF41-993F774A1C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5841E314-5751-B9E8-E9A6-6C381F331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BBA2925-6ABA-BED8-9F62-8614B8EDB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B2E4C21F-8CC8-10AB-4305-53C36503B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0926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FCDEEB89-E8F1-4522-E55B-5A70DD710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2CF7D970-2229-FF1B-4751-E8610813A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87C6BCD-746E-6EBF-83D1-25DBD0FC01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E2189-F23E-4FF4-B325-9C7BB24E32BA}" type="datetimeFigureOut">
              <a:rPr lang="cs-CZ" smtClean="0"/>
              <a:pPr/>
              <a:t>01.06.2024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B017038-7FF7-10A6-9B22-B28C021647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4E3ECA1-35C4-88F8-027C-C7E8BDDB4F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1E72DD-30A4-4E90-BE57-8A2ED90766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92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Nov%C3%A1_Anglie" TargetMode="External"/><Relationship Id="rId2" Type="http://schemas.openxmlformats.org/officeDocument/2006/relationships/hyperlink" Target="https://cs.wikipedia.org/wiki/Fentany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as.va/en/academicians/deceased/janssen.html" TargetMode="External"/><Relationship Id="rId4" Type="http://schemas.openxmlformats.org/officeDocument/2006/relationships/hyperlink" Target="https://www.istockphoto.com/cs/vektor/st%C3%A1t-ohio-na-map%C4%9B-usa-ohio-vlajka-a-mapa-gm1215558613-3540905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A8384FB5-9ADC-4DDC-881B-597D56F5B1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1199E1B1-A8C0-4FE8-A5A8-1CB41D69F8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84A8DE83-DE75-4B41-9DB4-A7EC0B0DEC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A7009A0A-BEF5-4EAC-AF15-E4F9F002E2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Nadpis 4">
            <a:extLst>
              <a:ext uri="{FF2B5EF4-FFF2-40B4-BE49-F238E27FC236}">
                <a16:creationId xmlns:a16="http://schemas.microsoft.com/office/drawing/2014/main" xmlns="" id="{E368A335-26EE-8E0F-D2C6-7371BC58CF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713" y="248038"/>
            <a:ext cx="7063721" cy="1159200"/>
          </a:xfrm>
        </p:spPr>
        <p:txBody>
          <a:bodyPr anchor="ctr">
            <a:normAutofit/>
          </a:bodyPr>
          <a:lstStyle/>
          <a:p>
            <a:pPr algn="l"/>
            <a:r>
              <a:rPr lang="cs-CZ" sz="4000" dirty="0">
                <a:solidFill>
                  <a:srgbClr val="FFFFFF"/>
                </a:solidFill>
              </a:rPr>
              <a:t>Fentanyl 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B2673D76-B91C-1FD3-9402-BE504D5E84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499" y="390832"/>
            <a:ext cx="3233585" cy="873612"/>
          </a:xfrm>
        </p:spPr>
        <p:txBody>
          <a:bodyPr anchor="ctr">
            <a:normAutofit/>
          </a:bodyPr>
          <a:lstStyle/>
          <a:p>
            <a:pPr algn="l"/>
            <a:endParaRPr lang="cs-CZ" sz="2000">
              <a:solidFill>
                <a:srgbClr val="FFFFFF"/>
              </a:solidFill>
            </a:endParaRP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xmlns="" id="{CF3CE7E5-3DAA-6560-EB9B-49914D31598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82363" y="1966293"/>
            <a:ext cx="9227273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6419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9E1BB6B-0783-D143-E129-40AB5B914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FFFFFF"/>
                </a:solidFill>
              </a:rPr>
              <a:t>Chemické vlastnosti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060CEB8-5188-B3C6-AFBA-E5A1DF786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cs-CZ" sz="2000" dirty="0"/>
              <a:t>Teplota tání: 83°C</a:t>
            </a:r>
          </a:p>
          <a:p>
            <a:r>
              <a:rPr lang="cs-CZ" sz="2000" dirty="0"/>
              <a:t>Molární hmotnost: 336,471 g/mol</a:t>
            </a:r>
          </a:p>
          <a:p>
            <a:r>
              <a:rPr lang="cs-CZ" sz="2000" dirty="0"/>
              <a:t>Sumární vzorec: C22H28N2O</a:t>
            </a:r>
          </a:p>
          <a:p>
            <a:r>
              <a:rPr lang="cs-CZ" sz="2000" dirty="0"/>
              <a:t>Vazba na proteiny: 80%-85%</a:t>
            </a:r>
          </a:p>
          <a:p>
            <a:r>
              <a:rPr lang="cs-CZ" sz="2000" dirty="0"/>
              <a:t>V ČR dostupný na lékařský předpis</a:t>
            </a:r>
          </a:p>
        </p:txBody>
      </p:sp>
    </p:spTree>
    <p:extLst>
      <p:ext uri="{BB962C8B-B14F-4D97-AF65-F5344CB8AC3E}">
        <p14:creationId xmlns:p14="http://schemas.microsoft.com/office/powerpoint/2010/main" xmlns="" val="16206084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xmlns="" id="{979E27D9-03C7-44E2-9FF8-15D0C8506A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70FCFE7-E15E-5B51-AFC2-AAB8BEDA2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cs-CZ" sz="4000"/>
              <a:t>Historie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70D3DF0-05D8-6986-DFD3-6594EDBFD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r>
              <a:rPr lang="cs-CZ" sz="2000" dirty="0"/>
              <a:t>Poprvé </a:t>
            </a:r>
            <a:r>
              <a:rPr lang="cs-CZ" sz="2000"/>
              <a:t>syntetizován belgičanem </a:t>
            </a:r>
            <a:r>
              <a:rPr lang="cs-CZ" sz="2000" dirty="0"/>
              <a:t>Dr. Paulem Janssenem v roce 1959</a:t>
            </a:r>
          </a:p>
          <a:p>
            <a:r>
              <a:rPr lang="cs-CZ" sz="2000" dirty="0"/>
              <a:t>V 60. letech 20. století se začal užívat jako anestetikum</a:t>
            </a:r>
          </a:p>
          <a:p>
            <a:r>
              <a:rPr lang="cs-CZ" sz="2000" dirty="0"/>
              <a:t>Poprvé ho ve velkém začala vyrábět belgická farmaceutická firma </a:t>
            </a:r>
            <a:r>
              <a:rPr lang="cs-CZ" sz="2000"/>
              <a:t>Janssen Pharmaceutica</a:t>
            </a:r>
            <a:endParaRPr lang="cs-CZ" sz="20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1058F8D3-1B20-4D03-A50A-8D39EE497DC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5191" y="489118"/>
            <a:ext cx="3935525" cy="5466007"/>
          </a:xfrm>
          <a:prstGeom prst="rect">
            <a:avLst/>
          </a:prstGeom>
        </p:spPr>
      </p:pic>
      <p:sp>
        <p:nvSpPr>
          <p:cNvPr id="28" name="Rectangle 22">
            <a:extLst>
              <a:ext uri="{FF2B5EF4-FFF2-40B4-BE49-F238E27FC236}">
                <a16:creationId xmlns:a16="http://schemas.microsoft.com/office/drawing/2014/main" xmlns="" id="{EEBF1590-3B36-48EE-A89D-3B6F3CB256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4">
            <a:extLst>
              <a:ext uri="{FF2B5EF4-FFF2-40B4-BE49-F238E27FC236}">
                <a16:creationId xmlns:a16="http://schemas.microsoft.com/office/drawing/2014/main" xmlns="" id="{AC8F6C8C-AB5A-4548-942D-E3FD40ACBC4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37929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53AAD68-8C2C-7848-CA10-240C3F9C8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FFFFFF"/>
                </a:solidFill>
              </a:rPr>
              <a:t>Využití/zneužití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C1A62FC-6834-5546-4FF0-35AD4AD7C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cs-CZ" sz="2000" dirty="0"/>
              <a:t>Využíván je především v lékařství pro léčbu bolesti (jako analgetikum a součást anestézie)</a:t>
            </a:r>
          </a:p>
          <a:p>
            <a:r>
              <a:rPr lang="cs-CZ" sz="2000" dirty="0"/>
              <a:t>V dnešní době je zneužíván pro své omamné účinky</a:t>
            </a:r>
          </a:p>
          <a:p>
            <a:r>
              <a:rPr lang="cs-CZ" sz="2000" dirty="0"/>
              <a:t>Rizikovou skupinou, která ho často </a:t>
            </a:r>
            <a:r>
              <a:rPr lang="cs-CZ" sz="2000" dirty="0" smtClean="0"/>
              <a:t>zneužívá, </a:t>
            </a:r>
            <a:r>
              <a:rPr lang="cs-CZ" sz="2000" dirty="0"/>
              <a:t>jsou lékaři (až 2% anesteziologů v USA ho na sobě </a:t>
            </a:r>
            <a:r>
              <a:rPr lang="cs-CZ" sz="2000" dirty="0" smtClean="0"/>
              <a:t>užilo - r</a:t>
            </a:r>
            <a:r>
              <a:rPr lang="cs-CZ" sz="2000" dirty="0"/>
              <a:t>. 2004)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1703645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xmlns="" id="{B712E947-0734-45F9-9C4F-41114EC3A3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B80C3FA-F62C-8FCB-E6E2-BFA1EB1E5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878545"/>
            <a:ext cx="6230319" cy="1285106"/>
          </a:xfrm>
        </p:spPr>
        <p:txBody>
          <a:bodyPr anchor="t">
            <a:normAutofit/>
          </a:bodyPr>
          <a:lstStyle/>
          <a:p>
            <a:r>
              <a:rPr lang="cs-CZ" sz="4000" dirty="0"/>
              <a:t>Fentanyl jako droga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A495DA3-FFED-F37E-781F-D7D85CF70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6" y="2369714"/>
            <a:ext cx="6230319" cy="3368478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Je součástí tzv. Opiátové epidemie sužující USA</a:t>
            </a:r>
          </a:p>
          <a:p>
            <a:r>
              <a:rPr lang="cs-CZ" sz="2000" dirty="0"/>
              <a:t>Jsou malé náklady na výrobu-zaměňován nebo míchán s heroinem</a:t>
            </a:r>
          </a:p>
          <a:p>
            <a:r>
              <a:rPr lang="cs-CZ" sz="2000" dirty="0"/>
              <a:t>Fentanyl se na trhu s drogami objevu čím dál častěji</a:t>
            </a:r>
          </a:p>
          <a:p>
            <a:r>
              <a:rPr lang="cs-CZ" sz="2000" dirty="0"/>
              <a:t>Je silnější než heroin (smrtící dávka je 2mg)</a:t>
            </a:r>
          </a:p>
          <a:p>
            <a:r>
              <a:rPr lang="cs-CZ" sz="2000" dirty="0"/>
              <a:t>První případy předávkování fentanylem se </a:t>
            </a:r>
            <a:r>
              <a:rPr lang="cs-CZ" sz="2000" dirty="0" smtClean="0"/>
              <a:t>objevily </a:t>
            </a:r>
            <a:r>
              <a:rPr lang="cs-CZ" sz="2000" dirty="0"/>
              <a:t>v Nové Anglii a Ohiu v r. 2013</a:t>
            </a:r>
          </a:p>
          <a:p>
            <a:r>
              <a:rPr lang="cs-CZ" sz="2000" dirty="0"/>
              <a:t>Většina fentanylu pochází z Číny a je </a:t>
            </a:r>
            <a:r>
              <a:rPr lang="cs-CZ" sz="2000" dirty="0" smtClean="0"/>
              <a:t>buďto </a:t>
            </a:r>
            <a:r>
              <a:rPr lang="cs-CZ" sz="2000" dirty="0"/>
              <a:t>dopravován v zásilkách nebo pašován mexickými drogovými kartely </a:t>
            </a:r>
          </a:p>
          <a:p>
            <a:r>
              <a:rPr lang="cs-CZ" sz="2000" dirty="0"/>
              <a:t>Je to nejčastější způsob, na který umírají Američané v rozmezí 18-45 let</a:t>
            </a:r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31771CAB-3ACF-CF1E-FE34-228D35BBD3E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r="-5" b="3251"/>
          <a:stretch/>
        </p:blipFill>
        <p:spPr>
          <a:xfrm>
            <a:off x="7881870" y="882740"/>
            <a:ext cx="3572978" cy="2246826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3CD498B3-8E96-DA2B-CA82-BE979A6D998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t="7579" r="-5" b="6569"/>
          <a:stretch/>
        </p:blipFill>
        <p:spPr>
          <a:xfrm>
            <a:off x="7881870" y="3429000"/>
            <a:ext cx="3572978" cy="2246826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5A65989E-BBD5-44D7-AA86-7AFD5D46BB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231A2881-D8D7-4A7D-ACA3-E9F849F853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0" y="6400800"/>
            <a:ext cx="4038599" cy="45677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210034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1BFDD1-454A-DFFE-D836-15B7B091B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FFFFFF"/>
                </a:solidFill>
              </a:rPr>
              <a:t>Fentanyl jako bojová látka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E045DC-EBB1-C215-F96B-3BAFEB9F2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cs-CZ" sz="2000" dirty="0"/>
              <a:t>Některé státy </a:t>
            </a:r>
            <a:r>
              <a:rPr lang="cs-CZ" sz="2000" dirty="0" smtClean="0"/>
              <a:t>zkoumaly </a:t>
            </a:r>
            <a:r>
              <a:rPr lang="cs-CZ" sz="2000" dirty="0"/>
              <a:t>fentanyl jako látku k rozhánění davů</a:t>
            </a:r>
          </a:p>
          <a:p>
            <a:r>
              <a:rPr lang="cs-CZ" sz="2000" dirty="0"/>
              <a:t>K diskutabilním vlastnostem pro použití v boji patří např: analgetický efekt, efekt snížení reakční doby, zhoršené schopnosti rozhodování</a:t>
            </a:r>
          </a:p>
          <a:p>
            <a:r>
              <a:rPr lang="cs-CZ" sz="2000" dirty="0"/>
              <a:t>Nevýhodou fentanylu patří nízký terapeutický index (mezi účinnou a smrtící dávkou) a taky </a:t>
            </a:r>
            <a:r>
              <a:rPr lang="cs-CZ" sz="2000" dirty="0" smtClean="0"/>
              <a:t>to, že </a:t>
            </a:r>
            <a:r>
              <a:rPr lang="cs-CZ" sz="2000" dirty="0"/>
              <a:t>jej za běžných podmínek nelze převést do plynného stavu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905911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1BFDD1-454A-DFFE-D836-15B7B091B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FFFFFF"/>
                </a:solidFill>
              </a:rPr>
              <a:t>Deriváty fentanylu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E045DC-EBB1-C215-F96B-3BAFEB9F2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2379346"/>
            <a:ext cx="9724031" cy="3683358"/>
          </a:xfrm>
        </p:spPr>
        <p:txBody>
          <a:bodyPr anchor="ctr">
            <a:normAutofit/>
          </a:bodyPr>
          <a:lstStyle/>
          <a:p>
            <a:r>
              <a:rPr lang="cs-CZ" sz="2000" dirty="0" err="1"/>
              <a:t>Alfentanil</a:t>
            </a:r>
            <a:r>
              <a:rPr lang="cs-CZ" sz="2000" dirty="0"/>
              <a:t>: užíván v lékařství pro ambulantní zákroky (rychlá doba nástupu</a:t>
            </a:r>
            <a:r>
              <a:rPr lang="cs-CZ" sz="2000" dirty="0">
                <a:sym typeface="Wingdings" panose="05000000000000000000" pitchFamily="2" charset="2"/>
              </a:rPr>
              <a:t>1-2 minuty)</a:t>
            </a:r>
          </a:p>
          <a:p>
            <a:r>
              <a:rPr lang="cs-CZ" sz="2000" dirty="0" err="1"/>
              <a:t>Sufentanil</a:t>
            </a:r>
            <a:r>
              <a:rPr lang="cs-CZ" sz="2000" dirty="0">
                <a:sym typeface="Wingdings" panose="05000000000000000000" pitchFamily="2" charset="2"/>
              </a:rPr>
              <a:t>: používán při operacích srdečního svalu nebo u porodů</a:t>
            </a:r>
          </a:p>
          <a:p>
            <a:r>
              <a:rPr lang="cs-CZ" sz="2000" dirty="0" err="1"/>
              <a:t>Remifentanil</a:t>
            </a:r>
            <a:r>
              <a:rPr lang="cs-CZ" sz="2000" dirty="0">
                <a:sym typeface="Wingdings" panose="05000000000000000000" pitchFamily="2" charset="2"/>
              </a:rPr>
              <a:t>: krátká doba působení</a:t>
            </a:r>
          </a:p>
          <a:p>
            <a:r>
              <a:rPr lang="cs-CZ" sz="2000" dirty="0" err="1"/>
              <a:t>Karfentanil</a:t>
            </a:r>
            <a:r>
              <a:rPr lang="cs-CZ" sz="2000" dirty="0">
                <a:sym typeface="Wingdings" panose="05000000000000000000" pitchFamily="2" charset="2"/>
              </a:rPr>
              <a:t>: ve veterinářství na uspávání zvířat např. při převozu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279479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1B15ED52-F352-441B-82BF-E0EA34836D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B2E3793-BFE6-45A2-9B7B-E18844431C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BC4C4868-CB8F-4AF9-9CDB-8108F2C19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375E0459-6403-40CD-989D-56A4407CA1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3E5B1A8-3AC9-4BD1-9BBC-78CA94F2D1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1BFDD1-454A-DFFE-D836-15B7B091B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s-CZ" sz="4000" dirty="0">
                <a:solidFill>
                  <a:srgbClr val="FFFFFF"/>
                </a:solidFill>
              </a:rPr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E045DC-EBB1-C215-F96B-3BAFEB9F2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cs-CZ" sz="2000" dirty="0">
                <a:hlinkClick r:id="rId2"/>
              </a:rPr>
              <a:t>https://cs.wikipedia.org/wiki/Fentanyl</a:t>
            </a:r>
            <a:endParaRPr lang="cs-CZ" sz="2000" dirty="0"/>
          </a:p>
          <a:p>
            <a:r>
              <a:rPr lang="cs-CZ" sz="2000" dirty="0">
                <a:hlinkClick r:id="rId3"/>
              </a:rPr>
              <a:t>https://cs.wikipedia.org/wiki/Nov%C3%A1_Anglie#/media/Soubor:Map_of_USA_New_England.svg</a:t>
            </a:r>
            <a:endParaRPr lang="cs-CZ" sz="2000" dirty="0"/>
          </a:p>
          <a:p>
            <a:r>
              <a:rPr lang="cs-CZ" sz="2000" dirty="0">
                <a:hlinkClick r:id="rId4"/>
              </a:rPr>
              <a:t>https://www.istockphoto.com/cs/vektor/st%C3%A1t-ohio-na-map%C4%9B-usa-ohio-vlajka-a-mapa-gm1215558613-354090508</a:t>
            </a:r>
            <a:endParaRPr lang="cs-CZ" sz="2000" dirty="0"/>
          </a:p>
          <a:p>
            <a:r>
              <a:rPr lang="cs-CZ" sz="2000">
                <a:hlinkClick r:id="rId5"/>
              </a:rPr>
              <a:t>https://www.pas.va/en/academicians/deceased/janssen.html</a:t>
            </a:r>
            <a:endParaRPr lang="cs-CZ" sz="200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0284937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xmlns="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319</Words>
  <Application>Microsoft Office PowerPoint</Application>
  <PresentationFormat>Vlastní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Office</vt:lpstr>
      <vt:lpstr>Fentanyl </vt:lpstr>
      <vt:lpstr>Chemické vlastnosti</vt:lpstr>
      <vt:lpstr>Historie</vt:lpstr>
      <vt:lpstr>Využití/zneužití</vt:lpstr>
      <vt:lpstr>Fentanyl jako droga</vt:lpstr>
      <vt:lpstr>Fentanyl jako bojová látka</vt:lpstr>
      <vt:lpstr>Deriváty fentanylu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Fentanyl</dc:title>
  <dc:creator>Šedivec Dominik</dc:creator>
  <cp:lastModifiedBy>User</cp:lastModifiedBy>
  <cp:revision>2</cp:revision>
  <dcterms:created xsi:type="dcterms:W3CDTF">2024-06-01T06:18:36Z</dcterms:created>
  <dcterms:modified xsi:type="dcterms:W3CDTF">2024-06-01T09:41:33Z</dcterms:modified>
</cp:coreProperties>
</file>