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3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7E334CA-CE4F-4745-900C-623FD44D1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8F2F6E85-2741-88A0-630D-8F3B45A3F1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EA52760-E2DC-17F2-373A-8B18400EF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E7F6F27-7BEF-C77E-31AE-2EF32B564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FBE0D94-2505-5AEE-849D-7F78764B2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902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FC6BB6A-E506-2C4D-75EF-AA2BCB07F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A97F384-494D-D4C3-774D-1B3305FE8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D9CA8458-5AE2-96A4-6DBA-643F7977E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239B94FC-4CA0-182E-471D-94F3FF763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9BDDF6B-36F7-0F42-03CF-14B9E5F51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165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0D65308-A6E9-AB8F-AA1B-B94026718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84D74DB2-67BB-8A54-E8C3-60E81A4FD6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48827CD5-DC0C-B0FE-ED31-BD0DEB113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F43946E8-FB94-08D3-8667-16984D887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0630483A-6856-B1C6-93CD-7047291E3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83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A25F0AC-503C-6BB2-224D-56FCDFDB4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EB9496B-71E3-E3FA-D06F-3072413266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8581D12B-1BAD-E2D1-E1D9-A24A6AA4A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BBB8398A-F3AE-4C45-4A0E-E21B98069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4105911D-9BC5-6A54-6B77-2816B0FE5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EEA4739B-A07E-1D68-6DBB-E785382A6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2711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377FC6F-A587-EE11-9BA1-21482A19E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E5E1A6F0-66F6-BE5F-A51F-C8CDFE7CB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138A82FD-11EC-4617-66EA-BB5A209E97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642A0689-3B71-1A89-21FC-F6A8931CAE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4518ED9A-4B09-6E26-AE40-320E00FB7F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2127A9E6-2E4F-9FA0-A65C-7EF6B7371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85EC6CCA-D26E-E9C1-F590-D09A0538D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331EA818-913E-05E7-B6EB-C46BBCA17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0211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1EB6613-7DF0-CCB1-C042-48002E4B8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8D2B2985-0C6B-E485-F4A3-CB45A9763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30EF1BA5-43C5-1BDA-3DBA-16C6DFC3C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05CDAB39-0071-0A90-083D-700603F36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8161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32EF5F44-B195-0FB2-7715-52CC0A550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E568B604-F497-5B45-C53A-42E0A2291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EF0D28C2-21CA-CC8F-ED25-D7A65AF9E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8934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8D4D42A-187E-9407-4886-7C4571B6A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7DBB62C-3D74-A9CE-258F-F10BBD9FC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408329CE-7C85-6C25-9D00-90C3B6223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69F6B2A0-D5AE-2F41-886F-24138979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143C2BC-9612-1802-F766-C06746D03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EBD82FD8-CAC2-9B16-6A0C-0B03C5562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8383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2E86DA3-29D8-79F3-BED5-4C6999719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B977838E-0DF4-4D1B-5E31-6AA4A91636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15B8F0CD-629A-04BA-C7C7-93D9166DCE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2A3F6621-A9B9-885B-B1E1-A4C017036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203AD762-BA70-95D3-6ACC-26DDD08EC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BD9A15B-591D-2BC5-DED7-EFFCD28B4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4514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F0642A9-8573-02D9-6777-413FAE0F1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8BFCC042-F931-6AAE-B4B7-3855881F48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5D18044-E5F0-B2E7-BE8D-5DB1D69C4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01ADB1C9-1505-FE2C-333B-972206546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9708C9A2-0C9B-CD98-29E7-93020704D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582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EC2D06CE-087A-7313-7643-80ED572ADF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B37F6607-6EF3-ED19-8F21-EF1B02455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22E261B-499D-C402-3D51-7190ABF8E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36ED9F82-AFF7-3A5A-BF7F-9624C58DF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3F395D20-C56A-5A5F-9C76-8CA9D47D1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4124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536FB579-AFD2-B2E8-A90F-A3F47A740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C1FCDDA4-DACB-72EA-4E2F-3DB40BC3F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8338B640-4C11-52E8-6970-4705CE64B3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C7E1D4-5D4C-440E-953A-72008B288C95}" type="datetimeFigureOut">
              <a:rPr lang="cs-CZ" smtClean="0"/>
              <a:pPr/>
              <a:t>09.10.2024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CFEC7DC-32E2-9DA4-1FE6-5713725160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7A2B208-2584-56A4-E8EF-000D7ADFE0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69CDF2-1BC7-40CA-B35F-B8A9B628DC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4558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84524344-6823-49EA-89D4-E36A82A9FD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3DBF54E-DC77-17CB-879B-E02F688A0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6088" y="1354820"/>
            <a:ext cx="8748712" cy="2369988"/>
          </a:xfrm>
        </p:spPr>
        <p:txBody>
          <a:bodyPr>
            <a:normAutofit/>
          </a:bodyPr>
          <a:lstStyle/>
          <a:p>
            <a:pPr algn="l"/>
            <a:r>
              <a:rPr lang="cs-CZ" sz="7200" b="1">
                <a:solidFill>
                  <a:schemeClr val="bg1"/>
                </a:solidFill>
              </a:rPr>
              <a:t>Bezpečnostní sbory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A265C027-76D3-403D-B395-32CA85DA1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2914" y="4105804"/>
            <a:ext cx="7866062" cy="1920136"/>
          </a:xfrm>
        </p:spPr>
        <p:txBody>
          <a:bodyPr wrap="square">
            <a:normAutofit/>
          </a:bodyPr>
          <a:lstStyle/>
          <a:p>
            <a:pPr algn="l"/>
            <a:r>
              <a:rPr lang="cs-CZ" b="1">
                <a:solidFill>
                  <a:schemeClr val="bg1"/>
                </a:solidFill>
              </a:rPr>
              <a:t>PČR, HZS, VS, CS, GIBS, BIS, UZSI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xmlns="" id="{83F0465A-8953-42AC-8F67-7B9A54E660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xmlns="" id="{50CE1BBA-977A-4210-A80D-8A0BAAA18B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xmlns="" id="{71E1A328-D621-4993-B11B-011ED169AC9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xmlns="" id="{41D2543A-0A6F-4980-98CA-658AA8EEAC6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xmlns="" id="{3D0F2937-CF06-453C-B076-800064AEB49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948353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84524344-6823-49EA-89D4-E36A82A9FD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DEF5294-5759-31C9-E097-2F7B9D2C5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6088" y="1354820"/>
            <a:ext cx="8748712" cy="23699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1) Zákon určující co je bezpečnostní sbor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783C152-9B3F-3E2E-8E4D-AD112D3DC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4" y="4105804"/>
            <a:ext cx="7866062" cy="1920136"/>
          </a:xfrm>
        </p:spPr>
        <p:txBody>
          <a:bodyPr vert="horz" wrap="square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O: Zákon o služebním poměru příslušníků bezpečnostních sborů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xmlns="" id="{83F0465A-8953-42AC-8F67-7B9A54E660A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xmlns="" id="{50CE1BBA-977A-4210-A80D-8A0BAAA18B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xmlns="" id="{71E1A328-D621-4993-B11B-011ED169AC9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xmlns="" id="{41D2543A-0A6F-4980-98CA-658AA8EEAC6B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xmlns="" id="{3D0F2937-CF06-453C-B076-800064AEB49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67607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A6E6EDF-0F07-7D8F-59B6-9EF1F0F9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2800"/>
              <a:t>2) Vyjmenuj bezpečnostní sbory, napiš jejich úkoly, kdo stojí v čele, pod jaké ministerstvo spadají a jaká je jejich organizační struktura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789248B-507F-70A7-BA4D-6C8213ED4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cs-CZ" sz="2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O: Policie ČR, Hasičský záchranný sbor, Vězeňská služba, Celní    správa, Generální inspekce bezpečnostních sborů, Bezpečnostní informační služba a Úřad pro zahraniční styky a informace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828111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95B9BA8-1D69-4796-85F5-B6D0BD5235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D98A7C8-AF8C-C186-697D-D7D75629B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cs-CZ" sz="4000">
                <a:solidFill>
                  <a:schemeClr val="bg1"/>
                </a:solidFill>
              </a:rPr>
              <a:t>Policie ČR (PČR)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B5F9D7E-2E76-0C3A-65E9-AC471AC11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>
            <a:normAutofit/>
          </a:bodyPr>
          <a:lstStyle/>
          <a:p>
            <a:r>
              <a:rPr lang="cs-CZ" sz="2400">
                <a:solidFill>
                  <a:schemeClr val="bg1">
                    <a:alpha val="80000"/>
                  </a:schemeClr>
                </a:solidFill>
              </a:rPr>
              <a:t>Úkol: ochrana osob, majetku a veřejného pořádku</a:t>
            </a:r>
          </a:p>
          <a:p>
            <a:r>
              <a:rPr lang="cs-CZ" sz="2400">
                <a:solidFill>
                  <a:schemeClr val="bg1">
                    <a:alpha val="80000"/>
                  </a:schemeClr>
                </a:solidFill>
              </a:rPr>
              <a:t>V čele stojí policejní prezident zodpovídající se ministru vnitra</a:t>
            </a:r>
          </a:p>
          <a:p>
            <a:r>
              <a:rPr lang="cs-CZ" sz="2400">
                <a:solidFill>
                  <a:schemeClr val="bg1">
                    <a:alpha val="80000"/>
                  </a:schemeClr>
                </a:solidFill>
              </a:rPr>
              <a:t>Organizační struktura: 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3023E763-5CC8-4BA8-EFEA-0CAB53F29296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4161" y="1429488"/>
            <a:ext cx="4604651" cy="39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088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830F78D-070B-CBB9-D61D-00F94A833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4000"/>
              <a:t>Hasičský záchranný sbor (HZS)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A8AFFAA-2422-BC5A-E673-887CA8BC0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Úkol: ochrana osob a majetku před požáry, mimořádnými událostmi a krizovými situacemi</a:t>
            </a:r>
          </a:p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V čele generální ředitel zodpovídající se ministru vnitra</a:t>
            </a:r>
          </a:p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Organizační struktura:</a:t>
            </a:r>
          </a:p>
          <a:p>
            <a:pPr marL="0" indent="0">
              <a:buNone/>
            </a:pPr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 generální ředitelství </a:t>
            </a:r>
            <a:r>
              <a:rPr lang="cs-CZ" sz="2400">
                <a:solidFill>
                  <a:schemeClr val="tx1">
                    <a:alpha val="80000"/>
                  </a:schemeClr>
                </a:solidFill>
                <a:sym typeface="Wingdings" panose="05000000000000000000" pitchFamily="2" charset="2"/>
              </a:rPr>
              <a:t> krajské záchranné sbory  záchranné sbory</a:t>
            </a:r>
            <a:endParaRPr lang="cs-CZ" sz="240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15405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A5F782E-ABE2-7F01-EEDE-507652466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4000"/>
              <a:t>Celní správa (CS)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4ED65ED0-891B-77FF-7730-6AB92E356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Úkol: správa daní včetně cel a jiných peněžitých daní</a:t>
            </a:r>
          </a:p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V čele generální ředitel </a:t>
            </a:r>
            <a:r>
              <a:rPr lang="cs-CZ" sz="2400" dirty="0" smtClean="0">
                <a:solidFill>
                  <a:schemeClr val="tx1">
                    <a:alpha val="80000"/>
                  </a:schemeClr>
                </a:solidFill>
              </a:rPr>
              <a:t>zodpovídající </a:t>
            </a:r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se ministerstvu financí</a:t>
            </a:r>
          </a:p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Organizační struktura: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               generální ředitelství </a:t>
            </a:r>
            <a:r>
              <a:rPr lang="cs-CZ" sz="2400" dirty="0">
                <a:solidFill>
                  <a:schemeClr val="tx1">
                    <a:alpha val="80000"/>
                  </a:schemeClr>
                </a:solidFill>
                <a:sym typeface="Wingdings" panose="05000000000000000000" pitchFamily="2" charset="2"/>
              </a:rPr>
              <a:t> 15 celních úřadů</a:t>
            </a:r>
          </a:p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  <a:sym typeface="Wingdings" panose="05000000000000000000" pitchFamily="2" charset="2"/>
              </a:rPr>
              <a:t>14 krajských úřadů, 1 na letišti v Praze</a:t>
            </a:r>
            <a:endParaRPr lang="cs-CZ" sz="2400" dirty="0">
              <a:solidFill>
                <a:schemeClr val="tx1">
                  <a:alpha val="80000"/>
                </a:schemeClr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516168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B95B9BA8-1D69-4796-85F5-B6D0BD5235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5B7DD1E-9CEC-C90D-2ABF-079122859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cs-CZ" sz="4000">
                <a:solidFill>
                  <a:schemeClr val="bg1"/>
                </a:solidFill>
              </a:rPr>
              <a:t>Vězeňská služba (VS)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ED8DC8C-D13E-EAB9-6FE8-4FD7668ED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>
            <a:normAutofit/>
          </a:bodyPr>
          <a:lstStyle/>
          <a:p>
            <a:r>
              <a:rPr lang="cs-CZ" sz="1900">
                <a:solidFill>
                  <a:schemeClr val="bg1">
                    <a:alpha val="80000"/>
                  </a:schemeClr>
                </a:solidFill>
              </a:rPr>
              <a:t>Úkol: správa (vazebních) věznic, detenčních zařízení a ochrana soudů, státních zastupitelstev a ministerstva spravedlnosti</a:t>
            </a:r>
          </a:p>
          <a:p>
            <a:r>
              <a:rPr lang="cs-CZ" sz="1900">
                <a:solidFill>
                  <a:schemeClr val="bg1">
                    <a:alpha val="80000"/>
                  </a:schemeClr>
                </a:solidFill>
              </a:rPr>
              <a:t>V čele je generální ředitel zodpovídající se ministru spravedlnosti </a:t>
            </a:r>
          </a:p>
          <a:p>
            <a:r>
              <a:rPr lang="cs-CZ" sz="1900">
                <a:solidFill>
                  <a:schemeClr val="bg1">
                    <a:alpha val="80000"/>
                  </a:schemeClr>
                </a:solidFill>
              </a:rPr>
              <a:t>Organizační struktura: 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182ED885-3D26-AD07-2700-192FEE47BB3E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95999" y="1788471"/>
            <a:ext cx="5260976" cy="324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65419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3005C96-8F2C-9AD2-43C4-34B5F7CD2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4000"/>
              <a:t>Generální inspekce bezpečnostních sborů (GIBS)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26585A1-A0A7-9CFA-3A06-8AE6CFF2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Úkol: šetření trestné činnosti spáchané příslušníky BS s výjmou hasičů a zpravodajských služeb</a:t>
            </a:r>
          </a:p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V čele stojí ředitel zodpovídající se předsedovi vlády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748028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484FC98-2432-63A7-8AA0-7ADCA5A01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4000"/>
              <a:t>Bezpečnostní informační služba (BIS)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98C80ED-4E71-5407-01F0-A3229B6FA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Působnost v ČR=kontrarozvědka</a:t>
            </a:r>
          </a:p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Úkol: shromažďování informací k možnému teroristickému útoku, válečnému konfliktu či útoku proti ekonomice a zájmům našeho státu</a:t>
            </a:r>
          </a:p>
          <a:p>
            <a:r>
              <a:rPr lang="cs-CZ" sz="2400" dirty="0">
                <a:solidFill>
                  <a:schemeClr val="tx1">
                    <a:alpha val="80000"/>
                  </a:schemeClr>
                </a:solidFill>
              </a:rPr>
              <a:t>V čele je ředitel zodpovídající se vládě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613552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14D6656-3AAD-E861-7F81-EC856E088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4000"/>
              <a:t>Úřad pro zahraniční styky a informace (ÚZSI)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C01D9D0-3046-C61F-646A-839A42826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Působnost mimo ČR=rozvědka</a:t>
            </a:r>
          </a:p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Úkol: shromažďování informací k možnému teroristickému útoku, válečnému konfliktu či útoku proti ekonomice a zájmům našeho státu</a:t>
            </a:r>
          </a:p>
          <a:p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V čele stojí ředitel zodpovídající se vládě skrze ministra vnitra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2157224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C6D09588-9668-4D38-8AD4-C27CF2B2D4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325DD5A-80E5-8636-4DB9-37F73E55D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) Který </a:t>
            </a:r>
            <a:r>
              <a:rPr lang="cs-CZ" sz="4000" dirty="0"/>
              <a:t>bezpečnostní sbor není ozbrojený ?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D2C1387-BABA-E302-AE0F-8700BC085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>
                <a:solidFill>
                  <a:schemeClr val="tx1">
                    <a:alpha val="80000"/>
                  </a:schemeClr>
                </a:solidFill>
              </a:rPr>
              <a:t>O: Hasičský záchranný sbor (HZS)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xmlns="" id="{95A28492-272D-4814-AE2C-61575C989E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4F778866-9933-4309-8E11-F83DDDBB10C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 cstate="print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xmlns="" id="{6D21D106-ABCB-4A50-84B3-D35C3B2B67B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xmlns="" id="{65E4ED97-1207-4104-A25F-8791916BF24C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xmlns="" id="{024CB190-EFCD-4B40-9CDD-E3C0EB4B3C2D}"/>
                  </a:ext>
                  <a:ext uri="{C183D7F6-B498-43B3-948B-1728B52AA6E4}">
                    <adec:decorative xmlns:adec="http://schemas.microsoft.com/office/drawing/2017/decorative" xmlns="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xmlns="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 cstate="print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14139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353</Words>
  <Application>Microsoft Office PowerPoint</Application>
  <PresentationFormat>Vlastní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Office</vt:lpstr>
      <vt:lpstr>Bezpečnostní sbory</vt:lpstr>
      <vt:lpstr>1) Zákon určující co je bezpečnostní sbor</vt:lpstr>
      <vt:lpstr>2) Vyjmenuj bezpečnostní sbory, napiš jejich úkoly, kdo stojí v čele, pod jaké ministerstvo spadají a jaká je jejich organizační struktura</vt:lpstr>
      <vt:lpstr>Policie ČR (PČR)</vt:lpstr>
      <vt:lpstr>Hasičský záchranný sbor (HZS)</vt:lpstr>
      <vt:lpstr>Celní správa (CS)</vt:lpstr>
      <vt:lpstr>Vězeňská služba (VS)</vt:lpstr>
      <vt:lpstr>Generální inspekce bezpečnostních sborů (GIBS)</vt:lpstr>
      <vt:lpstr>Bezpečnostní informační služba (BIS)</vt:lpstr>
      <vt:lpstr>Úřad pro zahraniční styky a informace (ÚZSI)</vt:lpstr>
      <vt:lpstr>3) Který bezpečnostní sbor není ozbrojený 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Bezpečnostní sbory</dc:title>
  <dc:creator>Šedivec Dominik</dc:creator>
  <cp:lastModifiedBy>User</cp:lastModifiedBy>
  <cp:revision>3</cp:revision>
  <dcterms:created xsi:type="dcterms:W3CDTF">2024-10-05T08:32:14Z</dcterms:created>
  <dcterms:modified xsi:type="dcterms:W3CDTF">2024-10-09T08:04:22Z</dcterms:modified>
</cp:coreProperties>
</file>