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A6B6A1-F992-4066-8EDE-72C630FE3854}" v="26" dt="2024-10-06T09:01:46.9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85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ACE2A7F-BFA6-F975-B3BD-6FD85E22E7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4D6121E7-6FF8-5F98-6A00-D297D04DC1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84566A65-16BD-191B-943A-F498106C4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AA204-0363-4B1F-9981-355C43177CA8}" type="datetimeFigureOut">
              <a:rPr lang="cs-CZ" smtClean="0"/>
              <a:t>06.10.2024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49C05BEE-90E3-9F21-9170-4F0690085C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EDA112BD-473D-5C70-9472-62659487C9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03D75-07E3-4CA2-9989-9CFB723781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26170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F1C35FC-2DAD-7704-19E2-639CDD442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E2D036D8-1586-96E8-278D-988783881D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5F2673D-50C8-7CAD-E53C-6756A12847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AA204-0363-4B1F-9981-355C43177CA8}" type="datetimeFigureOut">
              <a:rPr lang="cs-CZ" smtClean="0"/>
              <a:t>06.10.2024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C3A3EB1A-89DB-71E6-FFDE-93283A243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33FDEFC1-E317-1252-3C76-ABB455BB9A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03D75-07E3-4CA2-9989-9CFB723781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10672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2164969-4DB5-4A58-2E63-E61A292DC3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0233A924-E2E8-F6B7-EFD6-EDC3B5022E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6903027-776A-9FEA-F25B-79B59260F9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AA204-0363-4B1F-9981-355C43177CA8}" type="datetimeFigureOut">
              <a:rPr lang="cs-CZ" smtClean="0"/>
              <a:t>06.10.2024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2C6C28CC-73EC-308A-AA95-2BABE51BA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0F00D132-A303-FD6F-CD8E-D96FAC0F7E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03D75-07E3-4CA2-9989-9CFB723781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25003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43A6FF2-7107-F2C2-5D89-1E64D50758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038EB867-57BF-AF2C-B970-E6B6F80235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58DDC9D8-5689-ABEB-C925-21996F17A4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A477A887-3095-0B27-CFF2-F2460480B1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AA204-0363-4B1F-9981-355C43177CA8}" type="datetimeFigureOut">
              <a:rPr lang="cs-CZ" smtClean="0"/>
              <a:t>06.10.2024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FA9D2C04-254E-5958-7B9A-6ACD5C5EB1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262DC025-C273-5752-2F68-01D5A42211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03D75-07E3-4CA2-9989-9CFB723781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74200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D87CB36-AD88-8AF4-91E0-D8A774FA7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5CF49FC0-09EE-2C2A-0B75-18506DC14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461E61E2-5ED5-AC08-F4B3-A4B14A59E9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7D070C10-A228-C438-4F8B-F9493090E8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48744FC5-34C5-1746-960C-C46658BFEE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C932ED22-5ED5-BEFA-775C-B73BA58500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AA204-0363-4B1F-9981-355C43177CA8}" type="datetimeFigureOut">
              <a:rPr lang="cs-CZ" smtClean="0"/>
              <a:t>06.10.2024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25EA2258-8F7D-B321-99DA-2CB2EDAF2D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5AEB7123-46AE-38BC-3AD4-96F2477B7A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03D75-07E3-4CA2-9989-9CFB723781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4157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BDA4CA6-0BDB-4220-1445-7ED07BDFE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98CD843B-3072-7624-091C-58450478A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AA204-0363-4B1F-9981-355C43177CA8}" type="datetimeFigureOut">
              <a:rPr lang="cs-CZ" smtClean="0"/>
              <a:t>06.10.2024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CAD5FDD6-6340-251E-C6FD-0290DAF12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11A67D18-263F-57CB-4E0A-D0CBD56CB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03D75-07E3-4CA2-9989-9CFB723781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51036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1E1D1B4B-7E62-2CA9-2063-0867352CC7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AA204-0363-4B1F-9981-355C43177CA8}" type="datetimeFigureOut">
              <a:rPr lang="cs-CZ" smtClean="0"/>
              <a:t>06.10.2024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E1A309BE-424F-3ABF-0AB2-1373C37508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30B474F7-08A0-5A02-3CB8-AD762F10C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03D75-07E3-4CA2-9989-9CFB723781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00021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A899149-723D-CB03-7E95-FDD4F06F84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53AD812A-B677-4AE6-0674-07532584A1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3BE340A9-5A95-95D2-FFC1-B754E17D58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A52FBE80-4EC6-28A4-2A00-0E671C3AE4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AA204-0363-4B1F-9981-355C43177CA8}" type="datetimeFigureOut">
              <a:rPr lang="cs-CZ" smtClean="0"/>
              <a:t>06.10.2024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E9045915-F648-090C-8C2F-C94AFA244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08A3EEDE-1131-1056-BD0A-A2B10EA488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03D75-07E3-4CA2-9989-9CFB723781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8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F7F54CF-750B-E241-341A-C37DC57F4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175DD704-7198-03E5-0366-E7319D715A0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E3E8CF4F-C78B-5216-0751-E3599DDE3E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9C720465-F9A6-D0D1-854F-A4AF879CF3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AA204-0363-4B1F-9981-355C43177CA8}" type="datetimeFigureOut">
              <a:rPr lang="cs-CZ" smtClean="0"/>
              <a:t>06.10.2024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A52DF5D5-F60F-8539-1A0D-A3C55BB6E0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877856CD-0485-A2EF-06E9-07C04BAF1C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03D75-07E3-4CA2-9989-9CFB723781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7918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24C49CF-D23C-1888-BDC7-0A21B5098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FBA81821-124C-EC85-1667-B8DEC910AD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4ABD5350-E00D-760B-1509-56D6ED47AE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AA204-0363-4B1F-9981-355C43177CA8}" type="datetimeFigureOut">
              <a:rPr lang="cs-CZ" smtClean="0"/>
              <a:t>06.10.2024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9F70172E-C618-7E66-3BC1-1E23A4BFC6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A8BB73FD-C868-75F5-333E-15BF0076AF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03D75-07E3-4CA2-9989-9CFB723781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4830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69B3770F-17A8-C292-6DC5-896531C3D9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74E745B4-1F22-6570-1E81-26A4C15064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8BB57CF1-869F-1900-7255-417B6D9181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AA204-0363-4B1F-9981-355C43177CA8}" type="datetimeFigureOut">
              <a:rPr lang="cs-CZ" smtClean="0"/>
              <a:t>06.10.2024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17A299D1-2DBC-203C-25E8-3B02CC7CF5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0C47D4EF-1C26-C7A3-095D-E1C61EE54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03D75-07E3-4CA2-9989-9CFB723781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113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3F5422CD-AE26-8B37-C174-E5F65E73B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59E76AE0-1461-9BBA-B82C-C852A54105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0BD23DF8-8140-E724-433A-09FF955005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67AA204-0363-4B1F-9981-355C43177CA8}" type="datetimeFigureOut">
              <a:rPr lang="cs-CZ" smtClean="0"/>
              <a:t>06.10.2024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A9D856D5-DAED-3E3E-C266-CC269461A05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6A5E5273-E615-1D10-6578-887E696A56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3703D75-07E3-4CA2-9989-9CFB723781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3407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C874875-BEBE-A8A7-8DB6-BAC7C281F85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/>
              <a:t>Funkce státu, nejvyšší státní orgány a dělení práva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4A44F65D-BD08-B3B1-596F-2048BD02A85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11746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81CD47F-BB51-2FBB-35D2-818FD9FFC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Funkce státu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F2274BB7-C214-C472-8825-917D86F7C6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/>
              <a:t>1) Vnitřní funkce</a:t>
            </a:r>
          </a:p>
          <a:p>
            <a:pPr marL="0" indent="0">
              <a:buNone/>
            </a:pPr>
            <a:r>
              <a:rPr lang="cs-CZ" dirty="0"/>
              <a:t>=Zdravotnictví, školství, spravedlnosti,…</a:t>
            </a:r>
          </a:p>
          <a:p>
            <a:pPr marL="0" indent="0">
              <a:buNone/>
            </a:pPr>
            <a:r>
              <a:rPr lang="cs-CZ" b="1" u="sng" dirty="0"/>
              <a:t>2) Vnější funkce </a:t>
            </a:r>
          </a:p>
          <a:p>
            <a:pPr marL="0" indent="0">
              <a:buNone/>
            </a:pPr>
            <a:r>
              <a:rPr lang="cs-CZ" dirty="0"/>
              <a:t>=Ochrana (armáda), diplomacie,...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57915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331C474-08DE-E4B7-388F-A8BAA542C2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Právní stát a jeho znaky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B6F8F0BB-EC32-07B9-BB50-16FD3B5571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b="1" u="sng" dirty="0"/>
              <a:t>Zákonodárnost</a:t>
            </a:r>
          </a:p>
          <a:p>
            <a:pPr marL="514350" indent="-514350">
              <a:buFont typeface="+mj-lt"/>
              <a:buAutoNum type="arabicParenR"/>
            </a:pPr>
            <a:r>
              <a:rPr lang="cs-CZ" b="1" u="sng" dirty="0"/>
              <a:t>Právní jistota</a:t>
            </a:r>
          </a:p>
          <a:p>
            <a:pPr marL="514350" indent="-514350">
              <a:buFont typeface="+mj-lt"/>
              <a:buAutoNum type="arabicParenR"/>
            </a:pPr>
            <a:r>
              <a:rPr lang="cs-CZ" b="1" u="sng" dirty="0"/>
              <a:t>Přiměřenost práva</a:t>
            </a:r>
          </a:p>
          <a:p>
            <a:r>
              <a:rPr lang="cs-CZ" dirty="0"/>
              <a:t>Dodržování těchto atributů je kontrolováno veřejnou mocí</a:t>
            </a:r>
          </a:p>
          <a:p>
            <a:r>
              <a:rPr lang="cs-CZ" dirty="0"/>
              <a:t>Veřejná moc=činí pouze to, co jí je stanoveno</a:t>
            </a:r>
          </a:p>
          <a:p>
            <a:r>
              <a:rPr lang="cs-CZ" dirty="0"/>
              <a:t>Státní orgány=mají pravomoc dávat závazné pokyny a rozhodovat o použití státní moci</a:t>
            </a:r>
          </a:p>
          <a:p>
            <a:r>
              <a:rPr lang="cs-CZ" dirty="0"/>
              <a:t>Metody a způsoby uplatňování státní moci: normotvorná, výkonná, nařizovací, rozhodovací,….</a:t>
            </a:r>
          </a:p>
          <a:p>
            <a:pPr marL="514350" indent="-51435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79570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D443052-90CE-A960-E8C6-52C5409BBA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Formy vlády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78C55EA0-7753-6150-1318-01E7DBAF00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/>
              <a:t>1) Demokratický státní režim</a:t>
            </a:r>
          </a:p>
          <a:p>
            <a:r>
              <a:rPr lang="cs-CZ" dirty="0"/>
              <a:t>Charakteristickým znakem je vláda</a:t>
            </a:r>
          </a:p>
          <a:p>
            <a:r>
              <a:rPr lang="cs-CZ" u="sng" dirty="0"/>
              <a:t>Přímá demokracie</a:t>
            </a:r>
            <a:r>
              <a:rPr lang="cs-CZ" dirty="0"/>
              <a:t>=lid rozhoduje o určitých věcech přímo</a:t>
            </a:r>
          </a:p>
          <a:p>
            <a:r>
              <a:rPr lang="cs-CZ" u="sng" dirty="0"/>
              <a:t>Nepřímá (zastupitelská) demokracie</a:t>
            </a:r>
            <a:r>
              <a:rPr lang="cs-CZ" dirty="0"/>
              <a:t>=lid zvolí zástupce a ti pak hlasují jménem lidu</a:t>
            </a:r>
          </a:p>
          <a:p>
            <a:pPr marL="0" indent="0">
              <a:buNone/>
            </a:pPr>
            <a:r>
              <a:rPr lang="cs-CZ" b="1" u="sng" dirty="0"/>
              <a:t>2) Nedemokratický státní režim</a:t>
            </a:r>
          </a:p>
          <a:p>
            <a:r>
              <a:rPr lang="cs-CZ" dirty="0"/>
              <a:t>Práva a svoboda je omezena</a:t>
            </a:r>
          </a:p>
          <a:p>
            <a:r>
              <a:rPr lang="cs-CZ" dirty="0"/>
              <a:t>Moc je soustředěna do jednoho nesesaditelného subjektu</a:t>
            </a:r>
          </a:p>
        </p:txBody>
      </p:sp>
    </p:spTree>
    <p:extLst>
      <p:ext uri="{BB962C8B-B14F-4D97-AF65-F5344CB8AC3E}">
        <p14:creationId xmlns:p14="http://schemas.microsoft.com/office/powerpoint/2010/main" val="3088101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7FEC788-456C-E224-844D-4F481C073C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Formy vlády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B0A67215-C486-A185-2370-9768051521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u="sng" dirty="0"/>
              <a:t>1) Parlamentní forma vlády</a:t>
            </a:r>
          </a:p>
          <a:p>
            <a:r>
              <a:rPr lang="cs-CZ" dirty="0"/>
              <a:t>Založena na spolupráci jednotlivých mocí, přičemž má parlament navrch</a:t>
            </a:r>
          </a:p>
          <a:p>
            <a:r>
              <a:rPr lang="cs-CZ" dirty="0"/>
              <a:t>Např.: Velká Británie</a:t>
            </a:r>
          </a:p>
          <a:p>
            <a:pPr marL="0" indent="0">
              <a:buNone/>
            </a:pPr>
            <a:r>
              <a:rPr lang="cs-CZ" b="1" u="sng" dirty="0"/>
              <a:t>2) Prezidentská forma vlády</a:t>
            </a:r>
          </a:p>
          <a:p>
            <a:r>
              <a:rPr lang="cs-CZ" dirty="0"/>
              <a:t>Vysoké postavení prezidenta</a:t>
            </a:r>
          </a:p>
          <a:p>
            <a:r>
              <a:rPr lang="cs-CZ" dirty="0"/>
              <a:t>Silná nepropustná moc (zákonodárná a výkonná)</a:t>
            </a:r>
          </a:p>
          <a:p>
            <a:pPr marL="0" indent="0">
              <a:buNone/>
            </a:pPr>
            <a:r>
              <a:rPr lang="cs-CZ" b="1" u="sng" dirty="0"/>
              <a:t>3) Poloprezidentská forma vlády</a:t>
            </a:r>
          </a:p>
          <a:p>
            <a:r>
              <a:rPr lang="cs-CZ" dirty="0"/>
              <a:t>Kombinace předchozích dvou</a:t>
            </a:r>
          </a:p>
          <a:p>
            <a:r>
              <a:rPr lang="cs-CZ" dirty="0"/>
              <a:t>Např.: Francie, Rusko</a:t>
            </a:r>
          </a:p>
        </p:txBody>
      </p:sp>
    </p:spTree>
    <p:extLst>
      <p:ext uri="{BB962C8B-B14F-4D97-AF65-F5344CB8AC3E}">
        <p14:creationId xmlns:p14="http://schemas.microsoft.com/office/powerpoint/2010/main" val="41035685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99B3D1F-DCC7-4151-2EB0-29CF5E8FC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Formy vlády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19583F3A-3522-8700-D3D0-7A0FA7F4FE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/>
              <a:t>4) Direktoriální forma vlády</a:t>
            </a:r>
            <a:endParaRPr lang="cs-CZ" dirty="0"/>
          </a:p>
          <a:p>
            <a:r>
              <a:rPr lang="cs-CZ" dirty="0"/>
              <a:t>Direktorium (sedmičlenná vláda) se skládá ze všech parlamentních stran</a:t>
            </a:r>
          </a:p>
          <a:p>
            <a:r>
              <a:rPr lang="cs-CZ" dirty="0"/>
              <a:t>Jediný stát s touto formou vlády je Švýcarsko</a:t>
            </a:r>
          </a:p>
        </p:txBody>
      </p:sp>
    </p:spTree>
    <p:extLst>
      <p:ext uri="{BB962C8B-B14F-4D97-AF65-F5344CB8AC3E}">
        <p14:creationId xmlns:p14="http://schemas.microsoft.com/office/powerpoint/2010/main" val="12031479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E00576A-451E-FA15-C6B1-65986A00F1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Členění státu a státní zřízení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C02C78C0-BDAD-2849-141B-10A73BA08D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u="sng" dirty="0"/>
              <a:t>1) Stát jednoduchý</a:t>
            </a:r>
          </a:p>
          <a:p>
            <a:r>
              <a:rPr lang="cs-CZ" dirty="0"/>
              <a:t>Územní stránka vedena jako teritoriální celek s jednou plochou a administrativním členěním</a:t>
            </a:r>
          </a:p>
          <a:p>
            <a:r>
              <a:rPr lang="cs-CZ" dirty="0"/>
              <a:t>Zpravidla nazýván unitární stát</a:t>
            </a:r>
          </a:p>
          <a:p>
            <a:r>
              <a:rPr lang="cs-CZ" dirty="0"/>
              <a:t>Např.: ČR, Slovensko, Maďarsko,…</a:t>
            </a:r>
          </a:p>
          <a:p>
            <a:pPr marL="0" indent="0">
              <a:buNone/>
            </a:pPr>
            <a:r>
              <a:rPr lang="cs-CZ" b="1" u="sng" dirty="0"/>
              <a:t>2) Stát složený</a:t>
            </a:r>
          </a:p>
          <a:p>
            <a:pPr marL="0" indent="0">
              <a:buNone/>
            </a:pPr>
            <a:r>
              <a:rPr lang="cs-CZ" u="sng" dirty="0"/>
              <a:t>A) Federace: </a:t>
            </a:r>
            <a:r>
              <a:rPr lang="cs-CZ" dirty="0"/>
              <a:t>složený stát ze dvou a více států, které si nezachovávají suverenitu </a:t>
            </a:r>
            <a:r>
              <a:rPr lang="cs-CZ" dirty="0">
                <a:sym typeface="Wingdings" panose="05000000000000000000" pitchFamily="2" charset="2"/>
              </a:rPr>
              <a:t> bere se jako jeden stát</a:t>
            </a:r>
          </a:p>
          <a:p>
            <a:pPr marL="0" indent="0">
              <a:buNone/>
            </a:pPr>
            <a:r>
              <a:rPr lang="cs-CZ" u="sng" dirty="0"/>
              <a:t>B) Konfederace: </a:t>
            </a:r>
            <a:r>
              <a:rPr lang="cs-CZ" dirty="0"/>
              <a:t>svaz států, které si zachovávají vlastní suverenitu; spojí se jen za účelem hrozícího nebezpečí nebo jiné krize (EU, SNS,…)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11271983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2216058-E872-01B4-14D2-CB1DD9BAE9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Státní zřízení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01FA1243-3D53-4411-A695-F945BC9228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Státní zřízení stanový zda je stát republikou či monarchií</a:t>
            </a:r>
          </a:p>
          <a:p>
            <a:r>
              <a:rPr lang="cs-CZ" b="1" u="sng" dirty="0"/>
              <a:t>Členění monarchie:</a:t>
            </a:r>
          </a:p>
          <a:p>
            <a:pPr marL="0" indent="0">
              <a:buNone/>
            </a:pPr>
            <a:r>
              <a:rPr lang="cs-CZ" u="sng" dirty="0"/>
              <a:t>A) Konstituční monarchie</a:t>
            </a:r>
          </a:p>
          <a:p>
            <a:r>
              <a:rPr lang="cs-CZ" dirty="0"/>
              <a:t>Panovník je omezován ústavou</a:t>
            </a:r>
          </a:p>
          <a:p>
            <a:r>
              <a:rPr lang="cs-CZ" dirty="0"/>
              <a:t>Např.: Belgie, Dánsko, Monako,…</a:t>
            </a:r>
          </a:p>
          <a:p>
            <a:pPr marL="0" indent="0">
              <a:buNone/>
            </a:pPr>
            <a:r>
              <a:rPr lang="cs-CZ" u="sng" dirty="0"/>
              <a:t>B) Parlamentní monarchie</a:t>
            </a:r>
          </a:p>
          <a:p>
            <a:r>
              <a:rPr lang="cs-CZ" dirty="0"/>
              <a:t>Panovník je omezován parlamentem </a:t>
            </a:r>
          </a:p>
          <a:p>
            <a:r>
              <a:rPr lang="cs-CZ" dirty="0"/>
              <a:t>Např.: Velká Británie a země Commonwealthu</a:t>
            </a:r>
          </a:p>
          <a:p>
            <a:pPr marL="0" indent="0">
              <a:buNone/>
            </a:pPr>
            <a:r>
              <a:rPr lang="cs-CZ" u="sng" dirty="0"/>
              <a:t>C) Absolutní monarchie</a:t>
            </a:r>
          </a:p>
          <a:p>
            <a:r>
              <a:rPr lang="cs-CZ" dirty="0"/>
              <a:t>Panovník vládne neomezenou mocí</a:t>
            </a:r>
          </a:p>
          <a:p>
            <a:r>
              <a:rPr lang="cs-CZ" dirty="0"/>
              <a:t>Např.: Maroko, SAE, Saudská Arábie, Katar </a:t>
            </a:r>
          </a:p>
        </p:txBody>
      </p:sp>
    </p:spTree>
    <p:extLst>
      <p:ext uri="{BB962C8B-B14F-4D97-AF65-F5344CB8AC3E}">
        <p14:creationId xmlns:p14="http://schemas.microsoft.com/office/powerpoint/2010/main" val="18913799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A45C51E-1ABA-039B-1183-1AFAC749A2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Nejvyšší státní orgány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F7FB3213-0CD8-6210-7EA3-DDF6A4A345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Hlava státu</a:t>
            </a:r>
            <a:r>
              <a:rPr lang="cs-CZ" dirty="0"/>
              <a:t>=reprezentuje stát navenek (prezident)</a:t>
            </a:r>
          </a:p>
          <a:p>
            <a:r>
              <a:rPr lang="cs-CZ" b="1" dirty="0"/>
              <a:t>Nejvyšší zastupitelský orgán</a:t>
            </a:r>
            <a:r>
              <a:rPr lang="cs-CZ" dirty="0"/>
              <a:t>=vykonává zákonodárnou činnost; tvořen dvěma komorami (Horní=senát, dolní=poslanecká sněmovna)</a:t>
            </a:r>
          </a:p>
          <a:p>
            <a:r>
              <a:rPr lang="cs-CZ" b="1" dirty="0"/>
              <a:t>Nejvyšší výkonný orgán</a:t>
            </a:r>
            <a:r>
              <a:rPr lang="cs-CZ" dirty="0"/>
              <a:t>=vláda</a:t>
            </a:r>
          </a:p>
          <a:p>
            <a:r>
              <a:rPr lang="cs-CZ" b="1" dirty="0"/>
              <a:t>Nejvyšší soudní orgán</a:t>
            </a:r>
            <a:r>
              <a:rPr lang="cs-CZ" dirty="0"/>
              <a:t>=všeobecná soustava soudů (všechny soudy)</a:t>
            </a:r>
          </a:p>
        </p:txBody>
      </p:sp>
    </p:spTree>
    <p:extLst>
      <p:ext uri="{BB962C8B-B14F-4D97-AF65-F5344CB8AC3E}">
        <p14:creationId xmlns:p14="http://schemas.microsoft.com/office/powerpoint/2010/main" val="2890541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F8D71C1-93C1-AA62-1B18-0BE5169DF5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Obecná soustava soudů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3B6D4D14-8162-136F-5A9F-8AC1732ED7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/>
              <a:t>Nejvyšší správní soud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Nejvyšší soud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Vrchní soud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Krajský soud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Okresní/městský soud</a:t>
            </a:r>
          </a:p>
          <a:p>
            <a:r>
              <a:rPr lang="cs-CZ" dirty="0"/>
              <a:t>Ústavní soud do této soustavy nepatří, stojí samostatně</a:t>
            </a:r>
          </a:p>
        </p:txBody>
      </p:sp>
    </p:spTree>
    <p:extLst>
      <p:ext uri="{BB962C8B-B14F-4D97-AF65-F5344CB8AC3E}">
        <p14:creationId xmlns:p14="http://schemas.microsoft.com/office/powerpoint/2010/main" val="10636817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6DA04CB-852C-D2FE-A83D-8ED2D60880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Ústava ČR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CDC18AE9-FA33-4A38-59DD-036A0C80EB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Základní a nejvyšší zákon České republiky</a:t>
            </a:r>
          </a:p>
          <a:p>
            <a:r>
              <a:rPr lang="cs-CZ" dirty="0"/>
              <a:t>Ostatní zákon musí být v souladu s tímto zákonem</a:t>
            </a:r>
          </a:p>
          <a:p>
            <a:r>
              <a:rPr lang="cs-CZ" dirty="0"/>
              <a:t>Vstoupila v platnost 1. ledna 1993 (po rozpadu Československa)</a:t>
            </a:r>
          </a:p>
        </p:txBody>
      </p:sp>
    </p:spTree>
    <p:extLst>
      <p:ext uri="{BB962C8B-B14F-4D97-AF65-F5344CB8AC3E}">
        <p14:creationId xmlns:p14="http://schemas.microsoft.com/office/powerpoint/2010/main" val="6738752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C0CC382-111B-17FD-8B42-89AC6A187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Dělení práva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A569075B-7244-4E6D-739F-E868F88274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Objektivní </a:t>
            </a:r>
            <a:r>
              <a:rPr lang="cs-CZ" b="1" dirty="0"/>
              <a:t>X</a:t>
            </a:r>
            <a:r>
              <a:rPr lang="cs-CZ" dirty="0"/>
              <a:t> Subjektivní</a:t>
            </a:r>
          </a:p>
          <a:p>
            <a:pPr marL="0" indent="0">
              <a:buNone/>
            </a:pPr>
            <a:r>
              <a:rPr lang="cs-CZ" dirty="0"/>
              <a:t>Veřejné </a:t>
            </a:r>
            <a:r>
              <a:rPr lang="cs-CZ" b="1" dirty="0"/>
              <a:t>X</a:t>
            </a:r>
            <a:r>
              <a:rPr lang="cs-CZ" dirty="0"/>
              <a:t> Soukromé</a:t>
            </a:r>
          </a:p>
          <a:p>
            <a:pPr marL="0" indent="0">
              <a:buNone/>
            </a:pPr>
            <a:r>
              <a:rPr lang="cs-CZ" dirty="0"/>
              <a:t>Národní </a:t>
            </a:r>
            <a:r>
              <a:rPr lang="cs-CZ" b="1" dirty="0"/>
              <a:t>X</a:t>
            </a:r>
            <a:r>
              <a:rPr lang="cs-CZ" dirty="0"/>
              <a:t> Mezinárodní</a:t>
            </a:r>
          </a:p>
          <a:p>
            <a:pPr marL="0" indent="0">
              <a:buNone/>
            </a:pPr>
            <a:r>
              <a:rPr lang="cs-CZ" dirty="0"/>
              <a:t>Psané </a:t>
            </a:r>
            <a:r>
              <a:rPr lang="cs-CZ" b="1" dirty="0"/>
              <a:t>X</a:t>
            </a:r>
            <a:r>
              <a:rPr lang="cs-CZ" dirty="0"/>
              <a:t> Nepsané</a:t>
            </a:r>
          </a:p>
          <a:p>
            <a:pPr marL="0" indent="0">
              <a:buNone/>
            </a:pPr>
            <a:r>
              <a:rPr lang="cs-CZ" dirty="0"/>
              <a:t>Hmotné </a:t>
            </a:r>
            <a:r>
              <a:rPr lang="cs-CZ" b="1" dirty="0"/>
              <a:t>X</a:t>
            </a:r>
            <a:r>
              <a:rPr lang="cs-CZ" dirty="0"/>
              <a:t> Procesní</a:t>
            </a:r>
          </a:p>
          <a:p>
            <a:pPr marL="0" indent="0">
              <a:buNone/>
            </a:pPr>
            <a:r>
              <a:rPr lang="cs-CZ" dirty="0"/>
              <a:t>Pozitivní </a:t>
            </a:r>
            <a:r>
              <a:rPr lang="cs-CZ" b="1" dirty="0"/>
              <a:t>X</a:t>
            </a:r>
            <a:r>
              <a:rPr lang="cs-CZ" dirty="0"/>
              <a:t> Přirozené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29799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CE7FDE0-361B-AD56-5CCE-F3F47D6E7C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Dělení práva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690CAE61-B0D8-33E0-537D-A92C6CDFC7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u="sng" dirty="0"/>
              <a:t>Objektivní a subjektivní právo</a:t>
            </a:r>
          </a:p>
          <a:p>
            <a:r>
              <a:rPr lang="cs-CZ" dirty="0"/>
              <a:t>Právo působí ve společnosti jako regulační systém </a:t>
            </a:r>
          </a:p>
          <a:p>
            <a:r>
              <a:rPr lang="cs-CZ" dirty="0"/>
              <a:t>Vyznačuje se specifickými znaky: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Zvláštní formou: psané zákony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Obecnou závazností: závazné pro všechny občany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Možnost státního donucení: státní donucení občana (pokuty, exekuce,…)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253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D8D4787-D787-9EAD-EF66-44DFE2FE9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Znaky subjektivního práva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9F5450D7-F7D3-8B64-3B61-88B20270BC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Možnost být součástí práva</a:t>
            </a:r>
          </a:p>
          <a:p>
            <a:r>
              <a:rPr lang="cs-CZ" dirty="0"/>
              <a:t>Možnost se chovat dovoleným (nezakázaným) způsobem</a:t>
            </a:r>
          </a:p>
          <a:p>
            <a:r>
              <a:rPr lang="cs-CZ" dirty="0"/>
              <a:t>Možnost vyžadovat odpovídající chování i od ostatních (žaloby, </a:t>
            </a:r>
            <a:r>
              <a:rPr lang="cs-CZ" dirty="0" err="1"/>
              <a:t>tr</a:t>
            </a:r>
            <a:r>
              <a:rPr lang="cs-CZ" dirty="0"/>
              <a:t>. Oznámení,...)</a:t>
            </a:r>
          </a:p>
          <a:p>
            <a:r>
              <a:rPr lang="cs-CZ" dirty="0"/>
              <a:t>Možnost státněmocenského donucení (donucení)</a:t>
            </a:r>
          </a:p>
        </p:txBody>
      </p:sp>
    </p:spTree>
    <p:extLst>
      <p:ext uri="{BB962C8B-B14F-4D97-AF65-F5344CB8AC3E}">
        <p14:creationId xmlns:p14="http://schemas.microsoft.com/office/powerpoint/2010/main" val="27097834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A0026E8-401D-3AF5-480B-12A72203F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Znaky objektivního práva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0D1F4F74-61A2-BB1D-679B-2A99968469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Obecnost </a:t>
            </a:r>
            <a:r>
              <a:rPr lang="cs-CZ" dirty="0">
                <a:sym typeface="Wingdings" panose="05000000000000000000" pitchFamily="2" charset="2"/>
              </a:rPr>
              <a:t> platnost pro všechny</a:t>
            </a:r>
          </a:p>
          <a:p>
            <a:r>
              <a:rPr lang="cs-CZ" dirty="0">
                <a:sym typeface="Wingdings" panose="05000000000000000000" pitchFamily="2" charset="2"/>
              </a:rPr>
              <a:t>Závaznost  povinnost dodržovat</a:t>
            </a:r>
          </a:p>
          <a:p>
            <a:r>
              <a:rPr lang="cs-CZ" dirty="0">
                <a:sym typeface="Wingdings" panose="05000000000000000000" pitchFamily="2" charset="2"/>
              </a:rPr>
              <a:t>Stabilita  stálost a předvídatelnost</a:t>
            </a:r>
          </a:p>
          <a:p>
            <a:r>
              <a:rPr lang="cs-CZ" dirty="0">
                <a:sym typeface="Wingdings" panose="05000000000000000000" pitchFamily="2" charset="2"/>
              </a:rPr>
              <a:t>Vynutitelné státními orgány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84716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0DB404E0B40F94F8405F9A2185507EC" ma:contentTypeVersion="6" ma:contentTypeDescription="Create a new document." ma:contentTypeScope="" ma:versionID="57f4e3eb7a34229a09f14df4a9f9b896">
  <xsd:schema xmlns:xsd="http://www.w3.org/2001/XMLSchema" xmlns:xs="http://www.w3.org/2001/XMLSchema" xmlns:p="http://schemas.microsoft.com/office/2006/metadata/properties" xmlns:ns3="18dd7eb5-b9b3-4ef4-aaf7-36e99a030dd0" targetNamespace="http://schemas.microsoft.com/office/2006/metadata/properties" ma:root="true" ma:fieldsID="902733ac1009e324ff34a3d3cb23c749" ns3:_="">
    <xsd:import namespace="18dd7eb5-b9b3-4ef4-aaf7-36e99a030dd0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dd7eb5-b9b3-4ef4-aaf7-36e99a030dd0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8dd7eb5-b9b3-4ef4-aaf7-36e99a030dd0" xsi:nil="true"/>
  </documentManagement>
</p:properties>
</file>

<file path=customXml/itemProps1.xml><?xml version="1.0" encoding="utf-8"?>
<ds:datastoreItem xmlns:ds="http://schemas.openxmlformats.org/officeDocument/2006/customXml" ds:itemID="{4D9824D4-0733-4CE5-88AC-3FB10187239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8dd7eb5-b9b3-4ef4-aaf7-36e99a030dd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4AD9AF4-1AD4-4C30-BE8D-8E663541104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3EC5247-66AB-4B3D-B270-B360413EF63C}">
  <ds:schemaRefs>
    <ds:schemaRef ds:uri="http://schemas.microsoft.com/office/infopath/2007/PartnerControls"/>
    <ds:schemaRef ds:uri="http://purl.org/dc/dcmitype/"/>
    <ds:schemaRef ds:uri="http://purl.org/dc/terms/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18dd7eb5-b9b3-4ef4-aaf7-36e99a030dd0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589</Words>
  <Application>Microsoft Office PowerPoint</Application>
  <PresentationFormat>Širokoúhlá obrazovka</PresentationFormat>
  <Paragraphs>96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Wingdings</vt:lpstr>
      <vt:lpstr>Motiv Office</vt:lpstr>
      <vt:lpstr>Funkce státu, nejvyšší státní orgány a dělení práva</vt:lpstr>
      <vt:lpstr>Funkce státu</vt:lpstr>
      <vt:lpstr>Právní stát a jeho znaky</vt:lpstr>
      <vt:lpstr>Formy vlády</vt:lpstr>
      <vt:lpstr>Formy vlády</vt:lpstr>
      <vt:lpstr>Formy vlády</vt:lpstr>
      <vt:lpstr>Členění státu a státní zřízení</vt:lpstr>
      <vt:lpstr>Státní zřízení</vt:lpstr>
      <vt:lpstr>Nejvyšší státní orgány</vt:lpstr>
      <vt:lpstr>Obecná soustava soudů</vt:lpstr>
      <vt:lpstr>Ústava ČR</vt:lpstr>
      <vt:lpstr>Dělení práva</vt:lpstr>
      <vt:lpstr>Dělení práva</vt:lpstr>
      <vt:lpstr>Znaky subjektivního práva</vt:lpstr>
      <vt:lpstr>Znaky objektivního práva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Šedivec Dominik</dc:creator>
  <cp:lastModifiedBy>Šedivec Dominik</cp:lastModifiedBy>
  <cp:revision>2</cp:revision>
  <dcterms:created xsi:type="dcterms:W3CDTF">2024-10-06T07:28:01Z</dcterms:created>
  <dcterms:modified xsi:type="dcterms:W3CDTF">2024-10-06T09:02:01Z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0x01010040DB404E0B40F94F8405F9A2185507EC</vt:lpwstr>
  </property>
</Properties>
</file>