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6" r:id="rId12"/>
    <p:sldId id="267" r:id="rId13"/>
    <p:sldId id="263" r:id="rId14"/>
    <p:sldId id="264" r:id="rId15"/>
    <p:sldId id="265" r:id="rId16"/>
    <p:sldId id="268" r:id="rId17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12T07:41:24.859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 24575,'0'266'0,"0"-508"0,0 461-1365,0-195-5461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12T07:41:31.625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29 28 24575,'-2'1'0,"1"-1"0,0 1 0,0-1 0,0 1 0,-1-1 0,1 1 0,0 0 0,0 0 0,0-1 0,0 1 0,0 0 0,1 0 0,-1 0 0,0 0 0,0 0 0,1 0 0,-1 1 0,0-1 0,1 0 0,-1 0 0,1 0 0,0 1 0,-1-1 0,1 0 0,0 0 0,0 1 0,-1 1 0,-4 42 0,5-40 0,-1 149 0,1-126 0,0-62 0,1-171 0,4 177 0,-6 27 0,1 0 0,0 0 0,1 0 0,-1 0 0,0 0 0,0 0 0,0 0 0,1 0 0,-1 0 0,0 0 0,1 0 0,-1 0 0,1 0 0,-1 1 0,1-1 0,-1 0 0,1 0 0,-1 1 0,1-1 0,0 0 0,0 0 0,-1 1 0,1-1 0,1 0 0,0 4 0,-1-1 0,1 1 0,-1 0 0,0 0 0,1-1 0,-1 1 0,-1 0 0,1 0 0,0 0 0,0 6 0,1 0 0,13 70 0,-13-59 0,2 0 0,0 0 0,11 30 0,-15-50 0,0 0 0,0 0 0,0 0 0,0-1 0,0 1 0,0 0 0,0 0 0,0 0 0,0 0 0,0 0 0,0 0 0,0 0 0,0 0 0,0 0 0,1 0 0,-1 0 0,0-1 0,0 1 0,0 0 0,0 0 0,0 0 0,0 0 0,0 0 0,0 0 0,0 0 0,0 0 0,1 0 0,-1 0 0,0 0 0,0 0 0,0 0 0,0 0 0,0 0 0,0 0 0,0 0 0,0 0 0,1 0 0,-1 0 0,0 0 0,0 0 0,0 0 0,0 0 0,0 0 0,0 0 0,0 0 0,0 0 0,0 0 0,0 0 0,1 1 0,-1-1 0,0 0 0,0 0 0,0 0 0,0 0 0,0 0 0,0 0 0,0 0 0,0 0 0,0 0 0,0 1 0,3-17 0,0-19 0,-3 28 113,0 9-1591,0 6-5348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12T07:41:34.312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28 24575,'4'-5'0,"2"-6"0,0 0-8191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12T07:41:35.078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1 1 24575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12T07:41:39.921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24575,'0'5'0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B8E2A2A-19E6-79A5-5E08-30F85C7B5B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89B28597-652D-715C-7854-CB3CFF3B9A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65BEFDE9-B8E9-7DFB-60F8-5D7FA8DDC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B92DC-E59E-417D-B54D-E61D34511B38}" type="datetimeFigureOut">
              <a:rPr lang="cs-CZ" smtClean="0"/>
              <a:t>12.10.2024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A3CE4DA7-9426-6884-6EF1-B8B2D932BD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F46FCBE3-26A6-D0C5-A5DF-C4934DF61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92D1C-A184-4713-A75B-F4F5A7F331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6795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2A8B96A-E0DC-56E3-1E6A-4F8C74B80E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BEB6C8B6-9B75-DCC4-4DD0-CC152219FE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9EA8DB59-ED27-96EF-9DC0-0B1D863B0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B92DC-E59E-417D-B54D-E61D34511B38}" type="datetimeFigureOut">
              <a:rPr lang="cs-CZ" smtClean="0"/>
              <a:t>12.10.2024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6B0A33FB-7485-DA9E-F231-A4775D8687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C7094308-6AB2-AF5B-E8FA-950A7DA4B7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92D1C-A184-4713-A75B-F4F5A7F331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5204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46C81CF-405B-99A5-B0E6-6256B4265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424F7908-6FF1-738B-B5EB-94B7A398A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1FAB9618-5A8B-915C-E461-4D9BFB4BA9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B92DC-E59E-417D-B54D-E61D34511B38}" type="datetimeFigureOut">
              <a:rPr lang="cs-CZ" smtClean="0"/>
              <a:t>12.10.2024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D6A07E3-33D0-5B09-E78D-88EAC95682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7F42588-DDC3-C568-86EB-0661FEE5C4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92D1C-A184-4713-A75B-F4F5A7F331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5050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B1C863B-23EB-C763-C5DE-E1EE975A6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1721E270-678B-AE76-1611-9E3DCFD233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5771B311-93BD-B42F-91FF-86A2A749EE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31A2159D-AFE0-7E48-382F-2DF5BA938D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B92DC-E59E-417D-B54D-E61D34511B38}" type="datetimeFigureOut">
              <a:rPr lang="cs-CZ" smtClean="0"/>
              <a:t>12.10.2024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21E682BC-0B60-A4E2-86F5-B4A7E5B406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B784E281-522C-D4C0-B544-E2841B522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92D1C-A184-4713-A75B-F4F5A7F331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4855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D72E01C-8867-112B-D5DA-A99C66C28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0FEC0447-EF90-D9F7-F476-548D7A49F4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2CF6592C-041B-B8BA-AC48-41C76A37B4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BE241550-3AE1-7E58-6A9D-CEDD7AC09B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151FC017-4277-6C15-1C69-DD4F379177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8B7665FF-E6EF-0419-D6C8-901D99F8E2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B92DC-E59E-417D-B54D-E61D34511B38}" type="datetimeFigureOut">
              <a:rPr lang="cs-CZ" smtClean="0"/>
              <a:t>12.10.2024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E677B027-190D-A82F-7AB0-47B7D62402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4A70A8B4-1E1F-D44A-2546-E27196B0D7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92D1C-A184-4713-A75B-F4F5A7F331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7665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7E4E221-0E34-E77B-32C2-B33FAF4C48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F2D8096A-C7AA-B15D-1D48-C489B05F1B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B92DC-E59E-417D-B54D-E61D34511B38}" type="datetimeFigureOut">
              <a:rPr lang="cs-CZ" smtClean="0"/>
              <a:t>12.10.2024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42E0C04D-C6D9-7437-D499-B5D92DFB93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1D05A2FC-B683-CCC6-E72E-4C4761A6A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92D1C-A184-4713-A75B-F4F5A7F331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26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33C88A67-A07C-1668-EA49-F5B7D9D75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B92DC-E59E-417D-B54D-E61D34511B38}" type="datetimeFigureOut">
              <a:rPr lang="cs-CZ" smtClean="0"/>
              <a:t>12.10.2024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A97F4B37-E00A-236B-CE0B-FC792A3E95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680282DD-46D0-BFA4-809E-AF2B7CA3B3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92D1C-A184-4713-A75B-F4F5A7F331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4723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5CE23FF-FDA8-AC98-8D34-29513AE418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ABF4C1AF-D172-AF70-F904-EFA8EA13FE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7400D5B9-B5AF-5A3F-1F2A-B7CFF8D68B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7EE56B7D-580F-9687-C0CB-60F54F5F90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B92DC-E59E-417D-B54D-E61D34511B38}" type="datetimeFigureOut">
              <a:rPr lang="cs-CZ" smtClean="0"/>
              <a:t>12.10.2024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B58C2853-A71D-078E-69E8-E719650E7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CF832515-1986-F4DA-6A99-7AD2068B8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92D1C-A184-4713-A75B-F4F5A7F331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3679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0BF3165-E449-E347-D0A3-6244E2162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8113296F-1BEB-D039-F51B-197CB51DE5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CB9BB746-C19B-C9AC-6981-F547B79DE5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449B5A28-E0DF-41C6-DE88-CA2F025DC7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B92DC-E59E-417D-B54D-E61D34511B38}" type="datetimeFigureOut">
              <a:rPr lang="cs-CZ" smtClean="0"/>
              <a:t>12.10.2024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6E22B941-8D17-74B1-AD63-41D35B003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AFB69F47-5EB1-FE05-A9CD-CFAC25C74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92D1C-A184-4713-A75B-F4F5A7F331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05131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D4E31B5-62B1-6EE2-E955-76BD5FC7B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28D0ACDE-8B91-1775-A533-EA2E5F44A4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D3CB1A15-CC0D-C6B2-3846-F9D8F25379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B92DC-E59E-417D-B54D-E61D34511B38}" type="datetimeFigureOut">
              <a:rPr lang="cs-CZ" smtClean="0"/>
              <a:t>12.10.2024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4FBB0CE-F7AB-48EB-7779-E9B8F7AC93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8AEE7A14-4759-1E86-08C7-7959BE3DA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92D1C-A184-4713-A75B-F4F5A7F331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91696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D472B50D-B3A3-1395-FA77-98C74B48A9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D367D374-EC74-338A-88E5-6643E049FE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13217CF4-AF88-AACB-D91C-A23D24191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5B92DC-E59E-417D-B54D-E61D34511B38}" type="datetimeFigureOut">
              <a:rPr lang="cs-CZ" smtClean="0"/>
              <a:t>12.10.2024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A32B23C1-EB6A-7BFE-6B72-3B77DCCA0A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B79D94D-DE6E-CE3B-5A09-F3EA5D75D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A92D1C-A184-4713-A75B-F4F5A7F331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904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C8154341-544D-748F-1CBA-8D8A42180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FFE8B990-521D-E86A-1F6A-F9029A9C1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95583D5C-8A3F-EBB9-10FA-2810A6E71B9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B5B92DC-E59E-417D-B54D-E61D34511B38}" type="datetimeFigureOut">
              <a:rPr lang="cs-CZ" smtClean="0"/>
              <a:t>12.10.2024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A3E7A664-E3C1-BC53-00D5-583F591DD9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63DA3D69-6106-FEFE-261F-1A27BA7B08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2A92D1C-A184-4713-A75B-F4F5A7F331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4826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openxmlformats.org/officeDocument/2006/relationships/customXml" Target="../ink/ink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20FBD07-0B50-086D-FAD9-87E9F71430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3509963"/>
          </a:xfrm>
        </p:spPr>
        <p:txBody>
          <a:bodyPr>
            <a:normAutofit/>
          </a:bodyPr>
          <a:lstStyle/>
          <a:p>
            <a:br>
              <a:rPr lang="cs-CZ" dirty="0"/>
            </a:br>
            <a:r>
              <a:rPr lang="cs-CZ" dirty="0"/>
              <a:t>Obchodní korporace</a:t>
            </a:r>
            <a:br>
              <a:rPr lang="cs-CZ" dirty="0"/>
            </a:br>
            <a:r>
              <a:rPr lang="cs-CZ" dirty="0"/>
              <a:t>-------------------------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EF536C7F-D8A3-7AD2-77E6-C3603C5691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3255962"/>
          </a:xfrm>
        </p:spPr>
        <p:txBody>
          <a:bodyPr>
            <a:normAutofit/>
          </a:bodyPr>
          <a:lstStyle/>
          <a:p>
            <a:r>
              <a:rPr lang="cs-CZ" u="sng" dirty="0"/>
              <a:t>Užité zkratky:</a:t>
            </a:r>
          </a:p>
          <a:p>
            <a:r>
              <a:rPr lang="cs-CZ" dirty="0"/>
              <a:t>PO: právnická osoba</a:t>
            </a:r>
          </a:p>
          <a:p>
            <a:r>
              <a:rPr lang="cs-CZ" dirty="0"/>
              <a:t>FO: fyzická osoba</a:t>
            </a:r>
          </a:p>
          <a:p>
            <a:r>
              <a:rPr lang="cs-CZ" dirty="0"/>
              <a:t>OK: obchodní korporace</a:t>
            </a:r>
          </a:p>
          <a:p>
            <a:r>
              <a:rPr lang="cs-CZ" dirty="0"/>
              <a:t>ZP: zdravotní pojištění</a:t>
            </a:r>
          </a:p>
          <a:p>
            <a:r>
              <a:rPr lang="cs-CZ" dirty="0"/>
              <a:t>SP: sociální pojištění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3169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C871858-0AC0-4820-9BD2-DF78D64B3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Základní informace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23287672-D9FD-D4DE-5112-859FBBFDEE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Upraveny zákonem číslo 90/2012 Sb. O obchodních společnostech a družstvech</a:t>
            </a:r>
          </a:p>
          <a:p>
            <a:r>
              <a:rPr lang="cs-CZ" dirty="0"/>
              <a:t>Obchodní korporace je jako PO, kterou založilo více osob</a:t>
            </a:r>
          </a:p>
          <a:p>
            <a:r>
              <a:rPr lang="cs-CZ" dirty="0"/>
              <a:t>Ve speciálních případech jí může založit i jedna osoba</a:t>
            </a:r>
          </a:p>
          <a:p>
            <a:r>
              <a:rPr lang="cs-CZ" dirty="0"/>
              <a:t>Vznikají dnem zápisu do obchodního rejstříku vedený rejstříkovým soudem</a:t>
            </a:r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id="{635BFED4-8F19-05B0-9C88-F83D9E129D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0204" y="4182894"/>
            <a:ext cx="3472775" cy="2675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0243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260C565-32F0-162F-CD13-C4DC61F3B2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Obchodní korporace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7E103084-52AC-CD2B-9E5F-3C303BB80F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Upravuje zákon o obchodních korporacích</a:t>
            </a:r>
          </a:p>
          <a:p>
            <a:r>
              <a:rPr lang="cs-CZ" dirty="0"/>
              <a:t>Korporace=PO tvořená společenstvím osob (PO i FO)</a:t>
            </a:r>
          </a:p>
          <a:p>
            <a:r>
              <a:rPr lang="cs-CZ" b="1" dirty="0"/>
              <a:t>Obchodní korporace</a:t>
            </a:r>
            <a:r>
              <a:rPr lang="cs-CZ" dirty="0"/>
              <a:t>=obchodní společnost nebo družstvo</a:t>
            </a:r>
          </a:p>
          <a:p>
            <a:r>
              <a:rPr lang="cs-CZ" b="1" dirty="0"/>
              <a:t>Obchodní společnost</a:t>
            </a:r>
            <a:r>
              <a:rPr lang="cs-CZ" dirty="0"/>
              <a:t>=PO založená za účelem podnikání více osob či ve větším rozsahu</a:t>
            </a:r>
          </a:p>
          <a:p>
            <a:r>
              <a:rPr lang="cs-CZ" b="1" dirty="0"/>
              <a:t>Družstvo</a:t>
            </a:r>
            <a:r>
              <a:rPr lang="cs-CZ" dirty="0"/>
              <a:t>=společenství osob za účelem podpory členů nebo za účelem podnikání; členové vkládají majetek či peníze; nejvyšší orgán družstva je členská schůze, řídí ho představenstvo</a:t>
            </a:r>
          </a:p>
          <a:p>
            <a:r>
              <a:rPr lang="cs-CZ" b="1" dirty="0"/>
              <a:t>Statutární orgán</a:t>
            </a:r>
            <a:r>
              <a:rPr lang="cs-CZ" dirty="0"/>
              <a:t>=jedná za společnost, zastupuje jí a uzavírá smlouvy</a:t>
            </a:r>
            <a:r>
              <a:rPr lang="cs-CZ" dirty="0">
                <a:sym typeface="Wingdings" panose="05000000000000000000" pitchFamily="2" charset="2"/>
              </a:rPr>
              <a:t>; je inviduální: jednatel či kolektivní: představenstvo</a:t>
            </a:r>
            <a:endParaRPr lang="cs-CZ" b="1" dirty="0"/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id="{A53060B8-D26E-2891-230C-6D96208908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4579" y="0"/>
            <a:ext cx="3048000" cy="234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2988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3EE4F7C-A4DD-0902-1399-D4CD9C8C1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Obchodní korporace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E9C563E-4167-E957-0C71-B1F013DC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76986"/>
            <a:ext cx="10515600" cy="4351338"/>
          </a:xfrm>
        </p:spPr>
        <p:txBody>
          <a:bodyPr/>
          <a:lstStyle/>
          <a:p>
            <a:r>
              <a:rPr lang="cs-CZ" dirty="0"/>
              <a:t>Zákon o obchodních korporacích upravuje základní podmínky fungování OK, zejména: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Založení společnosti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Vklady, základní kapitály, podíly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Ručení za závazky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Rozložení vnitřní struktury orgánu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Odpovědnost členů orgánu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Zrušení korporace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81435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82C7397-F5F7-CAB0-27F5-22952D0D71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Vznik obchodní společnosti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ED30D32-6022-CE88-329C-07B6F809BA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825625"/>
            <a:ext cx="11201400" cy="4667250"/>
          </a:xfrm>
        </p:spPr>
        <p:txBody>
          <a:bodyPr/>
          <a:lstStyle/>
          <a:p>
            <a:r>
              <a:rPr lang="cs-CZ" dirty="0"/>
              <a:t>Vytvořena uzavřením společenské smlouvy u notáře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 SP</a:t>
            </a:r>
          </a:p>
        </p:txBody>
      </p:sp>
      <p:pic>
        <p:nvPicPr>
          <p:cNvPr id="5" name="Obrázek 4">
            <a:extLst>
              <a:ext uri="{FF2B5EF4-FFF2-40B4-BE49-F238E27FC236}">
                <a16:creationId xmlns:a16="http://schemas.microsoft.com/office/drawing/2014/main" id="{BFA67CA2-FE91-8B4B-C148-A31D6D383D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2717442"/>
            <a:ext cx="11887200" cy="1423115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6" name="Rukopis 5">
                <a:extLst>
                  <a:ext uri="{FF2B5EF4-FFF2-40B4-BE49-F238E27FC236}">
                    <a16:creationId xmlns:a16="http://schemas.microsoft.com/office/drawing/2014/main" id="{DD776FD3-ECE6-BD11-1C8D-086333F57D2D}"/>
                  </a:ext>
                </a:extLst>
              </p14:cNvPr>
              <p14:cNvContentPartPr/>
              <p14:nvPr/>
            </p14:nvContentPartPr>
            <p14:xfrm>
              <a:off x="11526564" y="3949085"/>
              <a:ext cx="360" cy="96480"/>
            </p14:xfrm>
          </p:contentPart>
        </mc:Choice>
        <mc:Fallback>
          <p:pic>
            <p:nvPicPr>
              <p:cNvPr id="6" name="Rukopis 5">
                <a:extLst>
                  <a:ext uri="{FF2B5EF4-FFF2-40B4-BE49-F238E27FC236}">
                    <a16:creationId xmlns:a16="http://schemas.microsoft.com/office/drawing/2014/main" id="{DD776FD3-ECE6-BD11-1C8D-086333F57D2D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520444" y="3942965"/>
                <a:ext cx="12600" cy="108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7" name="Rukopis 6">
                <a:extLst>
                  <a:ext uri="{FF2B5EF4-FFF2-40B4-BE49-F238E27FC236}">
                    <a16:creationId xmlns:a16="http://schemas.microsoft.com/office/drawing/2014/main" id="{1EB802E0-BF14-A1F6-04B0-9186FF343632}"/>
                  </a:ext>
                </a:extLst>
              </p14:cNvPr>
              <p14:cNvContentPartPr/>
              <p14:nvPr/>
            </p14:nvContentPartPr>
            <p14:xfrm>
              <a:off x="11954604" y="3977885"/>
              <a:ext cx="30240" cy="104400"/>
            </p14:xfrm>
          </p:contentPart>
        </mc:Choice>
        <mc:Fallback>
          <p:pic>
            <p:nvPicPr>
              <p:cNvPr id="7" name="Rukopis 6">
                <a:extLst>
                  <a:ext uri="{FF2B5EF4-FFF2-40B4-BE49-F238E27FC236}">
                    <a16:creationId xmlns:a16="http://schemas.microsoft.com/office/drawing/2014/main" id="{1EB802E0-BF14-A1F6-04B0-9186FF343632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1948484" y="3971765"/>
                <a:ext cx="42480" cy="116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8" name="Rukopis 7">
                <a:extLst>
                  <a:ext uri="{FF2B5EF4-FFF2-40B4-BE49-F238E27FC236}">
                    <a16:creationId xmlns:a16="http://schemas.microsoft.com/office/drawing/2014/main" id="{D9FC796C-546A-0387-398E-98C4F7D7C16E}"/>
                  </a:ext>
                </a:extLst>
              </p14:cNvPr>
              <p14:cNvContentPartPr/>
              <p14:nvPr/>
            </p14:nvContentPartPr>
            <p14:xfrm>
              <a:off x="894324" y="4882925"/>
              <a:ext cx="6120" cy="10080"/>
            </p14:xfrm>
          </p:contentPart>
        </mc:Choice>
        <mc:Fallback>
          <p:pic>
            <p:nvPicPr>
              <p:cNvPr id="8" name="Rukopis 7">
                <a:extLst>
                  <a:ext uri="{FF2B5EF4-FFF2-40B4-BE49-F238E27FC236}">
                    <a16:creationId xmlns:a16="http://schemas.microsoft.com/office/drawing/2014/main" id="{D9FC796C-546A-0387-398E-98C4F7D7C16E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888204" y="4876805"/>
                <a:ext cx="18360" cy="22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9" name="Rukopis 8">
                <a:extLst>
                  <a:ext uri="{FF2B5EF4-FFF2-40B4-BE49-F238E27FC236}">
                    <a16:creationId xmlns:a16="http://schemas.microsoft.com/office/drawing/2014/main" id="{8915713C-1F11-870C-C1B7-869176321C1A}"/>
                  </a:ext>
                </a:extLst>
              </p14:cNvPr>
              <p14:cNvContentPartPr/>
              <p14:nvPr/>
            </p14:nvContentPartPr>
            <p14:xfrm>
              <a:off x="836004" y="4863125"/>
              <a:ext cx="360" cy="360"/>
            </p14:xfrm>
          </p:contentPart>
        </mc:Choice>
        <mc:Fallback>
          <p:pic>
            <p:nvPicPr>
              <p:cNvPr id="9" name="Rukopis 8">
                <a:extLst>
                  <a:ext uri="{FF2B5EF4-FFF2-40B4-BE49-F238E27FC236}">
                    <a16:creationId xmlns:a16="http://schemas.microsoft.com/office/drawing/2014/main" id="{8915713C-1F11-870C-C1B7-869176321C1A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29884" y="4857005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10" name="Rukopis 9">
                <a:extLst>
                  <a:ext uri="{FF2B5EF4-FFF2-40B4-BE49-F238E27FC236}">
                    <a16:creationId xmlns:a16="http://schemas.microsoft.com/office/drawing/2014/main" id="{0C0D08A3-3558-9E5E-5872-CB5F134DB5F4}"/>
                  </a:ext>
                </a:extLst>
              </p14:cNvPr>
              <p14:cNvContentPartPr/>
              <p14:nvPr/>
            </p14:nvContentPartPr>
            <p14:xfrm>
              <a:off x="3296964" y="1984205"/>
              <a:ext cx="360" cy="2160"/>
            </p14:xfrm>
          </p:contentPart>
        </mc:Choice>
        <mc:Fallback>
          <p:pic>
            <p:nvPicPr>
              <p:cNvPr id="10" name="Rukopis 9">
                <a:extLst>
                  <a:ext uri="{FF2B5EF4-FFF2-40B4-BE49-F238E27FC236}">
                    <a16:creationId xmlns:a16="http://schemas.microsoft.com/office/drawing/2014/main" id="{0C0D08A3-3558-9E5E-5872-CB5F134DB5F4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290844" y="1978085"/>
                <a:ext cx="12600" cy="14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045892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E8B0CB4-DD35-A1FA-D158-DD39CBC5A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7303"/>
            <a:ext cx="10515600" cy="1325563"/>
          </a:xfrm>
        </p:spPr>
        <p:txBody>
          <a:bodyPr/>
          <a:lstStyle/>
          <a:p>
            <a:r>
              <a:rPr lang="cs-CZ" dirty="0"/>
              <a:t>Dělba obchodní korporace</a:t>
            </a:r>
          </a:p>
        </p:txBody>
      </p:sp>
      <p:sp>
        <p:nvSpPr>
          <p:cNvPr id="7" name="Zástupný obsah 6">
            <a:extLst>
              <a:ext uri="{FF2B5EF4-FFF2-40B4-BE49-F238E27FC236}">
                <a16:creationId xmlns:a16="http://schemas.microsoft.com/office/drawing/2014/main" id="{01D4B615-0222-D254-AF92-E062480DCD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v.o.s.: </a:t>
            </a:r>
            <a:r>
              <a:rPr lang="cs-CZ" dirty="0"/>
              <a:t>veřejná obchodní společnost; </a:t>
            </a:r>
            <a:r>
              <a:rPr lang="cs-CZ" b="1" dirty="0"/>
              <a:t>k.s.: </a:t>
            </a:r>
            <a:r>
              <a:rPr lang="cs-CZ" dirty="0"/>
              <a:t>komanditní společnost</a:t>
            </a:r>
          </a:p>
          <a:p>
            <a:r>
              <a:rPr lang="cs-CZ" b="1" dirty="0"/>
              <a:t>s.r.o.: </a:t>
            </a:r>
            <a:r>
              <a:rPr lang="cs-CZ" dirty="0"/>
              <a:t>společnost s ručením omezením; </a:t>
            </a:r>
            <a:r>
              <a:rPr lang="cs-CZ" b="1" dirty="0"/>
              <a:t>a.s.: </a:t>
            </a:r>
            <a:r>
              <a:rPr lang="cs-CZ" dirty="0"/>
              <a:t>akciová společnost</a:t>
            </a:r>
          </a:p>
        </p:txBody>
      </p:sp>
      <p:pic>
        <p:nvPicPr>
          <p:cNvPr id="9" name="Obrázek 8">
            <a:extLst>
              <a:ext uri="{FF2B5EF4-FFF2-40B4-BE49-F238E27FC236}">
                <a16:creationId xmlns:a16="http://schemas.microsoft.com/office/drawing/2014/main" id="{0A6577B2-D877-74D2-B157-2B70E69F9A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508" y="1499019"/>
            <a:ext cx="5595870" cy="3470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3765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1C51B69-F640-9229-0388-EF4FCAC4D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Řízení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076324F4-F4DB-4BF7-BC54-F7AF590A7C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Nejvyšší orgán</a:t>
            </a:r>
            <a:r>
              <a:rPr lang="cs-CZ" dirty="0"/>
              <a:t>=rozhoduje o směřování firmy, schvaluje zásadní rozhodnutí</a:t>
            </a:r>
          </a:p>
          <a:p>
            <a:pPr marL="514350" indent="-514350">
              <a:buFont typeface="+mj-lt"/>
              <a:buAutoNum type="arabicParenR"/>
            </a:pPr>
            <a:r>
              <a:rPr lang="cs-CZ" u="sng" dirty="0"/>
              <a:t>Osobní společnosti: </a:t>
            </a:r>
            <a:r>
              <a:rPr lang="cs-CZ" dirty="0"/>
              <a:t>všichni</a:t>
            </a:r>
          </a:p>
          <a:p>
            <a:pPr marL="514350" indent="-514350">
              <a:buFont typeface="+mj-lt"/>
              <a:buAutoNum type="arabicParenR"/>
            </a:pPr>
            <a:r>
              <a:rPr lang="cs-CZ" u="sng" dirty="0"/>
              <a:t>Kapitálové společnosti: </a:t>
            </a:r>
            <a:r>
              <a:rPr lang="cs-CZ" dirty="0"/>
              <a:t>valná hromada</a:t>
            </a:r>
          </a:p>
          <a:p>
            <a:r>
              <a:rPr lang="cs-CZ" b="1" dirty="0"/>
              <a:t>Statutární orgán</a:t>
            </a:r>
            <a:r>
              <a:rPr lang="cs-CZ" dirty="0"/>
              <a:t>=jedná za společnost, zastupuje jí navenek, uzavírá smlouvy; jedna či více osob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561214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11321EA-BA0B-E6D1-9820-FC74172C3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Komanditní společnost (k.s.)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074ECC24-5884-16CE-F871-38897BC490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5032375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2 typy společníků:</a:t>
            </a:r>
          </a:p>
          <a:p>
            <a:pPr marL="514350" indent="-514350">
              <a:buFont typeface="+mj-lt"/>
              <a:buAutoNum type="arabicParenR"/>
            </a:pPr>
            <a:r>
              <a:rPr lang="cs-CZ" b="1" dirty="0"/>
              <a:t>Komplementáři: </a:t>
            </a:r>
            <a:r>
              <a:rPr lang="cs-CZ" dirty="0"/>
              <a:t>ručí osobním majetkem</a:t>
            </a:r>
          </a:p>
          <a:p>
            <a:pPr marL="514350" indent="-514350">
              <a:buFont typeface="+mj-lt"/>
              <a:buAutoNum type="arabicParenR"/>
            </a:pPr>
            <a:r>
              <a:rPr lang="cs-CZ" b="1" dirty="0"/>
              <a:t>Komandisté: </a:t>
            </a:r>
            <a:r>
              <a:rPr lang="cs-CZ" dirty="0"/>
              <a:t>ručí do výše nesplaceného majetku</a:t>
            </a:r>
          </a:p>
          <a:p>
            <a:r>
              <a:rPr lang="cs-CZ" b="1" dirty="0"/>
              <a:t>Vklad: </a:t>
            </a:r>
            <a:r>
              <a:rPr lang="cs-CZ" dirty="0"/>
              <a:t>dohoda společníků přičemž Komandisté vkládají majetek dle společenské smlouvy</a:t>
            </a:r>
          </a:p>
          <a:p>
            <a:r>
              <a:rPr lang="cs-CZ" b="1" dirty="0"/>
              <a:t>Komanditní suma:</a:t>
            </a:r>
            <a:r>
              <a:rPr lang="cs-CZ" dirty="0"/>
              <a:t> částka, do které Komandisté ručí za závazky společnosti</a:t>
            </a:r>
          </a:p>
          <a:p>
            <a:r>
              <a:rPr lang="cs-CZ" b="1" dirty="0"/>
              <a:t>Řízení: </a:t>
            </a:r>
            <a:r>
              <a:rPr lang="cs-CZ" dirty="0"/>
              <a:t>nejvyšší orgán-všichni</a:t>
            </a:r>
          </a:p>
          <a:p>
            <a:pPr marL="0" indent="0">
              <a:buNone/>
            </a:pPr>
            <a:r>
              <a:rPr lang="cs-CZ" b="1" dirty="0"/>
              <a:t>                :</a:t>
            </a:r>
            <a:r>
              <a:rPr lang="cs-CZ" dirty="0"/>
              <a:t> statutární orgán: komplementáři</a:t>
            </a:r>
          </a:p>
          <a:p>
            <a:r>
              <a:rPr lang="cs-CZ" b="1" dirty="0"/>
              <a:t>Podíl na zisku: </a:t>
            </a:r>
            <a:r>
              <a:rPr lang="cs-CZ" dirty="0"/>
              <a:t>zisk se dělní na dvě polovin; komplementáři=rovným dílem; Komandisté=dle výše vkladu; společenská smlouvy může stanovovat i jiné rozdělení</a:t>
            </a:r>
          </a:p>
          <a:p>
            <a:pPr marL="514350" indent="-514350">
              <a:buFont typeface="+mj-lt"/>
              <a:buAutoNum type="arabicParenR"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72704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EFED830-C2C4-4D1F-068A-F6FF96AE95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Veřejná obchodní společnost (v.o.s.)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849BA369-508F-E758-1380-8A1215225D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Podnikají zde minimálně 2 osoby</a:t>
            </a:r>
          </a:p>
          <a:p>
            <a:r>
              <a:rPr lang="cs-CZ" b="1" dirty="0"/>
              <a:t>Ručení: </a:t>
            </a:r>
            <a:r>
              <a:rPr lang="cs-CZ" dirty="0"/>
              <a:t>osobní majetek-společně a nerozdílně</a:t>
            </a:r>
          </a:p>
          <a:p>
            <a:r>
              <a:rPr lang="cs-CZ" b="1" dirty="0"/>
              <a:t>Vklad: </a:t>
            </a:r>
            <a:r>
              <a:rPr lang="cs-CZ" dirty="0"/>
              <a:t>dohoda společníků</a:t>
            </a:r>
          </a:p>
          <a:p>
            <a:r>
              <a:rPr lang="cs-CZ" b="1" dirty="0"/>
              <a:t>Řízení: </a:t>
            </a:r>
            <a:r>
              <a:rPr lang="cs-CZ" dirty="0"/>
              <a:t>nejvyšší orgán-všichni společníci</a:t>
            </a:r>
          </a:p>
          <a:p>
            <a:pPr marL="0" indent="0">
              <a:buNone/>
            </a:pPr>
            <a:r>
              <a:rPr lang="cs-CZ" b="1" dirty="0"/>
              <a:t>                 :</a:t>
            </a:r>
            <a:r>
              <a:rPr lang="cs-CZ" dirty="0"/>
              <a:t> statutární orgán-každý</a:t>
            </a:r>
          </a:p>
          <a:p>
            <a:r>
              <a:rPr lang="cs-CZ" b="1" dirty="0"/>
              <a:t>Rozdělení zisku: </a:t>
            </a:r>
            <a:r>
              <a:rPr lang="cs-CZ" dirty="0"/>
              <a:t>rovným dílem či dle společenské smlouvy</a:t>
            </a:r>
          </a:p>
        </p:txBody>
      </p:sp>
    </p:spTree>
    <p:extLst>
      <p:ext uri="{BB962C8B-B14F-4D97-AF65-F5344CB8AC3E}">
        <p14:creationId xmlns:p14="http://schemas.microsoft.com/office/powerpoint/2010/main" val="2782969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5743C12-3E99-04E9-D3C4-C3180C65DF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Společnost s ručením omezením (s.r.o.)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0ECA40F1-3BEA-D090-FC1D-90C35C3037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Založí i 1 FO či PO</a:t>
            </a:r>
          </a:p>
          <a:p>
            <a:r>
              <a:rPr lang="cs-CZ" b="1" dirty="0"/>
              <a:t>Ručení:</a:t>
            </a:r>
            <a:r>
              <a:rPr lang="cs-CZ" dirty="0"/>
              <a:t> do výše nesplaceného vkladu</a:t>
            </a:r>
          </a:p>
          <a:p>
            <a:r>
              <a:rPr lang="cs-CZ" b="1" dirty="0"/>
              <a:t>Vklad: </a:t>
            </a:r>
            <a:r>
              <a:rPr lang="cs-CZ" dirty="0"/>
              <a:t>minimálně 1Kč; peněžitý i nepeněžitý (nemovitosti, pozemky,…)</a:t>
            </a:r>
          </a:p>
          <a:p>
            <a:r>
              <a:rPr lang="cs-CZ" b="1" dirty="0"/>
              <a:t>Řízení: </a:t>
            </a:r>
            <a:r>
              <a:rPr lang="cs-CZ" u="sng" dirty="0"/>
              <a:t>nejvyšší orgán-valná hromada </a:t>
            </a:r>
            <a:r>
              <a:rPr lang="cs-CZ" dirty="0"/>
              <a:t>(každý společník má tolik hlasovacích práv kolik stanový společenská smlouva či dle vloženého majetku  </a:t>
            </a:r>
          </a:p>
          <a:p>
            <a:pPr marL="0" indent="0">
              <a:buNone/>
            </a:pPr>
            <a:r>
              <a:rPr lang="cs-CZ" b="1" dirty="0"/>
              <a:t>               </a:t>
            </a:r>
            <a:r>
              <a:rPr lang="cs-CZ" dirty="0"/>
              <a:t>  </a:t>
            </a:r>
            <a:r>
              <a:rPr lang="cs-CZ" b="1" dirty="0"/>
              <a:t>: </a:t>
            </a:r>
            <a:r>
              <a:rPr lang="cs-CZ" u="sng" dirty="0"/>
              <a:t>statutární orgán-jednatel</a:t>
            </a:r>
          </a:p>
          <a:p>
            <a:r>
              <a:rPr lang="cs-CZ" b="1" dirty="0"/>
              <a:t>Dělba zisku: </a:t>
            </a:r>
            <a:r>
              <a:rPr lang="cs-CZ" dirty="0"/>
              <a:t>dle výše vkladu či společenské smlouvy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185984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FBDD80E-F3B7-FF6D-31BF-500A987E8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Akciová společnost (a.s.)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CCE00A37-FC2F-668C-4696-B333CD084E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 účelem shromažďování většího kapitálu</a:t>
            </a:r>
          </a:p>
          <a:p>
            <a:r>
              <a:rPr lang="cs-CZ" dirty="0"/>
              <a:t>Volněobchodovatelné akcie </a:t>
            </a:r>
            <a:r>
              <a:rPr lang="cs-CZ" dirty="0">
                <a:sym typeface="Wingdings" panose="05000000000000000000" pitchFamily="2" charset="2"/>
              </a:rPr>
              <a:t> koupit si je může každý a stane se akcionářem se všemi právy</a:t>
            </a:r>
          </a:p>
          <a:p>
            <a:r>
              <a:rPr lang="cs-CZ" b="1" dirty="0">
                <a:sym typeface="Wingdings" panose="05000000000000000000" pitchFamily="2" charset="2"/>
              </a:rPr>
              <a:t>Akcie-CP: </a:t>
            </a:r>
            <a:r>
              <a:rPr lang="cs-CZ" dirty="0">
                <a:sym typeface="Wingdings" panose="05000000000000000000" pitchFamily="2" charset="2"/>
              </a:rPr>
              <a:t>vlastník má veškerá práva  zisk, řízení, likvidace</a:t>
            </a:r>
          </a:p>
          <a:p>
            <a:r>
              <a:rPr lang="cs-CZ" b="1" dirty="0">
                <a:sym typeface="Wingdings" panose="05000000000000000000" pitchFamily="2" charset="2"/>
              </a:rPr>
              <a:t>Ručení: </a:t>
            </a:r>
            <a:r>
              <a:rPr lang="cs-CZ" dirty="0">
                <a:sym typeface="Wingdings" panose="05000000000000000000" pitchFamily="2" charset="2"/>
              </a:rPr>
              <a:t>ručí se majetkem, akcionář za závazky neručí, max. přijde o peníze</a:t>
            </a:r>
          </a:p>
          <a:p>
            <a:r>
              <a:rPr lang="cs-CZ" b="1" dirty="0">
                <a:sym typeface="Wingdings" panose="05000000000000000000" pitchFamily="2" charset="2"/>
              </a:rPr>
              <a:t>Vklad: </a:t>
            </a:r>
            <a:r>
              <a:rPr lang="cs-CZ" dirty="0">
                <a:sym typeface="Wingdings" panose="05000000000000000000" pitchFamily="2" charset="2"/>
              </a:rPr>
              <a:t>zakoupení akcií, min. hodnota 2.000.000Kč či 80.000€</a:t>
            </a:r>
          </a:p>
          <a:p>
            <a:r>
              <a:rPr lang="cs-CZ" b="1" dirty="0">
                <a:sym typeface="Wingdings" panose="05000000000000000000" pitchFamily="2" charset="2"/>
              </a:rPr>
              <a:t>Rozdělení zisku: </a:t>
            </a:r>
            <a:r>
              <a:rPr lang="cs-CZ" dirty="0">
                <a:sym typeface="Wingdings" panose="05000000000000000000" pitchFamily="2" charset="2"/>
              </a:rPr>
              <a:t>dle počtu akcií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76409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3B65EBE-27CC-B72F-E55D-5ECC04303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Orgány akciové společnosti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B2930DCB-C0D3-F949-81EA-AEB44050E1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/>
              <a:t>1) Monický systém</a:t>
            </a:r>
          </a:p>
          <a:p>
            <a:r>
              <a:rPr lang="cs-CZ" u="sng" dirty="0"/>
              <a:t>Valná hromada</a:t>
            </a:r>
            <a:r>
              <a:rPr lang="cs-CZ" dirty="0"/>
              <a:t>=nejvyšší orgán</a:t>
            </a:r>
          </a:p>
          <a:p>
            <a:r>
              <a:rPr lang="cs-CZ" u="sng" dirty="0"/>
              <a:t>Statutární ředitel</a:t>
            </a:r>
            <a:r>
              <a:rPr lang="cs-CZ" dirty="0"/>
              <a:t>=řídí společnost</a:t>
            </a:r>
          </a:p>
          <a:p>
            <a:r>
              <a:rPr lang="cs-CZ" u="sng" dirty="0"/>
              <a:t>Správní rada</a:t>
            </a:r>
            <a:r>
              <a:rPr lang="cs-CZ" dirty="0"/>
              <a:t>=kontrola činnosti</a:t>
            </a:r>
          </a:p>
          <a:p>
            <a:pPr marL="0" indent="0">
              <a:buNone/>
            </a:pPr>
            <a:r>
              <a:rPr lang="cs-CZ" b="1" dirty="0"/>
              <a:t>2) Dualistický systém</a:t>
            </a:r>
          </a:p>
          <a:p>
            <a:r>
              <a:rPr lang="cs-CZ" u="sng" dirty="0"/>
              <a:t>Valná hromada=</a:t>
            </a:r>
            <a:r>
              <a:rPr lang="cs-CZ" dirty="0"/>
              <a:t>nejvyšší orgán (valná hromada je tvořena akcionáři)</a:t>
            </a:r>
          </a:p>
          <a:p>
            <a:r>
              <a:rPr lang="cs-CZ" u="sng" dirty="0"/>
              <a:t>Představenstvo=</a:t>
            </a:r>
            <a:r>
              <a:rPr lang="cs-CZ" dirty="0"/>
              <a:t>statutární orgán, který řídí společnost a vede účetnictví; je voleno valnou hromadou</a:t>
            </a:r>
          </a:p>
          <a:p>
            <a:r>
              <a:rPr lang="cs-CZ" u="sng" dirty="0"/>
              <a:t>Dozorčí rada=</a:t>
            </a:r>
            <a:r>
              <a:rPr lang="cs-CZ" dirty="0"/>
              <a:t>kontrola činnosti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30433904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A4A3491-347D-22FD-3106-399590EAF1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Zánik obchodní korporace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AEDBA458-74B6-8274-79E8-613973B67C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25624"/>
            <a:ext cx="12192000" cy="50323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=vymazání z obchodního rejstříku, natvrdo a nastálo</a:t>
            </a:r>
          </a:p>
          <a:p>
            <a:pPr marL="0" indent="0">
              <a:buNone/>
            </a:pPr>
            <a:r>
              <a:rPr lang="cs-CZ" b="1" dirty="0"/>
              <a:t>1) S likvidací</a:t>
            </a:r>
          </a:p>
          <a:p>
            <a:r>
              <a:rPr lang="cs-CZ" dirty="0"/>
              <a:t>Zpeněžení veškerého majetku, úhrady dluhů:</a:t>
            </a:r>
          </a:p>
          <a:p>
            <a:pPr marL="514350" indent="-514350">
              <a:buFont typeface="+mj-lt"/>
              <a:buAutoNum type="alphaLcParenR"/>
            </a:pPr>
            <a:r>
              <a:rPr lang="cs-CZ" u="sng" dirty="0"/>
              <a:t>Dobrovolně</a:t>
            </a:r>
          </a:p>
          <a:p>
            <a:pPr marL="514350" indent="-514350">
              <a:buFont typeface="+mj-lt"/>
              <a:buAutoNum type="alphaLcParenR"/>
            </a:pPr>
            <a:r>
              <a:rPr lang="cs-CZ" u="sng" dirty="0"/>
              <a:t>Úpadek</a:t>
            </a:r>
            <a:r>
              <a:rPr lang="cs-CZ" i="1" dirty="0"/>
              <a:t>:</a:t>
            </a:r>
            <a:r>
              <a:rPr lang="cs-CZ" dirty="0"/>
              <a:t> neschopnost dostát svým závazkům (insolvenční řízení na návrh dlužníka či věřitele)</a:t>
            </a:r>
          </a:p>
          <a:p>
            <a:pPr marL="0" indent="0">
              <a:buNone/>
            </a:pPr>
            <a:r>
              <a:rPr lang="cs-CZ" b="1" dirty="0"/>
              <a:t>2) Bez likvidace</a:t>
            </a:r>
          </a:p>
          <a:p>
            <a:r>
              <a:rPr lang="cs-CZ" dirty="0"/>
              <a:t>Převod majetku na právního zástupce</a:t>
            </a:r>
          </a:p>
          <a:p>
            <a:pPr marL="514350" indent="-514350">
              <a:buFont typeface="+mj-lt"/>
              <a:buAutoNum type="alphaLcParenR"/>
            </a:pPr>
            <a:r>
              <a:rPr lang="cs-CZ" u="sng" dirty="0"/>
              <a:t>Prodej společnosti </a:t>
            </a:r>
            <a:r>
              <a:rPr lang="cs-CZ" dirty="0"/>
              <a:t>(existence společnosti, ale řídit jí bude někdo jiný)</a:t>
            </a:r>
          </a:p>
          <a:p>
            <a:pPr marL="514350" indent="-514350">
              <a:buFont typeface="+mj-lt"/>
              <a:buAutoNum type="alphaLcParenR"/>
            </a:pPr>
            <a:r>
              <a:rPr lang="cs-CZ" u="sng" dirty="0"/>
              <a:t>Fúze</a:t>
            </a:r>
            <a:r>
              <a:rPr lang="cs-CZ" dirty="0"/>
              <a:t> (splynutí či sloučení s jinou společností)</a:t>
            </a:r>
          </a:p>
          <a:p>
            <a:pPr marL="514350" indent="-514350">
              <a:buFont typeface="+mj-lt"/>
              <a:buAutoNum type="alphaLcParenR"/>
            </a:pPr>
            <a:r>
              <a:rPr lang="cs-CZ" u="sng" dirty="0"/>
              <a:t>Rozdělení na více společností</a:t>
            </a:r>
          </a:p>
          <a:p>
            <a:pPr marL="514350" indent="-514350">
              <a:buFont typeface="+mj-lt"/>
              <a:buAutoNum type="alphaLcParenR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8809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0DB404E0B40F94F8405F9A2185507EC" ma:contentTypeVersion="11" ma:contentTypeDescription="Create a new document." ma:contentTypeScope="" ma:versionID="cec7191565f81dd74a7d69a05d44cfef">
  <xsd:schema xmlns:xsd="http://www.w3.org/2001/XMLSchema" xmlns:xs="http://www.w3.org/2001/XMLSchema" xmlns:p="http://schemas.microsoft.com/office/2006/metadata/properties" xmlns:ns3="18dd7eb5-b9b3-4ef4-aaf7-36e99a030dd0" targetNamespace="http://schemas.microsoft.com/office/2006/metadata/properties" ma:root="true" ma:fieldsID="4db863e98c71c4cced0c1ecf7a9d1bce" ns3:_="">
    <xsd:import namespace="18dd7eb5-b9b3-4ef4-aaf7-36e99a030dd0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dd7eb5-b9b3-4ef4-aaf7-36e99a030dd0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8dd7eb5-b9b3-4ef4-aaf7-36e99a030dd0" xsi:nil="true"/>
  </documentManagement>
</p:properties>
</file>

<file path=customXml/itemProps1.xml><?xml version="1.0" encoding="utf-8"?>
<ds:datastoreItem xmlns:ds="http://schemas.openxmlformats.org/officeDocument/2006/customXml" ds:itemID="{FB1D1035-F5B3-4F69-81A5-D7C40F3F9F6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8dd7eb5-b9b3-4ef4-aaf7-36e99a030dd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40DAC82-6731-4A26-A8CA-8524D393EBD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15A65B0-8D78-4FB3-915D-D3E0FAA7B610}">
  <ds:schemaRefs>
    <ds:schemaRef ds:uri="http://purl.org/dc/dcmitype/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18dd7eb5-b9b3-4ef4-aaf7-36e99a030dd0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682</Words>
  <Application>Microsoft Office PowerPoint</Application>
  <PresentationFormat>Širokoúhlá obrazovka</PresentationFormat>
  <Paragraphs>99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Wingdings</vt:lpstr>
      <vt:lpstr>Motiv Office</vt:lpstr>
      <vt:lpstr> Obchodní korporace ------------------------- </vt:lpstr>
      <vt:lpstr>Základní informace</vt:lpstr>
      <vt:lpstr>Obchodní korporace</vt:lpstr>
      <vt:lpstr>Obchodní korporace</vt:lpstr>
      <vt:lpstr>Vznik obchodní společnosti</vt:lpstr>
      <vt:lpstr>Dělba obchodní korporace</vt:lpstr>
      <vt:lpstr>Řízení</vt:lpstr>
      <vt:lpstr>Komanditní společnost (k.s.)</vt:lpstr>
      <vt:lpstr>Veřejná obchodní společnost (v.o.s.)</vt:lpstr>
      <vt:lpstr>Společnost s ručením omezením (s.r.o.)</vt:lpstr>
      <vt:lpstr>Akciová společnost (a.s.)</vt:lpstr>
      <vt:lpstr>Orgány akciové společnosti</vt:lpstr>
      <vt:lpstr>Zánik obchodní korporace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Šedivec Dominik</dc:creator>
  <cp:lastModifiedBy>Šedivec Dominik</cp:lastModifiedBy>
  <cp:revision>1</cp:revision>
  <dcterms:created xsi:type="dcterms:W3CDTF">2024-10-12T07:04:11Z</dcterms:created>
  <dcterms:modified xsi:type="dcterms:W3CDTF">2024-10-12T09:03:06Z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0x01010040DB404E0B40F94F8405F9A2185507EC</vt:lpwstr>
  </property>
</Properties>
</file>