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6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84" d="100"/>
          <a:sy n="84" d="100"/>
        </p:scale>
        <p:origin x="-619" y="-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09A1C012-8297-4361-ACE8-A2509FB18911}"/>
              </a:ext>
            </a:extLst>
          </p:cNvPr>
          <p:cNvSpPr/>
          <p:nvPr/>
        </p:nvSpPr>
        <p:spPr>
          <a:xfrm>
            <a:off x="0" y="4206240"/>
            <a:ext cx="12192000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14EC2572-8518-46FF-8F60-FE2963DF4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120" y="640080"/>
            <a:ext cx="10268712" cy="3227832"/>
          </a:xfrm>
        </p:spPr>
        <p:txBody>
          <a:bodyPr anchor="b">
            <a:normAutofit/>
          </a:bodyPr>
          <a:lstStyle>
            <a:lvl1pPr algn="ctr">
              <a:defRPr sz="88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A7A0C76A-7715-48A4-8CF5-14BBF61962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0120" y="4526280"/>
            <a:ext cx="10268712" cy="1508760"/>
          </a:xfrm>
        </p:spPr>
        <p:txBody>
          <a:bodyPr>
            <a:normAutofit/>
          </a:bodyPr>
          <a:lstStyle>
            <a:lvl1pPr marL="0" indent="0" algn="ctr">
              <a:buNone/>
              <a:defRPr sz="36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xmlns="" id="{52D4EF84-F7DF-49C5-9285-301284ADB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1/19/2025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xmlns="" id="{81266E04-79AF-49EF-86BC-DB29D304B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xmlns="" id="{90DF5B53-9A9A-46CE-A910-25ADA5875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9253440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E380910-921F-4143-AB01-0F0AFC290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E0182FC-5A0B-4C24-A6ED-990ED5BA90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9B6172F4-3DB0-4AE3-8926-081B78034C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1/19/2025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825F1358-C731-465B-BCB1-2CCBFD6ECF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C8D59536-57D3-4C8A-A207-568465A32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3702381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B81E0804-8E9E-4C6E-B18D-44FE715B239E}"/>
              </a:ext>
            </a:extLst>
          </p:cNvPr>
          <p:cNvSpPr/>
          <p:nvPr/>
        </p:nvSpPr>
        <p:spPr>
          <a:xfrm>
            <a:off x="0" y="0"/>
            <a:ext cx="12192000" cy="422497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EC278AA1-17A5-44BF-8791-EACDA31F5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768096"/>
            <a:ext cx="10268712" cy="3136392"/>
          </a:xfrm>
        </p:spPr>
        <p:txBody>
          <a:bodyPr anchor="b">
            <a:normAutofit/>
          </a:bodyPr>
          <a:lstStyle>
            <a:lvl1pPr>
              <a:defRPr sz="7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601203A5-DA79-4778-AB85-1503657484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4544568"/>
            <a:ext cx="10268712" cy="1545336"/>
          </a:xfrm>
        </p:spPr>
        <p:txBody>
          <a:bodyPr>
            <a:normAutofit/>
          </a:bodyPr>
          <a:lstStyle>
            <a:lvl1pPr marL="0" indent="0">
              <a:buNone/>
              <a:defRPr sz="36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xmlns="" id="{CE3B1B5E-0912-44AE-BAED-70B980E53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1/19/2025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xmlns="" id="{346C82F1-A7B2-4F03-A26B-59D79BF5B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xmlns="" id="{B1DC1ABC-47A9-477B-A29D-F6690EE6B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8342381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035F398-F05F-4793-9FA5-5B817EB95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617F1CD-2CD4-4BBB-AB36-73A20B1A8D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0120" y="2587752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D67BBE02-B884-4CCC-9CBD-13B792BBA2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2992" y="2583371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xmlns="" id="{B7FBE509-AA68-4D63-A589-AD5DE7FFF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1/19/2025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xmlns="" id="{9C1A4D52-57E4-4F45-BC2C-9FD73E9CE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xmlns="" id="{E76AD5E1-358D-4236-85AE-74713259E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6443702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E287D32C-166A-4FBE-B24D-C257690954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1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DA9EC567-F249-462A-B71A-9C40D50E26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0120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3BB7D2C6-69D1-4DE4-BF68-5FB0623DB9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9944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53367CC7-ED09-4F8D-A39A-C5969D33B9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9944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xmlns="" id="{5F92A44F-DE98-4FB5-B474-5DCCDD267A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1/19/2025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xmlns="" id="{3ACC79DA-A9E4-4E93-93F1-81907A901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xmlns="" id="{404DFE57-AA80-4ED8-AD77-35CC56F3F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xmlns="" id="{FB62259C-ADDF-4293-AD3B-AB2E04A74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xmlns="" val="10806306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4BC7BA0-DC57-452F-85B7-C979AA690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xmlns="" id="{F1C53797-8D72-4774-AC93-EB9FDD650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1/19/2025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xmlns="" id="{9E945AB7-1A32-4516-ABF9-B40958AE2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xmlns="" id="{B22923C3-1D67-4089-A6B1-9A10315E80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9831822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FC0A8DC1-14F6-453B-A724-D6493F063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1/19/2025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66E63FF0-1A91-4698-B12A-112D05373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1E066D53-44B3-4F04-93FD-9756A601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197020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083A0FE-F7E3-433E-9A29-D778690D2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2591850"/>
            <a:ext cx="6045644" cy="359359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1794B15D-55F5-4208-AF40-41CAFEB56F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60120" y="2591850"/>
            <a:ext cx="3811905" cy="3277137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xmlns="" id="{E8A46CE7-2F0F-4C85-B633-B9FCB8347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1/19/2025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xmlns="" id="{D0900919-3A73-4918-9D97-8DBE7ABB7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xmlns="" id="{08BC1001-E44E-4A9A-9E60-2E319A844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xmlns="" id="{A125AC31-022C-40AA-B65C-C9AC48395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xmlns="" val="20830709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A797A575-703F-410E-9A84-F9B578FEAE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0" y="2267712"/>
            <a:ext cx="6571469" cy="4590288"/>
          </a:xfr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1518B509-934D-400A-A922-45B61AC6ED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35971" y="2587752"/>
            <a:ext cx="3992856" cy="3593592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xmlns="" id="{99813C51-6954-4F3A-A043-D1BCC8B50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1/19/2025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xmlns="" id="{C0AC32FB-49A3-40E4-9D24-177597043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xmlns="" id="{EC93F5E6-DAE6-447B-8038-5F4C9A799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9BFF97FB-514D-4FE8-A9A4-E9A111A56E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xmlns="" val="26024145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96327B9-64C6-4AFE-8E67-F60CD17A8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7692656D-F600-4D76-8A0F-BDBE78759B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86A13412-4939-4879-B91F-BB5B029B6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1/19/2025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95237DB9-DE7D-4687-82D7-612600F06C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6C819356-0444-4C23-82D3-E2FDE28D3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6943196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8EB51B7C-D548-4AB7-90A4-C196105E6D56}"/>
              </a:ext>
            </a:extLst>
          </p:cNvPr>
          <p:cNvSpPr/>
          <p:nvPr/>
        </p:nvSpPr>
        <p:spPr>
          <a:xfrm>
            <a:off x="7108274" y="0"/>
            <a:ext cx="508372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32DC521B-8B54-4843-9FF4-B2C30FA004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751740" y="643467"/>
            <a:ext cx="3477092" cy="5533495"/>
          </a:xfrm>
        </p:spPr>
        <p:txBody>
          <a:bodyPr vert="eaVert" tIns="9144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410E3F10-9E27-41E6-A965-4243E37BE3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60120" y="643467"/>
            <a:ext cx="5504687" cy="5533496"/>
          </a:xfrm>
        </p:spPr>
        <p:txBody>
          <a:bodyPr vert="eaVert" tIns="91440" bIns="9144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6341D62D-51A0-4AD7-8027-BF548FB6AA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17898" y="6356350"/>
            <a:ext cx="25227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1/19/2025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A5857492-A701-44A1-B1D5-7B2C8CD06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EED2E8AE-F1AA-4D19-A434-102501D3B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8706863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1D153959-30FA-4987-A094-7243641F474B}"/>
              </a:ext>
            </a:extLst>
          </p:cNvPr>
          <p:cNvSpPr/>
          <p:nvPr/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50216229-A6DB-436A-B327-667E80F0A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7B2B351D-270D-480D-8AF5-6A213ED2B3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2587752"/>
            <a:ext cx="10268712" cy="3593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E1EB0E73-3310-4A8F-BB4A-7A6A99121A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903720" y="6356350"/>
            <a:ext cx="3236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just">
              <a:defRPr sz="1200" spc="50" baseline="0">
                <a:solidFill>
                  <a:schemeClr val="tx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1/19/2025</a:t>
            </a:fld>
            <a:endParaRPr lang="en-US" spc="5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1381C4C0-515B-4404-A780-C31E7DFE54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60120" y="6356350"/>
            <a:ext cx="5504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spc="50" baseline="0">
                <a:solidFill>
                  <a:schemeClr val="tx1"/>
                </a:solidFill>
              </a:defRPr>
            </a:lvl1pPr>
          </a:lstStyle>
          <a:p>
            <a:endParaRPr lang="en-US" spc="5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944C30C7-F013-428C-A6F7-A8CCCD14CE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96144" y="6356350"/>
            <a:ext cx="932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6776566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39" r:id="rId6"/>
    <p:sldLayoutId id="2147483735" r:id="rId7"/>
    <p:sldLayoutId id="2147483736" r:id="rId8"/>
    <p:sldLayoutId id="2147483737" r:id="rId9"/>
    <p:sldLayoutId id="2147483738" r:id="rId10"/>
    <p:sldLayoutId id="214748374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600" kern="1200" cap="all" spc="120" baseline="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1000"/>
        </a:lnSpc>
        <a:spcBef>
          <a:spcPts val="700"/>
        </a:spcBef>
        <a:spcAft>
          <a:spcPts val="700"/>
        </a:spcAft>
        <a:buFont typeface="Arial" panose="020B0604020202020204" pitchFamily="34" charset="0"/>
        <a:buNone/>
        <a:defRPr sz="26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23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9436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xmlns="" id="{4AA13AD3-0A4F-475A-BEBB-DEEFF5C096C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Izolované větvičky a květiny na bílém povrchu">
            <a:extLst>
              <a:ext uri="{FF2B5EF4-FFF2-40B4-BE49-F238E27FC236}">
                <a16:creationId xmlns:a16="http://schemas.microsoft.com/office/drawing/2014/main" xmlns="" id="{259374D4-670C-7DC1-2849-EB7311AD408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alphaModFix amt="60000"/>
          </a:blip>
          <a:srcRect t="1935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Nadpis 1">
            <a:extLst>
              <a:ext uri="{FF2B5EF4-FFF2-40B4-BE49-F238E27FC236}">
                <a16:creationId xmlns:a16="http://schemas.microsoft.com/office/drawing/2014/main" xmlns="" id="{BF8AC382-6ED1-2049-D19D-C17A365F4F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120" y="640080"/>
            <a:ext cx="10268712" cy="3227832"/>
          </a:xfrm>
        </p:spPr>
        <p:txBody>
          <a:bodyPr anchor="b">
            <a:normAutofit/>
          </a:bodyPr>
          <a:lstStyle/>
          <a:p>
            <a:r>
              <a:rPr lang="cs-CZ" sz="7500" dirty="0">
                <a:latin typeface="Aptos Black" panose="020F0502020204030204" pitchFamily="34" charset="0"/>
              </a:rPr>
              <a:t>Psychické vlastnosti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xmlns="" id="{EC4F3843-B11B-FCF3-BD9F-8571D4A32F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0120" y="4526280"/>
            <a:ext cx="10268712" cy="1508760"/>
          </a:xfrm>
        </p:spPr>
        <p:txBody>
          <a:bodyPr anchor="t">
            <a:normAutofit/>
          </a:bodyPr>
          <a:lstStyle/>
          <a:p>
            <a:r>
              <a:rPr lang="cs-CZ" dirty="0">
                <a:solidFill>
                  <a:schemeClr val="tx1"/>
                </a:solidFill>
              </a:rPr>
              <a:t>Psychické vlastnosti jsou dlouhodobé a stálé</a:t>
            </a:r>
          </a:p>
        </p:txBody>
      </p:sp>
    </p:spTree>
    <p:extLst>
      <p:ext uri="{BB962C8B-B14F-4D97-AF65-F5344CB8AC3E}">
        <p14:creationId xmlns:p14="http://schemas.microsoft.com/office/powerpoint/2010/main" xmlns="" val="21821905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51D69AD3-8C23-4417-48D4-24930E9618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Temperament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F63CD951-7A7A-D3F0-C33A-AB6EA771A1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dirty="0"/>
              <a:t>Z latinského </a:t>
            </a:r>
            <a:r>
              <a:rPr lang="cs-CZ" i="1" dirty="0"/>
              <a:t>temperamentum </a:t>
            </a:r>
            <a:r>
              <a:rPr lang="cs-CZ" dirty="0"/>
              <a:t>(=poměr)→poměr zapojení emocí do našeho chování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dirty="0"/>
              <a:t>Je vrozený a neměnný</a:t>
            </a:r>
          </a:p>
        </p:txBody>
      </p:sp>
    </p:spTree>
    <p:extLst>
      <p:ext uri="{BB962C8B-B14F-4D97-AF65-F5344CB8AC3E}">
        <p14:creationId xmlns:p14="http://schemas.microsoft.com/office/powerpoint/2010/main" xmlns="" val="2653772885"/>
      </p:ext>
    </p:extLst>
  </p:cSld>
  <p:clrMapOvr>
    <a:masterClrMapping/>
  </p:clrMapOvr>
  <p:transition spd="slow">
    <p:randomBar dir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FD6B6441-C20B-53D1-21D5-7674D4E952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Typologie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E5CB376B-9255-9C7A-FE4A-0971DE4D8F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u="sng" dirty="0"/>
              <a:t>1) Hippokrates:</a:t>
            </a:r>
          </a:p>
          <a:p>
            <a:pPr marL="457200" indent="-457200">
              <a:buFont typeface="Franklin Gothic Medium" panose="020B0603020102020204" pitchFamily="34" charset="0"/>
              <a:buChar char="–"/>
            </a:pPr>
            <a:r>
              <a:rPr lang="cs-CZ" dirty="0"/>
              <a:t>Rozdělil temperament dle tekutin v těle: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Krev=</a:t>
            </a:r>
            <a:r>
              <a:rPr lang="cs-CZ" i="1" dirty="0"/>
              <a:t>sanquis</a:t>
            </a:r>
            <a:r>
              <a:rPr lang="cs-CZ" dirty="0"/>
              <a:t>→sangvinik (komunikativní, společenský, veselý)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Hlen=</a:t>
            </a:r>
            <a:r>
              <a:rPr lang="cs-CZ" i="1" dirty="0"/>
              <a:t>flegma</a:t>
            </a:r>
            <a:r>
              <a:rPr lang="cs-CZ" dirty="0"/>
              <a:t>→flegmatik (klidný, trpělivý, spolehlivý, nenáladový)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Žluč=</a:t>
            </a:r>
            <a:r>
              <a:rPr lang="cs-CZ" i="1" dirty="0"/>
              <a:t>cholé</a:t>
            </a:r>
            <a:r>
              <a:rPr lang="cs-CZ" dirty="0"/>
              <a:t>→cholerik (ambiciózní, impulzivní, výbušný, kritický)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Černá žluč=</a:t>
            </a:r>
            <a:r>
              <a:rPr lang="cs-CZ" i="1" dirty="0"/>
              <a:t>melaina cholé</a:t>
            </a:r>
            <a:r>
              <a:rPr lang="cs-CZ" dirty="0"/>
              <a:t>→melancholik (citlivý, loajální, empatický, uzavřený)</a:t>
            </a:r>
          </a:p>
          <a:p>
            <a:pPr marL="514350" indent="-514350">
              <a:buFont typeface="+mj-lt"/>
              <a:buAutoNum type="alphaLcParenR"/>
            </a:pPr>
            <a:endParaRPr lang="cs-CZ" dirty="0"/>
          </a:p>
          <a:p>
            <a:pPr marL="514350" indent="-514350">
              <a:buFont typeface="+mj-lt"/>
              <a:buAutoNum type="alphaL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64228121"/>
      </p:ext>
    </p:extLst>
  </p:cSld>
  <p:clrMapOvr>
    <a:masterClrMapping/>
  </p:clrMapOvr>
  <p:transition spd="slow">
    <p:randomBar dir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9BC35517-71C5-05E8-AA4B-057E5D70C6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EC075D3A-FD6C-8968-AD20-E575EE7EE5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Typologie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DD0958E1-E499-8AF6-09BA-38CB84FD2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u="sng" dirty="0"/>
              <a:t>2) C. Gustav Jung</a:t>
            </a:r>
          </a:p>
          <a:p>
            <a:pPr marL="457200" indent="-457200">
              <a:buFont typeface="Franklin Gothic Medium" panose="020B0603020102020204" pitchFamily="34" charset="0"/>
              <a:buChar char="–"/>
            </a:pPr>
            <a:r>
              <a:rPr lang="cs-CZ" dirty="0"/>
              <a:t>Rozdělil lidi na: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Introvert=tichý a nevýrazný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Extrovert=rád středem pozornosti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Antivert=trochu z obojího</a:t>
            </a:r>
          </a:p>
          <a:p>
            <a:pPr marL="514350" indent="-514350">
              <a:buFont typeface="+mj-lt"/>
              <a:buAutoNum type="alphaL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080982"/>
      </p:ext>
    </p:extLst>
  </p:cSld>
  <p:clrMapOvr>
    <a:masterClrMapping/>
  </p:clrMapOvr>
  <p:transition spd="slow">
    <p:randomBar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837E4E0B-031E-152C-AA37-7B4732126E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E41393B0-394F-D7E8-9089-D523A50093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Typologie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AB183422-C2B5-BB77-2730-96C9E64118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u="sng" dirty="0"/>
              <a:t>3) J. H. Eysenck</a:t>
            </a:r>
          </a:p>
          <a:p>
            <a:pPr marL="457200" indent="-457200">
              <a:buFont typeface="Franklin Gothic Medium" panose="020B0603020102020204" pitchFamily="34" charset="0"/>
              <a:buChar char="−"/>
            </a:pPr>
            <a:r>
              <a:rPr lang="cs-CZ" dirty="0"/>
              <a:t>Spojil Hippokratovu a Jungovu typologii a přidal: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Stabilní→lépe zvládá krizové situace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Labilní→hůře zvládá krizové situace</a:t>
            </a:r>
          </a:p>
        </p:txBody>
      </p:sp>
    </p:spTree>
    <p:extLst>
      <p:ext uri="{BB962C8B-B14F-4D97-AF65-F5344CB8AC3E}">
        <p14:creationId xmlns:p14="http://schemas.microsoft.com/office/powerpoint/2010/main" xmlns="" val="2491969091"/>
      </p:ext>
    </p:extLst>
  </p:cSld>
  <p:clrMapOvr>
    <a:masterClrMapping/>
  </p:clrMapOvr>
  <p:transition spd="slow">
    <p:randomBar dir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6FB861D1-AEDA-29D2-B794-D5748E33B8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Schopnosti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9AE12CC5-F2E1-278D-56DA-B3AE43380F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dirty="0"/>
              <a:t>Vlohy=dědíme po předcích a jsou základem schopností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dirty="0"/>
              <a:t>Schopnosti=nejsou vrozené a musíme je rozvíjet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u="sng" dirty="0"/>
              <a:t>Stupně schopností: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Nadání (nejnižší stupeň)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Talent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Genialita (nejvyšší </a:t>
            </a:r>
            <a:r>
              <a:rPr lang="cs-CZ" dirty="0" smtClean="0"/>
              <a:t>stupeň</a:t>
            </a:r>
            <a:r>
              <a:rPr lang="cs-CZ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xmlns="" val="864546177"/>
      </p:ext>
    </p:extLst>
  </p:cSld>
  <p:clrMapOvr>
    <a:masterClrMapping/>
  </p:clrMapOvr>
  <p:transition spd="slow">
    <p:randomBar dir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DC4C855E-BE45-2F69-248A-1824949F15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Inteligence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28C25AFE-5AF1-72C4-AB2C-81EF8DA1C3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dirty="0"/>
              <a:t>Obecná rozumová schopnost, kterou mají všichni, ale v jiné míře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dirty="0"/>
              <a:t>Z 80% dědičná/vrozená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dirty="0"/>
              <a:t>Dělí se: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Verbální (=slovní)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Neverbální (=mimoslovní)</a:t>
            </a:r>
          </a:p>
        </p:txBody>
      </p:sp>
    </p:spTree>
    <p:extLst>
      <p:ext uri="{BB962C8B-B14F-4D97-AF65-F5344CB8AC3E}">
        <p14:creationId xmlns:p14="http://schemas.microsoft.com/office/powerpoint/2010/main" xmlns="" val="1483627809"/>
      </p:ext>
    </p:extLst>
  </p:cSld>
  <p:clrMapOvr>
    <a:masterClrMapping/>
  </p:clrMapOvr>
  <p:transition spd="slow">
    <p:randomBar dir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DA09C834-E4C1-606A-A5A0-E14F9B711D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Inteligentní chování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C0677F15-6C6B-D2CC-7A16-886F7F4994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u="sng" dirty="0"/>
              <a:t>Zahrnuje:</a:t>
            </a:r>
            <a:r>
              <a:rPr lang="cs-CZ" dirty="0"/>
              <a:t> 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Dobrá orientace a dobré chování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Přesné vnímání a dobrá paměť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Schopnost koncentrace (=um soustředění)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72553762"/>
      </p:ext>
    </p:extLst>
  </p:cSld>
  <p:clrMapOvr>
    <a:masterClrMapping/>
  </p:clrMapOvr>
  <p:transition spd="slow">
    <p:randomBar dir="vert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28C263C4-659E-09A3-23E0-7734150F9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Hodnoty IQ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EEF203F4-75E3-9DB2-5D27-78E584BCC2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=inteligenční qvocient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dirty="0"/>
              <a:t>Průměr 80-100 IQ</a:t>
            </a:r>
          </a:p>
          <a:p>
            <a:r>
              <a:rPr lang="cs-CZ" dirty="0"/>
              <a:t>                                   Quassova křivka→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dirty="0"/>
              <a:t>Výsledek grafu: lidí s průměrným IQ </a:t>
            </a:r>
          </a:p>
          <a:p>
            <a:r>
              <a:rPr lang="cs-CZ" dirty="0"/>
              <a:t>     je nejvíce, tzn. že nadprůměrného a</a:t>
            </a:r>
          </a:p>
          <a:p>
            <a:r>
              <a:rPr lang="cs-CZ" dirty="0"/>
              <a:t>     podprůměrného je v menším počtu</a:t>
            </a:r>
          </a:p>
        </p:txBody>
      </p:sp>
      <p:pic>
        <p:nvPicPr>
          <p:cNvPr id="5" name="Obrázek 4">
            <a:extLst>
              <a:ext uri="{FF2B5EF4-FFF2-40B4-BE49-F238E27FC236}">
                <a16:creationId xmlns:a16="http://schemas.microsoft.com/office/drawing/2014/main" xmlns="" id="{A9ABB1D5-77B4-12C7-4EF7-76A2C280BD19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934200" y="2271817"/>
            <a:ext cx="5257800" cy="3781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07023884"/>
      </p:ext>
    </p:extLst>
  </p:cSld>
  <p:clrMapOvr>
    <a:masterClrMapping/>
  </p:clrMapOvr>
  <p:transition spd="slow">
    <p:randomBar dir="vert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96E07FE7-0E00-773F-5FBA-11D28E78FA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Tvořivost (=kreativita)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84F47A04-56F8-7BA7-E772-7E9CB83B55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dirty="0"/>
              <a:t>Z latinského </a:t>
            </a:r>
            <a:r>
              <a:rPr lang="cs-CZ" i="1" dirty="0"/>
              <a:t>creo </a:t>
            </a:r>
            <a:r>
              <a:rPr lang="cs-CZ" dirty="0"/>
              <a:t>(=tvořit)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dirty="0"/>
              <a:t>Soubor schopností, které umožňují tvůrčí činnost, jejichž výsledkem je něco nového a originálního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dirty="0"/>
              <a:t>Kreativní lidé bývají vysoce inteligentní (není to ale pravidlem)</a:t>
            </a:r>
          </a:p>
        </p:txBody>
      </p:sp>
    </p:spTree>
    <p:extLst>
      <p:ext uri="{BB962C8B-B14F-4D97-AF65-F5344CB8AC3E}">
        <p14:creationId xmlns:p14="http://schemas.microsoft.com/office/powerpoint/2010/main" xmlns="" val="3307815791"/>
      </p:ext>
    </p:extLst>
  </p:cSld>
  <p:clrMapOvr>
    <a:masterClrMapping/>
  </p:clrMapOvr>
  <p:transition spd="slow">
    <p:randomBar dir="vert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73BF2FE2-D691-23B7-9188-E12743DA5D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CHARAKTER 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60EB8BE3-BCD6-2148-B12A-A38BBA1CB0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=emoční inteligence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dirty="0"/>
              <a:t>Souhrn psychických vlastností, které se týkají morálky a morálních zásad</a:t>
            </a:r>
          </a:p>
        </p:txBody>
      </p:sp>
    </p:spTree>
    <p:extLst>
      <p:ext uri="{BB962C8B-B14F-4D97-AF65-F5344CB8AC3E}">
        <p14:creationId xmlns:p14="http://schemas.microsoft.com/office/powerpoint/2010/main" xmlns="" val="4202720421"/>
      </p:ext>
    </p:extLst>
  </p:cSld>
  <p:clrMapOvr>
    <a:masterClrMapping/>
  </p:clrMapOvr>
  <p:transition spd="slow">
    <p:randomBar dir="vert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73335609-C3EE-5217-C5E5-A232CF5CE8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614D6A4A-AA45-8607-C960-DA8B9130AE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CHARAKTER 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A56A74DC-7100-AAF3-421F-AFFB043B94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dirty="0"/>
              <a:t>Základní charakteristické vlastnosti:</a:t>
            </a:r>
          </a:p>
          <a:p>
            <a:r>
              <a:rPr lang="cs-CZ" dirty="0"/>
              <a:t>a) Vyjadřující vztah člověka ke společnosti </a:t>
            </a:r>
          </a:p>
          <a:p>
            <a:r>
              <a:rPr lang="cs-CZ" dirty="0"/>
              <a:t>    (spravedlivý, přátelský, laskavý, protivný,…..)</a:t>
            </a:r>
          </a:p>
          <a:p>
            <a:r>
              <a:rPr lang="cs-CZ" dirty="0"/>
              <a:t>b) Vyjadřující vztah člověka k práci</a:t>
            </a:r>
          </a:p>
          <a:p>
            <a:r>
              <a:rPr lang="cs-CZ" dirty="0"/>
              <a:t>    (pilný, pracovitý, nedochvilný, líný,…..)</a:t>
            </a:r>
          </a:p>
          <a:p>
            <a:r>
              <a:rPr lang="cs-CZ" dirty="0"/>
              <a:t>c) Vyjadřující vztah člověka k sobě samému</a:t>
            </a:r>
          </a:p>
          <a:p>
            <a:r>
              <a:rPr lang="cs-CZ" dirty="0"/>
              <a:t>    (sebevědomí, sebekritický)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9301186"/>
      </p:ext>
    </p:extLst>
  </p:cSld>
  <p:clrMapOvr>
    <a:masterClrMapping/>
  </p:clrMapOvr>
  <p:transition spd="slow">
    <p:randomBar dir="vert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5EA97E83-CDDD-FA5B-FDD3-9E42C1796B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Sebevědomí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BCA40095-5FE3-C822-943B-72F23D75BF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Arial" panose="020B0604020202020204" pitchFamily="34" charset="0"/>
              <a:buChar char="•"/>
            </a:pPr>
            <a:r>
              <a:rPr lang="cs-CZ" dirty="0"/>
              <a:t>Součástí charakteru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Malé s. (=sebekritika)→skromný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Zdravé s.→věřím si, ale jsem i sebekritický 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Přemrštěné s.→samolibost, domýšlivost=&gt; věřím si až moc</a:t>
            </a:r>
          </a:p>
        </p:txBody>
      </p:sp>
    </p:spTree>
    <p:extLst>
      <p:ext uri="{BB962C8B-B14F-4D97-AF65-F5344CB8AC3E}">
        <p14:creationId xmlns:p14="http://schemas.microsoft.com/office/powerpoint/2010/main" xmlns="" val="3743125493"/>
      </p:ext>
    </p:extLst>
  </p:cSld>
  <p:clrMapOvr>
    <a:masterClrMapping/>
  </p:clrMapOvr>
  <p:transition spd="slow">
    <p:randomBar dir="vert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D06D97FE-3ECD-3E4A-2C88-72AD2E3E7E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Ostatní pojmy k charakteru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942FC542-9572-5717-7C18-7AF07A3197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dirty="0"/>
              <a:t>Egoista=sobec→myslí jen na sebe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dirty="0"/>
              <a:t>Altruista=myslí na všechny, ale ne na sebe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dirty="0"/>
              <a:t>Empatie=schopnost vcítění se do emocí druhých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dirty="0"/>
              <a:t>Apatie=opak empatie→ignoruje emoce ostatních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dirty="0"/>
              <a:t>Svědomí=hodnocení našich činů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52780984"/>
      </p:ext>
    </p:extLst>
  </p:cSld>
  <p:clrMapOvr>
    <a:masterClrMapping/>
  </p:clrMapOvr>
  <p:transition spd="slow">
    <p:randomBar dir="vert"/>
  </p:transition>
</p:sld>
</file>

<file path=ppt/theme/theme1.xml><?xml version="1.0" encoding="utf-8"?>
<a:theme xmlns:a="http://schemas.openxmlformats.org/drawingml/2006/main" name="JuxtaposeVTI">
  <a:themeElements>
    <a:clrScheme name="Juxtapose">
      <a:dk1>
        <a:sysClr val="windowText" lastClr="000000"/>
      </a:dk1>
      <a:lt1>
        <a:sysClr val="window" lastClr="FFFFFF"/>
      </a:lt1>
      <a:dk2>
        <a:srgbClr val="3F3F3F"/>
      </a:dk2>
      <a:lt2>
        <a:srgbClr val="F8F7F5"/>
      </a:lt2>
      <a:accent1>
        <a:srgbClr val="F99700"/>
      </a:accent1>
      <a:accent2>
        <a:srgbClr val="00BAC7"/>
      </a:accent2>
      <a:accent3>
        <a:srgbClr val="FF5C21"/>
      </a:accent3>
      <a:accent4>
        <a:srgbClr val="6F7EFD"/>
      </a:accent4>
      <a:accent5>
        <a:srgbClr val="ACACAC"/>
      </a:accent5>
      <a:accent6>
        <a:srgbClr val="737373"/>
      </a:accent6>
      <a:hlink>
        <a:srgbClr val="0099FF"/>
      </a:hlink>
      <a:folHlink>
        <a:srgbClr val="868686"/>
      </a:folHlink>
    </a:clrScheme>
    <a:fontScheme name="Custom 167">
      <a:majorFont>
        <a:latin typeface="Franklin Gothic Demi Cond"/>
        <a:ea typeface=""/>
        <a:cs typeface=""/>
      </a:majorFont>
      <a:minorFont>
        <a:latin typeface="Franklin Gothic Medium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JuxtaposeVTI" id="{FBDCC3B4-6EA8-442A-B697-43C068E31FE3}" vid="{090F2E09-E4E2-4F71-A70E-279F5A0D9E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8dd7eb5-b9b3-4ef4-aaf7-36e99a030dd0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0DB404E0B40F94F8405F9A2185507EC" ma:contentTypeVersion="11" ma:contentTypeDescription="Create a new document." ma:contentTypeScope="" ma:versionID="cec7191565f81dd74a7d69a05d44cfef">
  <xsd:schema xmlns:xsd="http://www.w3.org/2001/XMLSchema" xmlns:xs="http://www.w3.org/2001/XMLSchema" xmlns:p="http://schemas.microsoft.com/office/2006/metadata/properties" xmlns:ns3="18dd7eb5-b9b3-4ef4-aaf7-36e99a030dd0" targetNamespace="http://schemas.microsoft.com/office/2006/metadata/properties" ma:root="true" ma:fieldsID="4db863e98c71c4cced0c1ecf7a9d1bce" ns3:_="">
    <xsd:import namespace="18dd7eb5-b9b3-4ef4-aaf7-36e99a030dd0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dd7eb5-b9b3-4ef4-aaf7-36e99a030dd0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66E9063-DDD8-4F94-81E9-AC997E51DE95}">
  <ds:schemaRefs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18dd7eb5-b9b3-4ef4-aaf7-36e99a030dd0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855FE9EA-F93C-42D2-ABAA-B77019871DD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DDDD7B4-DE25-49AB-A473-399C7E5928E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8dd7eb5-b9b3-4ef4-aaf7-36e99a030dd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120</TotalTime>
  <Words>415</Words>
  <Application>Microsoft Office PowerPoint</Application>
  <PresentationFormat>Vlastní</PresentationFormat>
  <Paragraphs>74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JuxtaposeVTI</vt:lpstr>
      <vt:lpstr>Psychické vlastnosti</vt:lpstr>
      <vt:lpstr>Temperament</vt:lpstr>
      <vt:lpstr>Typologie</vt:lpstr>
      <vt:lpstr>Typologie</vt:lpstr>
      <vt:lpstr>Typologie</vt:lpstr>
      <vt:lpstr>Schopnosti</vt:lpstr>
      <vt:lpstr>Inteligence</vt:lpstr>
      <vt:lpstr>Inteligentní chování</vt:lpstr>
      <vt:lpstr>Hodnoty IQ</vt:lpstr>
      <vt:lpstr>Tvořivost (=kreativita)</vt:lpstr>
      <vt:lpstr>CHARAKTER </vt:lpstr>
      <vt:lpstr>CHARAKTER </vt:lpstr>
      <vt:lpstr>Sebevědomí</vt:lpstr>
      <vt:lpstr>Ostatní pojmy k charakteru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Psychické vlastnosti</dc:title>
  <dc:creator>Šedivec Dominik</dc:creator>
  <cp:lastModifiedBy>User</cp:lastModifiedBy>
  <cp:revision>3</cp:revision>
  <dcterms:created xsi:type="dcterms:W3CDTF">2025-01-18T12:49:21Z</dcterms:created>
  <dcterms:modified xsi:type="dcterms:W3CDTF">2025-01-19T14:00:37Z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0x01010040DB404E0B40F94F8405F9A2185507EC</vt:lpwstr>
  </property>
</Properties>
</file>