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85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35C2A55-CEAB-DA89-5AD2-383FEA1070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AC309A2-C69F-7B76-15B5-AB26E94B7D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AEEF6BC-0537-55E6-3E52-C71C054F57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04318-E9DA-48D1-8876-C2E6062B7BB1}" type="datetimeFigureOut">
              <a:rPr lang="cs-CZ" smtClean="0"/>
              <a:t>26.04.2025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358B645-B4D1-7037-E16E-A0D47F9CE5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CB5D966-484D-ACF4-61CE-4A7FB9D84B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325B0-E3F8-4F9E-9DED-B65EA7DE56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10960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2E9C6AD-0913-3744-4272-7BADFAB033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39EA580-4C9E-FADE-009C-78EE68BC67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5FC2211-F7BC-407D-C77A-25672E878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04318-E9DA-48D1-8876-C2E6062B7BB1}" type="datetimeFigureOut">
              <a:rPr lang="cs-CZ" smtClean="0"/>
              <a:t>26.04.2025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46AC0AD-478C-945C-6D46-7BBE5DFE8C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FD7A95E-4AE3-099C-BB97-3E8C34E181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325B0-E3F8-4F9E-9DED-B65EA7DE56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72482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5E527F9-7D1C-1FA2-661D-09A02448E3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AE1ECFF-D219-62CE-38E7-B66CEBF36E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59BDFC3-5C68-8516-4DDA-9D89F253BD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04318-E9DA-48D1-8876-C2E6062B7BB1}" type="datetimeFigureOut">
              <a:rPr lang="cs-CZ" smtClean="0"/>
              <a:t>26.04.2025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5656C1F-C07C-9761-550C-64033EA8B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575046D-228F-DE43-2995-60544FB7AF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325B0-E3F8-4F9E-9DED-B65EA7DE56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74837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958279D-A870-C275-DBF3-AE51D43A67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B451445-819B-5355-07B5-5DF182249B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8BF9F8B0-B01D-9119-553A-3791359A08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C17CDAD9-0CF9-BE91-464E-E4CAD0D03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04318-E9DA-48D1-8876-C2E6062B7BB1}" type="datetimeFigureOut">
              <a:rPr lang="cs-CZ" smtClean="0"/>
              <a:t>26.04.2025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9370B77E-2BAF-B5FA-62F6-B29390B1F0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FB0B211A-A515-8958-B956-8806DD94D7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325B0-E3F8-4F9E-9DED-B65EA7DE56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05977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0A6864D-922E-4E9D-C92E-2592A6EDBC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0AD9F15-DC1C-B37D-87B8-D636C0E528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45F7C704-A514-86D7-9A1D-96AFE18F64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41B6D8AF-AF20-C75B-E3CC-64B3B122A0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75222133-A642-27E6-DF28-1C4B2631DD4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BF13EAB6-1C29-A0FF-ACD1-9E057B1A44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04318-E9DA-48D1-8876-C2E6062B7BB1}" type="datetimeFigureOut">
              <a:rPr lang="cs-CZ" smtClean="0"/>
              <a:t>26.04.2025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91105138-FC7E-E809-B742-CDD5AA144F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71409A51-1173-3324-AF01-76C3230F72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325B0-E3F8-4F9E-9DED-B65EA7DE56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39616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91D2023-8212-EDBA-637A-EE8487AE33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5885C278-B88A-4553-298E-671FBFBA24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04318-E9DA-48D1-8876-C2E6062B7BB1}" type="datetimeFigureOut">
              <a:rPr lang="cs-CZ" smtClean="0"/>
              <a:t>26.04.2025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C59BDEDD-FEEF-0FC4-86CE-B4546F3FFE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E8B9BF91-008D-0DE5-05BB-825B5B4E8D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325B0-E3F8-4F9E-9DED-B65EA7DE56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19481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9EB81237-1282-CE2D-F06D-9B64BE9869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04318-E9DA-48D1-8876-C2E6062B7BB1}" type="datetimeFigureOut">
              <a:rPr lang="cs-CZ" smtClean="0"/>
              <a:t>26.04.2025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C0B6E608-A7EB-AC5B-CF52-2811AE6639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772B52A5-FF11-DD0D-C449-95D2A97A55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325B0-E3F8-4F9E-9DED-B65EA7DE56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08347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36677DB-906D-8C0D-BFFD-351CD0FFE5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5F194A2-EB58-1D3D-A7B4-F0FF682D91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87C7F045-E5B7-AAFE-4134-D34BC570A6A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C77E77F-2F32-6C6B-8B01-2FC917DF40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04318-E9DA-48D1-8876-C2E6062B7BB1}" type="datetimeFigureOut">
              <a:rPr lang="cs-CZ" smtClean="0"/>
              <a:t>26.04.2025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F622F29-A60C-6837-6DBE-1F5522E5E1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BBD8B065-2570-777C-29D0-DC8C86F6C3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325B0-E3F8-4F9E-9DED-B65EA7DE56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49133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E48ED07-EDEC-5D3F-B89F-9037DF129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D1022CB3-B98C-CA75-FA07-91CF90DED30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4D4DC4EA-A3CB-EC36-BA8A-2D71E8C9F8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799EB8F8-CC93-4184-D9E7-15702311A9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04318-E9DA-48D1-8876-C2E6062B7BB1}" type="datetimeFigureOut">
              <a:rPr lang="cs-CZ" smtClean="0"/>
              <a:t>26.04.2025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8B13A34-6657-3B68-9D20-724F30341C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E06E3647-5104-4FCC-7FD7-75E580554C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325B0-E3F8-4F9E-9DED-B65EA7DE56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1557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378F8E5-9D58-3010-8785-4C7C6A7CB4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02824475-067B-65B2-7BB8-19B6DC5AF9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7CE2E56-5268-3641-D34B-A9676394C2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04318-E9DA-48D1-8876-C2E6062B7BB1}" type="datetimeFigureOut">
              <a:rPr lang="cs-CZ" smtClean="0"/>
              <a:t>26.04.2025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F5B458C-80DD-E4E6-391A-ACFA3A4E52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8715C58-30DE-F5D5-3F09-68623F12E4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325B0-E3F8-4F9E-9DED-B65EA7DE56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94876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08B129F1-A2E3-2C75-FA22-96B06E654BE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3D30E8B4-0CF1-0018-9D4B-60156F8E83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7D1D967-B77D-8E28-11AB-18FAB8B551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04318-E9DA-48D1-8876-C2E6062B7BB1}" type="datetimeFigureOut">
              <a:rPr lang="cs-CZ" smtClean="0"/>
              <a:t>26.04.2025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E8E989D-5011-30D4-B6D0-6A3214C04A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1689041-5C6D-1817-805B-0BC80E5B55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325B0-E3F8-4F9E-9DED-B65EA7DE56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5264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0A811DE0-3EF6-4B42-366C-896153112B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014CAEFE-7075-7455-6FF3-1F889DD2E8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98B653B-DE6C-4F33-C195-964914EA8B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6E04318-E9DA-48D1-8876-C2E6062B7BB1}" type="datetimeFigureOut">
              <a:rPr lang="cs-CZ" smtClean="0"/>
              <a:t>26.04.2025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E3AFDD8-1820-1A3F-5D60-9F04041B2D2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B9BEF20-4667-5624-968C-ACBBD6B4A5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A0325B0-E3F8-4F9E-9DED-B65EA7DE56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262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8D348AE-9EC6-2BEF-7C5F-B68E312F8AE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/>
              <a:t>Bezpečnostní sbory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239E9542-2493-58BF-4343-11F16C204CE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i="1" dirty="0"/>
              <a:t>Zákon o služebním poměru příslušníků bezpečnostních sborů</a:t>
            </a:r>
          </a:p>
          <a:p>
            <a:r>
              <a:rPr lang="cs-CZ" i="1" dirty="0"/>
              <a:t>Celkem jich je 7</a:t>
            </a:r>
          </a:p>
        </p:txBody>
      </p:sp>
    </p:spTree>
    <p:extLst>
      <p:ext uri="{BB962C8B-B14F-4D97-AF65-F5344CB8AC3E}">
        <p14:creationId xmlns:p14="http://schemas.microsoft.com/office/powerpoint/2010/main" val="2853633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DC48CF9-90C2-CFCB-9364-2EDB12A5C0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r>
              <a:rPr lang="cs-CZ" b="1" dirty="0"/>
              <a:t>Policie ČR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cs-CZ" dirty="0"/>
              <a:t>Spadá pod ministerstvo vnitra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cs-CZ" dirty="0"/>
              <a:t>Řídí ho policejní prezident odpovědný ministru vnitra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cs-CZ" u="sng" dirty="0"/>
              <a:t>Úkol: </a:t>
            </a:r>
            <a:r>
              <a:rPr lang="cs-CZ" dirty="0"/>
              <a:t>ochrana osob, majetku a veřejného pořádku</a:t>
            </a:r>
          </a:p>
          <a:p>
            <a:pPr>
              <a:buFont typeface="Courier New" panose="02070309020205020404" pitchFamily="49" charset="0"/>
              <a:buChar char="o"/>
            </a:pPr>
            <a:endParaRPr lang="cs-CZ" u="sng" dirty="0"/>
          </a:p>
          <a:p>
            <a:r>
              <a:rPr lang="cs-CZ" b="1" dirty="0"/>
              <a:t>Hasičský záchranný sbor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cs-CZ" dirty="0"/>
              <a:t>Neozbrojený BS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cs-CZ" dirty="0"/>
              <a:t>V čele generální ředitel odpovědný ministru vnitra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cs-CZ" dirty="0"/>
              <a:t>Spadá pod ministerstvo vnitra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cs-CZ" u="sng" dirty="0"/>
              <a:t>Úkol:</a:t>
            </a:r>
            <a:r>
              <a:rPr lang="cs-CZ" dirty="0"/>
              <a:t> ochrana osob a majetku před požáry, mimořádnými událostmi a krizovými situacemi</a:t>
            </a:r>
            <a:endParaRPr lang="cs-CZ" u="sng" dirty="0"/>
          </a:p>
        </p:txBody>
      </p:sp>
      <p:pic>
        <p:nvPicPr>
          <p:cNvPr id="5" name="Obrázek 4" descr="Obsah obrázku text, snímek obrazovky, řada/pruh, Písmo&#10;&#10;Obsah vygenerovaný umělou inteligencí může být nesprávný.">
            <a:extLst>
              <a:ext uri="{FF2B5EF4-FFF2-40B4-BE49-F238E27FC236}">
                <a16:creationId xmlns:a16="http://schemas.microsoft.com/office/drawing/2014/main" id="{38A3AEF4-4218-FDEC-3BB2-1BF6272EAA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4893" y="0"/>
            <a:ext cx="3223098" cy="2772383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DCC409F0-3DD3-9840-FC97-2A7557548D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80" y="5469770"/>
            <a:ext cx="7887383" cy="266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735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E5D338-F1F1-3C05-C7D0-00CE09BAD8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5E2105C-E4DC-8FC0-25FF-9F1EC0136F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r>
              <a:rPr lang="cs-CZ" b="1" dirty="0"/>
              <a:t>Celní správa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cs-CZ" dirty="0"/>
              <a:t>Spadá pod ministerstvo financí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cs-CZ" dirty="0"/>
              <a:t>Řídí ji generální ředitel odpovědný ministerstvu financí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cs-CZ" u="sng" dirty="0"/>
              <a:t>Úkol:</a:t>
            </a:r>
            <a:r>
              <a:rPr lang="cs-CZ" dirty="0"/>
              <a:t> správa daní včetně jiných peněžitých cel</a:t>
            </a:r>
          </a:p>
          <a:p>
            <a:pPr marL="0" indent="0">
              <a:buNone/>
            </a:pPr>
            <a:endParaRPr lang="cs-CZ" u="sng" dirty="0"/>
          </a:p>
          <a:p>
            <a:pPr marL="0" indent="0">
              <a:buNone/>
            </a:pPr>
            <a:endParaRPr lang="cs-CZ" u="sng" dirty="0"/>
          </a:p>
          <a:p>
            <a:r>
              <a:rPr lang="cs-CZ" b="1" dirty="0"/>
              <a:t>Vězeňská služba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cs-CZ" dirty="0"/>
              <a:t>Spadá pod ministerstvo spravedlnosti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cs-CZ" dirty="0"/>
              <a:t>Řídí jí generální ředitel odpovědný ministru spravedlnosti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cs-CZ" u="sng" dirty="0"/>
              <a:t>Úkol:</a:t>
            </a:r>
            <a:r>
              <a:rPr lang="cs-CZ" dirty="0"/>
              <a:t> správa (vazebních) věznic a detenčních zařízení, ochrana soudů, státních zastupitelství a ministerstva spravedlnosti</a:t>
            </a:r>
            <a:endParaRPr lang="cs-CZ" u="sng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C6EB03A5-4C7D-8FA1-8579-961404F5CB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87" y="2178258"/>
            <a:ext cx="4023709" cy="205758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F43AC652-077C-F158-60BE-7B1BAA9458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51630" y="5044274"/>
            <a:ext cx="3540369" cy="1813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240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D91179-D2C1-E90E-FFD2-5C77BBE9E0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989EFBC-9572-DC53-AD3C-796CEB7590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 lnSpcReduction="10000"/>
          </a:bodyPr>
          <a:lstStyle/>
          <a:p>
            <a:r>
              <a:rPr lang="cs-CZ" b="1" dirty="0"/>
              <a:t>GIBS (Generální inspekce bezpečnostních sborů)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cs-CZ" dirty="0"/>
              <a:t>V čele stojí ředitel odpovědný vládě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cs-CZ" u="sng" dirty="0"/>
              <a:t>Úkol: </a:t>
            </a:r>
            <a:r>
              <a:rPr lang="cs-CZ" dirty="0"/>
              <a:t>šetření trestné činnosti spáchané příslušníky bezpečnostních sborů, včetně zpravodajských služeb a HZS</a:t>
            </a:r>
          </a:p>
          <a:p>
            <a:pPr>
              <a:buFont typeface="Courier New" panose="02070309020205020404" pitchFamily="49" charset="0"/>
              <a:buChar char="o"/>
            </a:pPr>
            <a:endParaRPr lang="cs-CZ" u="sng" dirty="0"/>
          </a:p>
          <a:p>
            <a:r>
              <a:rPr lang="cs-CZ" b="1" dirty="0"/>
              <a:t>BIS (Bezpečnostní informační služba)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cs-CZ" dirty="0"/>
              <a:t>V čele ředitel odpovědný vládě (jmenuje ho vláda)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cs-CZ" dirty="0"/>
              <a:t>Kontrarozvědka (působí na území ČR)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cs-CZ" u="sng" dirty="0"/>
              <a:t>Úkol:</a:t>
            </a:r>
            <a:r>
              <a:rPr lang="cs-CZ" dirty="0"/>
              <a:t> shromažďování informací k možnému teroristickému útoku, válečnému konfliktu či útoku proti naší ekonomice a zájmům našeho státu</a:t>
            </a:r>
          </a:p>
          <a:p>
            <a:pPr>
              <a:buFont typeface="Courier New" panose="02070309020205020404" pitchFamily="49" charset="0"/>
              <a:buChar char="o"/>
            </a:pPr>
            <a:endParaRPr lang="cs-CZ" u="sng" dirty="0"/>
          </a:p>
          <a:p>
            <a:r>
              <a:rPr lang="cs-CZ" b="1" dirty="0"/>
              <a:t>ÚZSI (Úřad pro zahraniční styky a informace)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cs-CZ" dirty="0"/>
              <a:t>V čele stojí ředitel odpovědný předsedovi vlády skrze ministra vnitra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cs-CZ" dirty="0"/>
              <a:t>Rozvědka (působí mimo ČR)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cs-CZ" u="sng" dirty="0"/>
              <a:t>Úkol:</a:t>
            </a:r>
            <a:r>
              <a:rPr lang="cs-CZ" dirty="0"/>
              <a:t> stejný jako BIS</a:t>
            </a:r>
            <a:endParaRPr lang="cs-CZ" u="sng" dirty="0"/>
          </a:p>
        </p:txBody>
      </p:sp>
    </p:spTree>
    <p:extLst>
      <p:ext uri="{BB962C8B-B14F-4D97-AF65-F5344CB8AC3E}">
        <p14:creationId xmlns:p14="http://schemas.microsoft.com/office/powerpoint/2010/main" val="3563716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8DE01C-C988-64ED-32CE-220E553971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AD4E270-37D1-C639-8481-0E20D373198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/>
              <a:t>Celostátní útvary PČR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E8411492-EFC0-4E92-48AA-7680E776BB2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i="1" dirty="0"/>
              <a:t>Organizační struktura Policie ČR</a:t>
            </a:r>
          </a:p>
          <a:p>
            <a:r>
              <a:rPr lang="cs-CZ" i="1" dirty="0"/>
              <a:t>Celkem jich je 14</a:t>
            </a:r>
          </a:p>
        </p:txBody>
      </p:sp>
    </p:spTree>
    <p:extLst>
      <p:ext uri="{BB962C8B-B14F-4D97-AF65-F5344CB8AC3E}">
        <p14:creationId xmlns:p14="http://schemas.microsoft.com/office/powerpoint/2010/main" val="1549639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CECAC4-98D9-05B7-E545-25596BDDAD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4A5A838-C758-87F4-AF29-FC958C2CCC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/>
          </a:bodyPr>
          <a:lstStyle/>
          <a:p>
            <a:r>
              <a:rPr lang="cs-CZ" b="1" dirty="0"/>
              <a:t>Národní centrála proti organizovanému zločinu</a:t>
            </a:r>
          </a:p>
          <a:p>
            <a:pPr marL="0" indent="0">
              <a:buNone/>
            </a:pPr>
            <a:r>
              <a:rPr lang="cs-CZ" dirty="0"/>
              <a:t>=šetření závažné trestné činnosti spjaté s organizovaným zločinem</a:t>
            </a:r>
          </a:p>
          <a:p>
            <a:r>
              <a:rPr lang="cs-CZ" b="1" dirty="0"/>
              <a:t>Národní protidrogová centrála</a:t>
            </a:r>
          </a:p>
          <a:p>
            <a:pPr marL="0" indent="0">
              <a:buNone/>
            </a:pPr>
            <a:r>
              <a:rPr lang="cs-CZ" dirty="0"/>
              <a:t>=šetření trestné činnosti spjaté s drogami</a:t>
            </a:r>
          </a:p>
          <a:p>
            <a:r>
              <a:rPr lang="cs-CZ" b="1" dirty="0"/>
              <a:t>Národní centrála proti terorismu, extremismu a kybernetické kriminalitě</a:t>
            </a:r>
          </a:p>
          <a:p>
            <a:pPr marL="0" indent="0">
              <a:buNone/>
            </a:pPr>
            <a:r>
              <a:rPr lang="cs-CZ" dirty="0"/>
              <a:t>=boj proti terorismu, extremismu a kybernetické kriminalitě</a:t>
            </a:r>
          </a:p>
          <a:p>
            <a:r>
              <a:rPr lang="cs-CZ" b="1" dirty="0"/>
              <a:t>Útvar speciálních činností</a:t>
            </a:r>
          </a:p>
          <a:p>
            <a:pPr marL="0" indent="0">
              <a:buNone/>
            </a:pPr>
            <a:r>
              <a:rPr lang="cs-CZ" dirty="0"/>
              <a:t>=ochrana svědků, tvorba falešných identit, falešné bankovní převody,...</a:t>
            </a:r>
          </a:p>
          <a:p>
            <a:r>
              <a:rPr lang="cs-CZ" b="1" dirty="0"/>
              <a:t>Útvar zvláštních činností</a:t>
            </a:r>
          </a:p>
          <a:p>
            <a:pPr marL="0" indent="0">
              <a:buNone/>
            </a:pPr>
            <a:r>
              <a:rPr lang="cs-CZ" dirty="0"/>
              <a:t>=odposlechy a sledování osob (</a:t>
            </a:r>
            <a:r>
              <a:rPr lang="cs-CZ" i="1" dirty="0"/>
              <a:t>tzv. sledka</a:t>
            </a:r>
            <a:r>
              <a:rPr lang="cs-CZ" dirty="0"/>
              <a:t>)</a:t>
            </a:r>
          </a:p>
          <a:p>
            <a:r>
              <a:rPr lang="cs-CZ" b="1" dirty="0"/>
              <a:t>Úřad dokumentace a vyšetřování zločinů komunismu</a:t>
            </a:r>
          </a:p>
          <a:p>
            <a:pPr marL="0" indent="0">
              <a:buNone/>
            </a:pPr>
            <a:r>
              <a:rPr lang="cs-CZ" dirty="0"/>
              <a:t>=vyšetřování zločinů spáchaných v období r. 1948-1989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292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D7097B-A014-B868-2D41-514531CCB1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8457F6F-FEED-CC48-58EF-255E9B9A6F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/>
          </a:bodyPr>
          <a:lstStyle/>
          <a:p>
            <a:r>
              <a:rPr lang="cs-CZ" b="1" dirty="0"/>
              <a:t>Kriminalistický ústav</a:t>
            </a:r>
          </a:p>
          <a:p>
            <a:pPr marL="0" indent="0">
              <a:buNone/>
            </a:pPr>
            <a:r>
              <a:rPr lang="cs-CZ" dirty="0"/>
              <a:t>=zkoumání a vyhodnocování stop</a:t>
            </a:r>
          </a:p>
          <a:p>
            <a:r>
              <a:rPr lang="cs-CZ" b="1" dirty="0"/>
              <a:t>Letecká služba</a:t>
            </a:r>
          </a:p>
          <a:p>
            <a:pPr marL="0" indent="0">
              <a:buNone/>
            </a:pPr>
            <a:r>
              <a:rPr lang="cs-CZ" dirty="0"/>
              <a:t>=podpora činnosti PČR ze vzduchu</a:t>
            </a:r>
          </a:p>
          <a:p>
            <a:r>
              <a:rPr lang="cs-CZ" b="1" dirty="0"/>
              <a:t>Pyrotechnická služba</a:t>
            </a:r>
          </a:p>
          <a:p>
            <a:pPr marL="0" indent="0">
              <a:buNone/>
            </a:pPr>
            <a:r>
              <a:rPr lang="cs-CZ" dirty="0"/>
              <a:t>=vyhledávání a zneškodňování výbušnin</a:t>
            </a:r>
          </a:p>
          <a:p>
            <a:r>
              <a:rPr lang="cs-CZ" b="1" dirty="0"/>
              <a:t>Útvar policejního vzdělání a služební přípravy</a:t>
            </a:r>
          </a:p>
          <a:p>
            <a:pPr marL="0" indent="0">
              <a:buNone/>
            </a:pPr>
            <a:r>
              <a:rPr lang="cs-CZ" dirty="0"/>
              <a:t>=výcvik a příprava policistů</a:t>
            </a:r>
          </a:p>
          <a:p>
            <a:r>
              <a:rPr lang="cs-CZ" b="1" dirty="0"/>
              <a:t>Útvar pro ochranu prezidenta ČR</a:t>
            </a:r>
          </a:p>
          <a:p>
            <a:pPr marL="0" indent="0">
              <a:buNone/>
            </a:pPr>
            <a:r>
              <a:rPr lang="cs-CZ" dirty="0"/>
              <a:t>=ochrana prezidentů, ex-prezidentů, jejich rodin a míst výskytu</a:t>
            </a:r>
          </a:p>
          <a:p>
            <a:r>
              <a:rPr lang="cs-CZ" b="1" dirty="0"/>
              <a:t>Ochranná služba PČR</a:t>
            </a:r>
          </a:p>
          <a:p>
            <a:pPr marL="0" indent="0">
              <a:buNone/>
            </a:pPr>
            <a:r>
              <a:rPr lang="cs-CZ" dirty="0"/>
              <a:t>=ochrana ústavních a vládních činitelů, diplomatů, jejich rodin a míst výskytu</a:t>
            </a:r>
          </a:p>
        </p:txBody>
      </p:sp>
    </p:spTree>
    <p:extLst>
      <p:ext uri="{BB962C8B-B14F-4D97-AF65-F5344CB8AC3E}">
        <p14:creationId xmlns:p14="http://schemas.microsoft.com/office/powerpoint/2010/main" val="2389163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A6BDC1-91A5-BE38-CCD7-DAE7738D44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D95EE3E-532F-3D8E-E192-CB0BB6C77A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/>
          </a:bodyPr>
          <a:lstStyle/>
          <a:p>
            <a:r>
              <a:rPr lang="cs-CZ" b="1" dirty="0"/>
              <a:t>Útvar rychlého nasazení (URNA)</a:t>
            </a:r>
          </a:p>
          <a:p>
            <a:pPr marL="0" indent="0">
              <a:buNone/>
            </a:pPr>
            <a:r>
              <a:rPr lang="cs-CZ" dirty="0"/>
              <a:t>=zatýkání a po případná likvidace teroristů a únosců</a:t>
            </a:r>
          </a:p>
          <a:p>
            <a:r>
              <a:rPr lang="cs-CZ" b="1" dirty="0"/>
              <a:t>Ředitelství služby cizinecké policie</a:t>
            </a:r>
          </a:p>
          <a:p>
            <a:pPr marL="0" indent="0">
              <a:buNone/>
            </a:pPr>
            <a:r>
              <a:rPr lang="cs-CZ" dirty="0"/>
              <a:t>=vstup, pobyt a výstup cizinců na území ČR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89792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C1CF89-2BB8-1B8C-DFE5-7BA1015E5B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EE6139A-8F8B-D0A0-65DE-965E3125939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/>
              <a:t>Organizační struktura PČR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7D65DE7-8DA2-5122-8926-58659477C82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i="1" dirty="0"/>
              <a:t>KŘP, OOP, SKPV, Vnější služba PČR</a:t>
            </a:r>
          </a:p>
        </p:txBody>
      </p:sp>
    </p:spTree>
    <p:extLst>
      <p:ext uri="{BB962C8B-B14F-4D97-AF65-F5344CB8AC3E}">
        <p14:creationId xmlns:p14="http://schemas.microsoft.com/office/powerpoint/2010/main" val="3227487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39B8AF-6A75-68E3-9C1F-81B5F84E35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37FF9B4-B8C0-168D-C8C6-D2CAF303B0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 lnSpcReduction="10000"/>
          </a:bodyPr>
          <a:lstStyle/>
          <a:p>
            <a:r>
              <a:rPr lang="cs-CZ" b="1" dirty="0"/>
              <a:t>KŘP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cs-CZ" dirty="0"/>
              <a:t>Ředitel má 3 náměstky:</a:t>
            </a:r>
          </a:p>
          <a:p>
            <a:pPr marL="514350" indent="-514350">
              <a:buAutoNum type="alphaLcParenR"/>
            </a:pPr>
            <a:r>
              <a:rPr lang="cs-CZ" dirty="0"/>
              <a:t>Náměstek pro vnější službu</a:t>
            </a:r>
          </a:p>
          <a:p>
            <a:pPr marL="514350" indent="-514350">
              <a:buAutoNum type="alphaLcParenR"/>
            </a:pPr>
            <a:r>
              <a:rPr lang="cs-CZ" dirty="0"/>
              <a:t>Náměstek pro SKPV (Službu kriminální policie a vyšetřování)</a:t>
            </a:r>
          </a:p>
          <a:p>
            <a:pPr marL="514350" indent="-514350">
              <a:buAutoNum type="alphaLcParenR"/>
            </a:pPr>
            <a:r>
              <a:rPr lang="cs-CZ" dirty="0"/>
              <a:t>Náměstek pro ekonomiku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b="1" dirty="0"/>
              <a:t>OOP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cs-CZ" dirty="0"/>
              <a:t>4 typy služeb:</a:t>
            </a:r>
          </a:p>
          <a:p>
            <a:pPr marL="514350" indent="-514350">
              <a:buAutoNum type="arabicPeriod"/>
            </a:pPr>
            <a:r>
              <a:rPr lang="cs-CZ" u="sng" dirty="0"/>
              <a:t>Dozorčí služba</a:t>
            </a:r>
            <a:r>
              <a:rPr lang="cs-CZ" dirty="0"/>
              <a:t>=přijímá a reaguje na oznámení, styk s veřejností</a:t>
            </a:r>
          </a:p>
          <a:p>
            <a:pPr marL="514350" indent="-514350">
              <a:buAutoNum type="arabicPeriod"/>
            </a:pPr>
            <a:r>
              <a:rPr lang="cs-CZ" u="sng" dirty="0"/>
              <a:t>Obchůzková služba</a:t>
            </a:r>
            <a:r>
              <a:rPr lang="cs-CZ" dirty="0"/>
              <a:t>=přidělené určité úseky, kde policista působí</a:t>
            </a:r>
          </a:p>
          <a:p>
            <a:pPr marL="514350" indent="-514350">
              <a:buAutoNum type="arabicPeriod"/>
            </a:pPr>
            <a:r>
              <a:rPr lang="cs-CZ" u="sng" dirty="0"/>
              <a:t>Hlídková služba</a:t>
            </a:r>
            <a:r>
              <a:rPr lang="cs-CZ" dirty="0"/>
              <a:t>=přidělené určité úseky, kde policista působí</a:t>
            </a:r>
          </a:p>
          <a:p>
            <a:pPr marL="514350" indent="-514350">
              <a:buAutoNum type="arabicPeriod"/>
            </a:pPr>
            <a:r>
              <a:rPr lang="cs-CZ" u="sng" dirty="0"/>
              <a:t>Zpracovatelé</a:t>
            </a:r>
            <a:r>
              <a:rPr lang="cs-CZ" dirty="0"/>
              <a:t>=šetří TČ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Okrsek=část OOP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Úsek=část okrsku</a:t>
            </a:r>
          </a:p>
        </p:txBody>
      </p:sp>
    </p:spTree>
    <p:extLst>
      <p:ext uri="{BB962C8B-B14F-4D97-AF65-F5344CB8AC3E}">
        <p14:creationId xmlns:p14="http://schemas.microsoft.com/office/powerpoint/2010/main" val="3025242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960523-E6CE-C713-45F8-EFB4C3F035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478CA0F-F57F-DD8C-22DC-2AB1D7D8ED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/>
          </a:bodyPr>
          <a:lstStyle/>
          <a:p>
            <a:r>
              <a:rPr lang="cs-CZ" b="1" dirty="0"/>
              <a:t>SKPV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cs-CZ" dirty="0"/>
              <a:t>Obecná SKPV=šetření TČ (</a:t>
            </a:r>
            <a:r>
              <a:rPr lang="cs-CZ" i="1" dirty="0"/>
              <a:t>jedničkáři</a:t>
            </a:r>
            <a:r>
              <a:rPr lang="cs-CZ" dirty="0"/>
              <a:t>)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cs-CZ" dirty="0"/>
              <a:t>Hospodářská SKPV=padělání peněz, finanční podvody (</a:t>
            </a:r>
            <a:r>
              <a:rPr lang="cs-CZ" i="1" dirty="0"/>
              <a:t>dvojkaři</a:t>
            </a:r>
            <a:r>
              <a:rPr lang="cs-CZ" dirty="0"/>
              <a:t>)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cs-CZ" dirty="0"/>
              <a:t> Kriminalista (=operativec); vyšetřovatel; technik</a:t>
            </a:r>
          </a:p>
          <a:p>
            <a:pPr>
              <a:buFont typeface="Courier New" panose="02070309020205020404" pitchFamily="49" charset="0"/>
              <a:buChar char="o"/>
            </a:pPr>
            <a:endParaRPr lang="cs-CZ" dirty="0"/>
          </a:p>
          <a:p>
            <a:r>
              <a:rPr lang="cs-CZ" b="1" dirty="0"/>
              <a:t>Vnější služba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cs-CZ" dirty="0"/>
              <a:t>Uniformovaná část policie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/>
              <a:t>Cizinecká policie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/>
              <a:t>Pořádková policie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/>
              <a:t>Dopravní policie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/>
              <a:t>Služba pro zbraně a bezpečnostní materiál (tzv. </a:t>
            </a:r>
            <a:r>
              <a:rPr lang="cs-CZ" i="1" dirty="0" err="1"/>
              <a:t>zbraňaři</a:t>
            </a:r>
            <a:r>
              <a:rPr lang="cs-CZ" dirty="0"/>
              <a:t>)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/>
              <a:t>Integrované operační středisko (IOS)</a:t>
            </a:r>
          </a:p>
          <a:p>
            <a:pPr>
              <a:buFont typeface="Courier New" panose="02070309020205020404" pitchFamily="49" charset="0"/>
              <a:buChar char="o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6389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013280-F749-D0E8-6AF7-023C37C407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F572509-9E2A-97A9-2806-4004D39833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/>
              <a:t>Obecní (městská) policie (OP)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036C1C58-A9BC-EEEB-0341-758EC93DB60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i="1" dirty="0"/>
              <a:t>Zákon č. 553/1991 Sb. o obecní policii</a:t>
            </a:r>
          </a:p>
          <a:p>
            <a:r>
              <a:rPr lang="cs-CZ" i="1" dirty="0"/>
              <a:t>Příslušník se nazývá strážník</a:t>
            </a:r>
          </a:p>
        </p:txBody>
      </p:sp>
    </p:spTree>
    <p:extLst>
      <p:ext uri="{BB962C8B-B14F-4D97-AF65-F5344CB8AC3E}">
        <p14:creationId xmlns:p14="http://schemas.microsoft.com/office/powerpoint/2010/main" val="2558373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FDDDEE-6DC8-EC53-E47C-334A7A0E57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E65DE31-83B5-245D-57B6-22B1E44444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 lnSpcReduction="10000"/>
          </a:bodyPr>
          <a:lstStyle/>
          <a:p>
            <a:r>
              <a:rPr lang="cs-CZ" dirty="0"/>
              <a:t>Obecní policii zřizuje/zrušuje obecní zastupitelstvo obecně závaznou vyhláškou</a:t>
            </a:r>
          </a:p>
          <a:p>
            <a:r>
              <a:rPr lang="cs-CZ" u="sng" dirty="0"/>
              <a:t>Řídí ji:</a:t>
            </a:r>
          </a:p>
          <a:p>
            <a:pPr marL="514350" indent="-514350">
              <a:buAutoNum type="arabicParenR"/>
            </a:pPr>
            <a:r>
              <a:rPr lang="cs-CZ" dirty="0"/>
              <a:t>Starosta obce</a:t>
            </a:r>
          </a:p>
          <a:p>
            <a:pPr marL="514350" indent="-514350">
              <a:buAutoNum type="arabicParenR"/>
            </a:pPr>
            <a:r>
              <a:rPr lang="cs-CZ" dirty="0"/>
              <a:t>Vybraný člen zastupitelstva</a:t>
            </a:r>
          </a:p>
          <a:p>
            <a:pPr marL="514350" indent="-514350">
              <a:buAutoNum type="arabicParenR"/>
            </a:pPr>
            <a:r>
              <a:rPr lang="cs-CZ" dirty="0"/>
              <a:t>Jmenovaný strážník</a:t>
            </a:r>
          </a:p>
          <a:p>
            <a:r>
              <a:rPr lang="cs-CZ" u="sng" dirty="0"/>
              <a:t>Podmínky přijetí:</a:t>
            </a:r>
          </a:p>
          <a:p>
            <a:pPr marL="514350" indent="-514350">
              <a:buAutoNum type="arabicParenR"/>
            </a:pPr>
            <a:r>
              <a:rPr lang="cs-CZ" dirty="0"/>
              <a:t>Osoba starší 18 let</a:t>
            </a:r>
          </a:p>
          <a:p>
            <a:pPr marL="514350" indent="-514350">
              <a:buAutoNum type="arabicParenR"/>
            </a:pPr>
            <a:r>
              <a:rPr lang="cs-CZ" dirty="0"/>
              <a:t>Občan ČR</a:t>
            </a:r>
          </a:p>
          <a:p>
            <a:pPr marL="514350" indent="-514350">
              <a:buAutoNum type="arabicParenR"/>
            </a:pPr>
            <a:r>
              <a:rPr lang="cs-CZ" dirty="0"/>
              <a:t>Trestně bezúhonný</a:t>
            </a:r>
          </a:p>
          <a:p>
            <a:pPr marL="514350" indent="-514350">
              <a:buAutoNum type="arabicParenR"/>
            </a:pPr>
            <a:r>
              <a:rPr lang="cs-CZ" dirty="0"/>
              <a:t>Spolehlivý</a:t>
            </a:r>
          </a:p>
          <a:p>
            <a:pPr marL="514350" indent="-514350">
              <a:buAutoNum type="arabicParenR"/>
            </a:pPr>
            <a:r>
              <a:rPr lang="cs-CZ" dirty="0"/>
              <a:t>Zdravotně způsobilý</a:t>
            </a:r>
          </a:p>
          <a:p>
            <a:pPr marL="514350" indent="-514350">
              <a:buAutoNum type="arabicParenR"/>
            </a:pPr>
            <a:r>
              <a:rPr lang="cs-CZ" dirty="0"/>
              <a:t>SŠ zakončená maturitou (maturitní vzdělání)</a:t>
            </a:r>
          </a:p>
          <a:p>
            <a:pPr marL="514350" indent="-514350">
              <a:buAutoNum type="arabicParenR"/>
            </a:pPr>
            <a:r>
              <a:rPr lang="cs-CZ" dirty="0">
                <a:ea typeface="Aptos" panose="020B0004020202020204" pitchFamily="34" charset="0"/>
                <a:cs typeface="Times New Roman" panose="02020603050405020304" pitchFamily="18" charset="0"/>
              </a:rPr>
              <a:t>S</a:t>
            </a:r>
            <a:r>
              <a:rPr lang="cs-CZ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plnění stanovených podmínek a odborných předpokladů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71630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0DB404E0B40F94F8405F9A2185507EC" ma:contentTypeVersion="11" ma:contentTypeDescription="Create a new document." ma:contentTypeScope="" ma:versionID="cec7191565f81dd74a7d69a05d44cfef">
  <xsd:schema xmlns:xsd="http://www.w3.org/2001/XMLSchema" xmlns:xs="http://www.w3.org/2001/XMLSchema" xmlns:p="http://schemas.microsoft.com/office/2006/metadata/properties" xmlns:ns3="18dd7eb5-b9b3-4ef4-aaf7-36e99a030dd0" targetNamespace="http://schemas.microsoft.com/office/2006/metadata/properties" ma:root="true" ma:fieldsID="4db863e98c71c4cced0c1ecf7a9d1bce" ns3:_="">
    <xsd:import namespace="18dd7eb5-b9b3-4ef4-aaf7-36e99a030dd0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SystemTag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dd7eb5-b9b3-4ef4-aaf7-36e99a030dd0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  <xsd:element name="MediaServiceSystemTags" ma:index="1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18dd7eb5-b9b3-4ef4-aaf7-36e99a030dd0" xsi:nil="true"/>
  </documentManagement>
</p:properties>
</file>

<file path=customXml/itemProps1.xml><?xml version="1.0" encoding="utf-8"?>
<ds:datastoreItem xmlns:ds="http://schemas.openxmlformats.org/officeDocument/2006/customXml" ds:itemID="{CD6CF54E-2D7A-42AB-B3F9-0C1C01BB0F5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8dd7eb5-b9b3-4ef4-aaf7-36e99a030dd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D9704FC-97DA-4E93-A3BD-20430D7DDF7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BE1E105-DEB0-40F6-952B-E88DDAAA65C4}">
  <ds:schemaRefs>
    <ds:schemaRef ds:uri="http://schemas.microsoft.com/office/2006/documentManagement/types"/>
    <ds:schemaRef ds:uri="http://schemas.microsoft.com/office/2006/metadata/properties"/>
    <ds:schemaRef ds:uri="18dd7eb5-b9b3-4ef4-aaf7-36e99a030dd0"/>
    <ds:schemaRef ds:uri="http://schemas.microsoft.com/office/infopath/2007/PartnerControls"/>
    <ds:schemaRef ds:uri="http://www.w3.org/XML/1998/namespace"/>
    <ds:schemaRef ds:uri="http://schemas.openxmlformats.org/package/2006/metadata/core-properties"/>
    <ds:schemaRef ds:uri="http://purl.org/dc/dcmitype/"/>
    <ds:schemaRef ds:uri="http://purl.org/dc/terms/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618</Words>
  <Application>Microsoft Office PowerPoint</Application>
  <PresentationFormat>Širokoúhlá obrazovka</PresentationFormat>
  <Paragraphs>111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9" baseType="lpstr">
      <vt:lpstr>Aptos</vt:lpstr>
      <vt:lpstr>Aptos Display</vt:lpstr>
      <vt:lpstr>Arial</vt:lpstr>
      <vt:lpstr>Courier New</vt:lpstr>
      <vt:lpstr>Wingdings</vt:lpstr>
      <vt:lpstr>Motiv Office</vt:lpstr>
      <vt:lpstr>Bezpečnostní sbory</vt:lpstr>
      <vt:lpstr>Prezentace aplikace PowerPoint</vt:lpstr>
      <vt:lpstr>Prezentace aplikace PowerPoint</vt:lpstr>
      <vt:lpstr>Prezentace aplikace PowerPoint</vt:lpstr>
      <vt:lpstr>Celostátní útvary PČR</vt:lpstr>
      <vt:lpstr>Prezentace aplikace PowerPoint</vt:lpstr>
      <vt:lpstr>Prezentace aplikace PowerPoint</vt:lpstr>
      <vt:lpstr>Prezentace aplikace PowerPoint</vt:lpstr>
      <vt:lpstr>Organizační struktura PČR</vt:lpstr>
      <vt:lpstr>Prezentace aplikace PowerPoint</vt:lpstr>
      <vt:lpstr>Prezentace aplikace PowerPoint</vt:lpstr>
      <vt:lpstr>Obecní (městská) policie (OP)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Šedivec Dominik</dc:creator>
  <cp:lastModifiedBy>Šedivec Dominik</cp:lastModifiedBy>
  <cp:revision>2</cp:revision>
  <dcterms:created xsi:type="dcterms:W3CDTF">2025-04-26T12:38:47Z</dcterms:created>
  <dcterms:modified xsi:type="dcterms:W3CDTF">2025-04-26T14:28:49Z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0x01010040DB404E0B40F94F8405F9A2185507EC</vt:lpwstr>
  </property>
</Properties>
</file>