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-427" y="-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pPr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08144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pPr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009974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pPr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3170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pPr/>
              <a:t>10/1/2025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557888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pPr/>
              <a:t>10/1/2025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29310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pPr/>
              <a:t>10/1/2025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2121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pPr/>
              <a:t>10/1/2025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847064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pPr/>
              <a:t>10/1/2025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762288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pPr/>
              <a:t>10/1/2025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978344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pPr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38043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pPr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15003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pPr/>
              <a:t>10/1/2025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xmlns="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907234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76" r:id="rId6"/>
    <p:sldLayoutId id="2147483672" r:id="rId7"/>
    <p:sldLayoutId id="2147483673" r:id="rId8"/>
    <p:sldLayoutId id="2147483674" r:id="rId9"/>
    <p:sldLayoutId id="2147483675" r:id="rId10"/>
    <p:sldLayoutId id="214748367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85CB65D0-496F-4797-A015-C85839E35D1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43B2CFD6-F91F-E046-5430-2A9FA01B574B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 t="976" b="13797"/>
          <a:stretch>
            <a:fillRect/>
          </a:stretch>
        </p:blipFill>
        <p:spPr>
          <a:xfrm>
            <a:off x="1" y="10"/>
            <a:ext cx="1219200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95D2C779-8883-4E5F-A170-0F464918C1B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>
            <a:off x="-2307" y="990598"/>
            <a:ext cx="12188952" cy="4745182"/>
          </a:xfrm>
          <a:prstGeom prst="rect">
            <a:avLst/>
          </a:prstGeom>
          <a:gradFill>
            <a:gsLst>
              <a:gs pos="35000">
                <a:srgbClr val="000000">
                  <a:alpha val="41000"/>
                </a:srgbClr>
              </a:gs>
              <a:gs pos="0">
                <a:srgbClr val="000000">
                  <a:alpha val="0"/>
                </a:srgbClr>
              </a:gs>
              <a:gs pos="47744">
                <a:srgbClr val="000000">
                  <a:alpha val="51000"/>
                </a:srgbClr>
              </a:gs>
              <a:gs pos="70000">
                <a:srgbClr val="000000">
                  <a:alpha val="37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48F6E55-E3F1-EDD8-74FC-517578D508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3541" y="990599"/>
            <a:ext cx="5619054" cy="4849091"/>
          </a:xfrm>
        </p:spPr>
        <p:txBody>
          <a:bodyPr anchor="ctr">
            <a:normAutofit/>
          </a:bodyPr>
          <a:lstStyle/>
          <a:p>
            <a:pPr algn="r"/>
            <a:r>
              <a:rPr lang="cs-CZ" b="1" dirty="0">
                <a:solidFill>
                  <a:srgbClr val="FFFFFF"/>
                </a:solidFill>
              </a:rPr>
              <a:t>VIKTIMOLOGIE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7E514A66-BA7F-493E-5163-483365AB21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12865" y="1447799"/>
            <a:ext cx="2368905" cy="4076699"/>
          </a:xfrm>
        </p:spPr>
        <p:txBody>
          <a:bodyPr anchor="ctr">
            <a:normAutofit/>
          </a:bodyPr>
          <a:lstStyle/>
          <a:p>
            <a:endParaRPr lang="cs-CZ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xmlns="" id="{BD96A694-258D-4418-A83C-B9BA72FD44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V="1">
            <a:off x="8115300" y="1780927"/>
            <a:ext cx="0" cy="3390901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sx="88000" sy="88000" algn="tl" rotWithShape="0">
              <a:prstClr val="black">
                <a:alpha val="26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502324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20481D4-9167-FDCA-14FE-7AEDF284F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INFORMACE K VIKTIMOLOGII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D44C9B0-E52C-16F3-EF14-8A6439ACB7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 latinského slova </a:t>
            </a:r>
            <a:r>
              <a:rPr lang="cs-CZ" i="1" dirty="0"/>
              <a:t>viktima</a:t>
            </a:r>
            <a:r>
              <a:rPr lang="cs-CZ" dirty="0"/>
              <a:t>=oběť a řeckého </a:t>
            </a:r>
            <a:r>
              <a:rPr lang="cs-CZ" i="1" dirty="0"/>
              <a:t>logos</a:t>
            </a:r>
            <a:r>
              <a:rPr lang="cs-CZ" dirty="0"/>
              <a:t>=věda</a:t>
            </a:r>
          </a:p>
          <a:p>
            <a:pPr marL="0" indent="0">
              <a:buNone/>
            </a:pPr>
            <a:r>
              <a:rPr lang="cs-CZ" dirty="0"/>
              <a:t>=věda o oběti</a:t>
            </a:r>
          </a:p>
          <a:p>
            <a:r>
              <a:rPr lang="cs-CZ" dirty="0"/>
              <a:t>Oběť=fyzická osoba, která trestným činem utrpěla újmu na životě, zdraví, majetku, cti či na jiných právech</a:t>
            </a:r>
          </a:p>
          <a:p>
            <a:r>
              <a:rPr lang="cs-CZ" dirty="0"/>
              <a:t>Mimo kriminologie se rozumí obětí i např. osoba po nehodě → autonehoda</a:t>
            </a:r>
          </a:p>
        </p:txBody>
      </p:sp>
    </p:spTree>
    <p:extLst>
      <p:ext uri="{BB962C8B-B14F-4D97-AF65-F5344CB8AC3E}">
        <p14:creationId xmlns:p14="http://schemas.microsoft.com/office/powerpoint/2010/main" xmlns="" val="3474075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1365A9B-6468-1F3C-6810-31CED6925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Předmět viktimologie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00AE1539-3228-E4DD-6700-D44B12C380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arenR"/>
            </a:pPr>
            <a:r>
              <a:rPr lang="cs-CZ" dirty="0"/>
              <a:t>Osoba oběti → biologické, psychické a sociální vlastnosti</a:t>
            </a:r>
          </a:p>
          <a:p>
            <a:pPr marL="457200" indent="-457200">
              <a:buAutoNum type="arabicParenR"/>
            </a:pPr>
            <a:r>
              <a:rPr lang="cs-CZ" dirty="0"/>
              <a:t>Vztah mezi pachatelem a obětí </a:t>
            </a:r>
          </a:p>
          <a:p>
            <a:pPr marL="457200" indent="-457200">
              <a:buAutoNum type="arabicParenR"/>
            </a:pPr>
            <a:r>
              <a:rPr lang="cs-CZ" dirty="0"/>
              <a:t>Proces viktimizace → role oběti v něm</a:t>
            </a:r>
          </a:p>
          <a:p>
            <a:pPr marL="457200" indent="-457200">
              <a:buAutoNum type="arabicParenR"/>
            </a:pPr>
            <a:r>
              <a:rPr lang="cs-CZ" dirty="0"/>
              <a:t>Role oběti v procesu odhalování, vyšetřování a soudního projednávání věci</a:t>
            </a:r>
          </a:p>
          <a:p>
            <a:pPr marL="457200" indent="-457200">
              <a:buAutoNum type="arabicParenR"/>
            </a:pPr>
            <a:r>
              <a:rPr lang="cs-CZ" dirty="0"/>
              <a:t>Pomoc obětem, způsoby jejich odškodnění a rehabilitace</a:t>
            </a:r>
          </a:p>
          <a:p>
            <a:pPr marL="457200" indent="-457200">
              <a:buAutoNum type="arabicParenR"/>
            </a:pPr>
            <a:r>
              <a:rPr lang="cs-CZ" dirty="0"/>
              <a:t>Ochrana občanů před viktimizací</a:t>
            </a:r>
          </a:p>
        </p:txBody>
      </p:sp>
    </p:spTree>
    <p:extLst>
      <p:ext uri="{BB962C8B-B14F-4D97-AF65-F5344CB8AC3E}">
        <p14:creationId xmlns:p14="http://schemas.microsoft.com/office/powerpoint/2010/main" xmlns="" val="3757504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C6883D3-BBD5-F6C7-37FC-90CBE5741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Vznik viktimologie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3854773B-43F9-831D-3B0B-DD710F5564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50. léta 20. století</a:t>
            </a:r>
          </a:p>
          <a:p>
            <a:r>
              <a:rPr lang="cs-CZ" dirty="0"/>
              <a:t>2 základní impulzy pro tvorbu viktimologie</a:t>
            </a:r>
          </a:p>
          <a:p>
            <a:pPr marL="0" indent="0">
              <a:buNone/>
            </a:pPr>
            <a:r>
              <a:rPr lang="cs-CZ" dirty="0"/>
              <a:t>	1) Tragické zkušenosti z 2. sv. války</a:t>
            </a:r>
          </a:p>
          <a:p>
            <a:pPr marL="0" indent="0">
              <a:buNone/>
            </a:pPr>
            <a:r>
              <a:rPr lang="cs-CZ" dirty="0"/>
              <a:t>	2) Dosavadní věda ani společnost se </a:t>
            </a:r>
            <a:r>
              <a:rPr lang="cs-CZ" dirty="0" smtClean="0"/>
              <a:t>nezajímaly </a:t>
            </a:r>
            <a:r>
              <a:rPr lang="cs-CZ" dirty="0"/>
              <a:t>o oběť</a:t>
            </a:r>
          </a:p>
          <a:p>
            <a:r>
              <a:rPr lang="cs-CZ" dirty="0"/>
              <a:t>O založení se založili:</a:t>
            </a:r>
          </a:p>
          <a:p>
            <a:pPr marL="0" indent="0">
              <a:buNone/>
            </a:pPr>
            <a:r>
              <a:rPr lang="cs-CZ" dirty="0"/>
              <a:t>	1) Izraelský advokát </a:t>
            </a:r>
            <a:r>
              <a:rPr lang="cs-CZ" dirty="0" err="1"/>
              <a:t>Beniamin</a:t>
            </a:r>
            <a:r>
              <a:rPr lang="cs-CZ" dirty="0"/>
              <a:t> </a:t>
            </a:r>
            <a:r>
              <a:rPr lang="cs-CZ" dirty="0" err="1"/>
              <a:t>Mendelson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2) Americký psychiatr Frederic </a:t>
            </a:r>
            <a:r>
              <a:rPr lang="cs-CZ" dirty="0" err="1"/>
              <a:t>Werthan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3) Německý kriminolog Hans von </a:t>
            </a:r>
            <a:r>
              <a:rPr lang="cs-CZ" dirty="0" err="1"/>
              <a:t>Henting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6059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739CF42-B2B4-935A-0259-80D890545A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Viktimnost a viktimizace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55315C5E-7A73-FBBD-8B93-BFAFB7F39C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Viktimnost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=souhrn předpokladů k tomu, aby se člověk stal obětí TČ</a:t>
            </a:r>
          </a:p>
          <a:p>
            <a:pPr marL="0" indent="0">
              <a:buNone/>
            </a:pPr>
            <a:r>
              <a:rPr lang="cs-CZ" b="1" dirty="0"/>
              <a:t>Viktimizace</a:t>
            </a:r>
          </a:p>
          <a:p>
            <a:pPr marL="0" indent="0">
              <a:buNone/>
            </a:pPr>
            <a:r>
              <a:rPr lang="cs-CZ" dirty="0"/>
              <a:t>=proces přeměny potencionální oběti v oběť skutečnou</a:t>
            </a:r>
          </a:p>
        </p:txBody>
      </p:sp>
    </p:spTree>
    <p:extLst>
      <p:ext uri="{BB962C8B-B14F-4D97-AF65-F5344CB8AC3E}">
        <p14:creationId xmlns:p14="http://schemas.microsoft.com/office/powerpoint/2010/main" xmlns="" val="784419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A8A647D-86AC-D13E-A00A-7EC5DD7CF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Typologie oběti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F3DAC88-E10B-AA99-93FF-035AFE5EC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11251879" cy="3739896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1) Oběti, které zavinily svou viktimizaci</a:t>
            </a:r>
          </a:p>
          <a:p>
            <a:pPr marL="0" indent="0">
              <a:buNone/>
            </a:pPr>
            <a:r>
              <a:rPr lang="cs-CZ" dirty="0"/>
              <a:t>	-Individuálně → např. oběť provokatér</a:t>
            </a:r>
          </a:p>
          <a:p>
            <a:pPr marL="0" indent="0">
              <a:buNone/>
            </a:pPr>
            <a:r>
              <a:rPr lang="cs-CZ" dirty="0"/>
              <a:t>	-Příslušnost </a:t>
            </a:r>
            <a:r>
              <a:rPr lang="cs-CZ" dirty="0" smtClean="0"/>
              <a:t>k </a:t>
            </a:r>
            <a:r>
              <a:rPr lang="cs-CZ" dirty="0"/>
              <a:t>rizikové skupině, která je </a:t>
            </a:r>
            <a:r>
              <a:rPr lang="cs-CZ" dirty="0" smtClean="0"/>
              <a:t>společností </a:t>
            </a:r>
            <a:r>
              <a:rPr lang="cs-CZ" dirty="0"/>
              <a:t>hodnocena negativně → např. alkoholici</a:t>
            </a:r>
          </a:p>
          <a:p>
            <a:pPr marL="0" indent="0">
              <a:buNone/>
            </a:pPr>
            <a:r>
              <a:rPr lang="cs-CZ" b="1" dirty="0"/>
              <a:t>2) Oběti, které nezavinily svou viktimizaci</a:t>
            </a:r>
          </a:p>
          <a:p>
            <a:pPr marL="0" indent="0">
              <a:buNone/>
            </a:pPr>
            <a:r>
              <a:rPr lang="cs-CZ" dirty="0"/>
              <a:t>	-Individuálně → např. okradený občan se zajištěným bytem</a:t>
            </a:r>
          </a:p>
          <a:p>
            <a:pPr marL="0" indent="0">
              <a:buNone/>
            </a:pPr>
            <a:r>
              <a:rPr lang="cs-CZ" dirty="0"/>
              <a:t>	-Příslušnost </a:t>
            </a:r>
            <a:r>
              <a:rPr lang="cs-CZ" dirty="0" smtClean="0"/>
              <a:t>k </a:t>
            </a:r>
            <a:r>
              <a:rPr lang="cs-CZ" dirty="0"/>
              <a:t>rizikové </a:t>
            </a:r>
            <a:r>
              <a:rPr lang="cs-CZ" dirty="0" smtClean="0"/>
              <a:t>skupině, </a:t>
            </a:r>
            <a:r>
              <a:rPr lang="cs-CZ" dirty="0"/>
              <a:t>která je společností hodnocena pozitivně → např. exekutoři</a:t>
            </a:r>
          </a:p>
        </p:txBody>
      </p:sp>
    </p:spTree>
    <p:extLst>
      <p:ext uri="{BB962C8B-B14F-4D97-AF65-F5344CB8AC3E}">
        <p14:creationId xmlns:p14="http://schemas.microsoft.com/office/powerpoint/2010/main" xmlns="" val="1125274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B65383BA-E9DC-D5FF-45A0-2B4D7701E6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B5691F5-857F-4106-29C3-70736FD9D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Typologie oběti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1496EC7-5CE7-C6CF-58A3-5C932A2EC4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10691265" cy="3739896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1) Jiné typy z jiných skupin</a:t>
            </a:r>
          </a:p>
          <a:p>
            <a:pPr marL="0" indent="0">
              <a:buNone/>
            </a:pPr>
            <a:r>
              <a:rPr lang="cs-CZ" dirty="0"/>
              <a:t>	-Predestinovaná oběť → osoba s vysokým stupněm viktimnosti</a:t>
            </a:r>
          </a:p>
          <a:p>
            <a:pPr marL="0" indent="0">
              <a:buNone/>
            </a:pPr>
            <a:r>
              <a:rPr lang="cs-CZ" dirty="0"/>
              <a:t>	-Předstírající oběť → simulant, intrikář</a:t>
            </a:r>
          </a:p>
          <a:p>
            <a:pPr marL="0" indent="0">
              <a:buNone/>
            </a:pPr>
            <a:r>
              <a:rPr lang="cs-CZ" dirty="0"/>
              <a:t>	-Dobrovolná oběť → osoba poškozená na vlastní žádost</a:t>
            </a:r>
          </a:p>
          <a:p>
            <a:pPr marL="0" indent="0">
              <a:buNone/>
            </a:pPr>
            <a:r>
              <a:rPr lang="cs-CZ" dirty="0"/>
              <a:t>	-Oběť recidivista → osoba opakovatelně stávající se obětí</a:t>
            </a:r>
          </a:p>
          <a:p>
            <a:pPr marL="0" indent="0">
              <a:buNone/>
            </a:pPr>
            <a:r>
              <a:rPr lang="cs-CZ" dirty="0"/>
              <a:t>	-Latentní oběť → oběť utajená před orgány činnými v trestním řízení</a:t>
            </a:r>
          </a:p>
          <a:p>
            <a:pPr marL="0" indent="0">
              <a:buNone/>
            </a:pPr>
            <a:r>
              <a:rPr lang="cs-CZ" dirty="0"/>
              <a:t>	-Hypertrofující oběť → oběť zveličující </a:t>
            </a:r>
            <a:r>
              <a:rPr lang="cs-CZ"/>
              <a:t>utrpěnou újmu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4745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xmlns="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xmlns="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153</Words>
  <Application>Microsoft Office PowerPoint</Application>
  <PresentationFormat>Vlastní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ChronicleVTI</vt:lpstr>
      <vt:lpstr>VIKTIMOLOGIE</vt:lpstr>
      <vt:lpstr>Základní INFORMACE K VIKTIMOLOGII</vt:lpstr>
      <vt:lpstr>Předmět viktimologie</vt:lpstr>
      <vt:lpstr>Vznik viktimologie</vt:lpstr>
      <vt:lpstr>Viktimnost a viktimizace</vt:lpstr>
      <vt:lpstr>Typologie oběti</vt:lpstr>
      <vt:lpstr>Typologie oběti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VIKTIMOLOGIE</dc:title>
  <dc:creator>Šedivec Dominik</dc:creator>
  <cp:lastModifiedBy>User</cp:lastModifiedBy>
  <cp:revision>2</cp:revision>
  <dcterms:created xsi:type="dcterms:W3CDTF">2025-09-28T14:33:44Z</dcterms:created>
  <dcterms:modified xsi:type="dcterms:W3CDTF">2025-10-01T12:08:34Z</dcterms:modified>
</cp:coreProperties>
</file>