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DEF137B-68E3-67C9-FC07-19ED1BFB4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75287DD-3A2B-B03D-8C79-D81E406AEC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3BF562D-CFDA-86DD-5019-E41C5D007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F563701-1F84-222D-BACB-8E05DD432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6681B32-2F42-BB40-9E52-F6A28E9C3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851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982B8F-8EED-DD0B-0D95-45CB35D57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18F7236-0BAB-272D-0CE7-C16918693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6354671-91F0-FBBB-DCE1-BD59B14D0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115C5AA-7AC4-D922-8865-8DF60B5E8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8457408-E2DF-705A-1FE3-4827A4D4B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910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A1AA66-1B9C-D9C7-7797-FC9F0D157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09FA091-51D5-A7B0-5E4B-64540325A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ABC3B94-27E1-E51B-06E1-B252F198B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7F09711-C50F-58A2-BB4F-BF3E184F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098CD4D-B0C0-3E50-C2B5-C2E0C79F4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44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FB435D-9B56-B32B-0F98-969F16037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512AC23-76C5-505C-34DB-542B8BF081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E4A7B48-4A88-CB10-82D9-D7670DFC9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C12668E-627A-FA18-0E4A-5586AA6A8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0B36AD4-91BE-1CD8-C58C-2230D5808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32E45CB-8406-F15F-972C-CECF7C2EA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327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92A3F02-5085-20F6-6503-C9DF6E2E9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C6F4B6A-A44A-CD6F-F8DF-B484D6895D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1524399-781F-D5C2-8335-54B4D6151C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AA0ED6E8-688F-87A5-777A-64568E62B7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34DDC6B-106C-BE73-8095-0E1EE9EEE7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ABC83C7E-5705-0A0F-2BFC-478FA83C6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0F6E56B-ECA6-3089-B092-F04404416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7050065-17AD-1415-5B36-B43668556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612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EFEAD6D-52DD-FBFB-DB9B-5A571CC35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0FF77DBD-C62E-0CE8-8386-1132CD9A3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6BB034F-8555-A192-87E8-BD9E0AD90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C118276-45D7-E6C3-DCF7-822ACE1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418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A7DC03A8-5ED8-446E-AF61-3D18DDC0C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BD84A81B-32D9-7B40-6835-74AD23DAB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42452395-4789-D199-CD10-0C4D218EC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878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D5B96AA-E877-226C-B952-0D19EB98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5D09BD8-40CE-6255-568E-38F553309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2E465C1-EC51-228A-1D9D-6E64DFB140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72C76E6-57A4-11EC-6C2A-6000EC461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AD0F50E-3EFA-94F9-6559-928470B11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D007783-2EAE-7FEA-0279-DD7E5C77B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180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91679D7-F42C-42A9-DDAC-DDFD9DB78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AA410BC4-0CFE-F62C-163F-EA3AFC99A0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056FE16-62A4-A9C0-9F09-D57C010C82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E477893-9225-BC55-4324-9BCCF05D2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12F8640-CE85-F091-38F8-64BB82A0B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9EC516E-2FC6-559C-BB23-7EED4BC6E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06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F6A1C14-E36B-E63B-7BC0-65D943C4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993B111-015E-A426-8299-A4376DFF79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8A89C00-2874-1D21-58E1-1B83EA4CC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3636F63-E6F9-2327-4397-150C0CD81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52E028E-BDDA-9769-1057-B1371203A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31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524EE454-2C7D-0D76-1CEB-36C30EE8D3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E6A23E9-7A93-06E8-12EE-B12D6F03C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3130041-A411-C50E-AB94-4A6C9BE04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1E7E4F7-377C-4359-9D49-8240FB3B9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7396CB4-8406-C7F2-4049-2A8BB2506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432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3AFF099-9738-6DB4-4E75-F19037EAD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CB8BB7D-09BE-0905-1DBA-BDFD019A3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BA7D4CD-0F8E-0592-0F95-B4468EBAF7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49A91C-372C-4507-AA92-355AB016B626}" type="datetimeFigureOut">
              <a:rPr lang="cs-CZ" smtClean="0"/>
              <a:t>02.10.2025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6574699-C0AF-7D10-DD48-6DF1FA8A8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7387E0A-095F-E554-A544-2767656FC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AE2571-D62A-48FD-ABFE-2472EA650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43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Evropsk%C3%A1_centr%C3%A1ln%C3%AD_banka#/media/Soubor:Logo_European_Central_Bank.svg" TargetMode="External"/><Relationship Id="rId3" Type="http://schemas.openxmlformats.org/officeDocument/2006/relationships/hyperlink" Target="https://upload.wikimedia.org/wikipedia/commons/7/7f/European_union_emu_map_en.png" TargetMode="External"/><Relationship Id="rId7" Type="http://schemas.openxmlformats.org/officeDocument/2006/relationships/hyperlink" Target="https://european-union.europa.eu/institutions-law-budget/euro/countries-using-euro_cs" TargetMode="External"/><Relationship Id="rId2" Type="http://schemas.openxmlformats.org/officeDocument/2006/relationships/hyperlink" Target="https://cs.wikipedia.org/wiki/Evropsk%C3%A1_m%C4%9Bnov%C3%A1_un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Evropsk%C3%A1_centr%C3%A1ln%C3%AD_banka#/media/Soubor:Europ%C3%A4ische_Zentralbank_Frankfurt.jpg" TargetMode="External"/><Relationship Id="rId5" Type="http://schemas.openxmlformats.org/officeDocument/2006/relationships/hyperlink" Target="https://cs.wikipedia.org/wiki/Evropsk%C3%A1_m%C4%9Bnov%C3%A1_jednotka#/media/Soubor:Unicode_0x20A0.svg" TargetMode="External"/><Relationship Id="rId4" Type="http://schemas.openxmlformats.org/officeDocument/2006/relationships/hyperlink" Target="https://upload.wikimedia.org/wikipedia/commons/0/0b/Euro_Series_Banknotes_%282019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4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bsah obrázku text, Sbírka, Bankovka, Papírový výrobek&#10;&#10;Obsah generovaný pomocí AI může být nesprávný.">
            <a:extLst>
              <a:ext uri="{FF2B5EF4-FFF2-40B4-BE49-F238E27FC236}">
                <a16:creationId xmlns:a16="http://schemas.microsoft.com/office/drawing/2014/main" id="{8D9835F0-2219-C303-E84F-2795642D2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" t="9091" r="11471" b="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35D66C1D-B160-29B8-878B-D78C836127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cs-CZ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Evropská měnová unie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5CAD5D0-ED52-7A7B-25CC-DD1D6A1AAE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67036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E3630EE3-31AD-257D-BFBE-6FE5EAE6C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cs-CZ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AF54566-9799-8234-1004-47DFA3A21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Členy jsou všechny země EU (jak měna tak kurzy)</a:t>
            </a:r>
          </a:p>
          <a:p>
            <a:pPr marL="0" indent="0">
              <a:buNone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 spolupráce ECB a CB daných států</a:t>
            </a:r>
          </a:p>
          <a:p>
            <a:pPr marL="0" indent="0">
              <a:buNone/>
            </a:pP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Zajímavost: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 používají i státy mimo jak EMU tak i Evropské unii a některé dokonce bez dovolení EU</a:t>
            </a:r>
          </a:p>
          <a:p>
            <a:pPr marL="0" indent="0"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Obsah obrázku mapa, text, atlas&#10;&#10;Obsah generovaný pomocí AI může být nesprávný.">
            <a:extLst>
              <a:ext uri="{FF2B5EF4-FFF2-40B4-BE49-F238E27FC236}">
                <a16:creationId xmlns:a16="http://schemas.microsoft.com/office/drawing/2014/main" id="{CCB05B20-0E97-FD6A-9971-08E7F95A5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7" r="2963"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210790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48860436-5C3E-F244-0831-AFBD0DC1B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s-CZ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Vývoj EMU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0792991-9ABB-A8E4-C4D0-C6852FF3B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Předstupněm EMU byl Evropský měnový systém (EMS)</a:t>
            </a:r>
          </a:p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EMS zavedl navázání evropským měn na ECU (Evropská měnová jednotka)</a:t>
            </a:r>
          </a:p>
        </p:txBody>
      </p:sp>
      <p:pic>
        <p:nvPicPr>
          <p:cNvPr id="4098" name="Picture 2" descr="undefined">
            <a:extLst>
              <a:ext uri="{FF2B5EF4-FFF2-40B4-BE49-F238E27FC236}">
                <a16:creationId xmlns:a16="http://schemas.microsoft.com/office/drawing/2014/main" id="{00AB5C51-7B4B-5945-7304-BB41CC263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9" r="2617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145792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1235A01-DD8C-A766-501F-99717360D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s-CZ" sz="4200" b="1">
                <a:latin typeface="Times New Roman" panose="02020603050405020304" pitchFamily="18" charset="0"/>
                <a:cs typeface="Times New Roman" panose="02020603050405020304" pitchFamily="18" charset="0"/>
              </a:rPr>
              <a:t>Evropská měnová jednotka </a:t>
            </a:r>
          </a:p>
        </p:txBody>
      </p:sp>
      <p:sp>
        <p:nvSpPr>
          <p:cNvPr id="308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88672AE-9592-4997-68E2-C11787AE2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Košová měnová jednotka Evropského společenství (předchůdce Evropské unie) sloužící k zúčtování mezinárodních operací</a:t>
            </a:r>
          </a:p>
          <a:p>
            <a:endParaRPr lang="cs-CZ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Logo evropské měnové jednotky →</a:t>
            </a:r>
          </a:p>
          <a:p>
            <a:endParaRPr lang="cs-CZ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ADC2B4FB-93D0-F9A9-C614-26B001A9B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505110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33489FD-8AF5-C01F-F570-C1C54CFA5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Státy používající euro a jsou v EU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C7195BB-EB69-94BF-D990-AD0AFCDB3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Rakousko		• Řecko		• Portugalsko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Belgie		• Irsko		• Slovensko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Chorvatsko	• Itálie		• Slovinsko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Kypr		• Lotyšsko		• Španělsko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Estonsko		• Litva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Finsko		• Lucembursko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Francie		• Malta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Německo		• Nizozemsko</a:t>
            </a:r>
          </a:p>
        </p:txBody>
      </p:sp>
    </p:spTree>
    <p:extLst>
      <p:ext uri="{BB962C8B-B14F-4D97-AF65-F5344CB8AC3E}">
        <p14:creationId xmlns:p14="http://schemas.microsoft.com/office/powerpoint/2010/main" val="1028364889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99AD7F8-74BE-E00B-D233-8A131540B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Státy nepoužívající euro a jsou v EU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E52E434-E85E-FE6B-2F06-7EE5069ABB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Bulharsko ! → Bulharský lev (BGN)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Česká republika → Česká koruna (CZK)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Maďarsko → Maďarský forint (HUF)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Polsko → Polská zlotý (PLN)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Rumunsko → Rumunská lei (RON)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Švédsko → Švédská koruna (SEK)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Dánsko → Dánská koruna (DKK)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! Bulharsko od 1.1.2026 přechází na euro</a:t>
            </a:r>
          </a:p>
        </p:txBody>
      </p:sp>
    </p:spTree>
    <p:extLst>
      <p:ext uri="{BB962C8B-B14F-4D97-AF65-F5344CB8AC3E}">
        <p14:creationId xmlns:p14="http://schemas.microsoft.com/office/powerpoint/2010/main" val="308817795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76CA5B7-880C-AFE5-36C2-AC4CBCC22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cs-CZ" sz="3800" b="1">
                <a:latin typeface="Times New Roman" panose="02020603050405020304" pitchFamily="18" charset="0"/>
                <a:cs typeface="Times New Roman" panose="02020603050405020304" pitchFamily="18" charset="0"/>
              </a:rPr>
              <a:t>Evropská centrální banka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A9C7D0E-C496-CDB1-F5FA-7A208B4E5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cs-CZ" sz="2200">
                <a:latin typeface="Times New Roman" panose="02020603050405020304" pitchFamily="18" charset="0"/>
                <a:cs typeface="Times New Roman" panose="02020603050405020304" pitchFamily="18" charset="0"/>
              </a:rPr>
              <a:t>Založena 1. června 1998</a:t>
            </a:r>
          </a:p>
          <a:p>
            <a:r>
              <a:rPr lang="cs-CZ" sz="2200">
                <a:latin typeface="Times New Roman" panose="02020603050405020304" pitchFamily="18" charset="0"/>
                <a:cs typeface="Times New Roman" panose="02020603050405020304" pitchFamily="18" charset="0"/>
              </a:rPr>
              <a:t>Sídlo: Frankfurt nad Mohanem, Německo</a:t>
            </a:r>
          </a:p>
          <a:p>
            <a:r>
              <a:rPr lang="cs-CZ" sz="2200">
                <a:latin typeface="Times New Roman" panose="02020603050405020304" pitchFamily="18" charset="0"/>
                <a:cs typeface="Times New Roman" panose="02020603050405020304" pitchFamily="18" charset="0"/>
              </a:rPr>
              <a:t>Úkolem je udržování cen v zemích, které euro používají</a:t>
            </a:r>
          </a:p>
          <a:p>
            <a:endParaRPr lang="cs-CZ" sz="2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 descr="Obsah obrázku symbol, kruh, logo, Grafika&#10;&#10;Obsah generovaný pomocí AI může být nesprávný.">
            <a:extLst>
              <a:ext uri="{FF2B5EF4-FFF2-40B4-BE49-F238E27FC236}">
                <a16:creationId xmlns:a16="http://schemas.microsoft.com/office/drawing/2014/main" id="{B9C0B5DC-5E61-7604-D929-3CC76BDBB6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5860" y="640080"/>
            <a:ext cx="674059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054000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907E255-AD36-C12B-42D2-CAEA79D2C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D713858-C07E-1348-0346-F71389465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https://cs.wikipedia.org/wiki/Evropsk%C3%A1_m%C4%9Bnov%C3%A1_unie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https://upload.wikimedia.org/wikipedia/commons/7/7f/European_union_emu_map_en.png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https://upload.wikimedia.org/wikipedia/commons/0/0b/Euro_Series_Banknotes_%282019%29.jpg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https://cs.wikipedia.org/wiki/Evropsk%C3%A1_m%C4%9Bnov%C3%A1_jednotka#/media/Soubor:Unicode_0x20A0.svg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https://cs.wikipedia.org/wiki/Evropsk%C3%A1_centr%C3%A1ln%C3%AD_banka#/media/Soubor:Europ%C3%A4ische_Zentralbank_Frankfurt.jpg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https://european-union.europa.eu/institutions-law-budget/euro/countries-using-euro_cs</a:t>
            </a:r>
            <a:endParaRPr lang="cs-CZ" dirty="0"/>
          </a:p>
          <a:p>
            <a:pPr marL="0" indent="0">
              <a:buNone/>
            </a:pPr>
            <a:r>
              <a:rPr lang="cs-CZ">
                <a:hlinkClick r:id="rId8"/>
              </a:rPr>
              <a:t>https://cs.wikipedia.org/wiki/Evropsk%C3%A1_centr%C3%A1ln%C3%AD_banka#/media/Soubor:Logo_European_Central_Bank.svg</a:t>
            </a:r>
            <a:endParaRPr lang="cs-CZ"/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18866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448</Words>
  <Application>Microsoft Office PowerPoint</Application>
  <PresentationFormat>Širokoúhlá obrazovka</PresentationFormat>
  <Paragraphs>47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Times New Roman</vt:lpstr>
      <vt:lpstr>Motiv Office</vt:lpstr>
      <vt:lpstr>Evropská měnová unie</vt:lpstr>
      <vt:lpstr>Základní informace</vt:lpstr>
      <vt:lpstr>Vývoj EMU</vt:lpstr>
      <vt:lpstr>Evropská měnová jednotka </vt:lpstr>
      <vt:lpstr>Státy používající euro a jsou v EU</vt:lpstr>
      <vt:lpstr>Státy nepoužívající euro a jsou v EU</vt:lpstr>
      <vt:lpstr>Evropská centrální banka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1</cp:revision>
  <dcterms:created xsi:type="dcterms:W3CDTF">2025-10-02T14:54:46Z</dcterms:created>
  <dcterms:modified xsi:type="dcterms:W3CDTF">2025-10-02T15:49:44Z</dcterms:modified>
</cp:coreProperties>
</file>