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9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84" d="100"/>
          <a:sy n="84" d="100"/>
        </p:scale>
        <p:origin x="-619" y="-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xmlns="" id="{EA67E988-5919-57BB-C7DE-D3EAD38A304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10/14/2025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4382242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10/14/2025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1778614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10/14/2025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8439752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10/14/2025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948432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10/14/2025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1342828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10/14/2025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3993104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10/14/2025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7194238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10/14/2025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7572243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10/14/2025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0375746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10/14/2025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1968819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10/14/2025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9455354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10/14/2025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xmlns="" id="{774A975B-A886-5202-0489-6965514A0D1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1867740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  <p:sldLayoutId id="2147483706" r:id="rId3"/>
    <p:sldLayoutId id="2147483707" r:id="rId4"/>
    <p:sldLayoutId id="2147483708" r:id="rId5"/>
    <p:sldLayoutId id="2147483702" r:id="rId6"/>
    <p:sldLayoutId id="2147483698" r:id="rId7"/>
    <p:sldLayoutId id="2147483699" r:id="rId8"/>
    <p:sldLayoutId id="2147483700" r:id="rId9"/>
    <p:sldLayoutId id="2147483701" r:id="rId10"/>
    <p:sldLayoutId id="2147483703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0EECA69B-4C2A-7F31-8019-E90DB3BD49C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xmlns="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85348294-5911-BD48-A4F6-63A97B07AE17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rcRect t="1964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857DEAC1-B3AA-6569-0A44-A191DF2F3C6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5577840"/>
            <a:ext cx="12191999" cy="1280160"/>
          </a:xfrm>
          <a:prstGeom prst="rect">
            <a:avLst/>
          </a:prstGeom>
          <a:solidFill>
            <a:schemeClr val="bg1">
              <a:alpha val="2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BF24A01D-89C2-4E26-3926-A58C48A59D8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39" y="5731580"/>
            <a:ext cx="8196431" cy="960120"/>
          </a:xfrm>
          <a:ln>
            <a:noFill/>
          </a:ln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cs-CZ" sz="3100" b="1" dirty="0"/>
              <a:t>Trestní právo procesní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xmlns="" id="{C1D8F73D-A0AF-9F7D-69EC-5D8747DD0A5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604503" y="5731580"/>
            <a:ext cx="3392781" cy="960120"/>
          </a:xfrm>
        </p:spPr>
        <p:txBody>
          <a:bodyPr anchor="ctr">
            <a:normAutofit/>
          </a:bodyPr>
          <a:lstStyle/>
          <a:p>
            <a:pPr algn="r"/>
            <a:r>
              <a:rPr lang="cs-CZ" sz="1900" dirty="0"/>
              <a:t>Autor: Dominik Šedivec, BPČ2</a:t>
            </a:r>
          </a:p>
        </p:txBody>
      </p:sp>
    </p:spTree>
    <p:extLst>
      <p:ext uri="{BB962C8B-B14F-4D97-AF65-F5344CB8AC3E}">
        <p14:creationId xmlns:p14="http://schemas.microsoft.com/office/powerpoint/2010/main" xmlns="" val="9997111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randomBar dir="vert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81D8FC2C-0901-77FB-9E32-CE583BBB94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TPP - úvod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71A79AC8-577E-CC50-5A47-2FDF82B68A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Trestní řízení je zákonem upravený postup orgánů činných v trestním řízení, popř. i jiných osob zúčastněných na TŘ a jehož úkolem je zjistit zda byl TČ spáchán, a je-li tomu tak, zjistit pachatele TČ a uložit mu dle zákona trest či ochranné opatření, rozhodnutí vykonat, popř. jeho výkon nařídit</a:t>
            </a:r>
          </a:p>
          <a:p>
            <a:r>
              <a:rPr lang="cs-CZ" dirty="0"/>
              <a:t>Dále působí k upevňování zákonnosti, k předcházení a zamezování páchání TČ a k výchově občanů</a:t>
            </a:r>
          </a:p>
          <a:p>
            <a:r>
              <a:rPr lang="cs-CZ" dirty="0"/>
              <a:t>TPP je upraveno v Trestním řádu (zákon č. 141/1961 Sb., o trestním řízení soudním)</a:t>
            </a:r>
          </a:p>
          <a:p>
            <a:r>
              <a:rPr lang="cs-CZ" b="1" dirty="0"/>
              <a:t>Trestní řád</a:t>
            </a:r>
            <a:r>
              <a:rPr lang="cs-CZ" dirty="0"/>
              <a:t> = obecný předpis, podle kterého se postupuje, nestanoví-li zvláštní zákon jinak (i ve věcech soudnictví mládeže či PO)</a:t>
            </a:r>
          </a:p>
          <a:p>
            <a:r>
              <a:rPr lang="cs-CZ" dirty="0"/>
              <a:t>Trestní řád stanoví pravomoc a působnost OČTŘ (soud, státní zastupitelství a policejní orgán), jejich úkolem je postupovat tak, aby byl naplněn účel v trestním řízení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806267"/>
      </p:ext>
    </p:extLst>
  </p:cSld>
  <p:clrMapOvr>
    <a:masterClrMapping/>
  </p:clrMapOvr>
  <p:transition spd="slow">
    <p:randomBar dir="vert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CB3D0A21-265D-A23C-EB0A-B31C06D70F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Účel trestního řízení a TPP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ECC06DF8-5648-0A0D-99FE-DED78DDB61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Bierstadt" panose="020B0004020202020204" pitchFamily="34" charset="0"/>
              <a:buChar char="="/>
            </a:pPr>
            <a:r>
              <a:rPr lang="cs-CZ" dirty="0"/>
              <a:t>odhalení pachatele skutku, který naplňuje znaky TČ dle TPH (SPTČ), vyšetřit tento skutek a postavit pachatele před soud</a:t>
            </a:r>
          </a:p>
          <a:p>
            <a:r>
              <a:rPr lang="cs-CZ" dirty="0"/>
              <a:t>Jestliže soud shledá pachatele vinným, uloží mu trest či ochranné opatření, popř. upustí od potrestání a zajistí výkon trestu i ochranného opatření</a:t>
            </a:r>
          </a:p>
          <a:p>
            <a:r>
              <a:rPr lang="cs-CZ" b="1" dirty="0"/>
              <a:t>Hlavní účel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/>
              <a:t>Zajištění realizace TPH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/>
              <a:t>Ochrana společnosti a potrestání pachatele </a:t>
            </a:r>
          </a:p>
        </p:txBody>
      </p:sp>
    </p:spTree>
    <p:extLst>
      <p:ext uri="{BB962C8B-B14F-4D97-AF65-F5344CB8AC3E}">
        <p14:creationId xmlns:p14="http://schemas.microsoft.com/office/powerpoint/2010/main" xmlns="" val="602645473"/>
      </p:ext>
    </p:extLst>
  </p:cSld>
  <p:clrMapOvr>
    <a:masterClrMapping/>
  </p:clrMapOvr>
  <p:transition spd="slow">
    <p:randomBar dir="vert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9673154C-DD28-DD32-A916-F398BD7083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TPP a jiná odvětví práva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B1FB84DD-C6C1-EE5A-B0F6-A067C17BA4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 typeface="+mj-lt"/>
              <a:buAutoNum type="arabicParenR"/>
            </a:pPr>
            <a:r>
              <a:rPr lang="cs-CZ" dirty="0"/>
              <a:t>Ústavní právo (→Ústava ČR)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/>
              <a:t>Listina základních práv a svobod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/>
              <a:t>Mezinárodní právo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/>
              <a:t>Občanské právo procesní</a:t>
            </a:r>
          </a:p>
        </p:txBody>
      </p:sp>
    </p:spTree>
    <p:extLst>
      <p:ext uri="{BB962C8B-B14F-4D97-AF65-F5344CB8AC3E}">
        <p14:creationId xmlns:p14="http://schemas.microsoft.com/office/powerpoint/2010/main" xmlns="" val="3941855001"/>
      </p:ext>
    </p:extLst>
  </p:cSld>
  <p:clrMapOvr>
    <a:masterClrMapping/>
  </p:clrMapOvr>
  <p:transition spd="slow">
    <p:randomBar dir="vert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F570E818-7EA9-FDAC-36F4-6C59A3220C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TPP a související vědní obory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EB5EFDF0-4E76-4A46-983E-C1B8902A32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 typeface="+mj-lt"/>
              <a:buAutoNum type="arabicParenR"/>
            </a:pPr>
            <a:r>
              <a:rPr lang="cs-CZ" dirty="0"/>
              <a:t>Kriminalistika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/>
              <a:t>Kriminologie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/>
              <a:t>Forenzní disciplíny (→soudní lékařství, inženýrství,....)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/>
              <a:t>Viktimologie (součást kriminologie)</a:t>
            </a:r>
          </a:p>
        </p:txBody>
      </p:sp>
    </p:spTree>
    <p:extLst>
      <p:ext uri="{BB962C8B-B14F-4D97-AF65-F5344CB8AC3E}">
        <p14:creationId xmlns:p14="http://schemas.microsoft.com/office/powerpoint/2010/main" xmlns="" val="1718449872"/>
      </p:ext>
    </p:extLst>
  </p:cSld>
  <p:clrMapOvr>
    <a:masterClrMapping/>
  </p:clrMapOvr>
  <p:transition spd="slow">
    <p:randomBar dir="vert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28066A1E-0387-ED3B-D04E-0E16C5122F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Prameny TPP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D2652454-1BE6-EAB2-C2A5-5304F5981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441448"/>
            <a:ext cx="11155680" cy="4416552"/>
          </a:xfrm>
        </p:spPr>
        <p:txBody>
          <a:bodyPr>
            <a:normAutofit lnSpcReduction="10000"/>
          </a:bodyPr>
          <a:lstStyle/>
          <a:p>
            <a:r>
              <a:rPr lang="cs-CZ" b="1" dirty="0"/>
              <a:t>Prameny TPP </a:t>
            </a:r>
            <a:r>
              <a:rPr lang="cs-CZ" dirty="0"/>
              <a:t>= všechny právní předpisy, které obsahují TPP</a:t>
            </a:r>
          </a:p>
          <a:p>
            <a:r>
              <a:rPr lang="cs-CZ" b="1" dirty="0"/>
              <a:t>Hl. pramen</a:t>
            </a:r>
            <a:r>
              <a:rPr lang="cs-CZ" dirty="0"/>
              <a:t> = Trestní řád</a:t>
            </a:r>
          </a:p>
          <a:p>
            <a:pPr marL="0" indent="0">
              <a:buNone/>
            </a:pPr>
            <a:r>
              <a:rPr lang="cs-CZ" dirty="0"/>
              <a:t>____________________________________________________________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/>
              <a:t>Zákon č. 218/2003 Sb., o odpovědnosti mládeže za protiprávní činy a o soudnictví ve věcech mládeže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/>
              <a:t>Zákon č. 418/2011 Sb., o trestní odpovědnosti právnických osob a řízení proti nim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/>
              <a:t>Zákon č. 6/2002 Sb., o soudech a soudcích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/>
              <a:t>Zákon č. 283/1993 Sb., o státním zastupitelství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/>
              <a:t>Zákon č. 273/2008 Sb., o Policii ČR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/>
              <a:t>Zákon č. 85/1996 Sb., o advokaci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/>
              <a:t>Zákon č. 169/1999 Sb., o výkonu trestu odnětí svobody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/>
              <a:t>Zákon č. 257/2000 Sb., o Probační a mediační službě</a:t>
            </a:r>
          </a:p>
          <a:p>
            <a:pPr marL="342900" indent="-342900">
              <a:buFont typeface="+mj-lt"/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06014146"/>
      </p:ext>
    </p:extLst>
  </p:cSld>
  <p:clrMapOvr>
    <a:masterClrMapping/>
  </p:clrMapOvr>
  <p:transition spd="slow">
    <p:randomBar dir="vert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7BB483AE-ED1C-ED78-7DD5-AF74263C66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Působnost trestního řádu - časová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3547D985-3B0F-D35A-B39E-0457DE12B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578608"/>
            <a:ext cx="11155680" cy="3767328"/>
          </a:xfrm>
        </p:spPr>
        <p:txBody>
          <a:bodyPr/>
          <a:lstStyle/>
          <a:p>
            <a:pPr>
              <a:buFont typeface="Bierstadt" panose="020B0004020202020204" pitchFamily="34" charset="0"/>
              <a:buChar char="="/>
            </a:pPr>
            <a:r>
              <a:rPr lang="cs-CZ" dirty="0"/>
              <a:t>od kdy do kdy zákon platí (platnost zákona = vyhlášením ve Sbírce zákonů; účinnost = zákon je závazný a musíme se dle něj řídit - !zákon nabývá účinnosti 15. dnem po vyhlášení či od určitého data)</a:t>
            </a:r>
          </a:p>
          <a:p>
            <a:r>
              <a:rPr lang="cs-CZ" dirty="0"/>
              <a:t>Určuje, kterou verzi zákona (starší či novelizovanou) lze na daný případ použít</a:t>
            </a:r>
          </a:p>
          <a:p>
            <a:r>
              <a:rPr lang="cs-CZ" dirty="0"/>
              <a:t>Úkony v trestním řízení lze konat jen dle zákona účinného v době jejich provádění, bez ohledu na to, kdy byl TČ o kterém se jedná spáchán (!zákaz retroaktivit)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62656912"/>
      </p:ext>
    </p:extLst>
  </p:cSld>
  <p:clrMapOvr>
    <a:masterClrMapping/>
  </p:clrMapOvr>
  <p:transition spd="slow">
    <p:randomBar dir="vert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2C084756-9131-EDA0-C9EF-76DED919CA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Působnost trestního řádu – věcná, místní a osobní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9F3447FD-27C1-BDAB-F3B2-D9CD3ABD27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578607"/>
            <a:ext cx="11155680" cy="4016745"/>
          </a:xfrm>
        </p:spPr>
        <p:txBody>
          <a:bodyPr/>
          <a:lstStyle/>
          <a:p>
            <a:r>
              <a:rPr lang="cs-CZ" b="1" dirty="0"/>
              <a:t>Věcná působnost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cs-CZ" dirty="0"/>
              <a:t>Řeší TČ a trestní řízení =&gt; trestní řád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cs-CZ" dirty="0"/>
              <a:t>Určení společenských vztahů na které dopadají a co řeší</a:t>
            </a:r>
          </a:p>
          <a:p>
            <a:r>
              <a:rPr lang="cs-CZ" b="1" dirty="0"/>
              <a:t>Místní působnost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cs-CZ" dirty="0"/>
              <a:t>Kde zákon platí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cs-CZ" dirty="0"/>
              <a:t>Trestní řád = území ČR</a:t>
            </a:r>
          </a:p>
          <a:p>
            <a:r>
              <a:rPr lang="cs-CZ" b="1" dirty="0"/>
              <a:t>Osobní působnost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cs-CZ" dirty="0"/>
              <a:t>Na koho se daný zákon vztahuje/pro koho platí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cs-CZ" dirty="0"/>
              <a:t>Trestní řád = všichni občané ČR (výjimka: prezident, diplomaté,.... → lidé s imunitou)</a:t>
            </a:r>
          </a:p>
        </p:txBody>
      </p:sp>
    </p:spTree>
    <p:extLst>
      <p:ext uri="{BB962C8B-B14F-4D97-AF65-F5344CB8AC3E}">
        <p14:creationId xmlns:p14="http://schemas.microsoft.com/office/powerpoint/2010/main" xmlns="" val="2577626016"/>
      </p:ext>
    </p:extLst>
  </p:cSld>
  <p:clrMapOvr>
    <a:masterClrMapping/>
  </p:clrMapOvr>
  <p:transition spd="slow">
    <p:randomBar dir="vert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6B243E90-BC5B-55CF-DB5D-92B33C665E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Zásady trestního řízení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9DCF034A-BB91-2BBB-0791-7C1E28D170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578608"/>
            <a:ext cx="11258988" cy="3767328"/>
          </a:xfrm>
        </p:spPr>
        <p:txBody>
          <a:bodyPr/>
          <a:lstStyle/>
          <a:p>
            <a:pPr marL="342900" indent="-342900">
              <a:buFont typeface="+mj-lt"/>
              <a:buAutoNum type="arabicParenR"/>
            </a:pPr>
            <a:r>
              <a:rPr lang="cs-CZ" dirty="0"/>
              <a:t>Stíhání jen ze zákonných důvodů → bez TČ nemohu osobu stíhat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/>
              <a:t>Zásada presumpce neviny → dokud není osoba odsouzena, je </a:t>
            </a:r>
            <a:r>
              <a:rPr lang="cs-CZ" dirty="0" smtClean="0"/>
              <a:t>bráno, </a:t>
            </a:r>
            <a:r>
              <a:rPr lang="cs-CZ" dirty="0"/>
              <a:t>jako by byla nevinná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/>
              <a:t>Zásada oficiality → OČTŘ musí postupovat z úřední povinnosti (=musí konat)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/>
              <a:t>Zásada rychlosti řízení → co nejrychlejší trestní řízení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/>
              <a:t>Zásada přiměřenosti → co nejmenší zásah do lidských práv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/>
              <a:t>Zásada zajištění práva na obhajobu → právo obhajovat se (právo na zvolení či přidělení advokáta)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/>
              <a:t>Zásada ústnosti → soud rozhoduje na základě ústního přednesu = přednes všech důkazů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/>
              <a:t>Zásada veřejnosti → soudní řízení je veřejné (!výjimka: o výjimce rozhodne soud – např. u případu znásilnění) </a:t>
            </a:r>
          </a:p>
        </p:txBody>
      </p:sp>
    </p:spTree>
    <p:extLst>
      <p:ext uri="{BB962C8B-B14F-4D97-AF65-F5344CB8AC3E}">
        <p14:creationId xmlns:p14="http://schemas.microsoft.com/office/powerpoint/2010/main" xmlns="" val="3542459337"/>
      </p:ext>
    </p:extLst>
  </p:cSld>
  <p:clrMapOvr>
    <a:masterClrMapping/>
  </p:clrMapOvr>
  <p:transition spd="slow">
    <p:randomBar dir="vert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0F86237B-A09D-AA8C-CDCB-A6485DFB95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Subjekty trestního řízení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00E70958-4312-6044-7376-46ACA1A7DC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OČTŘ = soud, státní zastupitelství a policejní orgán</a:t>
            </a:r>
          </a:p>
          <a:p>
            <a:r>
              <a:rPr lang="cs-CZ" dirty="0"/>
              <a:t>Osoba, pro níž se vede trestní řízení – pachatel domnělého TČ</a:t>
            </a:r>
          </a:p>
          <a:p>
            <a:r>
              <a:rPr lang="cs-CZ" dirty="0"/>
              <a:t>Pomocné osoby OČTŘ</a:t>
            </a:r>
          </a:p>
          <a:p>
            <a:r>
              <a:rPr lang="cs-CZ" dirty="0"/>
              <a:t>Obhájce, svědek,....</a:t>
            </a:r>
          </a:p>
        </p:txBody>
      </p:sp>
    </p:spTree>
    <p:extLst>
      <p:ext uri="{BB962C8B-B14F-4D97-AF65-F5344CB8AC3E}">
        <p14:creationId xmlns:p14="http://schemas.microsoft.com/office/powerpoint/2010/main" xmlns="" val="1617551764"/>
      </p:ext>
    </p:extLst>
  </p:cSld>
  <p:clrMapOvr>
    <a:masterClrMapping/>
  </p:clrMapOvr>
  <p:transition spd="slow">
    <p:randomBar dir="vert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2BDC42F6-20CD-3038-29E9-2387D65A11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Úkoly státního zastupitelství &amp; státního zástupce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A09C84DF-335F-D819-58FB-27453F3054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578608"/>
            <a:ext cx="11155680" cy="4279392"/>
          </a:xfrm>
        </p:spPr>
        <p:txBody>
          <a:bodyPr/>
          <a:lstStyle/>
          <a:p>
            <a:r>
              <a:rPr lang="cs-CZ" dirty="0"/>
              <a:t>Státní zástupce zastupuje společenské zájmy státu</a:t>
            </a:r>
          </a:p>
          <a:p>
            <a:r>
              <a:rPr lang="cs-CZ" dirty="0"/>
              <a:t>Dbá na to, aby žádná nevinná osoba nebyla trestně stíhána, obžalovaná a odsouzená</a:t>
            </a:r>
          </a:p>
          <a:p>
            <a:r>
              <a:rPr lang="cs-CZ" dirty="0"/>
              <a:t>Účastní se řízení již před soudem</a:t>
            </a:r>
          </a:p>
          <a:p>
            <a:r>
              <a:rPr lang="cs-CZ" b="1" dirty="0"/>
              <a:t>Oprávnění SZ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/>
              <a:t>Rozhodnutí o (podmíněném) zastavení či přerušení trestního stíhání o postoupení věci jinému orgánu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/>
              <a:t>Podávat žaloby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/>
              <a:t>Rozhodnutí o prodloužení vazby a o ponechání obviněného ve vazbě, o propuštění z vazby na svobodu a žádosti obviněného o propuštění z vazby na svobodu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/>
              <a:t>Exhumaci mrtvoly</a:t>
            </a:r>
          </a:p>
          <a:p>
            <a:pPr marL="0" indent="0">
              <a:buNone/>
            </a:pPr>
            <a:r>
              <a:rPr lang="cs-CZ" i="1" dirty="0"/>
              <a:t>Zastavení </a:t>
            </a:r>
            <a:r>
              <a:rPr lang="cs-CZ" i="1" dirty="0" err="1"/>
              <a:t>tr</a:t>
            </a:r>
            <a:r>
              <a:rPr lang="cs-CZ" i="1" dirty="0"/>
              <a:t>. řízení = smrt pachatele; přerušení </a:t>
            </a:r>
            <a:r>
              <a:rPr lang="cs-CZ" i="1" dirty="0" err="1"/>
              <a:t>tr</a:t>
            </a:r>
            <a:r>
              <a:rPr lang="cs-CZ" i="1" dirty="0"/>
              <a:t>. řízení = vážná nemoc pachatele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83866759"/>
      </p:ext>
    </p:extLst>
  </p:cSld>
  <p:clrMapOvr>
    <a:masterClrMapping/>
  </p:clrMapOvr>
  <p:transition spd="slow">
    <p:randomBar dir="vert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4F02CCE1-7101-A620-BA4D-E85A0AFA12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Policejní orgány – čím se rozumí policejní orgán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887FEF19-065F-3674-2649-AE0B978BE2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/>
              <a:t>Policejním orgánem se rozumí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/>
              <a:t>Útvary Policie ČR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/>
              <a:t>Generální inspekce bezpečnostních sborů – GIBS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/>
              <a:t>Pověřené orgány Vězeňské služby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/>
              <a:t>Pověřené orgány Celní správy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/>
              <a:t>Pověřené orgány Vojenské policie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/>
              <a:t>Pověřené orgány Bezpečnostní a informační služby – BIS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/>
              <a:t>Pověřené orgány Úřadu pro zahraniční styky a informace – ÚZSI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/>
              <a:t>Pověřené orgány Vojenského zpravodajství</a:t>
            </a:r>
          </a:p>
          <a:p>
            <a:pPr marL="342900" indent="-342900">
              <a:buFont typeface="+mj-lt"/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86635220"/>
      </p:ext>
    </p:extLst>
  </p:cSld>
  <p:clrMapOvr>
    <a:masterClrMapping/>
  </p:clrMapOvr>
  <p:transition spd="slow">
    <p:randomBar dir="vert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BBF60525-3338-9238-C497-4DE2824386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Policejní orgány – úkol policejních orgánů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8D7D0406-F83E-9A17-2285-D419A4BCF6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Úkol: v předsoudním stádiu trestního řízení je pod dozorem SZ prověřovat trestní oznámení a ostatní podněty k </a:t>
            </a:r>
            <a:r>
              <a:rPr lang="cs-CZ" dirty="0" err="1"/>
              <a:t>tr</a:t>
            </a:r>
            <a:r>
              <a:rPr lang="cs-CZ" dirty="0"/>
              <a:t>. stíhání a vyšetřovat jejich úkolem</a:t>
            </a:r>
          </a:p>
          <a:p>
            <a:r>
              <a:rPr lang="cs-CZ" dirty="0"/>
              <a:t>Podrobnosti o vyšetřování TČ policejními orgány stanoví jednak zákon o Policii ČR a jednak trestní řád</a:t>
            </a:r>
          </a:p>
          <a:p>
            <a:pPr marL="0" indent="0">
              <a:buNone/>
            </a:pPr>
            <a:r>
              <a:rPr lang="cs-CZ" i="1" dirty="0"/>
              <a:t>Prověřování = nemám pachatele; vyšetřování = mám pachatele</a:t>
            </a:r>
          </a:p>
        </p:txBody>
      </p:sp>
    </p:spTree>
    <p:extLst>
      <p:ext uri="{BB962C8B-B14F-4D97-AF65-F5344CB8AC3E}">
        <p14:creationId xmlns:p14="http://schemas.microsoft.com/office/powerpoint/2010/main" xmlns="" val="2464319890"/>
      </p:ext>
    </p:extLst>
  </p:cSld>
  <p:clrMapOvr>
    <a:masterClrMapping/>
  </p:clrMapOvr>
  <p:transition spd="slow">
    <p:randomBar dir="vert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DB44D40F-C695-51DD-1977-6A56BA35F2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Obviněný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184FE27A-EAED-4FA2-11D1-CCDC64998B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578608"/>
            <a:ext cx="11155680" cy="4279392"/>
          </a:xfrm>
        </p:spPr>
        <p:txBody>
          <a:bodyPr>
            <a:normAutofit fontScale="92500" lnSpcReduction="10000"/>
          </a:bodyPr>
          <a:lstStyle/>
          <a:p>
            <a:pPr>
              <a:buFont typeface="Bierstadt" panose="020B0004020202020204" pitchFamily="34" charset="0"/>
              <a:buChar char="="/>
            </a:pPr>
            <a:r>
              <a:rPr lang="cs-CZ" dirty="0" smtClean="0"/>
              <a:t>Osoba, </a:t>
            </a:r>
            <a:r>
              <a:rPr lang="cs-CZ" dirty="0"/>
              <a:t>proti níž se vede trestní řízení a která je v průběhu řízení označována různými způsoby:</a:t>
            </a:r>
          </a:p>
          <a:p>
            <a:pPr marL="342900" indent="-342900">
              <a:buFont typeface="+mj-lt"/>
              <a:buAutoNum type="alphaLcParenR"/>
            </a:pPr>
            <a:r>
              <a:rPr lang="cs-CZ" dirty="0"/>
              <a:t>Podezřelý = není důkaz o dopuštění se TČ</a:t>
            </a:r>
          </a:p>
          <a:p>
            <a:pPr marL="342900" indent="-342900">
              <a:buFont typeface="+mj-lt"/>
              <a:buAutoNum type="alphaLcParenR"/>
            </a:pPr>
            <a:r>
              <a:rPr lang="cs-CZ" dirty="0"/>
              <a:t>Obviněný = důkaz o dopuštění se TČ</a:t>
            </a:r>
          </a:p>
          <a:p>
            <a:pPr marL="342900" indent="-342900">
              <a:buFont typeface="+mj-lt"/>
              <a:buAutoNum type="alphaLcParenR"/>
            </a:pPr>
            <a:r>
              <a:rPr lang="cs-CZ" dirty="0"/>
              <a:t>Obžalovaný = SZ vydá obžalobu + začne soudní řízení </a:t>
            </a:r>
          </a:p>
          <a:p>
            <a:pPr marL="342900" indent="-342900">
              <a:buFont typeface="+mj-lt"/>
              <a:buAutoNum type="alphaLcParenR"/>
            </a:pPr>
            <a:r>
              <a:rPr lang="cs-CZ" dirty="0"/>
              <a:t>Odsouzený = rozhodnutí soudu o vině a trestu</a:t>
            </a:r>
          </a:p>
          <a:p>
            <a:r>
              <a:rPr lang="cs-CZ" b="1" dirty="0"/>
              <a:t>Základní práva obviněného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/>
              <a:t>Osobně se účastnit projednávání věci před soudem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/>
              <a:t>Uvádění okolností a důkazů sloužících k obhajobě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/>
              <a:t>Právo činit návrhy a podávat žádosti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/>
              <a:t>Právo vyjádřit se ke všem skutečnostem, které se mu kladou za vinu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/>
              <a:t>Právo lhát u své obhajoby</a:t>
            </a:r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113203259"/>
      </p:ext>
    </p:extLst>
  </p:cSld>
  <p:clrMapOvr>
    <a:masterClrMapping/>
  </p:clrMapOvr>
  <p:transition spd="slow">
    <p:randomBar dir="vert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80388F7A-B500-E84B-0547-7109B0CE4B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Obhájce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FFB0B152-FB89-F2F4-7ADF-B048D90347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Bierstadt" panose="020B0004020202020204" pitchFamily="34" charset="0"/>
              <a:buChar char="="/>
            </a:pPr>
            <a:r>
              <a:rPr lang="cs-CZ" dirty="0"/>
              <a:t>právní zástupce osoby, proti které se trestní řízení vede a jeho úkolem je poskytnout obviněnému všestrannou právní pomoc</a:t>
            </a:r>
          </a:p>
          <a:p>
            <a:r>
              <a:rPr lang="cs-CZ" dirty="0"/>
              <a:t>Advokát se v rámci svého pověření může nechat zastoupit jiným advokátem</a:t>
            </a:r>
          </a:p>
          <a:p>
            <a:r>
              <a:rPr lang="cs-CZ" dirty="0"/>
              <a:t>Obhájce může být výlučně advokát</a:t>
            </a:r>
          </a:p>
          <a:p>
            <a:r>
              <a:rPr lang="cs-CZ" b="1" dirty="0"/>
              <a:t>Právo na obhajobu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cs-CZ" dirty="0"/>
              <a:t>Garantováno Ústavou ČR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cs-CZ" dirty="0"/>
              <a:t>Rovnocenné postavení se SZ</a:t>
            </a:r>
          </a:p>
          <a:p>
            <a:endParaRPr lang="cs-CZ" dirty="0"/>
          </a:p>
          <a:p>
            <a:r>
              <a:rPr lang="cs-CZ" dirty="0"/>
              <a:t>Jiné osoby s obhajovacím právem: zákonný zástupce obviněného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95696833"/>
      </p:ext>
    </p:extLst>
  </p:cSld>
  <p:clrMapOvr>
    <a:masterClrMapping/>
  </p:clrMapOvr>
  <p:transition spd="slow">
    <p:randomBar dir="vert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CC7B251D-BE9C-2FF0-4257-9874E6F313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Obhájce – nutná obhajoba</a:t>
            </a:r>
            <a:br>
              <a:rPr lang="cs-CZ" dirty="0"/>
            </a:br>
            <a:r>
              <a:rPr lang="cs-CZ" dirty="0"/>
              <a:t>§36 odst. a) i b) TŘ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28A6F68C-9E55-54EC-039D-19DBF716E2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 případech, kdy to zákon výslovně stanoví, musí mít obviněný obhájce, a to i tehdy, jestliže </a:t>
            </a:r>
            <a:r>
              <a:rPr lang="cs-CZ" dirty="0" smtClean="0"/>
              <a:t>si </a:t>
            </a:r>
            <a:r>
              <a:rPr lang="cs-CZ" dirty="0"/>
              <a:t>ho sám nezvolil nebo si ho vůbec zvolit nechce</a:t>
            </a:r>
          </a:p>
          <a:p>
            <a:r>
              <a:rPr lang="cs-CZ" dirty="0"/>
              <a:t>Případy nutné obhajoby: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/>
              <a:t>Je-li ve vazbě, ve VTO či na pozorování ve zdravotnickém ústavu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/>
              <a:t>Je-li zbaven způsobilosti k právním úkonům či je omezena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/>
              <a:t>Jde-li o řízení ve věcech mladistvých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/>
              <a:t>Jde-li o řízení proti uprchlému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/>
              <a:t>Považuje-li to soud a v přípravném řízení SZ za nutné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/>
              <a:t>Koná-li se řízení o TČ, na který zákon stanoví trest odnětí svobody, jehož horní hranice převyšuje 5 let</a:t>
            </a:r>
          </a:p>
        </p:txBody>
      </p:sp>
    </p:spTree>
    <p:extLst>
      <p:ext uri="{BB962C8B-B14F-4D97-AF65-F5344CB8AC3E}">
        <p14:creationId xmlns:p14="http://schemas.microsoft.com/office/powerpoint/2010/main" xmlns="" val="1121677"/>
      </p:ext>
    </p:extLst>
  </p:cSld>
  <p:clrMapOvr>
    <a:masterClrMapping/>
  </p:clrMapOvr>
  <p:transition spd="slow">
    <p:randomBar dir="vert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FD8B084E-CDAD-ABAA-C072-563EEE6DB2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Poškozená osoba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97AC336E-A99B-2160-FB57-DB79023AF1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Bierstadt" panose="020B0004020202020204" pitchFamily="34" charset="0"/>
              <a:buChar char="="/>
            </a:pPr>
            <a:r>
              <a:rPr lang="cs-CZ" dirty="0"/>
              <a:t>osoba, které byla způsobena újma</a:t>
            </a:r>
          </a:p>
          <a:p>
            <a:r>
              <a:rPr lang="cs-CZ" b="1" dirty="0"/>
              <a:t>Újma:</a:t>
            </a:r>
          </a:p>
          <a:p>
            <a:pPr marL="342900" indent="-342900">
              <a:buFont typeface="+mj-lt"/>
              <a:buAutoNum type="alphaLcParenR"/>
            </a:pPr>
            <a:r>
              <a:rPr lang="cs-CZ" dirty="0"/>
              <a:t>Majetková/nemajetková</a:t>
            </a:r>
          </a:p>
          <a:p>
            <a:pPr marL="342900" indent="-342900">
              <a:buFont typeface="+mj-lt"/>
              <a:buAutoNum type="alphaLcParenR"/>
            </a:pPr>
            <a:r>
              <a:rPr lang="cs-CZ" dirty="0"/>
              <a:t>Na zdraví</a:t>
            </a:r>
          </a:p>
          <a:p>
            <a:pPr marL="342900" indent="-342900">
              <a:buFont typeface="+mj-lt"/>
              <a:buAutoNum type="alphaLcParenR"/>
            </a:pPr>
            <a:r>
              <a:rPr lang="cs-CZ" dirty="0"/>
              <a:t>Na psychice</a:t>
            </a:r>
          </a:p>
          <a:p>
            <a:pPr marL="0" indent="0">
              <a:buNone/>
            </a:pPr>
            <a:r>
              <a:rPr lang="cs-CZ" b="1" dirty="0"/>
              <a:t>Všechny tyto újmy jdou nahradit finančně (dle zákona)</a:t>
            </a:r>
          </a:p>
        </p:txBody>
      </p:sp>
    </p:spTree>
    <p:extLst>
      <p:ext uri="{BB962C8B-B14F-4D97-AF65-F5344CB8AC3E}">
        <p14:creationId xmlns:p14="http://schemas.microsoft.com/office/powerpoint/2010/main" xmlns="" val="1991970694"/>
      </p:ext>
    </p:extLst>
  </p:cSld>
  <p:clrMapOvr>
    <a:masterClrMapping/>
  </p:clrMapOvr>
  <p:transition spd="slow">
    <p:randomBar dir="vert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380FF0BF-E756-AD86-027F-7527B8062E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Oběť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D10F4901-F3A5-1278-AFC3-82183F94E2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Bierstadt" panose="020B0004020202020204" pitchFamily="34" charset="0"/>
              <a:buChar char="="/>
            </a:pPr>
            <a:r>
              <a:rPr lang="cs-CZ" dirty="0"/>
              <a:t>fyzická osoba, na které byla způsobena újma na zdraví či újma majetková/nemajetková</a:t>
            </a:r>
          </a:p>
          <a:p>
            <a:r>
              <a:rPr lang="cs-CZ" b="1" dirty="0"/>
              <a:t>Oběť nepřímá</a:t>
            </a:r>
          </a:p>
          <a:p>
            <a:pPr marL="0" indent="0">
              <a:buNone/>
            </a:pPr>
            <a:r>
              <a:rPr lang="cs-CZ" dirty="0"/>
              <a:t>→ příbuzný či osoba blízká k oběti, která v důsledku TČ zemřela</a:t>
            </a:r>
          </a:p>
          <a:p>
            <a:r>
              <a:rPr lang="cs-CZ" b="1" dirty="0"/>
              <a:t>Zvlášť zranitelná oběť</a:t>
            </a:r>
          </a:p>
          <a:p>
            <a:pPr marL="0" indent="0">
              <a:buNone/>
            </a:pPr>
            <a:r>
              <a:rPr lang="cs-CZ" dirty="0"/>
              <a:t>→ dítě, handicapovaná osoba, senior,....</a:t>
            </a:r>
          </a:p>
        </p:txBody>
      </p:sp>
    </p:spTree>
    <p:extLst>
      <p:ext uri="{BB962C8B-B14F-4D97-AF65-F5344CB8AC3E}">
        <p14:creationId xmlns:p14="http://schemas.microsoft.com/office/powerpoint/2010/main" xmlns="" val="2654732655"/>
      </p:ext>
    </p:extLst>
  </p:cSld>
  <p:clrMapOvr>
    <a:masterClrMapping/>
  </p:clrMapOvr>
  <p:transition spd="slow">
    <p:randomBar dir="vert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4EA9E064-D649-71CD-1DAD-1280DE6446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Postavení poškozeného v trestním řízení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15D2F2E7-7306-30CD-DCEF-86475C6CFA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Poškozený je procesní stranou</a:t>
            </a:r>
          </a:p>
          <a:p>
            <a:r>
              <a:rPr lang="cs-CZ" dirty="0"/>
              <a:t>Žádá náhradu škody, která mu byla způsobena</a:t>
            </a:r>
          </a:p>
          <a:p>
            <a:r>
              <a:rPr lang="cs-CZ" b="1" dirty="0"/>
              <a:t>Trestní soud o náhradě škody rozhodne: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/>
              <a:t>Přizná nárok v plné výši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/>
              <a:t>Nárok přizná z části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/>
              <a:t>Nárok nepřizná</a:t>
            </a:r>
          </a:p>
          <a:p>
            <a:r>
              <a:rPr lang="cs-CZ" dirty="0"/>
              <a:t>V bodech ‘‘</a:t>
            </a:r>
            <a:r>
              <a:rPr lang="cs-CZ" i="1" dirty="0"/>
              <a:t>b‘‘ </a:t>
            </a:r>
            <a:r>
              <a:rPr lang="cs-CZ" dirty="0"/>
              <a:t>a ‘‘</a:t>
            </a:r>
            <a:r>
              <a:rPr lang="cs-CZ" i="1" dirty="0"/>
              <a:t>c‘‘ </a:t>
            </a:r>
            <a:r>
              <a:rPr lang="cs-CZ" dirty="0"/>
              <a:t>je nutnost podat žalobu u občanskoprávního soudu a vymáhat tuto částku civilní cestou</a:t>
            </a:r>
          </a:p>
        </p:txBody>
      </p:sp>
    </p:spTree>
    <p:extLst>
      <p:ext uri="{BB962C8B-B14F-4D97-AF65-F5344CB8AC3E}">
        <p14:creationId xmlns:p14="http://schemas.microsoft.com/office/powerpoint/2010/main" xmlns="" val="1148033016"/>
      </p:ext>
    </p:extLst>
  </p:cSld>
  <p:clrMapOvr>
    <a:masterClrMapping/>
  </p:clrMapOvr>
  <p:transition spd="slow">
    <p:randomBar dir="vert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C521B2FD-93DF-E8AD-A93D-BD5CB8AC37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Zúčastněná osoba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F68A0FEC-4FCE-3AB0-48DB-5E3F54D22F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Bierstadt" panose="020B0004020202020204" pitchFamily="34" charset="0"/>
              <a:buChar char="="/>
            </a:pPr>
            <a:r>
              <a:rPr lang="cs-CZ" dirty="0"/>
              <a:t>ta osoba, jejíž věc byla zabrána či podle návrhu má být zabrána, není-li v TŘ obviněným (obžalovaným)</a:t>
            </a:r>
          </a:p>
        </p:txBody>
      </p:sp>
    </p:spTree>
    <p:extLst>
      <p:ext uri="{BB962C8B-B14F-4D97-AF65-F5344CB8AC3E}">
        <p14:creationId xmlns:p14="http://schemas.microsoft.com/office/powerpoint/2010/main" xmlns="" val="713458223"/>
      </p:ext>
    </p:extLst>
  </p:cSld>
  <p:clrMapOvr>
    <a:masterClrMapping/>
  </p:clrMapOvr>
  <p:transition spd="slow">
    <p:randomBar dir="vert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498A3CA5-8C65-E85C-6753-D7BBD0BC6B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Probační a mediační služba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BC439A4A-5574-12A0-42B4-C77385426D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441448"/>
            <a:ext cx="11155680" cy="4416552"/>
          </a:xfrm>
        </p:spPr>
        <p:txBody>
          <a:bodyPr>
            <a:normAutofit lnSpcReduction="10000"/>
          </a:bodyPr>
          <a:lstStyle/>
          <a:p>
            <a:r>
              <a:rPr lang="cs-CZ" dirty="0"/>
              <a:t>Subjekt trestního řízení</a:t>
            </a:r>
          </a:p>
          <a:p>
            <a:r>
              <a:rPr lang="cs-CZ" dirty="0"/>
              <a:t>Zřízena zákonem č 257/2000 Sb., o Probační a mediační službě</a:t>
            </a:r>
          </a:p>
          <a:p>
            <a:r>
              <a:rPr lang="cs-CZ" b="1" dirty="0"/>
              <a:t>Probace </a:t>
            </a:r>
            <a:r>
              <a:rPr lang="cs-CZ" dirty="0"/>
              <a:t>= institucionalizovaný dohled nad chováním pachatele TČ, spojený s určitými prvky pomoci usnadňující resocializaci pachatele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cs-CZ" dirty="0"/>
              <a:t>Obsah probačního dohledu je vymezen §49 TZ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cs-CZ" u="sng" dirty="0"/>
              <a:t>Dohled</a:t>
            </a:r>
            <a:r>
              <a:rPr lang="cs-CZ" dirty="0"/>
              <a:t> = pravidelný osobní kontakt pachatele s úředníkem</a:t>
            </a:r>
          </a:p>
          <a:p>
            <a:r>
              <a:rPr lang="cs-CZ" b="1" dirty="0"/>
              <a:t>Pachatel je povinen: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/>
              <a:t>Spolupracovat s úředníky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/>
              <a:t>Dostavovat se na schůzky s úředníkem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/>
              <a:t>Informovat úředníka o svém pohybu, zdrojích obživy (→práce),....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/>
              <a:t>Umožnit úředníkovi vstup do obydlí</a:t>
            </a:r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119446652"/>
      </p:ext>
    </p:extLst>
  </p:cSld>
  <p:clrMapOvr>
    <a:masterClrMapping/>
  </p:clrMapOvr>
  <p:transition spd="slow">
    <p:randomBar dir="vert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B02196F9-AEB2-2BA0-0CFC-B20104E5FC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Probační a mediační služba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AF6EAE5C-B66D-31CC-216E-732FAD2204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Mediace </a:t>
            </a:r>
            <a:r>
              <a:rPr lang="cs-CZ" dirty="0"/>
              <a:t>= mimosoudní řešení sporu směřující k urovnání konfliktního stavu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cs-CZ" dirty="0"/>
              <a:t>Lze provádět jen s výslovným souhlasem obviněného a poškozeného</a:t>
            </a:r>
          </a:p>
        </p:txBody>
      </p:sp>
    </p:spTree>
    <p:extLst>
      <p:ext uri="{BB962C8B-B14F-4D97-AF65-F5344CB8AC3E}">
        <p14:creationId xmlns:p14="http://schemas.microsoft.com/office/powerpoint/2010/main" xmlns="" val="2423159664"/>
      </p:ext>
    </p:extLst>
  </p:cSld>
  <p:clrMapOvr>
    <a:masterClrMapping/>
  </p:clrMapOvr>
  <p:transition spd="slow">
    <p:randomBar dir="vert"/>
  </p:transition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xmlns="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219</TotalTime>
  <Words>1373</Words>
  <Application>Microsoft Office PowerPoint</Application>
  <PresentationFormat>Vlastní</PresentationFormat>
  <Paragraphs>155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GestaltVTI</vt:lpstr>
      <vt:lpstr>Trestní právo procesní</vt:lpstr>
      <vt:lpstr>TPP - úvod</vt:lpstr>
      <vt:lpstr>Účel trestního řízení a TPP</vt:lpstr>
      <vt:lpstr>TPP a jiná odvětví práva</vt:lpstr>
      <vt:lpstr>TPP a související vědní obory</vt:lpstr>
      <vt:lpstr>Prameny TPP</vt:lpstr>
      <vt:lpstr>Působnost trestního řádu - časová</vt:lpstr>
      <vt:lpstr>Působnost trestního řádu – věcná, místní a osobní</vt:lpstr>
      <vt:lpstr>Zásady trestního řízení</vt:lpstr>
      <vt:lpstr>Subjekty trestního řízení</vt:lpstr>
      <vt:lpstr>Úkoly státního zastupitelství &amp; státního zástupce</vt:lpstr>
      <vt:lpstr>Policejní orgány – čím se rozumí policejní orgán</vt:lpstr>
      <vt:lpstr>Policejní orgány – úkol policejních orgánů</vt:lpstr>
      <vt:lpstr>Obviněný</vt:lpstr>
      <vt:lpstr>Obhájce</vt:lpstr>
      <vt:lpstr>Obhájce – nutná obhajoba §36 odst. a) i b) TŘ</vt:lpstr>
      <vt:lpstr>Poškozená osoba</vt:lpstr>
      <vt:lpstr>Oběť</vt:lpstr>
      <vt:lpstr>Postavení poškozeného v trestním řízení</vt:lpstr>
      <vt:lpstr>Zúčastněná osoba</vt:lpstr>
      <vt:lpstr>Probační a mediační služba</vt:lpstr>
      <vt:lpstr>Probační a mediační služba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Trestní právo procesní</dc:title>
  <dc:creator>Šedivec Dominik</dc:creator>
  <cp:lastModifiedBy>User</cp:lastModifiedBy>
  <cp:revision>4</cp:revision>
  <dcterms:created xsi:type="dcterms:W3CDTF">2025-10-12T11:46:42Z</dcterms:created>
  <dcterms:modified xsi:type="dcterms:W3CDTF">2025-10-14T10:10:36Z</dcterms:modified>
</cp:coreProperties>
</file>