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3826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6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3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6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953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674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859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22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406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234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717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265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23FB3B-24E7-5304-70D8-3CA402902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081EE3-B6BE-9584-F5AF-E5F6484DA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8DF320-408B-E6F2-65D2-6D6740EB76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050" b="1589"/>
          <a:stretch>
            <a:fillRect/>
          </a:stretch>
        </p:blipFill>
        <p:spPr>
          <a:xfrm>
            <a:off x="-149" y="-5291"/>
            <a:ext cx="12192001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11BF64-C99B-2F90-ADA1-0C08F9BE8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2500" y="952500"/>
            <a:ext cx="10287000" cy="4953000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85794" h="4920343">
                <a:moveTo>
                  <a:pt x="0" y="1451087"/>
                </a:moveTo>
                <a:lnTo>
                  <a:pt x="0" y="0"/>
                </a:lnTo>
                <a:lnTo>
                  <a:pt x="9985794" y="0"/>
                </a:lnTo>
                <a:lnTo>
                  <a:pt x="9985794" y="4920343"/>
                </a:lnTo>
                <a:lnTo>
                  <a:pt x="0" y="4920343"/>
                </a:lnTo>
                <a:lnTo>
                  <a:pt x="0" y="4119525"/>
                </a:lnTo>
              </a:path>
            </a:pathLst>
          </a:cu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E3ECD25-A3C6-3B25-3450-FF1E114434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352" y="947209"/>
            <a:ext cx="5143500" cy="2288360"/>
          </a:xfrm>
          <a:noFill/>
        </p:spPr>
        <p:txBody>
          <a:bodyPr anchor="b">
            <a:normAutofit fontScale="90000"/>
          </a:bodyPr>
          <a:lstStyle/>
          <a:p>
            <a:pPr>
              <a:lnSpc>
                <a:spcPct val="110000"/>
              </a:lnSpc>
            </a:pPr>
            <a:r>
              <a:rPr lang="cs-CZ" sz="3000" dirty="0">
                <a:solidFill>
                  <a:srgbClr val="FFFFFF"/>
                </a:solidFill>
              </a:rPr>
              <a:t>Státní zastupitelství</a:t>
            </a:r>
            <a:br>
              <a:rPr lang="cs-CZ" sz="3000" dirty="0">
                <a:solidFill>
                  <a:srgbClr val="FFFFFF"/>
                </a:solidFill>
              </a:rPr>
            </a:br>
            <a:r>
              <a:rPr lang="cs-CZ" sz="3000" dirty="0">
                <a:solidFill>
                  <a:srgbClr val="FFFFFF"/>
                </a:solidFill>
              </a:rPr>
              <a:t>&amp;</a:t>
            </a:r>
            <a:br>
              <a:rPr lang="cs-CZ" sz="3000" dirty="0">
                <a:solidFill>
                  <a:srgbClr val="FFFFFF"/>
                </a:solidFill>
              </a:rPr>
            </a:br>
            <a:r>
              <a:rPr lang="cs-CZ" sz="3000" dirty="0">
                <a:solidFill>
                  <a:srgbClr val="FFFFFF"/>
                </a:solidFill>
              </a:rPr>
              <a:t>Policejní </a:t>
            </a:r>
            <a:br>
              <a:rPr lang="cs-CZ" sz="3000" dirty="0">
                <a:solidFill>
                  <a:srgbClr val="FFFFFF"/>
                </a:solidFill>
              </a:rPr>
            </a:br>
            <a:r>
              <a:rPr lang="cs-CZ" sz="3000" dirty="0">
                <a:solidFill>
                  <a:srgbClr val="FFFFFF"/>
                </a:solidFill>
              </a:rPr>
              <a:t>orgán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E335706-BEA1-B139-90A6-57688EE1A5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352" y="5152128"/>
            <a:ext cx="4709518" cy="753372"/>
          </a:xfrm>
          <a:noFill/>
        </p:spPr>
        <p:txBody>
          <a:bodyPr anchor="t">
            <a:normAutofit/>
          </a:bodyPr>
          <a:lstStyle/>
          <a:p>
            <a:r>
              <a:rPr lang="cs-CZ" i="1" dirty="0">
                <a:solidFill>
                  <a:srgbClr val="FFFFFF"/>
                </a:solidFill>
              </a:rPr>
              <a:t>Autor: Dominik Šedivec, BPČ2</a:t>
            </a:r>
          </a:p>
        </p:txBody>
      </p:sp>
    </p:spTree>
    <p:extLst>
      <p:ext uri="{BB962C8B-B14F-4D97-AF65-F5344CB8AC3E}">
        <p14:creationId xmlns:p14="http://schemas.microsoft.com/office/powerpoint/2010/main" val="4287280890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BFE87DC-FCF8-6EAD-E82B-458BEC881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Státní zastupitelství (SZ)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A89F2D3-FCAD-998C-1B98-682AA6E8F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= soustava úřadů státu určených k zastoupení státu při ochraně veřejného zájmu</a:t>
            </a:r>
          </a:p>
          <a:p>
            <a:r>
              <a:rPr lang="cs-CZ" dirty="0"/>
              <a:t>Hlavním úkolem je ochrana zájmů společnosti</a:t>
            </a:r>
          </a:p>
          <a:p>
            <a:r>
              <a:rPr lang="cs-CZ" dirty="0"/>
              <a:t>Toto tvrzení avšak není 100% =&gt; státní zástupce sbírá důkazy jak v neprospěch tak ale i v prospěch obviněného</a:t>
            </a:r>
          </a:p>
          <a:p>
            <a:r>
              <a:rPr lang="cs-CZ" dirty="0"/>
              <a:t>Součástí resortu Ministerstva spravedlnosti ČR, to ale není k státnímu zastupitelství ve vztahu nadřízenosti</a:t>
            </a:r>
          </a:p>
        </p:txBody>
      </p:sp>
    </p:spTree>
    <p:extLst>
      <p:ext uri="{BB962C8B-B14F-4D97-AF65-F5344CB8AC3E}">
        <p14:creationId xmlns:p14="http://schemas.microsoft.com/office/powerpoint/2010/main" val="2401539373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DD14B0D-116D-96FF-7CFC-35193F75A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Organizační struktura </a:t>
            </a:r>
            <a:r>
              <a:rPr lang="cs-CZ" dirty="0" err="1"/>
              <a:t>sZ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561A08A-16D3-9513-D14A-2B1D1A791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AutoNum type="arabicPeriod"/>
            </a:pPr>
            <a:r>
              <a:rPr lang="cs-CZ" dirty="0"/>
              <a:t>Nejvyšší státní zastupitelství</a:t>
            </a:r>
          </a:p>
          <a:p>
            <a:pPr marL="342900" indent="-342900">
              <a:buAutoNum type="arabicPeriod"/>
            </a:pPr>
            <a:r>
              <a:rPr lang="cs-CZ" dirty="0"/>
              <a:t>Vrchní státní zastupitelství</a:t>
            </a:r>
          </a:p>
          <a:p>
            <a:pPr marL="342900" indent="-342900">
              <a:buAutoNum type="arabicPeriod"/>
            </a:pPr>
            <a:r>
              <a:rPr lang="cs-CZ" dirty="0"/>
              <a:t>Krajské státní zastupitelství</a:t>
            </a:r>
          </a:p>
          <a:p>
            <a:pPr marL="342900" indent="-342900">
              <a:buAutoNum type="arabicPeriod"/>
            </a:pPr>
            <a:r>
              <a:rPr lang="cs-CZ" dirty="0"/>
              <a:t>Okresní státní zastupitelství	(nejnižší úroveň)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9EB1BA0A-06AC-5189-1096-CC3F323E5169}"/>
              </a:ext>
            </a:extLst>
          </p:cNvPr>
          <p:cNvCxnSpPr>
            <a:cxnSpLocks/>
          </p:cNvCxnSpPr>
          <p:nvPr/>
        </p:nvCxnSpPr>
        <p:spPr>
          <a:xfrm flipV="1">
            <a:off x="4873557" y="2334638"/>
            <a:ext cx="0" cy="1624519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5056096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321D399-C913-AB1C-4798-834AA984D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Věcná příslušnost SZ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B0B51D0-A4D5-697B-4D78-3D7FF82B4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62188"/>
            <a:ext cx="9601200" cy="3837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Okresní státní zastupitelství</a:t>
            </a:r>
          </a:p>
          <a:p>
            <a:r>
              <a:rPr lang="cs-CZ" dirty="0"/>
              <a:t>Dána věcnou příslušností okresního soudu konající řízení v 1. stupni (TČ do 5 let o. s.)</a:t>
            </a:r>
          </a:p>
          <a:p>
            <a:pPr marL="0" indent="0">
              <a:buNone/>
            </a:pPr>
            <a:r>
              <a:rPr lang="cs-CZ" b="1" dirty="0"/>
              <a:t>Krajské státní zastupitelství</a:t>
            </a:r>
          </a:p>
          <a:p>
            <a:r>
              <a:rPr lang="cs-CZ" dirty="0"/>
              <a:t>Dána věcnou příslušností krajského soudu (TČ nad 5 let o. s.)</a:t>
            </a:r>
          </a:p>
          <a:p>
            <a:r>
              <a:rPr lang="cs-CZ" dirty="0"/>
              <a:t>Řádné opravné prostředky proti rozhodnutí okresního soudu </a:t>
            </a:r>
          </a:p>
          <a:p>
            <a:pPr marL="0" indent="0">
              <a:buNone/>
            </a:pPr>
            <a:r>
              <a:rPr lang="cs-CZ" dirty="0"/>
              <a:t>	=odvolání proti rozhodnutí okresního soudu</a:t>
            </a:r>
          </a:p>
          <a:p>
            <a:pPr marL="0" indent="0">
              <a:buNone/>
            </a:pPr>
            <a:r>
              <a:rPr lang="cs-CZ" b="1" dirty="0"/>
              <a:t>Vrchní státní zastupitelství</a:t>
            </a:r>
          </a:p>
          <a:p>
            <a:r>
              <a:rPr lang="cs-CZ" dirty="0"/>
              <a:t>Řádné opravné prostředky proti rozhodnutí krajského soudu v 1. instanci </a:t>
            </a:r>
          </a:p>
          <a:p>
            <a:pPr marL="0" indent="0">
              <a:buNone/>
            </a:pPr>
            <a:r>
              <a:rPr lang="cs-CZ" dirty="0"/>
              <a:t>	=odvolání proti rozhodnutí krajského soudu </a:t>
            </a:r>
          </a:p>
        </p:txBody>
      </p:sp>
    </p:spTree>
    <p:extLst>
      <p:ext uri="{BB962C8B-B14F-4D97-AF65-F5344CB8AC3E}">
        <p14:creationId xmlns:p14="http://schemas.microsoft.com/office/powerpoint/2010/main" val="750829071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E4AA88-C70D-A1BC-7349-293F2BC78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2AF65D6-E3AB-D0D9-EA66-46E6BD6A9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Věcná příslušnost SZ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7207368-5913-2491-FA32-0B666DDBB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62188"/>
            <a:ext cx="9601200" cy="3837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Nejvyšší státní zastupitelství</a:t>
            </a:r>
          </a:p>
          <a:p>
            <a:r>
              <a:rPr lang="cs-CZ" dirty="0"/>
              <a:t>Zajišťování právního styku s cizinou ve vydávacím řízení o uznání rozhodnutí cizozemského soudu na území ČR</a:t>
            </a:r>
          </a:p>
          <a:p>
            <a:pPr marL="0" indent="0">
              <a:buNone/>
            </a:pPr>
            <a:r>
              <a:rPr lang="cs-CZ" dirty="0"/>
              <a:t>	´=vydávání trestaných osob k vykonání daného trestu v ČR</a:t>
            </a:r>
          </a:p>
          <a:p>
            <a:r>
              <a:rPr lang="cs-CZ" dirty="0"/>
              <a:t>Působnost v řízení o stížnosti pro porušení zákona podanou ministrem spravedlnosti  před Nejvyšším soudem v trestních věcech</a:t>
            </a:r>
          </a:p>
        </p:txBody>
      </p:sp>
    </p:spTree>
    <p:extLst>
      <p:ext uri="{BB962C8B-B14F-4D97-AF65-F5344CB8AC3E}">
        <p14:creationId xmlns:p14="http://schemas.microsoft.com/office/powerpoint/2010/main" val="60038396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7F958E4-3FEE-AF9B-0767-6AE330C18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Kdo může být státní zástupce?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352C6CE-38A3-B8CF-A6E6-A863C6C0F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Občan ČR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Má způsobilost k právním aktům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Bezúhonný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25 let (ke dni jmenování)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Vysokoškolské vzdělání studiem magisterského oboru v oblasti práva na VŠ v ČR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Složení závěrečné zkoušky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Morální vlastnost, že bude funkci pořádně zastávat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Souhlasí s jmenováním a souhlasí s přidělením k určitému státnímu zastupitelství</a:t>
            </a:r>
          </a:p>
        </p:txBody>
      </p:sp>
    </p:spTree>
    <p:extLst>
      <p:ext uri="{BB962C8B-B14F-4D97-AF65-F5344CB8AC3E}">
        <p14:creationId xmlns:p14="http://schemas.microsoft.com/office/powerpoint/2010/main" val="1006145667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21BD9A-86E8-B453-4700-261D3C047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Funkce státního zástupce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FE19B32-0F12-E43C-4BFB-D3E940841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Dbá na to, aby každý trestný čin byl zjištěn</a:t>
            </a:r>
          </a:p>
          <a:p>
            <a:r>
              <a:rPr lang="cs-CZ" dirty="0"/>
              <a:t>Podle trestního řádu stíhá pachatele trestného činu</a:t>
            </a:r>
          </a:p>
          <a:p>
            <a:r>
              <a:rPr lang="cs-CZ" dirty="0"/>
              <a:t>Výkon spravedlnosti ve stádiu trestního řízení po podání žaloby a vykonává dozor v přípravném řízení (stádiu před soudem)</a:t>
            </a:r>
          </a:p>
          <a:p>
            <a:r>
              <a:rPr lang="cs-CZ" dirty="0"/>
              <a:t>Funkce žalobce před soudem → podává žalobu na základě důkazů získaných buď jím či policejním orgánem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07898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B7D723-BFD8-6B97-7A86-9720A57CD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Policejní orgán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97EF6B9-AD02-F9A3-7744-0057E315F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Působnost se stanovuje zákonem č. 273/2008 Sb., o Policii ČR + trestním řádem (pro oblast trestního řízení)</a:t>
            </a:r>
          </a:p>
          <a:p>
            <a:r>
              <a:rPr lang="cs-CZ" dirty="0"/>
              <a:t>Řadí se mezi OČTŘ</a:t>
            </a:r>
          </a:p>
          <a:p>
            <a:r>
              <a:rPr lang="cs-CZ" dirty="0"/>
              <a:t>Sbírají důkazy pro státního zástupce</a:t>
            </a:r>
          </a:p>
          <a:p>
            <a:pPr marL="0" indent="0">
              <a:buNone/>
            </a:pPr>
            <a:r>
              <a:rPr lang="cs-CZ" b="1" dirty="0"/>
              <a:t>Funkce a úkoly</a:t>
            </a:r>
          </a:p>
          <a:p>
            <a:pPr marL="0" indent="0">
              <a:buNone/>
            </a:pPr>
            <a:r>
              <a:rPr lang="cs-CZ" dirty="0"/>
              <a:t>→ Pod dozorem SZ prověřovat trestní oznámení a ostatní podněty k trestnímu stíhání a vyšetřovat</a:t>
            </a:r>
          </a:p>
          <a:p>
            <a:pPr marL="0" indent="0">
              <a:buNone/>
            </a:pPr>
            <a:r>
              <a:rPr lang="cs-CZ" dirty="0"/>
              <a:t>→ Koná samostatně a je plně odpovědný za své rozhodnutí</a:t>
            </a:r>
          </a:p>
          <a:p>
            <a:pPr marL="0" indent="0">
              <a:buNone/>
            </a:pPr>
            <a:r>
              <a:rPr lang="cs-CZ" dirty="0"/>
              <a:t>	→s výjimkou kdy je potřeba svolení státního zástupce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49264341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6105BB7-6FC8-69A8-4DAF-8FC8A632B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se rozumí policejním orgánem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63E51CC-2427-F7E3-AD86-D36E7A76C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Útvary Policii ČR</a:t>
            </a:r>
          </a:p>
          <a:p>
            <a:r>
              <a:rPr lang="cs-CZ" dirty="0"/>
              <a:t>Generální inspekce bezpečnostních sborů</a:t>
            </a:r>
          </a:p>
          <a:p>
            <a:r>
              <a:rPr lang="cs-CZ" dirty="0"/>
              <a:t>Pověřené orgány Vězeňské služby</a:t>
            </a:r>
          </a:p>
          <a:p>
            <a:r>
              <a:rPr lang="cs-CZ" dirty="0"/>
              <a:t>Pověřené orgány Celní správy</a:t>
            </a:r>
          </a:p>
          <a:p>
            <a:r>
              <a:rPr lang="cs-CZ" dirty="0"/>
              <a:t>Pověřené orgány Vojenské policie</a:t>
            </a:r>
          </a:p>
          <a:p>
            <a:r>
              <a:rPr lang="cs-CZ" dirty="0"/>
              <a:t>Pověřené orgány Bezpečnostní a informační služby</a:t>
            </a:r>
          </a:p>
          <a:p>
            <a:r>
              <a:rPr lang="cs-CZ" dirty="0"/>
              <a:t>Pověřené orgány Úřadu pro zahraniční styky a informace</a:t>
            </a:r>
          </a:p>
          <a:p>
            <a:r>
              <a:rPr lang="cs-CZ" dirty="0"/>
              <a:t>Pověřené orgány Vojenského zpravodajství</a:t>
            </a:r>
          </a:p>
        </p:txBody>
      </p:sp>
    </p:spTree>
    <p:extLst>
      <p:ext uri="{BB962C8B-B14F-4D97-AF65-F5344CB8AC3E}">
        <p14:creationId xmlns:p14="http://schemas.microsoft.com/office/powerpoint/2010/main" val="3119508784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328424-8DCA-23AF-7ABE-A4B907B74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Související materiály autora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F39FAD-8D99-DDBF-2BAC-5B820FAB0D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Obecná soustava soudů &amp; organizace státního zastupitelství</a:t>
            </a:r>
          </a:p>
          <a:p>
            <a:pPr marL="0" indent="0">
              <a:buNone/>
            </a:pPr>
            <a:r>
              <a:rPr lang="cs-CZ" dirty="0"/>
              <a:t>Pomocné osoby OČTŘ</a:t>
            </a:r>
          </a:p>
          <a:p>
            <a:pPr marL="0" indent="0">
              <a:buNone/>
            </a:pPr>
            <a:r>
              <a:rPr lang="cs-CZ" dirty="0"/>
              <a:t>Trestní </a:t>
            </a:r>
            <a:r>
              <a:rPr lang="cs-CZ"/>
              <a:t>právo procesní</a:t>
            </a:r>
          </a:p>
        </p:txBody>
      </p:sp>
    </p:spTree>
    <p:extLst>
      <p:ext uri="{BB962C8B-B14F-4D97-AF65-F5344CB8AC3E}">
        <p14:creationId xmlns:p14="http://schemas.microsoft.com/office/powerpoint/2010/main" val="203250109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459</Words>
  <Application>Microsoft Office PowerPoint</Application>
  <PresentationFormat>Širokoúhlá obrazovka</PresentationFormat>
  <Paragraphs>62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Goudy Old Style</vt:lpstr>
      <vt:lpstr>Univers Light</vt:lpstr>
      <vt:lpstr>PoiseVTI</vt:lpstr>
      <vt:lpstr>Státní zastupitelství &amp; Policejní  orgán</vt:lpstr>
      <vt:lpstr>Státní zastupitelství (SZ)</vt:lpstr>
      <vt:lpstr>Organizační struktura sZ</vt:lpstr>
      <vt:lpstr>Věcná příslušnost SZ</vt:lpstr>
      <vt:lpstr>Věcná příslušnost SZ</vt:lpstr>
      <vt:lpstr>Kdo může být státní zástupce?</vt:lpstr>
      <vt:lpstr>Funkce státního zástupce</vt:lpstr>
      <vt:lpstr>Policejní orgán</vt:lpstr>
      <vt:lpstr>Co se rozumí policejním orgánem</vt:lpstr>
      <vt:lpstr>Související materiály autora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1</cp:revision>
  <dcterms:created xsi:type="dcterms:W3CDTF">2025-10-25T08:16:57Z</dcterms:created>
  <dcterms:modified xsi:type="dcterms:W3CDTF">2025-10-25T09:01:30Z</dcterms:modified>
</cp:coreProperties>
</file>