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78BF43C-2F93-44C9-BD06-CCD6AF4DD36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C95F454-2024-461F-BD8C-C22D68B9FAB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>
              <a:defRPr/>
            </a:pP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VY_42_INOVACE_M.8.3-1</a:t>
            </a:r>
            <a:endParaRPr lang="cs-CZ" sz="32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</p:spTree>
    <p:extLst>
      <p:ext uri="{BB962C8B-B14F-4D97-AF65-F5344CB8AC3E}">
        <p14:creationId xmlns:p14="http://schemas.microsoft.com/office/powerpoint/2010/main" val="318933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66019" y="1844824"/>
            <a:ext cx="78488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Anotace : </a:t>
            </a:r>
            <a:r>
              <a:rPr lang="cs-CZ" dirty="0" smtClean="0"/>
              <a:t>Žák </a:t>
            </a:r>
            <a:r>
              <a:rPr lang="cs-CZ" dirty="0"/>
              <a:t>získá nové </a:t>
            </a:r>
            <a:r>
              <a:rPr lang="cs-CZ" dirty="0" smtClean="0"/>
              <a:t>informace o druhé mocnině a </a:t>
            </a:r>
            <a:r>
              <a:rPr lang="cs-CZ" dirty="0" smtClean="0"/>
              <a:t>odmocnině.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Autor: Mgr. </a:t>
            </a:r>
            <a:r>
              <a:rPr lang="cs-CZ" dirty="0" smtClean="0"/>
              <a:t>Libor Kvita</a:t>
            </a:r>
            <a:r>
              <a:rPr lang="cs-CZ" dirty="0"/>
              <a:t>	</a:t>
            </a:r>
          </a:p>
          <a:p>
            <a:r>
              <a:rPr lang="cs-CZ" dirty="0"/>
              <a:t>Jazyk: Čeština</a:t>
            </a:r>
          </a:p>
          <a:p>
            <a:r>
              <a:rPr lang="cs-CZ" dirty="0"/>
              <a:t>Očekávaný výstup </a:t>
            </a:r>
            <a:r>
              <a:rPr lang="cs-CZ" dirty="0" smtClean="0"/>
              <a:t>: dokáže vypočítat druhou mocninu a odmocninu pomocí tabulek a kalkulátoru</a:t>
            </a:r>
          </a:p>
          <a:p>
            <a:endParaRPr lang="cs-CZ" dirty="0" smtClean="0"/>
          </a:p>
          <a:p>
            <a:r>
              <a:rPr lang="cs-CZ" dirty="0" smtClean="0"/>
              <a:t>Klíčová </a:t>
            </a:r>
            <a:r>
              <a:rPr lang="cs-CZ" dirty="0"/>
              <a:t>slova : </a:t>
            </a:r>
            <a:r>
              <a:rPr lang="cs-CZ" dirty="0" smtClean="0"/>
              <a:t>mocnina, odmocnina</a:t>
            </a:r>
            <a:endParaRPr lang="cs-CZ" dirty="0"/>
          </a:p>
          <a:p>
            <a:r>
              <a:rPr lang="cs-CZ" dirty="0"/>
              <a:t>Druh učebního materiálu: </a:t>
            </a:r>
            <a:r>
              <a:rPr lang="cs-CZ" dirty="0" smtClean="0"/>
              <a:t>výkladová prezentace </a:t>
            </a:r>
            <a:endParaRPr lang="cs-CZ" dirty="0"/>
          </a:p>
          <a:p>
            <a:r>
              <a:rPr lang="cs-CZ" dirty="0"/>
              <a:t>Druh interaktivity: </a:t>
            </a:r>
            <a:r>
              <a:rPr lang="cs-CZ" dirty="0" smtClean="0"/>
              <a:t>výklad </a:t>
            </a:r>
            <a:endParaRPr lang="cs-CZ" dirty="0"/>
          </a:p>
          <a:p>
            <a:r>
              <a:rPr lang="cs-CZ" dirty="0"/>
              <a:t>Cílová skupina: Žák</a:t>
            </a:r>
          </a:p>
          <a:p>
            <a:r>
              <a:rPr lang="cs-CZ" dirty="0"/>
              <a:t>Stupeň a typ vzdělávání : základní vzdělávání – druhý stupeň</a:t>
            </a:r>
          </a:p>
          <a:p>
            <a:r>
              <a:rPr lang="cs-CZ" dirty="0"/>
              <a:t>Typická věková skupina: </a:t>
            </a:r>
            <a:r>
              <a:rPr lang="cs-CZ" dirty="0" smtClean="0"/>
              <a:t>13 </a:t>
            </a:r>
            <a:r>
              <a:rPr lang="cs-CZ" dirty="0"/>
              <a:t>- </a:t>
            </a:r>
            <a:r>
              <a:rPr lang="cs-CZ" dirty="0" smtClean="0"/>
              <a:t>14 </a:t>
            </a:r>
            <a:r>
              <a:rPr lang="cs-CZ" dirty="0"/>
              <a:t>let</a:t>
            </a:r>
          </a:p>
          <a:p>
            <a:r>
              <a:rPr lang="cs-CZ" dirty="0"/>
              <a:t>Celková velikost</a:t>
            </a:r>
            <a:r>
              <a:rPr lang="cs-CZ" dirty="0" smtClean="0"/>
              <a:t>: 104 kB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699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8077200" cy="1673352"/>
          </a:xfrm>
        </p:spPr>
        <p:txBody>
          <a:bodyPr/>
          <a:lstStyle/>
          <a:p>
            <a:r>
              <a:rPr lang="cs-CZ" dirty="0" smtClean="0"/>
              <a:t>Mocniny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466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Druhá mocnina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118872" indent="0">
                  <a:buNone/>
                </a:pPr>
                <a:r>
                  <a:rPr lang="cs-CZ" dirty="0" smtClean="0"/>
                  <a:t>Druhá mocnina čísla </a:t>
                </a:r>
                <a:r>
                  <a:rPr lang="cs-CZ" b="1" i="1" dirty="0" smtClean="0"/>
                  <a:t>a</a:t>
                </a:r>
                <a:r>
                  <a:rPr lang="cs-CZ" dirty="0" smtClean="0"/>
                  <a:t> je </a:t>
                </a:r>
                <a:r>
                  <a:rPr lang="cs-CZ" b="1" i="1" dirty="0" smtClean="0"/>
                  <a:t>a</a:t>
                </a:r>
                <a:r>
                  <a:rPr lang="cs-CZ" b="1" i="1" baseline="30000" dirty="0" smtClean="0"/>
                  <a:t>2</a:t>
                </a:r>
              </a:p>
              <a:p>
                <a:endParaRPr lang="cs-CZ" b="1" i="1" baseline="30000" dirty="0" smtClean="0"/>
              </a:p>
              <a:p>
                <a:endParaRPr lang="cs-CZ" b="1" i="1" baseline="30000" dirty="0"/>
              </a:p>
              <a:p>
                <a:pPr marL="118872" indent="0">
                  <a:buNone/>
                </a:pPr>
                <a:r>
                  <a:rPr lang="cs-CZ" b="1" i="1" dirty="0" smtClean="0"/>
                  <a:t>		a</a:t>
                </a:r>
                <a:r>
                  <a:rPr lang="cs-CZ" b="1" i="1" baseline="30000" dirty="0" smtClean="0"/>
                  <a:t>2</a:t>
                </a:r>
                <a:r>
                  <a:rPr lang="cs-CZ" b="1" i="1" dirty="0" smtClean="0"/>
                  <a:t>  = a . a</a:t>
                </a:r>
              </a:p>
              <a:p>
                <a:pPr marL="118872" indent="0">
                  <a:buNone/>
                </a:pPr>
                <a:endParaRPr lang="cs-CZ" b="1" i="1" dirty="0"/>
              </a:p>
              <a:p>
                <a:pPr marL="118872" indent="0">
                  <a:buNone/>
                </a:pPr>
                <a:r>
                  <a:rPr lang="cs-CZ" b="1" i="1" dirty="0" smtClean="0"/>
                  <a:t>			6</a:t>
                </a:r>
                <a:r>
                  <a:rPr lang="cs-CZ" b="1" i="1" baseline="30000" dirty="0" smtClean="0"/>
                  <a:t>2</a:t>
                </a:r>
                <a:r>
                  <a:rPr lang="cs-CZ" b="1" i="1" dirty="0" smtClean="0"/>
                  <a:t> = 6 . 6</a:t>
                </a:r>
              </a:p>
              <a:p>
                <a:pPr marL="118872" indent="0">
                  <a:buNone/>
                </a:pPr>
                <a:r>
                  <a:rPr lang="cs-CZ" b="1" i="1" dirty="0" smtClean="0"/>
                  <a:t>			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𝟓</m:t>
                        </m:r>
                      </m:den>
                    </m:f>
                    <m:r>
                      <a:rPr lang="cs-CZ" b="1" i="1" smtClean="0">
                        <a:latin typeface="Cambria Math"/>
                      </a:rPr>
                      <m:t>)</m:t>
                    </m:r>
                    <m:r>
                      <a:rPr lang="cs-CZ" b="1" i="1" baseline="30000" smtClean="0">
                        <a:latin typeface="Cambria Math"/>
                      </a:rPr>
                      <m:t>𝟐</m:t>
                    </m:r>
                  </m:oMath>
                </a14:m>
                <a:r>
                  <a:rPr lang="cs-CZ" b="1" i="1" dirty="0" smtClean="0"/>
                  <a:t>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cs-CZ" b="1" i="1" dirty="0" smtClean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cs-CZ" b="1" i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889" t="-6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255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Umocňování zpaměti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118872" indent="0">
              <a:buNone/>
            </a:pPr>
            <a:r>
              <a:rPr lang="cs-CZ" dirty="0" smtClean="0"/>
              <a:t>1</a:t>
            </a:r>
            <a:r>
              <a:rPr lang="cs-CZ" u="sng" dirty="0" smtClean="0">
                <a:uFill>
                  <a:solidFill>
                    <a:srgbClr val="FF0000"/>
                  </a:solidFill>
                </a:uFill>
              </a:rPr>
              <a:t>0</a:t>
            </a:r>
            <a:r>
              <a:rPr lang="cs-CZ" baseline="30000" dirty="0" smtClean="0"/>
              <a:t>2</a:t>
            </a:r>
            <a:r>
              <a:rPr lang="cs-CZ" dirty="0" smtClean="0"/>
              <a:t> = 1</a:t>
            </a:r>
            <a:r>
              <a:rPr lang="cs-CZ" u="sng" dirty="0" smtClean="0">
                <a:uFill>
                  <a:solidFill>
                    <a:srgbClr val="FF0000"/>
                  </a:solidFill>
                </a:uFill>
              </a:rPr>
              <a:t>00</a:t>
            </a:r>
            <a:r>
              <a:rPr lang="cs-CZ" dirty="0" smtClean="0"/>
              <a:t>		</a:t>
            </a:r>
          </a:p>
          <a:p>
            <a:pPr marL="118872" indent="0">
              <a:buNone/>
            </a:pPr>
            <a:r>
              <a:rPr lang="cs-CZ" dirty="0" smtClean="0"/>
              <a:t>100</a:t>
            </a:r>
            <a:r>
              <a:rPr lang="cs-CZ" baseline="30000" dirty="0" smtClean="0"/>
              <a:t>2</a:t>
            </a:r>
            <a:r>
              <a:rPr lang="cs-CZ" dirty="0" smtClean="0"/>
              <a:t> = 1</a:t>
            </a:r>
            <a:r>
              <a:rPr lang="cs-CZ" u="sng" dirty="0" smtClean="0">
                <a:uFill>
                  <a:solidFill>
                    <a:srgbClr val="FF0000"/>
                  </a:solidFill>
                </a:uFill>
              </a:rPr>
              <a:t>0 000</a:t>
            </a:r>
            <a:r>
              <a:rPr lang="cs-CZ" dirty="0" smtClean="0"/>
              <a:t>	</a:t>
            </a:r>
          </a:p>
          <a:p>
            <a:pPr marL="118872" indent="0">
              <a:buNone/>
            </a:pPr>
            <a:r>
              <a:rPr lang="cs-CZ" dirty="0" smtClean="0"/>
              <a:t>1</a:t>
            </a:r>
            <a:r>
              <a:rPr lang="cs-CZ" u="sng" dirty="0" smtClean="0">
                <a:uFill>
                  <a:solidFill>
                    <a:srgbClr val="FF0000"/>
                  </a:solidFill>
                </a:uFill>
              </a:rPr>
              <a:t>000</a:t>
            </a:r>
            <a:r>
              <a:rPr lang="cs-CZ" baseline="30000" dirty="0" smtClean="0"/>
              <a:t>2</a:t>
            </a:r>
            <a:r>
              <a:rPr lang="cs-CZ" dirty="0" smtClean="0"/>
              <a:t> = 1 </a:t>
            </a:r>
            <a:r>
              <a:rPr lang="cs-CZ" u="sng" dirty="0" smtClean="0">
                <a:uFill>
                  <a:solidFill>
                    <a:srgbClr val="FF0000"/>
                  </a:solidFill>
                </a:uFill>
              </a:rPr>
              <a:t>000 000</a:t>
            </a:r>
            <a:r>
              <a:rPr lang="cs-CZ" dirty="0" smtClean="0"/>
              <a:t>		</a:t>
            </a:r>
            <a:endParaRPr lang="cs-CZ" u="sng" dirty="0" smtClean="0">
              <a:uFill>
                <a:solidFill>
                  <a:srgbClr val="FF0000"/>
                </a:solidFill>
              </a:uFill>
            </a:endParaRPr>
          </a:p>
          <a:p>
            <a:pPr marL="118872" indent="0">
              <a:buNone/>
            </a:pPr>
            <a:endParaRPr lang="cs-CZ" u="sng" dirty="0">
              <a:uFill>
                <a:solidFill>
                  <a:srgbClr val="FF0000"/>
                </a:solidFill>
              </a:uFill>
            </a:endParaRPr>
          </a:p>
          <a:p>
            <a:pPr marL="118872" indent="0">
              <a:buNone/>
            </a:pPr>
            <a:r>
              <a:rPr lang="cs-CZ" sz="2800" dirty="0" smtClean="0">
                <a:uFill>
                  <a:solidFill>
                    <a:srgbClr val="FF0000"/>
                  </a:solidFill>
                </a:uFill>
              </a:rPr>
              <a:t>Dvojnásobný počet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nul</a:t>
            </a:r>
            <a:r>
              <a:rPr lang="cs-CZ" sz="2800" dirty="0" smtClean="0">
                <a:uFill>
                  <a:solidFill>
                    <a:srgbClr val="FF0000"/>
                  </a:solidFill>
                </a:uFill>
              </a:rPr>
              <a:t>		</a:t>
            </a:r>
            <a:endParaRPr lang="cs-CZ" sz="2800" dirty="0" smtClean="0">
              <a:solidFill>
                <a:srgbClr val="FF0000"/>
              </a:solidFill>
              <a:uFill>
                <a:solidFill>
                  <a:srgbClr val="FF0000"/>
                </a:solidFill>
              </a:uFill>
            </a:endParaRPr>
          </a:p>
          <a:p>
            <a:pPr marL="118872" indent="0">
              <a:buNone/>
            </a:pPr>
            <a:endParaRPr lang="cs-CZ" sz="2800" dirty="0" smtClean="0">
              <a:uFill>
                <a:solidFill>
                  <a:srgbClr val="FF0000"/>
                </a:solidFill>
              </a:uFill>
            </a:endParaRPr>
          </a:p>
          <a:p>
            <a:pPr marL="118872" indent="0">
              <a:buNone/>
            </a:pPr>
            <a:r>
              <a:rPr lang="cs-CZ" sz="2800" dirty="0" smtClean="0">
                <a:uFill>
                  <a:solidFill>
                    <a:srgbClr val="FF0000"/>
                  </a:solidFill>
                </a:uFill>
              </a:rPr>
              <a:t>700</a:t>
            </a:r>
            <a:r>
              <a:rPr lang="cs-CZ" sz="2800" baseline="30000" dirty="0" smtClean="0">
                <a:uFill>
                  <a:solidFill>
                    <a:srgbClr val="FF0000"/>
                  </a:solidFill>
                </a:uFill>
              </a:rPr>
              <a:t>2</a:t>
            </a:r>
            <a:r>
              <a:rPr lang="cs-CZ" sz="2800" dirty="0" smtClean="0">
                <a:uFill>
                  <a:solidFill>
                    <a:srgbClr val="FF0000"/>
                  </a:solidFill>
                </a:uFill>
              </a:rPr>
              <a:t> = 490 000			</a:t>
            </a:r>
            <a:endParaRPr lang="cs-CZ" sz="2800" dirty="0">
              <a:uFill>
                <a:solidFill>
                  <a:srgbClr val="FF0000"/>
                </a:solidFill>
              </a:uFill>
            </a:endParaRPr>
          </a:p>
          <a:p>
            <a:pPr marL="118872" indent="0">
              <a:buNone/>
            </a:pPr>
            <a:endParaRPr lang="cs-CZ" sz="2000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844824"/>
            <a:ext cx="4038600" cy="4623816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cs-CZ" dirty="0"/>
              <a:t>0,</a:t>
            </a:r>
            <a:r>
              <a:rPr lang="cs-CZ" u="sng" dirty="0">
                <a:uFill>
                  <a:solidFill>
                    <a:srgbClr val="FF0000"/>
                  </a:solidFill>
                </a:uFill>
              </a:rPr>
              <a:t>1</a:t>
            </a:r>
            <a:r>
              <a:rPr lang="cs-CZ" baseline="30000" dirty="0"/>
              <a:t>2</a:t>
            </a:r>
            <a:r>
              <a:rPr lang="cs-CZ" dirty="0"/>
              <a:t> = 0,</a:t>
            </a:r>
            <a:r>
              <a:rPr lang="cs-CZ" u="sng" dirty="0">
                <a:uFill>
                  <a:solidFill>
                    <a:srgbClr val="FF0000"/>
                  </a:solidFill>
                </a:uFill>
              </a:rPr>
              <a:t>01</a:t>
            </a:r>
          </a:p>
          <a:p>
            <a:pPr marL="118872" indent="0">
              <a:buNone/>
            </a:pPr>
            <a:r>
              <a:rPr lang="cs-CZ" dirty="0"/>
              <a:t>0,</a:t>
            </a:r>
            <a:r>
              <a:rPr lang="cs-CZ" u="sng" dirty="0">
                <a:uFill>
                  <a:solidFill>
                    <a:srgbClr val="FF0000"/>
                  </a:solidFill>
                </a:uFill>
              </a:rPr>
              <a:t>01</a:t>
            </a:r>
            <a:r>
              <a:rPr lang="cs-CZ" baseline="30000" dirty="0"/>
              <a:t>2</a:t>
            </a:r>
            <a:r>
              <a:rPr lang="cs-CZ" dirty="0"/>
              <a:t> = 0,</a:t>
            </a:r>
            <a:r>
              <a:rPr lang="cs-CZ" u="sng" dirty="0">
                <a:uFill>
                  <a:solidFill>
                    <a:srgbClr val="FF0000"/>
                  </a:solidFill>
                </a:uFill>
              </a:rPr>
              <a:t>0001</a:t>
            </a:r>
          </a:p>
          <a:p>
            <a:pPr marL="118872" indent="0">
              <a:buNone/>
            </a:pPr>
            <a:r>
              <a:rPr lang="cs-CZ" dirty="0"/>
              <a:t>0,</a:t>
            </a:r>
            <a:r>
              <a:rPr lang="cs-CZ" u="sng" dirty="0">
                <a:uFill>
                  <a:solidFill>
                    <a:srgbClr val="FF0000"/>
                  </a:solidFill>
                </a:uFill>
              </a:rPr>
              <a:t>001</a:t>
            </a:r>
            <a:r>
              <a:rPr lang="cs-CZ" baseline="30000" dirty="0"/>
              <a:t>2</a:t>
            </a:r>
            <a:r>
              <a:rPr lang="cs-CZ" dirty="0"/>
              <a:t> = 0,</a:t>
            </a:r>
            <a:r>
              <a:rPr lang="cs-CZ" u="sng" dirty="0">
                <a:uFill>
                  <a:solidFill>
                    <a:srgbClr val="FF0000"/>
                  </a:solidFill>
                </a:uFill>
              </a:rPr>
              <a:t>000 001</a:t>
            </a:r>
          </a:p>
          <a:p>
            <a:pPr marL="118872" indent="0">
              <a:buNone/>
            </a:pPr>
            <a:endParaRPr lang="cs-CZ" sz="2400" dirty="0" smtClean="0">
              <a:uFill>
                <a:solidFill>
                  <a:srgbClr val="FF0000"/>
                </a:solidFill>
              </a:uFill>
            </a:endParaRPr>
          </a:p>
          <a:p>
            <a:pPr marL="118872" indent="0">
              <a:buNone/>
            </a:pPr>
            <a:r>
              <a:rPr lang="cs-CZ" dirty="0" smtClean="0">
                <a:uFill>
                  <a:solidFill>
                    <a:srgbClr val="FF0000"/>
                  </a:solidFill>
                </a:uFill>
              </a:rPr>
              <a:t>Dvojnásobný </a:t>
            </a:r>
            <a:r>
              <a:rPr lang="cs-CZ" dirty="0">
                <a:uFill>
                  <a:solidFill>
                    <a:srgbClr val="FF0000"/>
                  </a:solidFill>
                </a:uFill>
              </a:rPr>
              <a:t>počet </a:t>
            </a:r>
            <a:r>
              <a:rPr lang="cs-CZ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míst</a:t>
            </a:r>
          </a:p>
          <a:p>
            <a:pPr marL="118872" indent="0">
              <a:buNone/>
            </a:pPr>
            <a:endParaRPr lang="cs-CZ" dirty="0" smtClean="0">
              <a:uFill>
                <a:solidFill>
                  <a:srgbClr val="FF0000"/>
                </a:solidFill>
              </a:uFill>
            </a:endParaRPr>
          </a:p>
          <a:p>
            <a:pPr marL="118872" indent="0">
              <a:buNone/>
            </a:pPr>
            <a:endParaRPr lang="cs-CZ" sz="2400" dirty="0">
              <a:uFill>
                <a:solidFill>
                  <a:srgbClr val="FF0000"/>
                </a:solidFill>
              </a:uFill>
            </a:endParaRPr>
          </a:p>
          <a:p>
            <a:pPr marL="118872" indent="0">
              <a:buNone/>
            </a:pPr>
            <a:r>
              <a:rPr lang="cs-CZ" dirty="0" smtClean="0">
                <a:uFill>
                  <a:solidFill>
                    <a:srgbClr val="FF0000"/>
                  </a:solidFill>
                </a:uFill>
              </a:rPr>
              <a:t>0,05</a:t>
            </a:r>
            <a:r>
              <a:rPr lang="cs-CZ" baseline="30000" dirty="0" smtClean="0">
                <a:uFill>
                  <a:solidFill>
                    <a:srgbClr val="FF0000"/>
                  </a:solidFill>
                </a:uFill>
              </a:rPr>
              <a:t>2</a:t>
            </a:r>
            <a:r>
              <a:rPr lang="cs-CZ" dirty="0" smtClean="0"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dirty="0">
                <a:uFill>
                  <a:solidFill>
                    <a:srgbClr val="FF0000"/>
                  </a:solidFill>
                </a:uFill>
              </a:rPr>
              <a:t>= 0,0025</a:t>
            </a:r>
            <a:endParaRPr lang="cs-CZ" sz="3200" dirty="0"/>
          </a:p>
          <a:p>
            <a:pPr marL="118872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214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 algn="ctr">
              <a:buNone/>
            </a:pPr>
            <a:r>
              <a:rPr lang="cs-CZ" dirty="0" smtClean="0"/>
              <a:t>(a . b)</a:t>
            </a:r>
            <a:r>
              <a:rPr lang="cs-CZ" baseline="30000" dirty="0" smtClean="0"/>
              <a:t>2</a:t>
            </a:r>
            <a:r>
              <a:rPr lang="cs-CZ" dirty="0" smtClean="0"/>
              <a:t> = a</a:t>
            </a:r>
            <a:r>
              <a:rPr lang="cs-CZ" baseline="30000" dirty="0" smtClean="0"/>
              <a:t>2</a:t>
            </a:r>
            <a:r>
              <a:rPr lang="cs-CZ" dirty="0" smtClean="0"/>
              <a:t> . b</a:t>
            </a:r>
            <a:r>
              <a:rPr lang="cs-CZ" baseline="30000" dirty="0" smtClean="0"/>
              <a:t>2</a:t>
            </a:r>
          </a:p>
          <a:p>
            <a:pPr marL="118872" indent="0" algn="ctr">
              <a:buNone/>
            </a:pPr>
            <a:endParaRPr lang="cs-CZ" dirty="0" smtClean="0"/>
          </a:p>
          <a:p>
            <a:pPr marL="118872" indent="0" algn="ctr">
              <a:buNone/>
            </a:pPr>
            <a:r>
              <a:rPr lang="cs-CZ" dirty="0" smtClean="0"/>
              <a:t>(3 . 1000)</a:t>
            </a:r>
            <a:r>
              <a:rPr lang="cs-CZ" baseline="30000" dirty="0" smtClean="0"/>
              <a:t>2</a:t>
            </a:r>
            <a:r>
              <a:rPr lang="cs-CZ" dirty="0" smtClean="0"/>
              <a:t> = 3</a:t>
            </a:r>
            <a:r>
              <a:rPr lang="cs-CZ" baseline="30000" dirty="0" smtClean="0"/>
              <a:t>2</a:t>
            </a:r>
            <a:r>
              <a:rPr lang="cs-CZ" dirty="0" smtClean="0"/>
              <a:t> . 1000</a:t>
            </a:r>
            <a:r>
              <a:rPr lang="cs-CZ" baseline="30000" dirty="0" smtClean="0"/>
              <a:t>2</a:t>
            </a:r>
          </a:p>
          <a:p>
            <a:pPr marL="118872" indent="0" algn="ctr">
              <a:buNone/>
            </a:pPr>
            <a:endParaRPr lang="cs-CZ" dirty="0"/>
          </a:p>
          <a:p>
            <a:pPr marL="118872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710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Odhadujeme druhé mocniny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cs-CZ" dirty="0" smtClean="0"/>
              <a:t>72,53</a:t>
            </a:r>
            <a:r>
              <a:rPr lang="cs-CZ" baseline="30000" dirty="0" smtClean="0"/>
              <a:t>2</a:t>
            </a:r>
            <a:r>
              <a:rPr lang="cs-CZ" dirty="0" smtClean="0"/>
              <a:t> = ?</a:t>
            </a:r>
          </a:p>
          <a:p>
            <a:pPr marL="118872" indent="0">
              <a:buNone/>
            </a:pPr>
            <a:endParaRPr lang="cs-CZ" sz="1800" dirty="0" smtClean="0"/>
          </a:p>
          <a:p>
            <a:pPr marL="118872" indent="0">
              <a:buNone/>
            </a:pPr>
            <a:r>
              <a:rPr lang="cs-CZ" sz="2400" dirty="0" smtClean="0"/>
              <a:t>Zaokrouhlíme na desítky (dokážeme vypočítat zpaměti druhou mocninu)</a:t>
            </a:r>
          </a:p>
          <a:p>
            <a:pPr marL="118872" indent="0">
              <a:buNone/>
            </a:pPr>
            <a:endParaRPr lang="cs-CZ" sz="1800" dirty="0" smtClean="0"/>
          </a:p>
          <a:p>
            <a:pPr marL="118872" indent="0">
              <a:buNone/>
            </a:pPr>
            <a:r>
              <a:rPr lang="cs-CZ" dirty="0"/>
              <a:t>72,53</a:t>
            </a:r>
            <a:r>
              <a:rPr lang="cs-CZ" baseline="30000" dirty="0"/>
              <a:t>2</a:t>
            </a:r>
            <a:r>
              <a:rPr lang="cs-CZ" dirty="0"/>
              <a:t> </a:t>
            </a:r>
            <a:r>
              <a:rPr lang="cs-CZ" dirty="0" smtClean="0"/>
              <a:t>   70</a:t>
            </a:r>
            <a:r>
              <a:rPr lang="cs-CZ" baseline="30000" dirty="0" smtClean="0"/>
              <a:t>2</a:t>
            </a:r>
          </a:p>
          <a:p>
            <a:pPr marL="118872" indent="0">
              <a:buNone/>
            </a:pPr>
            <a:endParaRPr lang="cs-CZ" sz="1800" dirty="0"/>
          </a:p>
          <a:p>
            <a:pPr marL="118872" indent="0">
              <a:buNone/>
            </a:pPr>
            <a:r>
              <a:rPr lang="cs-CZ" sz="2400" dirty="0" smtClean="0"/>
              <a:t>Určíme druhou mocninu zaokrouhleného čísla</a:t>
            </a:r>
          </a:p>
          <a:p>
            <a:pPr marL="118872" indent="0">
              <a:buNone/>
            </a:pPr>
            <a:endParaRPr lang="cs-CZ" sz="1800" dirty="0" smtClean="0"/>
          </a:p>
          <a:p>
            <a:pPr marL="118872" indent="0">
              <a:buNone/>
            </a:pPr>
            <a:r>
              <a:rPr lang="cs-CZ" dirty="0" smtClean="0"/>
              <a:t>70</a:t>
            </a:r>
            <a:r>
              <a:rPr lang="cs-CZ" baseline="30000" dirty="0" smtClean="0"/>
              <a:t>2</a:t>
            </a:r>
            <a:r>
              <a:rPr lang="cs-CZ" dirty="0" smtClean="0"/>
              <a:t>    49000</a:t>
            </a:r>
            <a:endParaRPr lang="cs-CZ" dirty="0"/>
          </a:p>
          <a:p>
            <a:pPr marL="118872" indent="0">
              <a:buNone/>
            </a:pPr>
            <a:endParaRPr lang="cs-CZ" sz="2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954" y="3861048"/>
            <a:ext cx="2857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229200"/>
            <a:ext cx="2857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546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Počítáme druhé mocniny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Podle:</a:t>
            </a:r>
          </a:p>
          <a:p>
            <a:pPr lvl="1"/>
            <a:r>
              <a:rPr lang="cs-CZ" dirty="0" smtClean="0"/>
              <a:t>Tabulek</a:t>
            </a:r>
          </a:p>
          <a:p>
            <a:endParaRPr lang="cs-CZ" dirty="0"/>
          </a:p>
          <a:p>
            <a:pPr lvl="1"/>
            <a:r>
              <a:rPr lang="cs-CZ" dirty="0" smtClean="0"/>
              <a:t>Kalkulátoru</a:t>
            </a:r>
          </a:p>
          <a:p>
            <a:pPr marL="118872" indent="0">
              <a:buNone/>
            </a:pPr>
            <a:endParaRPr lang="cs-CZ" dirty="0"/>
          </a:p>
          <a:p>
            <a:pPr marL="118872" indent="0">
              <a:buNone/>
            </a:pPr>
            <a:r>
              <a:rPr lang="cs-CZ" dirty="0" smtClean="0"/>
              <a:t>	46</a:t>
            </a:r>
            <a:r>
              <a:rPr lang="cs-CZ" baseline="30000" dirty="0" smtClean="0"/>
              <a:t>2</a:t>
            </a:r>
            <a:r>
              <a:rPr lang="cs-CZ" dirty="0" smtClean="0"/>
              <a:t> = </a:t>
            </a:r>
            <a:r>
              <a:rPr lang="cs-CZ" dirty="0"/>
              <a:t>2116</a:t>
            </a:r>
          </a:p>
          <a:p>
            <a:pPr marL="118872" indent="0">
              <a:buNone/>
            </a:pPr>
            <a:r>
              <a:rPr lang="cs-CZ" dirty="0"/>
              <a:t>	</a:t>
            </a:r>
            <a:r>
              <a:rPr lang="cs-CZ" dirty="0" smtClean="0"/>
              <a:t>128</a:t>
            </a:r>
            <a:r>
              <a:rPr lang="cs-CZ" baseline="30000" dirty="0" smtClean="0"/>
              <a:t>2</a:t>
            </a:r>
            <a:r>
              <a:rPr lang="cs-CZ" dirty="0" smtClean="0"/>
              <a:t> = 16384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482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70</TotalTime>
  <Words>98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Modul</vt:lpstr>
      <vt:lpstr>Prezentace aplikace PowerPoint</vt:lpstr>
      <vt:lpstr>Prezentace aplikace PowerPoint</vt:lpstr>
      <vt:lpstr>Mocniny</vt:lpstr>
      <vt:lpstr>Druhá mocnina</vt:lpstr>
      <vt:lpstr>Umocňování zpaměti</vt:lpstr>
      <vt:lpstr>Prezentace aplikace PowerPoint</vt:lpstr>
      <vt:lpstr>Odhadujeme druhé mocniny</vt:lpstr>
      <vt:lpstr>Počítáme druhé mocniny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Učitel</cp:lastModifiedBy>
  <cp:revision>1</cp:revision>
  <dcterms:created xsi:type="dcterms:W3CDTF">2011-10-04T09:55:13Z</dcterms:created>
  <dcterms:modified xsi:type="dcterms:W3CDTF">2012-04-23T10:06:15Z</dcterms:modified>
</cp:coreProperties>
</file>