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4" r:id="rId2"/>
    <p:sldId id="265" r:id="rId3"/>
    <p:sldId id="256" r:id="rId4"/>
    <p:sldId id="257" r:id="rId5"/>
    <p:sldId id="258" r:id="rId6"/>
    <p:sldId id="259" r:id="rId7"/>
    <p:sldId id="260" r:id="rId8"/>
    <p:sldId id="261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EC825ADB-F613-4255-A470-CCE301B3C249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CF92B86-74C8-4E10-8043-68F7549518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25ADB-F613-4255-A470-CCE301B3C249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CF92B86-74C8-4E10-8043-68F75495183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Obdélní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25ADB-F613-4255-A470-CCE301B3C249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ECF92B86-74C8-4E10-8043-68F75495183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C825ADB-F613-4255-A470-CCE301B3C249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ECF92B86-74C8-4E10-8043-68F75495183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C825ADB-F613-4255-A470-CCE301B3C249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12" name="Zástupný symbol pro číslo snímku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ECF92B86-74C8-4E10-8043-68F75495183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  <p:sp>
        <p:nvSpPr>
          <p:cNvPr id="16" name="Zástupný symbol pro text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25ADB-F613-4255-A470-CCE301B3C249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CF92B86-74C8-4E10-8043-68F7549518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25ADB-F613-4255-A470-CCE301B3C249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CF92B86-74C8-4E10-8043-68F7549518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25ADB-F613-4255-A470-CCE301B3C249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CF92B86-74C8-4E10-8043-68F75495183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Obdélní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EC825ADB-F613-4255-A470-CCE301B3C249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ECF92B86-74C8-4E10-8043-68F75495183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25ADB-F613-4255-A470-CCE301B3C249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92B86-74C8-4E10-8043-68F7549518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EC825ADB-F613-4255-A470-CCE301B3C249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ECF92B86-74C8-4E10-8043-68F7549518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C825ADB-F613-4255-A470-CCE301B3C249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ECF92B86-74C8-4E10-8043-68F75495183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484784"/>
            <a:ext cx="8229600" cy="3888432"/>
          </a:xfrm>
        </p:spPr>
        <p:txBody>
          <a:bodyPr>
            <a:normAutofit/>
          </a:bodyPr>
          <a:lstStyle/>
          <a:p>
            <a:pPr algn="l"/>
            <a:r>
              <a:rPr lang="cs-CZ" sz="2800" b="0" dirty="0" smtClean="0">
                <a:solidFill>
                  <a:schemeClr val="bg2">
                    <a:lumMod val="10000"/>
                  </a:schemeClr>
                </a:solidFill>
                <a:effectLst/>
                <a:latin typeface="Calibri" pitchFamily="34" charset="0"/>
                <a:cs typeface="Calibri" pitchFamily="34" charset="0"/>
              </a:rPr>
              <a:t>Název školy:		ZŠ a MŠ T. G. Masaryka </a:t>
            </a:r>
            <a:r>
              <a:rPr lang="cs-CZ" sz="2800" b="0" dirty="0" err="1" smtClean="0">
                <a:solidFill>
                  <a:schemeClr val="bg2">
                    <a:lumMod val="10000"/>
                  </a:schemeClr>
                </a:solidFill>
                <a:effectLst/>
                <a:latin typeface="Calibri" pitchFamily="34" charset="0"/>
                <a:cs typeface="Calibri" pitchFamily="34" charset="0"/>
              </a:rPr>
              <a:t>Fulnek</a:t>
            </a:r>
            <a:r>
              <a:rPr lang="cs-CZ" sz="2800" b="0" dirty="0" smtClean="0">
                <a:solidFill>
                  <a:schemeClr val="bg2">
                    <a:lumMod val="10000"/>
                  </a:schemeClr>
                </a:solidFill>
                <a:effectLst/>
                <a:latin typeface="Calibri" pitchFamily="34" charset="0"/>
                <a:cs typeface="Calibri" pitchFamily="34" charset="0"/>
              </a:rPr>
              <a:t/>
            </a:r>
            <a:br>
              <a:rPr lang="cs-CZ" sz="2800" b="0" dirty="0" smtClean="0">
                <a:solidFill>
                  <a:schemeClr val="bg2">
                    <a:lumMod val="10000"/>
                  </a:schemeClr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cs-CZ" sz="2800" b="0" dirty="0" smtClean="0">
                <a:solidFill>
                  <a:schemeClr val="bg2">
                    <a:lumMod val="10000"/>
                  </a:schemeClr>
                </a:solidFill>
                <a:effectLst/>
                <a:latin typeface="Calibri" pitchFamily="34" charset="0"/>
                <a:cs typeface="Calibri" pitchFamily="34" charset="0"/>
              </a:rPr>
              <a:t>Autor:		Mgr. Blanka Kusá</a:t>
            </a:r>
            <a:br>
              <a:rPr lang="cs-CZ" sz="2800" b="0" dirty="0" smtClean="0">
                <a:solidFill>
                  <a:schemeClr val="bg2">
                    <a:lumMod val="10000"/>
                  </a:schemeClr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cs-CZ" sz="2800" b="0" dirty="0" smtClean="0">
                <a:solidFill>
                  <a:schemeClr val="bg2">
                    <a:lumMod val="10000"/>
                  </a:schemeClr>
                </a:solidFill>
                <a:effectLst/>
                <a:latin typeface="Calibri" pitchFamily="34" charset="0"/>
                <a:cs typeface="Calibri" pitchFamily="34" charset="0"/>
              </a:rPr>
              <a:t>Název:		VY_52_INOVACE_PR.3.4-16</a:t>
            </a:r>
            <a:br>
              <a:rPr lang="cs-CZ" sz="2800" b="0" dirty="0" smtClean="0">
                <a:solidFill>
                  <a:schemeClr val="bg2">
                    <a:lumMod val="10000"/>
                  </a:schemeClr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cs-CZ" sz="2800" b="0" dirty="0" smtClean="0">
                <a:solidFill>
                  <a:schemeClr val="bg2">
                    <a:lumMod val="10000"/>
                  </a:schemeClr>
                </a:solidFill>
                <a:effectLst/>
                <a:latin typeface="Calibri" pitchFamily="34" charset="0"/>
                <a:cs typeface="Calibri" pitchFamily="34" charset="0"/>
              </a:rPr>
              <a:t>Téma:			Délka</a:t>
            </a:r>
            <a:br>
              <a:rPr lang="cs-CZ" sz="2800" b="0" dirty="0" smtClean="0">
                <a:solidFill>
                  <a:schemeClr val="bg2">
                    <a:lumMod val="10000"/>
                  </a:schemeClr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cs-CZ" sz="2800" b="0" dirty="0" smtClean="0">
                <a:solidFill>
                  <a:schemeClr val="bg2">
                    <a:lumMod val="10000"/>
                  </a:schemeClr>
                </a:solidFill>
                <a:effectLst/>
                <a:latin typeface="Calibri" pitchFamily="34" charset="0"/>
                <a:cs typeface="Calibri" pitchFamily="34" charset="0"/>
              </a:rPr>
              <a:t>Číslo projektu:	CZ.1.07/1.4.00/21.0903</a:t>
            </a:r>
            <a:r>
              <a:rPr lang="cs-CZ" b="0" dirty="0" smtClean="0">
                <a:solidFill>
                  <a:schemeClr val="bg2">
                    <a:lumMod val="10000"/>
                  </a:schemeClr>
                </a:solidFill>
                <a:effectLst/>
                <a:latin typeface="Calibri" pitchFamily="34" charset="0"/>
                <a:cs typeface="Calibri" pitchFamily="34" charset="0"/>
              </a:rPr>
              <a:t/>
            </a:r>
            <a:br>
              <a:rPr lang="cs-CZ" b="0" dirty="0" smtClean="0">
                <a:solidFill>
                  <a:schemeClr val="bg2">
                    <a:lumMod val="10000"/>
                  </a:schemeClr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cs-CZ" b="0" dirty="0" smtClean="0">
                <a:solidFill>
                  <a:schemeClr val="bg2">
                    <a:lumMod val="10000"/>
                  </a:schemeClr>
                </a:solidFill>
                <a:effectLst/>
                <a:latin typeface="Calibri" pitchFamily="34" charset="0"/>
                <a:cs typeface="Calibri" pitchFamily="34" charset="0"/>
              </a:rPr>
              <a:t> </a:t>
            </a:r>
            <a:br>
              <a:rPr lang="cs-CZ" b="0" dirty="0" smtClean="0">
                <a:solidFill>
                  <a:schemeClr val="bg2">
                    <a:lumMod val="10000"/>
                  </a:schemeClr>
                </a:solidFill>
                <a:effectLst/>
                <a:latin typeface="Calibri" pitchFamily="34" charset="0"/>
                <a:cs typeface="Calibri" pitchFamily="34" charset="0"/>
              </a:rPr>
            </a:br>
            <a:endParaRPr lang="cs-CZ" b="0" dirty="0">
              <a:solidFill>
                <a:schemeClr val="bg2">
                  <a:lumMod val="10000"/>
                </a:schemeClr>
              </a:solidFill>
              <a:effectLst/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4" name="Zástupný symbol pro obsah 3"/>
          <p:cNvPicPr>
            <a:picLocks noGrp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5661248"/>
            <a:ext cx="5407621" cy="10486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67544" y="1628800"/>
            <a:ext cx="8229600" cy="468052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bg2">
                    <a:lumMod val="10000"/>
                  </a:schemeClr>
                </a:solidFill>
                <a:latin typeface="Calibri" pitchFamily="34" charset="0"/>
                <a:cs typeface="Calibri" pitchFamily="34" charset="0"/>
              </a:rPr>
              <a:t>Anotace: Výkladová prezentace, ve které se žáci seznámí se fyzikální veličinou délka, způsobem jejího měření a jednotkami. Na závěr si vyzkouší měření na praktických úkolech a zapíší do tabulky výsledky.</a:t>
            </a:r>
          </a:p>
          <a:p>
            <a:r>
              <a:rPr lang="cs-CZ" sz="2800" dirty="0" smtClean="0">
                <a:solidFill>
                  <a:schemeClr val="bg2">
                    <a:lumMod val="10000"/>
                  </a:schemeClr>
                </a:solidFill>
                <a:latin typeface="Calibri" pitchFamily="34" charset="0"/>
                <a:cs typeface="Calibri" pitchFamily="34" charset="0"/>
              </a:rPr>
              <a:t>Vzdělávací oblast: Člověk a jeho svět, Prvouka</a:t>
            </a:r>
          </a:p>
          <a:p>
            <a:r>
              <a:rPr lang="cs-CZ" sz="2800" dirty="0" smtClean="0">
                <a:solidFill>
                  <a:schemeClr val="bg2">
                    <a:lumMod val="10000"/>
                  </a:schemeClr>
                </a:solidFill>
                <a:latin typeface="Calibri" pitchFamily="34" charset="0"/>
                <a:cs typeface="Calibri" pitchFamily="34" charset="0"/>
              </a:rPr>
              <a:t>Ročník: 3.	</a:t>
            </a:r>
          </a:p>
          <a:p>
            <a:r>
              <a:rPr lang="cs-CZ" sz="2800" dirty="0" smtClean="0">
                <a:solidFill>
                  <a:schemeClr val="bg2">
                    <a:lumMod val="10000"/>
                  </a:schemeClr>
                </a:solidFill>
                <a:latin typeface="Calibri" pitchFamily="34" charset="0"/>
                <a:cs typeface="Calibri" pitchFamily="34" charset="0"/>
              </a:rPr>
              <a:t>Druh učebního materiálu: výkladová prezentace</a:t>
            </a:r>
          </a:p>
          <a:p>
            <a:r>
              <a:rPr lang="cs-CZ" sz="2800" dirty="0" smtClean="0">
                <a:solidFill>
                  <a:schemeClr val="bg2">
                    <a:lumMod val="10000"/>
                  </a:schemeClr>
                </a:solidFill>
                <a:latin typeface="Calibri" pitchFamily="34" charset="0"/>
                <a:cs typeface="Calibri" pitchFamily="34" charset="0"/>
              </a:rPr>
              <a:t>Stupeň a typ vzdělávání: základní vzdělávání – první stupeň</a:t>
            </a:r>
          </a:p>
          <a:p>
            <a:endParaRPr lang="cs-CZ" dirty="0">
              <a:solidFill>
                <a:schemeClr val="bg2">
                  <a:lumMod val="10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1752600"/>
            <a:ext cx="5704656" cy="1801906"/>
          </a:xfrm>
        </p:spPr>
        <p:txBody>
          <a:bodyPr>
            <a:noAutofit/>
          </a:bodyPr>
          <a:lstStyle/>
          <a:p>
            <a:pPr algn="ctr"/>
            <a:r>
              <a:rPr lang="cs-CZ" sz="6600" b="1" dirty="0" smtClean="0">
                <a:solidFill>
                  <a:schemeClr val="bg2">
                    <a:lumMod val="10000"/>
                  </a:schemeClr>
                </a:solidFill>
              </a:rPr>
              <a:t>Délka</a:t>
            </a:r>
            <a:endParaRPr lang="cs-CZ" sz="66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3717032"/>
            <a:ext cx="4724400" cy="2376264"/>
          </a:xfrm>
        </p:spPr>
        <p:txBody>
          <a:bodyPr>
            <a:normAutofit fontScale="92500" lnSpcReduction="20000"/>
          </a:bodyPr>
          <a:lstStyle/>
          <a:p>
            <a:endParaRPr lang="cs-CZ" sz="4000" dirty="0" smtClean="0"/>
          </a:p>
          <a:p>
            <a:pPr algn="ctr"/>
            <a:r>
              <a:rPr lang="cs-CZ" sz="4000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je veličina,</a:t>
            </a:r>
          </a:p>
          <a:p>
            <a:pPr algn="ctr"/>
            <a:endParaRPr lang="cs-CZ" sz="4000" dirty="0" smtClean="0">
              <a:solidFill>
                <a:schemeClr val="accent4">
                  <a:lumMod val="20000"/>
                  <a:lumOff val="80000"/>
                </a:schemeClr>
              </a:solidFill>
            </a:endParaRPr>
          </a:p>
          <a:p>
            <a:pPr algn="ctr"/>
            <a:r>
              <a:rPr lang="cs-CZ" sz="4000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 zjišťuje se měřením</a:t>
            </a:r>
            <a:endParaRPr lang="cs-CZ" sz="4000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4783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6000" b="1" dirty="0" smtClean="0">
                <a:solidFill>
                  <a:schemeClr val="bg2">
                    <a:lumMod val="10000"/>
                  </a:schemeClr>
                </a:solidFill>
              </a:rPr>
              <a:t>Metr</a:t>
            </a:r>
            <a:endParaRPr lang="cs-CZ" sz="60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043608" y="908720"/>
            <a:ext cx="7632848" cy="3841375"/>
          </a:xfrm>
        </p:spPr>
        <p:txBody>
          <a:bodyPr>
            <a:normAutofit/>
          </a:bodyPr>
          <a:lstStyle/>
          <a:p>
            <a:endParaRPr lang="cs-CZ" sz="4000" dirty="0" smtClean="0"/>
          </a:p>
          <a:p>
            <a:r>
              <a:rPr lang="cs-CZ" sz="4000" dirty="0" smtClean="0">
                <a:solidFill>
                  <a:srgbClr val="002060"/>
                </a:solidFill>
              </a:rPr>
              <a:t>je měřidlem délky</a:t>
            </a:r>
          </a:p>
          <a:p>
            <a:r>
              <a:rPr lang="cs-CZ" sz="4000" dirty="0">
                <a:solidFill>
                  <a:srgbClr val="002060"/>
                </a:solidFill>
              </a:rPr>
              <a:t>s</a:t>
            </a:r>
            <a:r>
              <a:rPr lang="cs-CZ" sz="4000" dirty="0" smtClean="0">
                <a:solidFill>
                  <a:srgbClr val="002060"/>
                </a:solidFill>
              </a:rPr>
              <a:t>louží k měření rozměrů různých předmětů a vzdálenosti</a:t>
            </a:r>
            <a:endParaRPr lang="cs-CZ" sz="4000" dirty="0">
              <a:solidFill>
                <a:srgbClr val="00206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516216" y="6453336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Obr. 1</a:t>
            </a:r>
            <a:endParaRPr lang="cs-CZ" dirty="0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3933056"/>
            <a:ext cx="3810000" cy="255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6183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chemeClr val="bg2">
                    <a:lumMod val="10000"/>
                  </a:schemeClr>
                </a:solidFill>
              </a:rPr>
              <a:t>Metr</a:t>
            </a:r>
            <a:endParaRPr lang="cs-CZ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83568" y="1981201"/>
            <a:ext cx="6618185" cy="3841375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2060"/>
                </a:solidFill>
              </a:rPr>
              <a:t>dřevěný</a:t>
            </a:r>
            <a:endParaRPr lang="cs-CZ" sz="3600" dirty="0" smtClean="0">
              <a:solidFill>
                <a:srgbClr val="002060"/>
              </a:solidFill>
            </a:endParaRPr>
          </a:p>
          <a:p>
            <a:r>
              <a:rPr lang="cs-CZ" sz="3600" dirty="0" smtClean="0">
                <a:solidFill>
                  <a:srgbClr val="002060"/>
                </a:solidFill>
              </a:rPr>
              <a:t>krejčovský</a:t>
            </a:r>
          </a:p>
          <a:p>
            <a:r>
              <a:rPr lang="cs-CZ" sz="3600" dirty="0" smtClean="0">
                <a:solidFill>
                  <a:srgbClr val="002060"/>
                </a:solidFill>
              </a:rPr>
              <a:t>svinovací</a:t>
            </a:r>
          </a:p>
          <a:p>
            <a:r>
              <a:rPr lang="cs-CZ" sz="3600" dirty="0" smtClean="0">
                <a:solidFill>
                  <a:srgbClr val="002060"/>
                </a:solidFill>
              </a:rPr>
              <a:t>pravítko</a:t>
            </a:r>
          </a:p>
          <a:p>
            <a:r>
              <a:rPr lang="cs-CZ" sz="3600" dirty="0" smtClean="0">
                <a:solidFill>
                  <a:srgbClr val="002060"/>
                </a:solidFill>
              </a:rPr>
              <a:t>pásmo</a:t>
            </a:r>
          </a:p>
          <a:p>
            <a:r>
              <a:rPr lang="cs-CZ" sz="3600" dirty="0" smtClean="0">
                <a:solidFill>
                  <a:srgbClr val="002060"/>
                </a:solidFill>
              </a:rPr>
              <a:t>atd.</a:t>
            </a:r>
            <a:endParaRPr lang="cs-CZ" sz="3600" dirty="0">
              <a:solidFill>
                <a:srgbClr val="00206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1916832"/>
            <a:ext cx="5429250" cy="360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7884368" y="6237312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Obr. 2</a:t>
            </a:r>
            <a:endParaRPr lang="cs-CZ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5180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6000" dirty="0" smtClean="0">
                <a:solidFill>
                  <a:schemeClr val="bg2">
                    <a:lumMod val="10000"/>
                  </a:schemeClr>
                </a:solidFill>
              </a:rPr>
              <a:t>Metr</a:t>
            </a:r>
            <a:endParaRPr lang="cs-CZ" sz="60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755576" y="1981201"/>
            <a:ext cx="7488832" cy="3841375"/>
          </a:xfrm>
        </p:spPr>
        <p:txBody>
          <a:bodyPr>
            <a:normAutofit/>
          </a:bodyPr>
          <a:lstStyle/>
          <a:p>
            <a:r>
              <a:rPr lang="cs-CZ" sz="4000" dirty="0" smtClean="0">
                <a:solidFill>
                  <a:srgbClr val="002060"/>
                </a:solidFill>
              </a:rPr>
              <a:t>Je základní jednotkou délky</a:t>
            </a:r>
          </a:p>
          <a:p>
            <a:endParaRPr lang="cs-CZ" sz="4000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cs-CZ" sz="6000" dirty="0" smtClean="0">
                <a:solidFill>
                  <a:srgbClr val="002060"/>
                </a:solidFill>
              </a:rPr>
              <a:t>1 m</a:t>
            </a:r>
            <a:endParaRPr lang="cs-CZ" sz="6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9133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solidFill>
                  <a:schemeClr val="bg2">
                    <a:lumMod val="10000"/>
                  </a:schemeClr>
                </a:solidFill>
              </a:rPr>
              <a:t>Další jednotky</a:t>
            </a:r>
            <a:endParaRPr lang="cs-CZ" sz="40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331640" y="2060848"/>
            <a:ext cx="6534472" cy="42484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b="1" dirty="0" smtClean="0">
                <a:solidFill>
                  <a:srgbClr val="002060"/>
                </a:solidFill>
              </a:rPr>
              <a:t>centimetr  …    cm</a:t>
            </a:r>
          </a:p>
          <a:p>
            <a:pPr marL="0" indent="0">
              <a:buNone/>
            </a:pPr>
            <a:r>
              <a:rPr lang="cs-CZ" sz="4000" dirty="0">
                <a:solidFill>
                  <a:srgbClr val="002060"/>
                </a:solidFill>
              </a:rPr>
              <a:t> </a:t>
            </a:r>
            <a:r>
              <a:rPr lang="cs-CZ" sz="4000" dirty="0" smtClean="0">
                <a:solidFill>
                  <a:srgbClr val="002060"/>
                </a:solidFill>
              </a:rPr>
              <a:t>1 m = 100 cm </a:t>
            </a:r>
          </a:p>
          <a:p>
            <a:pPr marL="0" indent="0">
              <a:buNone/>
            </a:pPr>
            <a:r>
              <a:rPr lang="cs-CZ" sz="4000" dirty="0" smtClean="0">
                <a:solidFill>
                  <a:srgbClr val="002060"/>
                </a:solidFill>
              </a:rPr>
              <a:t> (1 metr = sto centimetrů )</a:t>
            </a:r>
          </a:p>
          <a:p>
            <a:pPr marL="0" indent="0">
              <a:buNone/>
            </a:pPr>
            <a:r>
              <a:rPr lang="cs-CZ" sz="4000" b="1" dirty="0" smtClean="0">
                <a:solidFill>
                  <a:srgbClr val="002060"/>
                </a:solidFill>
              </a:rPr>
              <a:t>kilometr  …   km</a:t>
            </a:r>
          </a:p>
          <a:p>
            <a:pPr marL="0" indent="0">
              <a:buNone/>
            </a:pPr>
            <a:r>
              <a:rPr lang="cs-CZ" sz="4000" dirty="0" smtClean="0">
                <a:solidFill>
                  <a:srgbClr val="002060"/>
                </a:solidFill>
              </a:rPr>
              <a:t>1000 m = 1 km</a:t>
            </a:r>
          </a:p>
          <a:p>
            <a:pPr marL="0" indent="0">
              <a:buNone/>
            </a:pPr>
            <a:r>
              <a:rPr lang="cs-CZ" sz="4000" dirty="0" smtClean="0">
                <a:solidFill>
                  <a:srgbClr val="002060"/>
                </a:solidFill>
              </a:rPr>
              <a:t>( tisíc metrů = 1 kilometr )</a:t>
            </a:r>
          </a:p>
          <a:p>
            <a:pPr marL="0" indent="0">
              <a:buNone/>
            </a:pPr>
            <a:endParaRPr lang="cs-CZ" sz="4000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cs-CZ" sz="4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5105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1844824"/>
            <a:ext cx="7272808" cy="2016224"/>
          </a:xfrm>
        </p:spPr>
        <p:txBody>
          <a:bodyPr>
            <a:noAutofit/>
          </a:bodyPr>
          <a:lstStyle/>
          <a:p>
            <a:r>
              <a:rPr lang="cs-CZ" sz="2800" i="1" dirty="0" smtClean="0">
                <a:solidFill>
                  <a:schemeClr val="bg2">
                    <a:lumMod val="10000"/>
                  </a:schemeClr>
                </a:solidFill>
              </a:rPr>
              <a:t>Úkol 1: Utvořte  skupinky.</a:t>
            </a:r>
            <a:br>
              <a:rPr lang="cs-CZ" sz="2800" i="1" dirty="0" smtClean="0">
                <a:solidFill>
                  <a:schemeClr val="bg2">
                    <a:lumMod val="10000"/>
                  </a:schemeClr>
                </a:solidFill>
              </a:rPr>
            </a:br>
            <a:r>
              <a:rPr lang="cs-CZ" sz="2800" i="1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cs-CZ" sz="2800" i="1" dirty="0" smtClean="0">
                <a:solidFill>
                  <a:schemeClr val="bg2">
                    <a:lumMod val="10000"/>
                  </a:schemeClr>
                </a:solidFill>
              </a:rPr>
              <a:t>        	Změřte délku a šířku třídy, své lavice a              	výšku postavy všech členů skupiny.</a:t>
            </a:r>
            <a:br>
              <a:rPr lang="cs-CZ" sz="2800" i="1" dirty="0" smtClean="0">
                <a:solidFill>
                  <a:schemeClr val="bg2">
                    <a:lumMod val="10000"/>
                  </a:schemeClr>
                </a:solidFill>
              </a:rPr>
            </a:br>
            <a:r>
              <a:rPr lang="cs-CZ" sz="2800" i="1" dirty="0" smtClean="0">
                <a:solidFill>
                  <a:schemeClr val="bg2">
                    <a:lumMod val="10000"/>
                  </a:schemeClr>
                </a:solidFill>
              </a:rPr>
              <a:t>Úkol 2: Narýsujte tabulku a doplňte změřené 	hodnoty .</a:t>
            </a:r>
            <a:endParaRPr lang="cs-CZ" sz="2800" i="1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0550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83568" y="1916832"/>
            <a:ext cx="7848872" cy="3841375"/>
          </a:xfrm>
        </p:spPr>
        <p:txBody>
          <a:bodyPr>
            <a:normAutofit/>
          </a:bodyPr>
          <a:lstStyle/>
          <a:p>
            <a:r>
              <a:rPr lang="cs-CZ" dirty="0" smtClean="0"/>
              <a:t>Použité zdroje: </a:t>
            </a:r>
          </a:p>
          <a:p>
            <a:r>
              <a:rPr lang="cs-CZ" dirty="0" smtClean="0"/>
              <a:t>obr.1: http://www.</a:t>
            </a:r>
            <a:r>
              <a:rPr lang="cs-CZ" dirty="0" err="1" smtClean="0"/>
              <a:t>levne</a:t>
            </a:r>
            <a:r>
              <a:rPr lang="cs-CZ" dirty="0" smtClean="0"/>
              <a:t>-</a:t>
            </a:r>
            <a:r>
              <a:rPr lang="cs-CZ" dirty="0" err="1" smtClean="0"/>
              <a:t>naradi.cz</a:t>
            </a:r>
            <a:r>
              <a:rPr lang="cs-CZ" dirty="0" smtClean="0"/>
              <a:t>/</a:t>
            </a:r>
            <a:r>
              <a:rPr lang="cs-CZ" dirty="0" err="1" smtClean="0"/>
              <a:t>images</a:t>
            </a:r>
            <a:r>
              <a:rPr lang="cs-CZ" dirty="0" smtClean="0"/>
              <a:t>/43-1002.jpg</a:t>
            </a:r>
          </a:p>
          <a:p>
            <a:r>
              <a:rPr lang="cs-CZ" dirty="0" smtClean="0"/>
              <a:t>Obr. 2: http://www.</a:t>
            </a:r>
            <a:r>
              <a:rPr lang="cs-CZ" dirty="0" err="1" smtClean="0"/>
              <a:t>galanterka.cz</a:t>
            </a:r>
            <a:r>
              <a:rPr lang="cs-CZ" dirty="0" smtClean="0"/>
              <a:t>/</a:t>
            </a:r>
            <a:r>
              <a:rPr lang="cs-CZ" dirty="0" err="1" smtClean="0"/>
              <a:t>pictures</a:t>
            </a:r>
            <a:r>
              <a:rPr lang="cs-CZ" dirty="0" smtClean="0"/>
              <a:t>/</a:t>
            </a:r>
            <a:r>
              <a:rPr lang="cs-CZ" dirty="0" err="1" smtClean="0"/>
              <a:t>zbozi</a:t>
            </a:r>
            <a:r>
              <a:rPr lang="cs-CZ" dirty="0" smtClean="0"/>
              <a:t>/</a:t>
            </a:r>
            <a:r>
              <a:rPr lang="cs-CZ" dirty="0" err="1" smtClean="0"/>
              <a:t>tvrda</a:t>
            </a:r>
            <a:r>
              <a:rPr lang="cs-CZ" dirty="0" smtClean="0"/>
              <a:t>-galanterie-</a:t>
            </a:r>
            <a:r>
              <a:rPr lang="cs-CZ" dirty="0" err="1" smtClean="0"/>
              <a:t>krejcovsky</a:t>
            </a:r>
            <a:r>
              <a:rPr lang="cs-CZ" dirty="0" smtClean="0"/>
              <a:t>-metr-v-</a:t>
            </a:r>
            <a:r>
              <a:rPr lang="cs-CZ" dirty="0" err="1" smtClean="0"/>
              <a:t>plastove</a:t>
            </a:r>
            <a:r>
              <a:rPr lang="cs-CZ" dirty="0" smtClean="0"/>
              <a:t>-</a:t>
            </a:r>
            <a:r>
              <a:rPr lang="cs-CZ" dirty="0" err="1" smtClean="0"/>
              <a:t>krabicce.jpg</a:t>
            </a:r>
            <a:endParaRPr lang="cs-CZ" dirty="0" smtClean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án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67</TotalTime>
  <Words>147</Words>
  <Application>Microsoft Office PowerPoint</Application>
  <PresentationFormat>Předvádění na obrazovce (4:3)</PresentationFormat>
  <Paragraphs>39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Medián</vt:lpstr>
      <vt:lpstr>Název školy:  ZŠ a MŠ T. G. Masaryka Fulnek Autor:  Mgr. Blanka Kusá Název:  VY_52_INOVACE_PR.3.4-16 Téma:   Délka Číslo projektu: CZ.1.07/1.4.00/21.0903   </vt:lpstr>
      <vt:lpstr>Prezentace aplikace PowerPoint</vt:lpstr>
      <vt:lpstr>Délka</vt:lpstr>
      <vt:lpstr>Metr</vt:lpstr>
      <vt:lpstr>Metr</vt:lpstr>
      <vt:lpstr>Metr</vt:lpstr>
      <vt:lpstr>Další jednotky</vt:lpstr>
      <vt:lpstr>Úkol 1: Utvořte  skupinky.           Změřte délku a šířku třídy, své lavice a               výšku postavy všech členů skupiny. Úkol 2: Narýsujte tabulku a doplňte změřené  hodnoty .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 M O T N O ST</dc:title>
  <dc:creator>0xhn</dc:creator>
  <cp:lastModifiedBy>Kabinet Z</cp:lastModifiedBy>
  <cp:revision>11</cp:revision>
  <dcterms:created xsi:type="dcterms:W3CDTF">2012-02-20T16:23:51Z</dcterms:created>
  <dcterms:modified xsi:type="dcterms:W3CDTF">2012-03-12T08:06:34Z</dcterms:modified>
</cp:coreProperties>
</file>