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0"/>
  </p:notesMasterIdLst>
  <p:handoutMasterIdLst>
    <p:handoutMasterId r:id="rId11"/>
  </p:handoutMasterIdLst>
  <p:sldIdLst>
    <p:sldId id="276" r:id="rId2"/>
    <p:sldId id="257" r:id="rId3"/>
    <p:sldId id="260" r:id="rId4"/>
    <p:sldId id="266" r:id="rId5"/>
    <p:sldId id="273" r:id="rId6"/>
    <p:sldId id="274" r:id="rId7"/>
    <p:sldId id="275" r:id="rId8"/>
    <p:sldId id="267" r:id="rId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18" autoAdjust="0"/>
    <p:restoredTop sz="94660"/>
  </p:normalViewPr>
  <p:slideViewPr>
    <p:cSldViewPr>
      <p:cViewPr varScale="1">
        <p:scale>
          <a:sx n="71" d="100"/>
          <a:sy n="71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D8048-EBAE-4779-819B-F275A060C922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5D6FFB-0681-489C-A027-297ACD0FD1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4785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8ABC3-6D88-4186-8627-0AD435E9CD99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1BF3B-1338-497F-88F2-4F6804E889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8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4606771-6CA4-494C-B2FD-AEA6C63DE780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451461" y="516765"/>
            <a:ext cx="7023721" cy="25495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84" tIns="40092" rIns="80184" bIns="40092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body"/>
          </p:nvPr>
        </p:nvSpPr>
        <p:spPr>
          <a:xfrm>
            <a:off x="992664" y="3229779"/>
            <a:ext cx="7939227" cy="3059206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408E03-C627-4DE4-A4D0-9A9FA8230F27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28675" name="Text Box 1025"/>
          <p:cNvSpPr txBox="1">
            <a:spLocks noChangeArrowheads="1"/>
          </p:cNvSpPr>
          <p:nvPr/>
        </p:nvSpPr>
        <p:spPr bwMode="auto">
          <a:xfrm>
            <a:off x="1451461" y="516765"/>
            <a:ext cx="7023721" cy="25495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84" tIns="40092" rIns="80184" bIns="40092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8676" name="Rectangle 1026"/>
          <p:cNvSpPr>
            <a:spLocks noGrp="1" noChangeArrowheads="1"/>
          </p:cNvSpPr>
          <p:nvPr>
            <p:ph type="body"/>
          </p:nvPr>
        </p:nvSpPr>
        <p:spPr>
          <a:xfrm>
            <a:off x="992664" y="3229779"/>
            <a:ext cx="7939227" cy="3059206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408E03-C627-4DE4-A4D0-9A9FA8230F27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28675" name="Text Box 1025"/>
          <p:cNvSpPr txBox="1">
            <a:spLocks noChangeArrowheads="1"/>
          </p:cNvSpPr>
          <p:nvPr/>
        </p:nvSpPr>
        <p:spPr bwMode="auto">
          <a:xfrm>
            <a:off x="1451461" y="516765"/>
            <a:ext cx="7023721" cy="25495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84" tIns="40092" rIns="80184" bIns="40092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8676" name="Rectangle 1026"/>
          <p:cNvSpPr>
            <a:spLocks noGrp="1" noChangeArrowheads="1"/>
          </p:cNvSpPr>
          <p:nvPr>
            <p:ph type="body"/>
          </p:nvPr>
        </p:nvSpPr>
        <p:spPr>
          <a:xfrm>
            <a:off x="992664" y="3229779"/>
            <a:ext cx="7939227" cy="3059206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408E03-C627-4DE4-A4D0-9A9FA8230F27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28675" name="Text Box 1025"/>
          <p:cNvSpPr txBox="1">
            <a:spLocks noChangeArrowheads="1"/>
          </p:cNvSpPr>
          <p:nvPr/>
        </p:nvSpPr>
        <p:spPr bwMode="auto">
          <a:xfrm>
            <a:off x="1451461" y="516765"/>
            <a:ext cx="7023721" cy="25495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84" tIns="40092" rIns="80184" bIns="40092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8676" name="Rectangle 1026"/>
          <p:cNvSpPr>
            <a:spLocks noGrp="1" noChangeArrowheads="1"/>
          </p:cNvSpPr>
          <p:nvPr>
            <p:ph type="body"/>
          </p:nvPr>
        </p:nvSpPr>
        <p:spPr>
          <a:xfrm>
            <a:off x="992664" y="3229779"/>
            <a:ext cx="7939227" cy="3059206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408E03-C627-4DE4-A4D0-9A9FA8230F27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28675" name="Text Box 1025"/>
          <p:cNvSpPr txBox="1">
            <a:spLocks noChangeArrowheads="1"/>
          </p:cNvSpPr>
          <p:nvPr/>
        </p:nvSpPr>
        <p:spPr bwMode="auto">
          <a:xfrm>
            <a:off x="1451461" y="516765"/>
            <a:ext cx="7023721" cy="25495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84" tIns="40092" rIns="80184" bIns="40092" anchor="ctr"/>
          <a:lstStyle/>
          <a:p>
            <a:endParaRPr lang="cs-CZ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8676" name="Rectangle 1026"/>
          <p:cNvSpPr>
            <a:spLocks noGrp="1" noChangeArrowheads="1"/>
          </p:cNvSpPr>
          <p:nvPr>
            <p:ph type="body"/>
          </p:nvPr>
        </p:nvSpPr>
        <p:spPr>
          <a:xfrm>
            <a:off x="992664" y="3229779"/>
            <a:ext cx="7939227" cy="3059206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204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456480" y="1604329"/>
            <a:ext cx="4043520" cy="4524955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38241" y="1604329"/>
            <a:ext cx="4044960" cy="452495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8921E-23A2-4C3C-8F4C-3E9DC6F3DB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9CE864F-8891-4ACD-86C6-23D6F920CCA7}" type="datetimeFigureOut">
              <a:rPr lang="cs-CZ" smtClean="0"/>
              <a:pPr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6D637D2-95A9-40C6-80D2-60B117F48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462046"/>
              </p:ext>
            </p:extLst>
          </p:nvPr>
        </p:nvGraphicFramePr>
        <p:xfrm>
          <a:off x="179512" y="836712"/>
          <a:ext cx="7848872" cy="4896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6583"/>
                <a:gridCol w="6322289"/>
              </a:tblGrid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VY_32_INOVACE_ICT_5B_12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71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Využívání informačních a komunikačních technologií, ICT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Hardware počítače – technické vybavení (2)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CZ.1.07/1.4.00/21.2336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29. 11. </a:t>
                      </a:r>
                      <a:r>
                        <a:rPr lang="cs-CZ" sz="1200" dirty="0">
                          <a:effectLst/>
                        </a:rPr>
                        <a:t>2011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50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Výkladová hodina, která je pokračováním oblasti HW PC – vstupní zařízení. Žáci jsou seznámeni s dalším zařízením, které se řadí mezi vstupní zařízení, s obrázky pro představu a s názornými ukázkami jednotlivých zařízení.</a:t>
                      </a:r>
                      <a:endParaRPr lang="cs-CZ" sz="1200" dirty="0" smtClean="0"/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504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424800" y="1999460"/>
            <a:ext cx="8229600" cy="2175467"/>
          </a:xfrm>
        </p:spPr>
        <p:txBody>
          <a:bodyPr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Hardware (HW) </a:t>
            </a:r>
            <a:r>
              <a:rPr lang="en-GB" cap="none" dirty="0" err="1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počítače</a:t>
            </a:r>
            <a: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cs-CZ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technické</a:t>
            </a:r>
            <a:r>
              <a:rPr lang="en-GB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GB" cap="none" dirty="0" err="1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vybavení</a:t>
            </a:r>
            <a:r>
              <a:rPr lang="cs-CZ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br>
              <a:rPr lang="cs-CZ" cap="none" dirty="0" smtClean="0">
                <a:ln w="18000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n-GB" cap="none" dirty="0" smtClean="0">
              <a:ln w="18000">
                <a:solidFill>
                  <a:schemeClr val="bg2">
                    <a:lumMod val="25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1"/>
          <p:cNvSpPr txBox="1">
            <a:spLocks noChangeArrowheads="1"/>
          </p:cNvSpPr>
          <p:nvPr/>
        </p:nvSpPr>
        <p:spPr>
          <a:xfrm>
            <a:off x="7164288" y="5589240"/>
            <a:ext cx="936104" cy="1087734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kumimoji="0" lang="cs-CZ" sz="38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(2)</a:t>
            </a:r>
            <a:br>
              <a:rPr kumimoji="0" lang="cs-CZ" sz="38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GB" sz="3800" b="1" i="0" u="none" strike="noStrike" kern="1200" cap="all" spc="0" normalizeH="0" baseline="0" noProof="0" dirty="0" smtClean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3707904" y="260648"/>
            <a:ext cx="1224136" cy="543867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GB" dirty="0" err="1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Myš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908720"/>
            <a:ext cx="7749504" cy="3400931"/>
          </a:xfrm>
        </p:spPr>
        <p:txBody>
          <a:bodyPr wrap="square">
            <a:spAutoFit/>
          </a:bodyPr>
          <a:lstStyle/>
          <a:p>
            <a:pPr eaLnBrk="1"/>
            <a:r>
              <a:rPr lang="cs-CZ" sz="2000" dirty="0" smtClean="0"/>
              <a:t>slouží k ovládání kurzoru</a:t>
            </a:r>
            <a:br>
              <a:rPr lang="cs-CZ" sz="2000" dirty="0" smtClean="0"/>
            </a:br>
            <a:endParaRPr lang="cs-CZ" sz="2000" dirty="0" smtClean="0"/>
          </a:p>
          <a:p>
            <a:pPr eaLnBrk="1"/>
            <a:r>
              <a:rPr lang="cs-CZ" sz="2000" dirty="0" smtClean="0"/>
              <a:t>převádí </a:t>
            </a:r>
            <a:r>
              <a:rPr lang="cs-CZ" sz="2000" dirty="0"/>
              <a:t>informace o svém pohybu po povrchu plochy (např. desce stolu) do počítače, což se obvykle projevuje na monitoru jako pohyb </a:t>
            </a:r>
            <a:r>
              <a:rPr lang="cs-CZ" sz="2000" dirty="0" smtClean="0"/>
              <a:t>kurzoru</a:t>
            </a:r>
            <a:br>
              <a:rPr lang="cs-CZ" sz="2000" dirty="0" smtClean="0"/>
            </a:br>
            <a:endParaRPr lang="cs-CZ" sz="2000" dirty="0" smtClean="0"/>
          </a:p>
          <a:p>
            <a:pPr eaLnBrk="1"/>
            <a:r>
              <a:rPr lang="cs-CZ" sz="2000" dirty="0" smtClean="0"/>
              <a:t>nachází </a:t>
            </a:r>
            <a:r>
              <a:rPr lang="cs-CZ" sz="2000" dirty="0"/>
              <a:t>se na ní jedno či více tlačítek, může obsahovat jedno i více koleček pro usnadnění pohybu v </a:t>
            </a:r>
            <a:r>
              <a:rPr lang="cs-CZ" sz="2000" dirty="0" smtClean="0"/>
              <a:t>dokumentu</a:t>
            </a:r>
            <a:br>
              <a:rPr lang="cs-CZ" sz="2000" dirty="0" smtClean="0"/>
            </a:br>
            <a:endParaRPr lang="cs-CZ" sz="2000" dirty="0" smtClean="0"/>
          </a:p>
          <a:p>
            <a:pPr eaLnBrk="1"/>
            <a:r>
              <a:rPr lang="cs-CZ" sz="2000" dirty="0" smtClean="0"/>
              <a:t>ze </a:t>
            </a:r>
            <a:r>
              <a:rPr lang="cs-CZ" sz="2000" dirty="0"/>
              <a:t>spodní strany nalezneme zařízení snímající </a:t>
            </a:r>
            <a:r>
              <a:rPr lang="cs-CZ" sz="2000" dirty="0" smtClean="0"/>
              <a:t>pohyb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4" y="4429132"/>
            <a:ext cx="2004139" cy="167927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14" y="4929198"/>
            <a:ext cx="1861896" cy="151216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2500298" y="714356"/>
            <a:ext cx="2736304" cy="543867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TRACKBALL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85720" y="1500174"/>
            <a:ext cx="5786478" cy="9510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390246" marR="0" lvl="0" indent="-293764" algn="l" defTabSz="914400" rtl="0" eaLnBrk="1" fontAlgn="auto" latinLnBrk="0" hangingPunct="1">
              <a:lnSpc>
                <a:spcPct val="93000"/>
              </a:lnSpc>
              <a:spcBef>
                <a:spcPts val="600"/>
              </a:spcBef>
              <a:spcAft>
                <a:spcPts val="1293"/>
              </a:spcAft>
              <a:buClr>
                <a:schemeClr val="tx2"/>
              </a:buClr>
              <a:buSzPct val="73000"/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Podobné zařízení jako myška – hlavním článkem je zde kolečko, umístěné na rozdíl od myši v horní části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1"/>
          <p:cNvSpPr txBox="1">
            <a:spLocks noChangeArrowheads="1"/>
          </p:cNvSpPr>
          <p:nvPr/>
        </p:nvSpPr>
        <p:spPr>
          <a:xfrm>
            <a:off x="3214678" y="3714752"/>
            <a:ext cx="3240360" cy="543867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kumimoji="0" lang="cs-CZ" sz="3800" b="1" i="0" u="none" strike="noStrike" kern="1200" cap="all" spc="0" normalizeH="0" baseline="0" noProof="0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joystick</a:t>
            </a:r>
            <a:endParaRPr kumimoji="0" lang="en-GB" sz="3800" b="1" i="0" u="none" strike="noStrike" kern="1200" cap="all" spc="0" normalizeH="0" baseline="0" noProof="0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857488" y="4572008"/>
            <a:ext cx="5400600" cy="664797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390246" indent="-293764">
              <a:lnSpc>
                <a:spcPct val="93000"/>
              </a:lnSpc>
              <a:spcAft>
                <a:spcPts val="1293"/>
              </a:spcAft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</a:pPr>
            <a:r>
              <a:rPr lang="en-GB" sz="2000" dirty="0" smtClean="0">
                <a:solidFill>
                  <a:srgbClr val="000000"/>
                </a:solidFill>
                <a:latin typeface="+mj-lt"/>
              </a:rPr>
              <a:t>Ovládací zařízení pro hraní her ( letecké, závodní..)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622712"/>
            <a:ext cx="1948740" cy="2636912"/>
          </a:xfrm>
          <a:prstGeom prst="rect">
            <a:avLst/>
          </a:prstGeom>
        </p:spPr>
      </p:pic>
      <p:pic>
        <p:nvPicPr>
          <p:cNvPr id="1026" name="Picture 2" descr="http://comps.fotosearch.com/bigcomps/CSP/CSP788/k78865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641" y="620688"/>
            <a:ext cx="2962300" cy="209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1785918" y="785794"/>
            <a:ext cx="2736304" cy="543867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gamepad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67544" y="1414002"/>
            <a:ext cx="5832648" cy="707886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44500" indent="-444500">
              <a:buFont typeface="Arial" pitchFamily="34" charset="0"/>
              <a:buChar char="•"/>
            </a:pPr>
            <a:r>
              <a:rPr lang="cs-CZ" sz="2000" dirty="0" smtClean="0"/>
              <a:t>Zařízení, které se používá především při hraní počítačových her</a:t>
            </a:r>
            <a:endParaRPr lang="cs-CZ" sz="2000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9512" y="3645024"/>
            <a:ext cx="5688632" cy="2869503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390246" marR="0" lvl="0" indent="-293764" algn="l" defTabSz="914400" rtl="0" eaLnBrk="1" fontAlgn="auto" latinLnBrk="0" hangingPunct="1">
              <a:lnSpc>
                <a:spcPct val="93000"/>
              </a:lnSpc>
              <a:spcBef>
                <a:spcPts val="600"/>
              </a:spcBef>
              <a:spcAft>
                <a:spcPts val="1293"/>
              </a:spcAft>
              <a:buClr>
                <a:schemeClr val="tx2"/>
              </a:buClr>
              <a:buSzPct val="73000"/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Vstupní polohovací zařízení nahrazující myš</a:t>
            </a:r>
          </a:p>
          <a:p>
            <a:pPr marL="390246" marR="0" lvl="0" indent="-293764" algn="l" defTabSz="914400" rtl="0" eaLnBrk="1" fontAlgn="auto" latinLnBrk="0" hangingPunct="1">
              <a:lnSpc>
                <a:spcPct val="93000"/>
              </a:lnSpc>
              <a:spcBef>
                <a:spcPts val="600"/>
              </a:spcBef>
              <a:spcAft>
                <a:spcPts val="1293"/>
              </a:spcAft>
              <a:buClr>
                <a:schemeClr val="tx2"/>
              </a:buClr>
              <a:buSzPct val="73000"/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rozdíl od myši zde k rozlišení pohybu slouží speciální tužka s dotykovým hrotem a dotyková podložka. Pohyb tužky nad podložkou kopíruje kurzor myši po obrazovce. Klepnutí myši zde nahrazuje klepnutí tužky o podložky.</a:t>
            </a:r>
          </a:p>
          <a:p>
            <a:pPr marL="390246" marR="0" lvl="0" indent="-293764" algn="l" defTabSz="914400" rtl="0" eaLnBrk="1" fontAlgn="auto" latinLnBrk="0" hangingPunct="1">
              <a:lnSpc>
                <a:spcPct val="93000"/>
              </a:lnSpc>
              <a:spcBef>
                <a:spcPts val="600"/>
              </a:spcBef>
              <a:spcAft>
                <a:spcPts val="1293"/>
              </a:spcAft>
              <a:buClr>
                <a:schemeClr val="tx2"/>
              </a:buClr>
              <a:buSzPct val="73000"/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Používají hlavně grafici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"/>
          <p:cNvSpPr txBox="1">
            <a:spLocks noChangeArrowheads="1"/>
          </p:cNvSpPr>
          <p:nvPr/>
        </p:nvSpPr>
        <p:spPr>
          <a:xfrm>
            <a:off x="2071670" y="2928934"/>
            <a:ext cx="2016224" cy="543867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kumimoji="0" lang="cs-CZ" sz="3800" b="1" i="0" u="none" strike="noStrike" kern="1200" cap="all" spc="0" normalizeH="0" baseline="0" noProof="0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TABLET</a:t>
            </a:r>
            <a:endParaRPr kumimoji="0" lang="en-GB" sz="3800" b="1" i="0" u="none" strike="noStrike" kern="1200" cap="all" spc="0" normalizeH="0" baseline="0" noProof="0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564" y="4214818"/>
            <a:ext cx="3190436" cy="2160240"/>
          </a:xfrm>
          <a:prstGeom prst="rect">
            <a:avLst/>
          </a:prstGeom>
        </p:spPr>
      </p:pic>
      <p:pic>
        <p:nvPicPr>
          <p:cNvPr id="3074" name="Picture 2" descr="http://comps.fotosearch.com/bigcomps/CSP/CSP038/k03887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002" y="710367"/>
            <a:ext cx="2808312" cy="221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571472" y="428604"/>
            <a:ext cx="4896544" cy="543867"/>
          </a:xfr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Webová kamera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28596" y="1214422"/>
            <a:ext cx="5832648" cy="707886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44500" indent="-444500">
              <a:buFont typeface="Arial" pitchFamily="34" charset="0"/>
              <a:buChar char="•"/>
            </a:pPr>
            <a:r>
              <a:rPr lang="cs-CZ" sz="2000" dirty="0" smtClean="0"/>
              <a:t>Pořizuje snímky, které ukládá na internet</a:t>
            </a:r>
          </a:p>
          <a:p>
            <a:pPr marL="444500" indent="-444500">
              <a:buFont typeface="Arial" pitchFamily="34" charset="0"/>
              <a:buChar char="•"/>
            </a:pPr>
            <a:r>
              <a:rPr lang="cs-CZ" sz="2000" dirty="0" smtClean="0"/>
              <a:t>Používá se při komunikaci se svými přáteli </a:t>
            </a:r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950" y="285728"/>
            <a:ext cx="1811435" cy="2664296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3275856" y="4149080"/>
            <a:ext cx="5040560" cy="1686616"/>
          </a:xfrm>
        </p:spPr>
        <p:txBody>
          <a:bodyPr wrap="square">
            <a:spAutoFit/>
          </a:bodyPr>
          <a:lstStyle/>
          <a:p>
            <a:r>
              <a:rPr lang="cs-CZ" sz="2000" i="1" dirty="0" smtClean="0"/>
              <a:t>Snímač  - </a:t>
            </a:r>
            <a:r>
              <a:rPr lang="cs-CZ" sz="2000" dirty="0" smtClean="0"/>
              <a:t> je to zařízení umožňující převedení „papírové“ předlohy do digitální podoby pro další využití, většinou pomocí počítače</a:t>
            </a:r>
          </a:p>
          <a:p>
            <a:pPr marL="390246" indent="-293764">
              <a:lnSpc>
                <a:spcPct val="93000"/>
              </a:lnSpc>
              <a:spcAft>
                <a:spcPts val="1293"/>
              </a:spcAft>
              <a:buFont typeface="StarSymbol" charset="0"/>
              <a:buChar char="●"/>
              <a:tabLst>
                <a:tab pos="390246" algn="l"/>
                <a:tab pos="796332" algn="l"/>
                <a:tab pos="1203858" algn="l"/>
                <a:tab pos="1611384" algn="l"/>
                <a:tab pos="2018910" algn="l"/>
                <a:tab pos="2426436" algn="l"/>
                <a:tab pos="2833962" algn="l"/>
                <a:tab pos="3241488" algn="l"/>
                <a:tab pos="3649014" algn="l"/>
                <a:tab pos="4056540" algn="l"/>
                <a:tab pos="4464066" algn="l"/>
                <a:tab pos="4871592" algn="l"/>
                <a:tab pos="5279118" algn="l"/>
                <a:tab pos="5686644" algn="l"/>
                <a:tab pos="6094170" algn="l"/>
                <a:tab pos="6501696" algn="l"/>
                <a:tab pos="6909222" algn="l"/>
                <a:tab pos="7316748" algn="l"/>
                <a:tab pos="7724274" algn="l"/>
                <a:tab pos="8131800" algn="l"/>
                <a:tab pos="8539326" algn="l"/>
              </a:tabLst>
            </a:pPr>
            <a:endParaRPr lang="cs-CZ" sz="2000" dirty="0" smtClean="0"/>
          </a:p>
        </p:txBody>
      </p:sp>
      <p:sp>
        <p:nvSpPr>
          <p:cNvPr id="12" name="Rectangle 1"/>
          <p:cNvSpPr txBox="1">
            <a:spLocks noChangeArrowheads="1"/>
          </p:cNvSpPr>
          <p:nvPr/>
        </p:nvSpPr>
        <p:spPr>
          <a:xfrm>
            <a:off x="4067944" y="3284984"/>
            <a:ext cx="2448272" cy="543867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kumimoji="0" lang="cs-CZ" sz="3800" b="1" i="0" u="none" strike="noStrike" kern="1200" cap="all" spc="0" normalizeH="0" baseline="0" noProof="0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scanner</a:t>
            </a:r>
            <a:endParaRPr kumimoji="0" lang="en-GB" sz="3800" b="1" i="0" u="none" strike="noStrike" kern="1200" cap="all" spc="0" normalizeH="0" baseline="0" noProof="0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Obrázek - flatbed, snímač. &#10;fotosearch - hledat &#10;sériové fotografie, &#10;obrázky, dekorace &#10;na zdi, snímky &#10;a fotografický &#10;klipart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62098"/>
            <a:ext cx="2736304" cy="22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 noChangeArrowheads="1"/>
          </p:cNvSpPr>
          <p:nvPr/>
        </p:nvSpPr>
        <p:spPr>
          <a:xfrm>
            <a:off x="357158" y="1643050"/>
            <a:ext cx="4896544" cy="543867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fotoaparát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Rectangle 1"/>
          <p:cNvSpPr txBox="1">
            <a:spLocks noChangeArrowheads="1"/>
          </p:cNvSpPr>
          <p:nvPr/>
        </p:nvSpPr>
        <p:spPr>
          <a:xfrm>
            <a:off x="428596" y="357166"/>
            <a:ext cx="7286676" cy="1087734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Zařízení, které lze připojit k Počítači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85720" y="2285992"/>
            <a:ext cx="5677781" cy="369332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44500" indent="-444500">
              <a:buFont typeface="Arial" pitchFamily="34" charset="0"/>
              <a:buChar char="•"/>
            </a:pPr>
            <a:r>
              <a:rPr lang="cs-CZ" dirty="0" smtClean="0"/>
              <a:t>Používá se pro tvorbu fotografií, videí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6" y="2143116"/>
            <a:ext cx="2411760" cy="1721344"/>
          </a:xfrm>
          <a:prstGeom prst="rect">
            <a:avLst/>
          </a:prstGeom>
        </p:spPr>
      </p:pic>
      <p:sp>
        <p:nvSpPr>
          <p:cNvPr id="10" name="Rectangle 1"/>
          <p:cNvSpPr txBox="1">
            <a:spLocks noChangeArrowheads="1"/>
          </p:cNvSpPr>
          <p:nvPr/>
        </p:nvSpPr>
        <p:spPr>
          <a:xfrm>
            <a:off x="285720" y="3571876"/>
            <a:ext cx="4896544" cy="543867"/>
          </a:xfrm>
          <a:prstGeom prst="rect">
            <a:avLst/>
          </a:prstGeom>
        </p:spPr>
        <p:txBody>
          <a:bodyPr vert="horz" wrap="square" lIns="45720" tIns="0" rIns="45720" bIns="0" anchor="b" anchorCtr="0">
            <a:sp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VIDEOKAMERA</a:t>
            </a:r>
            <a:endParaRPr lang="en-GB" dirty="0" smtClean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14282" y="4429132"/>
            <a:ext cx="5677781" cy="369332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44500" indent="-444500">
              <a:buFont typeface="Arial" pitchFamily="34" charset="0"/>
              <a:buChar char="•"/>
            </a:pPr>
            <a:r>
              <a:rPr lang="cs-CZ" dirty="0" smtClean="0"/>
              <a:t>Používá se pro tvorbu videozáznamů</a:t>
            </a:r>
          </a:p>
        </p:txBody>
      </p:sp>
      <p:pic>
        <p:nvPicPr>
          <p:cNvPr id="12" name="Obrázek 11" descr="kamera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786322"/>
            <a:ext cx="3857620" cy="151078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7643911" cy="11420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n w="50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Zdroje:</a:t>
            </a:r>
            <a:endParaRPr lang="cs-CZ" sz="2800" dirty="0">
              <a:ln w="500">
                <a:solidFill>
                  <a:schemeClr val="bg2">
                    <a:lumMod val="25000"/>
                  </a:schemeClr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9" y="1604329"/>
            <a:ext cx="7848872" cy="600535"/>
          </a:xfrm>
        </p:spPr>
        <p:txBody>
          <a:bodyPr>
            <a:normAutofit/>
          </a:bodyPr>
          <a:lstStyle/>
          <a:p>
            <a:r>
              <a:rPr lang="cs-CZ" sz="1200" dirty="0" smtClean="0"/>
              <a:t>Fotografie: myš, joystick, scanner, webová kamera, fotoaparát – jsou pořízeny autorem</a:t>
            </a:r>
          </a:p>
          <a:p>
            <a:r>
              <a:rPr lang="cs-CZ" sz="1200" dirty="0" smtClean="0"/>
              <a:t>Ostatní obrázky z webové stránky:   www.fotosearch.cz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142</TotalTime>
  <Words>290</Words>
  <Application>Microsoft Office PowerPoint</Application>
  <PresentationFormat>Předvádění na obrazovce (4:3)</PresentationFormat>
  <Paragraphs>54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Prezentace aplikace PowerPoint</vt:lpstr>
      <vt:lpstr>Hardware (HW) počítače  technické vybavení   </vt:lpstr>
      <vt:lpstr>Myš</vt:lpstr>
      <vt:lpstr>TRACKBALL</vt:lpstr>
      <vt:lpstr>gamepad</vt:lpstr>
      <vt:lpstr>Webová kamera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Hardware (HW) počítače  technické vybavení</dc:title>
  <dc:creator>Vackovi</dc:creator>
  <cp:lastModifiedBy>spravce</cp:lastModifiedBy>
  <cp:revision>24</cp:revision>
  <dcterms:created xsi:type="dcterms:W3CDTF">2011-05-19T17:18:30Z</dcterms:created>
  <dcterms:modified xsi:type="dcterms:W3CDTF">2012-04-13T18:32:18Z</dcterms:modified>
</cp:coreProperties>
</file>