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8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VY_32_INOVACE_04-18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554614"/>
              </p:ext>
            </p:extLst>
          </p:nvPr>
        </p:nvGraphicFramePr>
        <p:xfrm>
          <a:off x="1516013" y="1772816"/>
          <a:ext cx="620839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Biologie člověka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Trávicí soustava – žaludek, střeva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17. 11.  </a:t>
                      </a: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585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Materiál slouží </a:t>
                      </a: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 na podporu  výuky tématu trávicí soustava –  žaludek, střeva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892424" y="2967335"/>
            <a:ext cx="53591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Trávicí soustava</a:t>
            </a:r>
          </a:p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žaludek, střeva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8797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7416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Žaludek</a:t>
            </a:r>
          </a:p>
          <a:p>
            <a:endParaRPr lang="cs-CZ" sz="32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Funkce - </a:t>
            </a:r>
            <a:r>
              <a:rPr lang="cs-CZ" sz="2800" dirty="0" smtClean="0">
                <a:solidFill>
                  <a:srgbClr val="0070C0"/>
                </a:solidFill>
              </a:rPr>
              <a:t>zásobník přijaté potravy </a:t>
            </a:r>
          </a:p>
          <a:p>
            <a:r>
              <a:rPr lang="cs-CZ" sz="2800" b="1" dirty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</a:t>
            </a:r>
            <a:r>
              <a:rPr lang="cs-CZ" sz="2800" dirty="0" smtClean="0">
                <a:solidFill>
                  <a:srgbClr val="0070C0"/>
                </a:solidFill>
              </a:rPr>
              <a:t>- vznik</a:t>
            </a:r>
            <a:r>
              <a:rPr lang="cs-CZ" sz="2800" b="1" dirty="0" smtClean="0">
                <a:solidFill>
                  <a:srgbClr val="0070C0"/>
                </a:solidFill>
              </a:rPr>
              <a:t> tráveniny</a:t>
            </a:r>
          </a:p>
          <a:p>
            <a:r>
              <a:rPr lang="cs-CZ" sz="2800" b="1" dirty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             </a:t>
            </a:r>
            <a:r>
              <a:rPr lang="cs-CZ" sz="2800" dirty="0" smtClean="0">
                <a:solidFill>
                  <a:srgbClr val="0070C0"/>
                </a:solidFill>
              </a:rPr>
              <a:t> - vylučování žaludečních šťáv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         enzymy </a:t>
            </a:r>
            <a:r>
              <a:rPr lang="cs-CZ" sz="2800" b="1" dirty="0" smtClean="0">
                <a:solidFill>
                  <a:srgbClr val="0070C0"/>
                </a:solidFill>
              </a:rPr>
              <a:t>pepsin = </a:t>
            </a:r>
            <a:r>
              <a:rPr lang="cs-CZ" sz="2800" dirty="0" smtClean="0">
                <a:solidFill>
                  <a:srgbClr val="0070C0"/>
                </a:solidFill>
              </a:rPr>
              <a:t>štěpí bílkoviny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         </a:t>
            </a:r>
            <a:r>
              <a:rPr lang="cs-CZ" sz="2800" b="1" dirty="0" smtClean="0">
                <a:solidFill>
                  <a:srgbClr val="0070C0"/>
                </a:solidFill>
              </a:rPr>
              <a:t>HCL = </a:t>
            </a:r>
            <a:r>
              <a:rPr lang="cs-CZ" sz="2800" dirty="0" smtClean="0">
                <a:solidFill>
                  <a:srgbClr val="0070C0"/>
                </a:solidFill>
              </a:rPr>
              <a:t>ničí mikroorganismy</a:t>
            </a:r>
          </a:p>
          <a:p>
            <a:r>
              <a:rPr lang="cs-CZ" sz="2800" b="1" dirty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</a:t>
            </a:r>
            <a:r>
              <a:rPr lang="cs-CZ" sz="2800" dirty="0" smtClean="0">
                <a:solidFill>
                  <a:srgbClr val="0070C0"/>
                </a:solidFill>
              </a:rPr>
              <a:t>-  zabraňuje kvašení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3" name="Vývojový diagram: ruční operace 2"/>
          <p:cNvSpPr/>
          <p:nvPr/>
        </p:nvSpPr>
        <p:spPr>
          <a:xfrm>
            <a:off x="7020272" y="936220"/>
            <a:ext cx="864096" cy="288032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89557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058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988" y="374251"/>
            <a:ext cx="7557452" cy="6130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736964" y="374250"/>
            <a:ext cx="1083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77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4087" y="404664"/>
            <a:ext cx="88924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Tenké střevo</a:t>
            </a:r>
          </a:p>
          <a:p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trávení a vstřebávání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3 úseky 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    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dvanáctník </a:t>
            </a:r>
          </a:p>
          <a:p>
            <a:r>
              <a:rPr lang="cs-CZ" sz="2800" b="1" dirty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        </a:t>
            </a:r>
            <a:r>
              <a:rPr lang="cs-CZ" sz="2800" dirty="0" smtClean="0">
                <a:solidFill>
                  <a:srgbClr val="0070C0"/>
                </a:solidFill>
              </a:rPr>
              <a:t>dlouhý 25 cm (12 palců)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vyústění </a:t>
            </a:r>
            <a:r>
              <a:rPr lang="cs-CZ" sz="2800" b="1" dirty="0" smtClean="0">
                <a:solidFill>
                  <a:srgbClr val="0070C0"/>
                </a:solidFill>
              </a:rPr>
              <a:t>slinivky břišní </a:t>
            </a:r>
            <a:r>
              <a:rPr lang="cs-CZ" sz="2800" dirty="0" smtClean="0">
                <a:solidFill>
                  <a:srgbClr val="0070C0"/>
                </a:solidFill>
              </a:rPr>
              <a:t>a </a:t>
            </a:r>
            <a:r>
              <a:rPr lang="cs-CZ" sz="2800" b="1" dirty="0">
                <a:solidFill>
                  <a:srgbClr val="0070C0"/>
                </a:solidFill>
              </a:rPr>
              <a:t>žlučníku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 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lačník, kyčelník</a:t>
            </a:r>
            <a:r>
              <a:rPr lang="cs-CZ" sz="2800" dirty="0" smtClean="0">
                <a:solidFill>
                  <a:srgbClr val="0070C0"/>
                </a:solidFill>
              </a:rPr>
              <a:t>    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dlouhý 3 – 5 m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tvoří kličky = </a:t>
            </a:r>
            <a:r>
              <a:rPr lang="cs-CZ" sz="2800" b="1" dirty="0" smtClean="0">
                <a:solidFill>
                  <a:srgbClr val="0070C0"/>
                </a:solidFill>
              </a:rPr>
              <a:t>klky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dokončení trávení a vstřebávání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Pravá složená závorka 5"/>
          <p:cNvSpPr/>
          <p:nvPr/>
        </p:nvSpPr>
        <p:spPr>
          <a:xfrm rot="5400000">
            <a:off x="5103496" y="2600911"/>
            <a:ext cx="288034" cy="208823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2843808" y="3636319"/>
            <a:ext cx="52565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   štěpení tuků, cukrů, bílkovin</a:t>
            </a:r>
          </a:p>
          <a:p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20272" y="89557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1</a:t>
            </a:r>
            <a:endParaRPr lang="cs-CZ" dirty="0"/>
          </a:p>
        </p:txBody>
      </p:sp>
      <p:sp>
        <p:nvSpPr>
          <p:cNvPr id="9" name="Vývojový diagram: ruční operace 8"/>
          <p:cNvSpPr/>
          <p:nvPr/>
        </p:nvSpPr>
        <p:spPr>
          <a:xfrm>
            <a:off x="7020272" y="895570"/>
            <a:ext cx="864096" cy="369332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020271" y="927417"/>
            <a:ext cx="864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234871" y="5157192"/>
            <a:ext cx="864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1</a:t>
            </a:r>
            <a:endParaRPr lang="cs-CZ" dirty="0"/>
          </a:p>
        </p:txBody>
      </p:sp>
      <p:sp>
        <p:nvSpPr>
          <p:cNvPr id="12" name="Vývojový diagram: ruční operace 11"/>
          <p:cNvSpPr/>
          <p:nvPr/>
        </p:nvSpPr>
        <p:spPr>
          <a:xfrm>
            <a:off x="7234871" y="5157192"/>
            <a:ext cx="865522" cy="369332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234871" y="5157192"/>
            <a:ext cx="864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Obr. 2</a:t>
            </a:r>
            <a:endParaRPr lang="cs-CZ" dirty="0"/>
          </a:p>
        </p:txBody>
      </p:sp>
      <p:sp>
        <p:nvSpPr>
          <p:cNvPr id="14" name="Vývojový diagram: ruční operace 13"/>
          <p:cNvSpPr/>
          <p:nvPr/>
        </p:nvSpPr>
        <p:spPr>
          <a:xfrm>
            <a:off x="8028384" y="2924944"/>
            <a:ext cx="1008112" cy="326653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8048841" y="2864189"/>
            <a:ext cx="1369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 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921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Játra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9928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největší žláza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přeměna cukrů, tuků, bílkovin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tvorba </a:t>
            </a:r>
            <a:r>
              <a:rPr lang="cs-CZ" sz="2800" b="1" dirty="0" smtClean="0">
                <a:solidFill>
                  <a:srgbClr val="0070C0"/>
                </a:solidFill>
              </a:rPr>
              <a:t>žluči</a:t>
            </a:r>
            <a:r>
              <a:rPr lang="cs-CZ" sz="2800" dirty="0" smtClean="0">
                <a:solidFill>
                  <a:srgbClr val="0070C0"/>
                </a:solidFill>
              </a:rPr>
              <a:t> – hromadí se ve žlučníku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                  -  vyprazdňuje se do dvanáctníku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zachytávání jedovatých látek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rozklad </a:t>
            </a:r>
            <a:r>
              <a:rPr lang="cs-CZ" sz="2800" b="1" dirty="0" smtClean="0">
                <a:solidFill>
                  <a:srgbClr val="0070C0"/>
                </a:solidFill>
              </a:rPr>
              <a:t>hemoglobinu</a:t>
            </a:r>
            <a:r>
              <a:rPr lang="cs-CZ" sz="2800" dirty="0" smtClean="0">
                <a:solidFill>
                  <a:srgbClr val="0070C0"/>
                </a:solidFill>
              </a:rPr>
              <a:t> na žlučová barviva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nezbytný orgán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 schopnost regenerace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78893"/>
            <a:ext cx="3168352" cy="272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45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8064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Tlusté střevo</a:t>
            </a:r>
          </a:p>
          <a:p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313185"/>
            <a:ext cx="87484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Složení 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     </a:t>
            </a:r>
            <a:r>
              <a:rPr lang="cs-CZ" sz="2800" b="1" dirty="0" smtClean="0">
                <a:solidFill>
                  <a:srgbClr val="0070C0"/>
                </a:solidFill>
              </a:rPr>
              <a:t>vzestupný tračník </a:t>
            </a:r>
            <a:r>
              <a:rPr lang="cs-CZ" sz="2800" dirty="0" smtClean="0">
                <a:solidFill>
                  <a:srgbClr val="0070C0"/>
                </a:solidFill>
              </a:rPr>
              <a:t>– slepé střevo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                                    + </a:t>
            </a:r>
            <a:r>
              <a:rPr lang="cs-CZ" sz="2800" dirty="0">
                <a:solidFill>
                  <a:srgbClr val="0070C0"/>
                </a:solidFill>
              </a:rPr>
              <a:t>červovitý </a:t>
            </a:r>
            <a:r>
              <a:rPr lang="cs-CZ" sz="2800" dirty="0" smtClean="0">
                <a:solidFill>
                  <a:srgbClr val="0070C0"/>
                </a:solidFill>
              </a:rPr>
              <a:t>výběžek</a:t>
            </a:r>
          </a:p>
          <a:p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    </a:t>
            </a:r>
            <a:r>
              <a:rPr lang="cs-CZ" sz="2800" b="1" dirty="0" smtClean="0">
                <a:solidFill>
                  <a:srgbClr val="0070C0"/>
                </a:solidFill>
              </a:rPr>
              <a:t>sestupný tračník</a:t>
            </a:r>
            <a:r>
              <a:rPr lang="cs-CZ" sz="2800" dirty="0" smtClean="0">
                <a:solidFill>
                  <a:srgbClr val="0070C0"/>
                </a:solidFill>
              </a:rPr>
              <a:t>  - ukončen konečníkem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vstřebávání vody  - obsah se zahušťuje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působení hnilobných a kvasných bakterií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vznik metanu, amoniaku, CO</a:t>
            </a:r>
            <a:r>
              <a:rPr lang="cs-CZ" sz="2800" baseline="-25000" dirty="0" smtClean="0">
                <a:solidFill>
                  <a:srgbClr val="0070C0"/>
                </a:solidFill>
              </a:rPr>
              <a:t>2</a:t>
            </a:r>
            <a:r>
              <a:rPr lang="cs-CZ" sz="2800" dirty="0" smtClean="0">
                <a:solidFill>
                  <a:srgbClr val="0070C0"/>
                </a:solidFill>
              </a:rPr>
              <a:t> = zápach stolice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vznik výkalů – </a:t>
            </a:r>
            <a:r>
              <a:rPr lang="cs-CZ" sz="2800" b="1" dirty="0" smtClean="0">
                <a:solidFill>
                  <a:srgbClr val="0070C0"/>
                </a:solidFill>
              </a:rPr>
              <a:t>stolice </a:t>
            </a:r>
            <a:r>
              <a:rPr lang="cs-CZ" sz="2800" dirty="0" smtClean="0">
                <a:solidFill>
                  <a:srgbClr val="0070C0"/>
                </a:solidFill>
              </a:rPr>
              <a:t>(150 – 500 g denně) </a:t>
            </a:r>
            <a:endParaRPr lang="cs-CZ" sz="2800" b="1" dirty="0">
              <a:solidFill>
                <a:srgbClr val="0070C0"/>
              </a:solidFill>
            </a:endParaRPr>
          </a:p>
          <a:p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34871" y="5157192"/>
            <a:ext cx="864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2</a:t>
            </a:r>
            <a:endParaRPr lang="cs-CZ" dirty="0"/>
          </a:p>
        </p:txBody>
      </p:sp>
      <p:sp>
        <p:nvSpPr>
          <p:cNvPr id="5" name="Vývojový diagram: ruční operace 4"/>
          <p:cNvSpPr/>
          <p:nvPr/>
        </p:nvSpPr>
        <p:spPr>
          <a:xfrm>
            <a:off x="7234871" y="5157192"/>
            <a:ext cx="864097" cy="369332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234871" y="5157192"/>
            <a:ext cx="1225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734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948264" y="60571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70189"/>
            <a:ext cx="5616624" cy="5479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5076056" y="1916832"/>
            <a:ext cx="241226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514251" y="2060848"/>
            <a:ext cx="2268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tenké střevo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253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Kýla </a:t>
            </a:r>
          </a:p>
          <a:p>
            <a:endParaRPr lang="cs-CZ" sz="2800" b="1" dirty="0" smtClean="0">
              <a:solidFill>
                <a:srgbClr val="0070C0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vytlačení střeva zeslabenou částí svalu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0070C0"/>
                </a:solidFill>
              </a:rPr>
              <a:t>vznik při zvedání těžkých břemen 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0070C0"/>
                </a:solidFill>
              </a:rPr>
              <a:t>uskřinutí</a:t>
            </a:r>
            <a:r>
              <a:rPr lang="cs-CZ" sz="2800" dirty="0" smtClean="0">
                <a:solidFill>
                  <a:srgbClr val="0070C0"/>
                </a:solidFill>
              </a:rPr>
              <a:t> = zamezení přítoku krve – nutný lékařský zásah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316" y="3068960"/>
            <a:ext cx="2952328" cy="3341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430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89" y="990020"/>
            <a:ext cx="8040232" cy="53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008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116" y="649182"/>
            <a:ext cx="5112568" cy="563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1412776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dutina ústní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64088" y="1010607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slinné žlázy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1563117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hltan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2080" y="1963227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jícen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03748" y="3067714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játra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96136" y="3319069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žaludek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53130" y="3506183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žlučník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20397" y="3724582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dvanáctník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85792" y="4124692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slinivka břišní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5085184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slepé střevo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4864077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tlusté střevo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4423992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tenké střevo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70408" y="5264187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konečník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9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8091" y="2967335"/>
            <a:ext cx="87078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Děkuji za pozornost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286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80648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Použitá literatura a zdroje:</a:t>
            </a:r>
          </a:p>
          <a:p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Snímek 4,6, 8, 9, 10:</a:t>
            </a:r>
          </a:p>
          <a:p>
            <a:r>
              <a:rPr lang="cs-CZ" sz="2000" dirty="0">
                <a:solidFill>
                  <a:srgbClr val="0070C0"/>
                </a:solidFill>
              </a:rPr>
              <a:t>FRONĚK, Jiří. </a:t>
            </a:r>
            <a:r>
              <a:rPr lang="cs-CZ" sz="2000" i="1" dirty="0">
                <a:solidFill>
                  <a:srgbClr val="0070C0"/>
                </a:solidFill>
              </a:rPr>
              <a:t>Lidské tělo-Poznávejme sami sebe č. 110-00-99. </a:t>
            </a:r>
            <a:r>
              <a:rPr lang="cs-CZ" sz="2000" dirty="0">
                <a:solidFill>
                  <a:srgbClr val="0070C0"/>
                </a:solidFill>
              </a:rPr>
              <a:t>Praha </a:t>
            </a:r>
            <a:r>
              <a:rPr lang="cs-CZ" sz="2000" dirty="0" err="1">
                <a:solidFill>
                  <a:srgbClr val="0070C0"/>
                </a:solidFill>
              </a:rPr>
              <a:t>Blug</a:t>
            </a:r>
            <a:r>
              <a:rPr lang="cs-CZ" sz="2000" dirty="0">
                <a:solidFill>
                  <a:srgbClr val="0070C0"/>
                </a:solidFill>
              </a:rPr>
              <a:t>, 1999.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ISBN 80 – 85635 – 97 – 6. s. </a:t>
            </a:r>
            <a:r>
              <a:rPr lang="cs-CZ" sz="2000" dirty="0" smtClean="0">
                <a:solidFill>
                  <a:srgbClr val="0070C0"/>
                </a:solidFill>
              </a:rPr>
              <a:t>27, 28.</a:t>
            </a:r>
            <a:endParaRPr lang="cs-CZ" sz="2000" dirty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Snímek 11:</a:t>
            </a:r>
          </a:p>
          <a:p>
            <a:pPr hangingPunct="0"/>
            <a:r>
              <a:rPr lang="cs-CZ" sz="2000" dirty="0">
                <a:solidFill>
                  <a:srgbClr val="0070C0"/>
                </a:solidFill>
                <a:latin typeface="Tw Cen MT" pitchFamily="34" charset="-18"/>
              </a:rPr>
              <a:t>KVASNIČKOVÁ, Danuše. </a:t>
            </a:r>
            <a:r>
              <a:rPr lang="cs-CZ" sz="2000" i="1" dirty="0">
                <a:solidFill>
                  <a:srgbClr val="0070C0"/>
                </a:solidFill>
                <a:latin typeface="Tw Cen MT" pitchFamily="34" charset="-18"/>
              </a:rPr>
              <a:t>Ekologický přírodopis – pracovní sešit pro 8. roč. </a:t>
            </a:r>
            <a:r>
              <a:rPr lang="cs-CZ" sz="2000" dirty="0">
                <a:solidFill>
                  <a:srgbClr val="0070C0"/>
                </a:solidFill>
                <a:latin typeface="Tw Cen MT" pitchFamily="34" charset="-18"/>
              </a:rPr>
              <a:t>1. vyd. Praha:</a:t>
            </a:r>
          </a:p>
          <a:p>
            <a:pPr hangingPunct="0"/>
            <a:r>
              <a:rPr lang="cs-CZ" sz="2000" dirty="0">
                <a:solidFill>
                  <a:srgbClr val="0070C0"/>
                </a:solidFill>
                <a:latin typeface="Tw Cen MT" pitchFamily="34" charset="-18"/>
              </a:rPr>
              <a:t>FORTUNA, 2000. ISBN 80-7168-713-8. s. </a:t>
            </a:r>
            <a:r>
              <a:rPr lang="cs-CZ" sz="2000" dirty="0" smtClean="0">
                <a:solidFill>
                  <a:srgbClr val="0070C0"/>
                </a:solidFill>
                <a:latin typeface="Tw Cen MT" pitchFamily="34" charset="-18"/>
              </a:rPr>
              <a:t>22. </a:t>
            </a:r>
            <a:endParaRPr lang="cs-CZ" sz="2000" dirty="0">
              <a:solidFill>
                <a:srgbClr val="0070C0"/>
              </a:solidFill>
              <a:latin typeface="Tw Cen MT" pitchFamily="34" charset="-18"/>
            </a:endParaRPr>
          </a:p>
          <a:p>
            <a:endParaRPr lang="cs-CZ" sz="2000" b="1" dirty="0">
              <a:solidFill>
                <a:srgbClr val="0070C0"/>
              </a:solidFill>
            </a:endParaRPr>
          </a:p>
          <a:p>
            <a:pPr hangingPunct="0"/>
            <a:r>
              <a:rPr lang="cs-CZ" sz="2000" dirty="0">
                <a:solidFill>
                  <a:srgbClr val="0070C0"/>
                </a:solidFill>
              </a:rPr>
              <a:t>ČERNÍK, Vladimír. </a:t>
            </a:r>
            <a:r>
              <a:rPr lang="cs-CZ" sz="2000" i="1" dirty="0">
                <a:solidFill>
                  <a:srgbClr val="0070C0"/>
                </a:solidFill>
              </a:rPr>
              <a:t>Přírodopis 3 Biologie člověka. </a:t>
            </a:r>
            <a:r>
              <a:rPr lang="cs-CZ" sz="2000" dirty="0">
                <a:solidFill>
                  <a:srgbClr val="0070C0"/>
                </a:solidFill>
              </a:rPr>
              <a:t>1. vyd.  Praha: SPN, 1999.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SBN 80-85937-97-2. s. </a:t>
            </a:r>
            <a:r>
              <a:rPr lang="cs-CZ" sz="2000" dirty="0" smtClean="0">
                <a:solidFill>
                  <a:srgbClr val="0070C0"/>
                </a:solidFill>
              </a:rPr>
              <a:t>47, 48.</a:t>
            </a:r>
            <a:endParaRPr lang="cs-CZ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16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132</TotalTime>
  <Words>416</Words>
  <Application>Microsoft Office PowerPoint</Application>
  <PresentationFormat>Předvádění na obrazovce (4:3)</PresentationFormat>
  <Paragraphs>103</Paragraphs>
  <Slides>13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Renata Kočovská</cp:lastModifiedBy>
  <cp:revision>13</cp:revision>
  <dcterms:created xsi:type="dcterms:W3CDTF">2011-03-22T17:13:23Z</dcterms:created>
  <dcterms:modified xsi:type="dcterms:W3CDTF">2012-04-14T19:53:37Z</dcterms:modified>
</cp:coreProperties>
</file>