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906" y="6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7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rion_rufus_Jena_20070922.JPG" TargetMode="External"/><Relationship Id="rId7" Type="http://schemas.openxmlformats.org/officeDocument/2006/relationships/hyperlink" Target="http://commons.wikimedia.org/wiki/File:Bertha.jpg" TargetMode="External"/><Relationship Id="rId2" Type="http://schemas.openxmlformats.org/officeDocument/2006/relationships/hyperlink" Target="http://commons.wikimedia.org/wiki/File:Cepaea_hortensis_(RpM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lanorbarius_corneus_01.jpg" TargetMode="External"/><Relationship Id="rId5" Type="http://schemas.openxmlformats.org/officeDocument/2006/relationships/hyperlink" Target="http://commons.wikimedia.org/wiki/File:Lymnaea_stagnalis.JPG" TargetMode="External"/><Relationship Id="rId4" Type="http://schemas.openxmlformats.org/officeDocument/2006/relationships/hyperlink" Target="http://commons.wikimedia.org/wiki/File:Deroceras_praecox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996952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VY_32_INOVACE_04-28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4067909"/>
              </p:ext>
            </p:extLst>
          </p:nvPr>
        </p:nvGraphicFramePr>
        <p:xfrm>
          <a:off x="899592" y="1916832"/>
          <a:ext cx="6416566" cy="28520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90780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2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524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Mnohobuněčné organismy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655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Century Gothic" pitchFamily="34" charset="0"/>
                          <a:ea typeface="Times New Roman"/>
                        </a:rPr>
                        <a:t>Měkkýši - plži</a:t>
                      </a:r>
                      <a:endParaRPr lang="cs-CZ" sz="1400" kern="50" dirty="0">
                        <a:effectLst/>
                        <a:latin typeface="Century Gothic" pitchFamily="34" charset="0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27. 10. 2011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64007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slouží na podporu výuky tématu ploštěnci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91605" y="1844824"/>
            <a:ext cx="5205272" cy="3046988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  <a:scene3d>
            <a:camera prst="perspectiveLeft"/>
            <a:lightRig rig="threePt" dir="t"/>
          </a:scene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MĚKKÝŠI</a:t>
            </a:r>
          </a:p>
          <a:p>
            <a:pPr algn="ctr"/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plži</a:t>
            </a:r>
            <a:endParaRPr lang="cs-CZ" sz="9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7271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691276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Zástupci plžů:</a:t>
            </a:r>
          </a:p>
          <a:p>
            <a:endParaRPr lang="cs-CZ" sz="36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Páskovka keřová</a:t>
            </a:r>
          </a:p>
          <a:p>
            <a:endParaRPr lang="cs-CZ" sz="2800" b="1" u="sng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velká žlutá ulita s tmavými pásky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vlhká teplá místa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Obrázek 3" descr="http://upload.wikimedia.org/wikipedia/commons/8/8b/Cepaea_hortensis_%28RpM%29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512" y="3717032"/>
            <a:ext cx="3960480" cy="266142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42621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16360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</a:rPr>
              <a:t>Plzák lesní</a:t>
            </a:r>
          </a:p>
          <a:p>
            <a:endParaRPr lang="cs-CZ" sz="2800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tělo bez ulity 12 – 15 cm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vlhké lesy</a:t>
            </a:r>
          </a:p>
          <a:p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Obrázek 3" descr="http://upload.wikimedia.org/wikipedia/commons/3/3e/Arion_rufus_Jena_2007092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80928"/>
            <a:ext cx="4176504" cy="3023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8417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2008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</a:rPr>
              <a:t>Slimáček polní</a:t>
            </a:r>
          </a:p>
          <a:p>
            <a:endParaRPr lang="cs-CZ" sz="2800" b="1" u="sng" dirty="0">
              <a:solidFill>
                <a:schemeClr val="bg2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velikost 3 – 5 cm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obdělávané půdy, zahrady, skleníky 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působí škody požíráním listů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Obrázek 3" descr="http://upload.wikimedia.org/wikipedia/commons/f/fd/Deroceras_praecox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235" y="3672742"/>
            <a:ext cx="5562600" cy="27336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0128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268760"/>
            <a:ext cx="66247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</a:rPr>
              <a:t>Plovatka bahenní</a:t>
            </a:r>
          </a:p>
          <a:p>
            <a:endParaRPr lang="cs-CZ" sz="2800" b="1" u="sng" dirty="0">
              <a:solidFill>
                <a:schemeClr val="bg2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ve stojatých vodách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ulita protažená ve špičku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vystupuje  k hladině pro nádech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Obrázek 3" descr="http://upload.wikimedia.org/wikipedia/commons/3/3a/Lymnaea_stagnalis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45024"/>
            <a:ext cx="2476500" cy="26860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80423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770485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</a:rPr>
              <a:t>Okružák ploský</a:t>
            </a:r>
          </a:p>
          <a:p>
            <a:endParaRPr lang="cs-CZ" sz="2800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ve stojatých vodách tůní, rybníků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závity na ulitě v jedné rovině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bezbarvé formy chovány v akváriích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8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8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upload.wikimedia.org/wikipedia/commons/f/fb/Planorbarius_corneus_01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3670176" cy="30129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3901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>
                <a:solidFill>
                  <a:schemeClr val="bg2">
                    <a:lumMod val="50000"/>
                  </a:schemeClr>
                </a:solidFill>
              </a:rPr>
              <a:t>Bahnatka</a:t>
            </a:r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</a:rPr>
              <a:t> malá</a:t>
            </a:r>
          </a:p>
          <a:p>
            <a:endParaRPr lang="cs-CZ" sz="2800" b="1" u="sng" dirty="0">
              <a:solidFill>
                <a:schemeClr val="bg2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na bažinatých loukách, zatopených příkopech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je hostitelem motolice jaterní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Obrázek 3" descr="http://upload.wikimedia.org/wikipedia/commons/b/bb/Bertha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912" y="3284984"/>
            <a:ext cx="4186436" cy="28803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4935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80728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Poznáš zástupce na obrázku?</a:t>
            </a:r>
          </a:p>
          <a:p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1811725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000" dirty="0" err="1" smtClean="0">
                <a:hlinkClick r:id="rId2" action="ppaction://hlinksldjump"/>
              </a:rPr>
              <a:t>Bahnatka</a:t>
            </a:r>
            <a:r>
              <a:rPr lang="cs-CZ" sz="2000" dirty="0" smtClean="0">
                <a:hlinkClick r:id="rId2" action="ppaction://hlinksldjump"/>
              </a:rPr>
              <a:t> malá</a:t>
            </a:r>
            <a:endParaRPr lang="cs-CZ" sz="2000" dirty="0" smtClean="0"/>
          </a:p>
          <a:p>
            <a:pPr marL="457200" indent="-457200">
              <a:buAutoNum type="alphaLcParenR"/>
            </a:pPr>
            <a:r>
              <a:rPr lang="cs-CZ" sz="2000" dirty="0" smtClean="0">
                <a:hlinkClick r:id="rId3" action="ppaction://hlinksldjump"/>
              </a:rPr>
              <a:t>Páskovka keřová</a:t>
            </a:r>
            <a:endParaRPr lang="cs-CZ" sz="2000" dirty="0"/>
          </a:p>
        </p:txBody>
      </p:sp>
      <p:pic>
        <p:nvPicPr>
          <p:cNvPr id="18" name="Obrázek 17" descr="http://upload.wikimedia.org/wikipedia/commons/8/8b/Cepaea_hortensis_%28RpM%29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17412"/>
            <a:ext cx="1800200" cy="14795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19" descr="http://upload.wikimedia.org/wikipedia/commons/f/fb/Planorbarius_corneus_01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58021"/>
            <a:ext cx="1800200" cy="1539132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xtovéPole 20"/>
          <p:cNvSpPr txBox="1"/>
          <p:nvPr/>
        </p:nvSpPr>
        <p:spPr>
          <a:xfrm>
            <a:off x="3419872" y="3429000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hlinkClick r:id="rId3" action="ppaction://hlinksldjump"/>
              </a:rPr>
              <a:t>Okružák ploský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>
                <a:hlinkClick r:id="rId2" action="ppaction://hlinksldjump"/>
              </a:rPr>
              <a:t>Slimáček polní</a:t>
            </a:r>
            <a:endParaRPr lang="cs-CZ" dirty="0"/>
          </a:p>
        </p:txBody>
      </p:sp>
      <p:pic>
        <p:nvPicPr>
          <p:cNvPr id="23" name="Obrázek 22" descr="http://upload.wikimedia.org/wikipedia/commons/3/3e/Arion_rufus_Jena_20070922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913576"/>
            <a:ext cx="1800200" cy="1467752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TextovéPole 23"/>
          <p:cNvSpPr txBox="1"/>
          <p:nvPr/>
        </p:nvSpPr>
        <p:spPr>
          <a:xfrm>
            <a:off x="3131840" y="5229200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000" dirty="0" smtClean="0">
                <a:hlinkClick r:id="rId2" action="ppaction://hlinksldjump"/>
              </a:rPr>
              <a:t>Plovatka bahenní</a:t>
            </a:r>
            <a:endParaRPr lang="cs-CZ" sz="2000" dirty="0" smtClean="0"/>
          </a:p>
          <a:p>
            <a:pPr marL="457200" indent="-457200">
              <a:buAutoNum type="alphaLcParenR"/>
            </a:pPr>
            <a:r>
              <a:rPr lang="cs-CZ" sz="2000" dirty="0" smtClean="0">
                <a:hlinkClick r:id="rId3" action="ppaction://hlinksldjump"/>
              </a:rPr>
              <a:t>Plzák lesní 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0640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selý obličej 2"/>
          <p:cNvSpPr/>
          <p:nvPr/>
        </p:nvSpPr>
        <p:spPr>
          <a:xfrm>
            <a:off x="2555776" y="1381418"/>
            <a:ext cx="3528392" cy="312770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479290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SPRÁVNĚ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1331640" y="5623905"/>
            <a:ext cx="1152128" cy="46939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55305" y="5623905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2" action="ppaction://hlinksldjump"/>
              </a:rPr>
              <a:t>zpět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99808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esk 2"/>
          <p:cNvSpPr/>
          <p:nvPr/>
        </p:nvSpPr>
        <p:spPr>
          <a:xfrm>
            <a:off x="3203848" y="1196752"/>
            <a:ext cx="2880320" cy="2808312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4127357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   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ŠPATNĚ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1475656" y="5733256"/>
            <a:ext cx="1152128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857785" y="5821233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2" action="ppaction://hlinksldjump"/>
              </a:rPr>
              <a:t>zpět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227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11010" y="2967335"/>
            <a:ext cx="77219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Děkuji za pozornost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527887" y="4293096"/>
            <a:ext cx="2088232" cy="13681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59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799288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Použitá literatura a zdroje:</a:t>
            </a:r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hangingPunct="0"/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ČERNÍK, Vladimír. </a:t>
            </a:r>
            <a:r>
              <a:rPr lang="cs-CZ" i="1" dirty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Přírodopis 1.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dotisk 1. přepracovaného vydání. Praha: SPN, 2002.</a:t>
            </a:r>
          </a:p>
          <a:p>
            <a:pPr hangingPunct="0"/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ISBN 80-7235-068-4. s.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46, 47.</a:t>
            </a:r>
          </a:p>
          <a:p>
            <a:pPr hangingPunct="0"/>
            <a:endParaRPr lang="cs-CZ" dirty="0" smtClean="0">
              <a:solidFill>
                <a:schemeClr val="accent3">
                  <a:lumMod val="50000"/>
                </a:schemeClr>
              </a:solidFill>
              <a:latin typeface="Tw Cen MT" pitchFamily="34" charset="-18"/>
            </a:endParaRPr>
          </a:p>
          <a:p>
            <a:pPr hangingPunct="0"/>
            <a:r>
              <a:rPr lang="cs-CZ" sz="1600" b="1" dirty="0" smtClean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Snímek 3:</a:t>
            </a:r>
            <a:r>
              <a:rPr lang="cs-CZ" sz="1600" dirty="0">
                <a:solidFill>
                  <a:schemeClr val="accent6">
                    <a:lumMod val="75000"/>
                  </a:schemeClr>
                </a:solidFill>
              </a:rPr>
              <a:t>[cit 2011-11-01].</a:t>
            </a:r>
            <a:r>
              <a:rPr lang="cs-CZ" sz="1600" dirty="0"/>
              <a:t> </a:t>
            </a:r>
            <a:r>
              <a:rPr lang="cs-CZ" sz="1600" dirty="0">
                <a:solidFill>
                  <a:schemeClr val="accent6"/>
                </a:solidFill>
              </a:rPr>
              <a:t>Dostupný pod licencí </a:t>
            </a:r>
            <a:r>
              <a:rPr lang="cs-CZ" sz="1600" dirty="0" err="1">
                <a:solidFill>
                  <a:schemeClr val="accent6"/>
                </a:solidFill>
              </a:rPr>
              <a:t>Commons</a:t>
            </a:r>
            <a:r>
              <a:rPr lang="cs-CZ" sz="1600" dirty="0">
                <a:solidFill>
                  <a:schemeClr val="accent6"/>
                </a:solidFill>
              </a:rPr>
              <a:t> </a:t>
            </a:r>
            <a:r>
              <a:rPr lang="cs-CZ" sz="1600" dirty="0" err="1">
                <a:solidFill>
                  <a:schemeClr val="accent6"/>
                </a:solidFill>
              </a:rPr>
              <a:t>Wikimedia</a:t>
            </a:r>
            <a:r>
              <a:rPr lang="cs-CZ" sz="1600" dirty="0">
                <a:solidFill>
                  <a:schemeClr val="accent6"/>
                </a:solidFill>
              </a:rPr>
              <a:t> na WWW:</a:t>
            </a:r>
            <a:endParaRPr lang="cs-CZ" sz="1600" dirty="0"/>
          </a:p>
          <a:p>
            <a:pPr hangingPunct="0"/>
            <a:r>
              <a:rPr lang="cs-CZ" sz="1600" u="sng" dirty="0">
                <a:hlinkClick r:id="rId2"/>
              </a:rPr>
              <a:t>http://commons.wikimedia.org/wiki/File:Cepaea_hortensis_(RpM).</a:t>
            </a:r>
            <a:r>
              <a:rPr lang="cs-CZ" sz="1600" u="sng" dirty="0" smtClean="0">
                <a:hlinkClick r:id="rId2"/>
              </a:rPr>
              <a:t>JPG</a:t>
            </a:r>
            <a:endParaRPr lang="cs-CZ" sz="1600" b="1" dirty="0" smtClean="0">
              <a:solidFill>
                <a:schemeClr val="accent3">
                  <a:lumMod val="50000"/>
                </a:schemeClr>
              </a:solidFill>
              <a:latin typeface="Tw Cen MT" pitchFamily="34" charset="-18"/>
            </a:endParaRPr>
          </a:p>
          <a:p>
            <a:pPr hangingPunct="0"/>
            <a:r>
              <a:rPr lang="cs-CZ" sz="1600" b="1" dirty="0" smtClean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Snímek 4:</a:t>
            </a:r>
            <a:r>
              <a:rPr lang="cs-CZ" sz="1600" dirty="0">
                <a:solidFill>
                  <a:schemeClr val="accent6">
                    <a:lumMod val="75000"/>
                  </a:schemeClr>
                </a:solidFill>
              </a:rPr>
              <a:t>[cit 2011-11-01].</a:t>
            </a:r>
            <a:r>
              <a:rPr lang="cs-CZ" sz="1600" dirty="0"/>
              <a:t> </a:t>
            </a:r>
            <a:r>
              <a:rPr lang="cs-CZ" sz="1600" dirty="0">
                <a:solidFill>
                  <a:schemeClr val="accent6"/>
                </a:solidFill>
              </a:rPr>
              <a:t>Dostupný pod licencí </a:t>
            </a:r>
            <a:r>
              <a:rPr lang="cs-CZ" sz="1600" dirty="0" err="1">
                <a:solidFill>
                  <a:schemeClr val="accent6"/>
                </a:solidFill>
              </a:rPr>
              <a:t>Commons</a:t>
            </a:r>
            <a:r>
              <a:rPr lang="cs-CZ" sz="1600" dirty="0">
                <a:solidFill>
                  <a:schemeClr val="accent6"/>
                </a:solidFill>
              </a:rPr>
              <a:t> </a:t>
            </a:r>
            <a:r>
              <a:rPr lang="cs-CZ" sz="1600" dirty="0" err="1">
                <a:solidFill>
                  <a:schemeClr val="accent6"/>
                </a:solidFill>
              </a:rPr>
              <a:t>Wikimedia</a:t>
            </a:r>
            <a:r>
              <a:rPr lang="cs-CZ" sz="1600" dirty="0">
                <a:solidFill>
                  <a:schemeClr val="accent6"/>
                </a:solidFill>
              </a:rPr>
              <a:t> na WWW:</a:t>
            </a:r>
            <a:endParaRPr lang="cs-CZ" sz="1600" dirty="0"/>
          </a:p>
          <a:p>
            <a:pPr hangingPunct="0"/>
            <a:r>
              <a:rPr lang="cs-CZ" sz="1600" u="sng" dirty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commons.wikimedia.org/wiki/File:Arion_rufus_Jena_20070922.JPG</a:t>
            </a:r>
            <a:endParaRPr lang="cs-CZ" sz="1600" b="1" dirty="0" smtClean="0">
              <a:solidFill>
                <a:schemeClr val="accent3">
                  <a:lumMod val="50000"/>
                </a:schemeClr>
              </a:solidFill>
              <a:latin typeface="Tw Cen MT" pitchFamily="34" charset="-18"/>
            </a:endParaRPr>
          </a:p>
          <a:p>
            <a:pPr hangingPunct="0"/>
            <a:r>
              <a:rPr lang="cs-CZ" sz="1600" b="1" dirty="0" smtClean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Snímek 5:</a:t>
            </a:r>
            <a:r>
              <a:rPr lang="cs-CZ" sz="1600" dirty="0">
                <a:solidFill>
                  <a:schemeClr val="accent6">
                    <a:lumMod val="75000"/>
                  </a:schemeClr>
                </a:solidFill>
              </a:rPr>
              <a:t>[cit 2011-11-01].</a:t>
            </a:r>
            <a:r>
              <a:rPr lang="cs-CZ" sz="1600" dirty="0"/>
              <a:t> </a:t>
            </a:r>
            <a:r>
              <a:rPr lang="cs-CZ" sz="1600" dirty="0">
                <a:solidFill>
                  <a:schemeClr val="accent6"/>
                </a:solidFill>
              </a:rPr>
              <a:t>Dostupný pod licencí </a:t>
            </a:r>
            <a:r>
              <a:rPr lang="cs-CZ" sz="1600" dirty="0" err="1">
                <a:solidFill>
                  <a:schemeClr val="accent6"/>
                </a:solidFill>
              </a:rPr>
              <a:t>Commons</a:t>
            </a:r>
            <a:r>
              <a:rPr lang="cs-CZ" sz="1600" dirty="0">
                <a:solidFill>
                  <a:schemeClr val="accent6"/>
                </a:solidFill>
              </a:rPr>
              <a:t> </a:t>
            </a:r>
            <a:r>
              <a:rPr lang="cs-CZ" sz="1600" dirty="0" err="1">
                <a:solidFill>
                  <a:schemeClr val="accent6"/>
                </a:solidFill>
              </a:rPr>
              <a:t>Wikimedia</a:t>
            </a:r>
            <a:r>
              <a:rPr lang="cs-CZ" sz="1600" dirty="0">
                <a:solidFill>
                  <a:schemeClr val="accent6"/>
                </a:solidFill>
              </a:rPr>
              <a:t> na WWW</a:t>
            </a:r>
            <a:r>
              <a:rPr lang="cs-CZ" sz="1600" dirty="0" smtClean="0">
                <a:solidFill>
                  <a:schemeClr val="accent6"/>
                </a:solidFill>
              </a:rPr>
              <a:t>:</a:t>
            </a:r>
            <a:endParaRPr lang="cs-CZ" sz="1600" dirty="0"/>
          </a:p>
          <a:p>
            <a:r>
              <a:rPr lang="cs-CZ" sz="1600" u="sng" dirty="0">
                <a:hlinkClick r:id="rId4"/>
              </a:rPr>
              <a:t>http://</a:t>
            </a:r>
            <a:r>
              <a:rPr lang="cs-CZ" sz="1600" u="sng" dirty="0" smtClean="0">
                <a:hlinkClick r:id="rId4"/>
              </a:rPr>
              <a:t>commons.wikimedia.org/wiki/File:Deroceras_praecox.jpg</a:t>
            </a:r>
            <a:endParaRPr lang="cs-CZ" sz="1600" b="1" dirty="0" smtClean="0">
              <a:solidFill>
                <a:schemeClr val="accent3">
                  <a:lumMod val="50000"/>
                </a:schemeClr>
              </a:solidFill>
              <a:latin typeface="Tw Cen MT" pitchFamily="34" charset="-18"/>
            </a:endParaRPr>
          </a:p>
          <a:p>
            <a:pPr hangingPunct="0"/>
            <a:r>
              <a:rPr lang="cs-CZ" sz="1600" b="1" dirty="0" smtClean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Snímek 6:</a:t>
            </a:r>
            <a:r>
              <a:rPr lang="cs-CZ" sz="1600" dirty="0">
                <a:solidFill>
                  <a:schemeClr val="accent6">
                    <a:lumMod val="75000"/>
                  </a:schemeClr>
                </a:solidFill>
              </a:rPr>
              <a:t>[cit 2011-11-01].</a:t>
            </a:r>
            <a:r>
              <a:rPr lang="cs-CZ" sz="1600" dirty="0"/>
              <a:t> </a:t>
            </a:r>
            <a:r>
              <a:rPr lang="cs-CZ" sz="1600" dirty="0">
                <a:solidFill>
                  <a:schemeClr val="accent6"/>
                </a:solidFill>
              </a:rPr>
              <a:t>Dostupný pod licencí </a:t>
            </a:r>
            <a:r>
              <a:rPr lang="cs-CZ" sz="1600" dirty="0" err="1">
                <a:solidFill>
                  <a:schemeClr val="accent6"/>
                </a:solidFill>
              </a:rPr>
              <a:t>Commons</a:t>
            </a:r>
            <a:r>
              <a:rPr lang="cs-CZ" sz="1600" dirty="0">
                <a:solidFill>
                  <a:schemeClr val="accent6"/>
                </a:solidFill>
              </a:rPr>
              <a:t> </a:t>
            </a:r>
            <a:r>
              <a:rPr lang="cs-CZ" sz="1600" dirty="0" err="1">
                <a:solidFill>
                  <a:schemeClr val="accent6"/>
                </a:solidFill>
              </a:rPr>
              <a:t>Wikimedia</a:t>
            </a:r>
            <a:r>
              <a:rPr lang="cs-CZ" sz="1600" dirty="0">
                <a:solidFill>
                  <a:schemeClr val="accent6"/>
                </a:solidFill>
              </a:rPr>
              <a:t> na WWW:</a:t>
            </a:r>
            <a:endParaRPr lang="cs-CZ" sz="1600" dirty="0"/>
          </a:p>
          <a:p>
            <a:pPr hangingPunct="0"/>
            <a:r>
              <a:rPr lang="cs-CZ" sz="1600" u="sng" dirty="0">
                <a:hlinkClick r:id="rId5"/>
              </a:rPr>
              <a:t>http://</a:t>
            </a:r>
            <a:r>
              <a:rPr lang="cs-CZ" sz="1600" u="sng" dirty="0" smtClean="0">
                <a:hlinkClick r:id="rId5"/>
              </a:rPr>
              <a:t>commons.wikimedia.org/wiki/File:Lymnaea_stagnalis.JPG</a:t>
            </a:r>
            <a:endParaRPr lang="cs-CZ" sz="1600" b="1" dirty="0" smtClean="0">
              <a:solidFill>
                <a:schemeClr val="accent3">
                  <a:lumMod val="50000"/>
                </a:schemeClr>
              </a:solidFill>
              <a:latin typeface="Tw Cen MT" pitchFamily="34" charset="-18"/>
            </a:endParaRPr>
          </a:p>
          <a:p>
            <a:pPr hangingPunct="0"/>
            <a:r>
              <a:rPr lang="cs-CZ" sz="1600" b="1" dirty="0" smtClean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Snímek 7:</a:t>
            </a:r>
            <a:r>
              <a:rPr lang="cs-CZ" sz="1600" dirty="0">
                <a:solidFill>
                  <a:schemeClr val="accent6">
                    <a:lumMod val="75000"/>
                  </a:schemeClr>
                </a:solidFill>
              </a:rPr>
              <a:t>[cit 2011-11-01].</a:t>
            </a:r>
            <a:r>
              <a:rPr lang="cs-CZ" sz="1600" dirty="0"/>
              <a:t> </a:t>
            </a:r>
            <a:r>
              <a:rPr lang="cs-CZ" sz="1600" dirty="0">
                <a:solidFill>
                  <a:schemeClr val="accent6"/>
                </a:solidFill>
              </a:rPr>
              <a:t>Dostupný pod licencí </a:t>
            </a:r>
            <a:r>
              <a:rPr lang="cs-CZ" sz="1600" dirty="0" err="1">
                <a:solidFill>
                  <a:schemeClr val="accent6"/>
                </a:solidFill>
              </a:rPr>
              <a:t>Commons</a:t>
            </a:r>
            <a:r>
              <a:rPr lang="cs-CZ" sz="1600" dirty="0">
                <a:solidFill>
                  <a:schemeClr val="accent6"/>
                </a:solidFill>
              </a:rPr>
              <a:t> </a:t>
            </a:r>
            <a:r>
              <a:rPr lang="cs-CZ" sz="1600" dirty="0" err="1">
                <a:solidFill>
                  <a:schemeClr val="accent6"/>
                </a:solidFill>
              </a:rPr>
              <a:t>Wikimedia</a:t>
            </a:r>
            <a:r>
              <a:rPr lang="cs-CZ" sz="1600" dirty="0">
                <a:solidFill>
                  <a:schemeClr val="accent6"/>
                </a:solidFill>
              </a:rPr>
              <a:t> na WWW:</a:t>
            </a:r>
            <a:endParaRPr lang="cs-CZ" sz="1600" dirty="0"/>
          </a:p>
          <a:p>
            <a:r>
              <a:rPr lang="cs-CZ" sz="1600" u="sng" dirty="0">
                <a:hlinkClick r:id="rId6"/>
              </a:rPr>
              <a:t>http://</a:t>
            </a:r>
            <a:r>
              <a:rPr lang="cs-CZ" sz="1600" u="sng" dirty="0" smtClean="0">
                <a:hlinkClick r:id="rId6"/>
              </a:rPr>
              <a:t>commons.wikimedia.org/wiki/File:Planorbarius_corneus_01.jpg</a:t>
            </a:r>
            <a:endParaRPr lang="cs-CZ" sz="1600" b="1" dirty="0" smtClean="0">
              <a:solidFill>
                <a:schemeClr val="accent3">
                  <a:lumMod val="50000"/>
                </a:schemeClr>
              </a:solidFill>
              <a:latin typeface="Tw Cen MT" pitchFamily="34" charset="-18"/>
            </a:endParaRPr>
          </a:p>
          <a:p>
            <a:pPr hangingPunct="0"/>
            <a:r>
              <a:rPr lang="cs-CZ" sz="1600" b="1" dirty="0" smtClean="0">
                <a:solidFill>
                  <a:schemeClr val="accent3">
                    <a:lumMod val="50000"/>
                  </a:schemeClr>
                </a:solidFill>
                <a:latin typeface="Tw Cen MT" pitchFamily="34" charset="-18"/>
              </a:rPr>
              <a:t>Snímek 8: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[cit 2011-11-01].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chemeClr val="accent6"/>
                </a:solidFill>
              </a:rPr>
              <a:t>Dostupný pod licencí </a:t>
            </a:r>
            <a:r>
              <a:rPr lang="cs-CZ" sz="1600" dirty="0" err="1" smtClean="0">
                <a:solidFill>
                  <a:schemeClr val="accent6"/>
                </a:solidFill>
              </a:rPr>
              <a:t>Commons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Wikimedia</a:t>
            </a:r>
            <a:r>
              <a:rPr lang="cs-CZ" sz="1600" dirty="0" smtClean="0">
                <a:solidFill>
                  <a:schemeClr val="accent6"/>
                </a:solidFill>
              </a:rPr>
              <a:t> na WWW:</a:t>
            </a:r>
            <a:endParaRPr lang="cs-CZ" sz="1600" dirty="0" smtClean="0"/>
          </a:p>
          <a:p>
            <a:pPr hangingPunct="0"/>
            <a:r>
              <a:rPr lang="cs-CZ" u="sng" dirty="0">
                <a:hlinkClick r:id="rId7"/>
              </a:rPr>
              <a:t>http://commons.wikimedia.org/wiki/File:Bertha.jpg</a:t>
            </a:r>
            <a:endParaRPr lang="cs-CZ" dirty="0"/>
          </a:p>
          <a:p>
            <a:pPr hangingPunct="0"/>
            <a:endParaRPr lang="cs-CZ" b="1" dirty="0" smtClean="0">
              <a:solidFill>
                <a:schemeClr val="accent3">
                  <a:lumMod val="50000"/>
                </a:schemeClr>
              </a:solidFill>
              <a:latin typeface="Tw Cen MT" pitchFamily="34" charset="-18"/>
            </a:endParaRPr>
          </a:p>
          <a:p>
            <a:pPr hangingPunct="0"/>
            <a:endParaRPr lang="cs-CZ" b="1" dirty="0" smtClean="0">
              <a:solidFill>
                <a:schemeClr val="accent3">
                  <a:lumMod val="50000"/>
                </a:schemeClr>
              </a:solidFill>
              <a:latin typeface="Tw Cen MT" pitchFamily="34" charset="-18"/>
            </a:endParaRPr>
          </a:p>
          <a:p>
            <a:pPr hangingPunct="0"/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179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93</TotalTime>
  <Words>305</Words>
  <Application>Microsoft Office PowerPoint</Application>
  <PresentationFormat>Předvádění na obrazovce (4:3)</PresentationFormat>
  <Paragraphs>79</Paragraphs>
  <Slides>13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Renata Kočovská</cp:lastModifiedBy>
  <cp:revision>12</cp:revision>
  <dcterms:created xsi:type="dcterms:W3CDTF">2011-03-22T17:13:23Z</dcterms:created>
  <dcterms:modified xsi:type="dcterms:W3CDTF">2012-04-14T19:44:34Z</dcterms:modified>
</cp:coreProperties>
</file>