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4E868-6C9D-47BB-9F45-E2FE73D3A4F5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CB9F02-CF0F-45E0-ACC0-4EA22CDBE2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E30D3-9B32-4A32-B497-C222A23B26FA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7EAEA5-B7F5-4B7E-A059-74738B27A53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D2C7A-33F9-4D45-942D-DA20A2373F16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5B5E0-91B6-4460-B471-6C57CEF2A6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6E685-C55D-48E0-B7D5-AB7FF53D2CD9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49541-6048-45DA-A33A-F3A8FCF2F62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3335B-4DA8-4F81-9207-24A00B0E7D27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2C18D1-11C3-4A9E-82C0-B64AD6FBB6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3AFC4-06FB-4B39-BEF8-4CECB2911E05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0CC98-3785-4B1A-A1DE-11ABEEB2CA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23541-D31B-4E9A-BF54-0165D3303C25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37ED0-1CE3-498D-B768-D16B0420114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D0F7B-40C1-45FE-8027-361AE32F0057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DFD74-8FA3-47E9-8242-38A055FAD2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8C4A7-59AD-4A4C-9D03-367B3BD97F25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1319A-503F-489F-9034-6A2027223C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D8E0D-6CD1-45F0-BF96-0BABB43B9680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88281-8EF9-4851-A67A-A005E156A88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259D6-B1C4-4E55-85BA-E3933BFE6C01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A37EC-D70B-40EB-BD31-E29733DF92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8325A16-572A-4D40-99C5-8C11CD58DDAD}" type="datetimeFigureOut">
              <a:rPr lang="cs-CZ"/>
              <a:pPr>
                <a:defRPr/>
              </a:pPr>
              <a:t>26.4.2012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dirty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50EFEEC-D897-47D0-82F2-3565FAA2B8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us_scrofa_cristatus_Ranthambore_0.jpg" TargetMode="External"/><Relationship Id="rId2" Type="http://schemas.openxmlformats.org/officeDocument/2006/relationships/hyperlink" Target="http://commons.wikimedia.org/wiki/File:XN_Sus_domesticus_Animal_husbandry_91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Flickr_-_Rainbirder_-_Wild_Boar_Sows.jpg" TargetMode="External"/><Relationship Id="rId5" Type="http://schemas.openxmlformats.org/officeDocument/2006/relationships/hyperlink" Target="http://commons.wikimedia.org/wiki/File:Wildschwein_12.4.2008_117.jpg" TargetMode="External"/><Relationship Id="rId4" Type="http://schemas.openxmlformats.org/officeDocument/2006/relationships/hyperlink" Target="http://commons.wikimedia.org/wiki/File:HPIM927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3575" y="908050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2971800"/>
            <a:ext cx="6400800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55927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975" y="4959350"/>
            <a:ext cx="6400800" cy="45561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VY_32_INOVACE_04-39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68438" y="2903538"/>
          <a:ext cx="6207125" cy="2773362"/>
        </p:xfrm>
        <a:graphic>
          <a:graphicData uri="http://schemas.openxmlformats.org/drawingml/2006/table">
            <a:tbl>
              <a:tblPr/>
              <a:tblGrid>
                <a:gridCol w="1508125"/>
                <a:gridCol w="4699000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Ročník: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VII. 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Vzdělávací oblast: 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Člověk a příroda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Vzdělávací obor: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Přírodopis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Tematický okruh: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 Mnohobuněčné organismy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Téma: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 Sudokopytníci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Jméno autora: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 Bc. Kočovská Renata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Vytvořeno dne: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 25.10.  2011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Metodický popis,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/>
                        </a:rPr>
                        <a:t>(anotace):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/>
                        </a:rPr>
                        <a:t> Materiál slouží na podporu výuky tématu sudokopytníci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637521" y="980728"/>
            <a:ext cx="8817414" cy="3416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</a:rPr>
              <a:t>Sudokopytníci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</a:rPr>
              <a:t>                      </a:t>
            </a:r>
            <a:r>
              <a:rPr lang="cs-CZ" sz="5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</a:rPr>
              <a:t>nepřežvýkavci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</a:endParaRPr>
          </a:p>
        </p:txBody>
      </p:sp>
      <p:pic>
        <p:nvPicPr>
          <p:cNvPr id="14338" name="Obrázek 3" descr="http://upload.wikimedia.org/wikipedia/commons/0/0f/XN_Sus_domesticus_Animal_husbandry_91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3786188"/>
            <a:ext cx="4176713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1116013" y="620713"/>
            <a:ext cx="7488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8773" y="528355"/>
            <a:ext cx="7865675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Hlavní znaky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38188" y="1916113"/>
            <a:ext cx="7650162" cy="45418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>
                <a:solidFill>
                  <a:srgbClr val="D2A010"/>
                </a:solidFill>
                <a:latin typeface="Narkisim"/>
                <a:ea typeface="Narkisim"/>
                <a:cs typeface="Narkisim"/>
              </a:rPr>
              <a:t>Sudý počet prstů na končetinách  2 - 4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 b="1">
              <a:solidFill>
                <a:srgbClr val="D2A010"/>
              </a:solidFill>
              <a:latin typeface="Narkisim"/>
              <a:ea typeface="Narkisim"/>
              <a:cs typeface="Narkisim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b="1">
                <a:solidFill>
                  <a:srgbClr val="D2A010"/>
                </a:solidFill>
                <a:latin typeface="Narkisim"/>
                <a:ea typeface="Narkisim"/>
                <a:cs typeface="Narkisim"/>
              </a:rPr>
              <a:t>Prsty ukončeny kopytem</a:t>
            </a:r>
          </a:p>
          <a:p>
            <a:pPr marL="285750" indent="-285750"/>
            <a:endParaRPr lang="cs-CZ" sz="2800" b="1">
              <a:solidFill>
                <a:srgbClr val="D2A010"/>
              </a:solidFill>
              <a:latin typeface="Narkisim"/>
              <a:ea typeface="Narkisim"/>
              <a:cs typeface="Narkisim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b="1">
                <a:solidFill>
                  <a:srgbClr val="D2A010"/>
                </a:solidFill>
                <a:latin typeface="Narkisim"/>
                <a:ea typeface="Narkisim"/>
                <a:cs typeface="Narkisim"/>
              </a:rPr>
              <a:t>Jednoduchý žaludek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 b="1">
              <a:solidFill>
                <a:srgbClr val="D2A010"/>
              </a:solidFill>
              <a:latin typeface="Narkisim"/>
              <a:ea typeface="Narkisim"/>
              <a:cs typeface="Narkisim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b="1">
                <a:solidFill>
                  <a:srgbClr val="D2A010"/>
                </a:solidFill>
                <a:latin typeface="Narkisim"/>
                <a:ea typeface="Narkisim"/>
                <a:cs typeface="Narkisim"/>
              </a:rPr>
              <a:t>Parohy nebo rohy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400" b="1">
              <a:solidFill>
                <a:srgbClr val="D2A010"/>
              </a:solidFill>
              <a:latin typeface="Franklin Gothic Book"/>
            </a:endParaRPr>
          </a:p>
          <a:p>
            <a:pPr marL="285750" indent="-285750"/>
            <a:endParaRPr lang="cs-CZ" sz="2400" b="1">
              <a:solidFill>
                <a:srgbClr val="D2A010"/>
              </a:solidFill>
              <a:latin typeface="Franklin Gothic Book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400" b="1">
              <a:solidFill>
                <a:srgbClr val="D2A010"/>
              </a:solidFill>
              <a:latin typeface="Franklin Gothic Book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400">
              <a:solidFill>
                <a:srgbClr val="C1752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Franklin Gothic Book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8888" y="908050"/>
            <a:ext cx="7058025" cy="61261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u="sng" dirty="0">
                <a:solidFill>
                  <a:schemeClr val="accent1"/>
                </a:solidFill>
                <a:latin typeface="+mn-lt"/>
              </a:rPr>
              <a:t>PRASE DOMÁCÍ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u="sng" dirty="0">
              <a:solidFill>
                <a:schemeClr val="accent1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chemeClr val="accent1"/>
                </a:solidFill>
                <a:latin typeface="+mn-lt"/>
              </a:rPr>
              <a:t>čtyři prsty – nášlap na prostřední dva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1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chemeClr val="accent1"/>
                </a:solidFill>
                <a:latin typeface="+mn-lt"/>
              </a:rPr>
              <a:t>rohovitá kopýtka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1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chemeClr val="accent1"/>
                </a:solidFill>
                <a:latin typeface="+mn-lt"/>
              </a:rPr>
              <a:t>zavalité tělo – pokryté štětinami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1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chemeClr val="accent1"/>
                </a:solidFill>
                <a:latin typeface="+mn-lt"/>
              </a:rPr>
              <a:t>lysý rypák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1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chemeClr val="accent1"/>
                </a:solidFill>
                <a:latin typeface="+mn-lt"/>
              </a:rPr>
              <a:t>ocas tenký - zatočený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800" b="1" dirty="0">
              <a:solidFill>
                <a:schemeClr val="accent1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800" b="1" dirty="0">
              <a:solidFill>
                <a:schemeClr val="accent1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800" b="1" dirty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3" name="Dvojitá vlna 2"/>
          <p:cNvSpPr/>
          <p:nvPr/>
        </p:nvSpPr>
        <p:spPr>
          <a:xfrm>
            <a:off x="6084888" y="2565400"/>
            <a:ext cx="1223962" cy="576263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227763" y="2668588"/>
            <a:ext cx="936625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  <a:hlinkClick r:id="rId2" action="ppaction://hlinksldjump"/>
              </a:rPr>
              <a:t>Obr. 1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Dvojitá vlna 4"/>
          <p:cNvSpPr/>
          <p:nvPr/>
        </p:nvSpPr>
        <p:spPr>
          <a:xfrm>
            <a:off x="4787900" y="4581525"/>
            <a:ext cx="1152525" cy="576263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  <a:hlinkClick r:id="rId3" action="ppaction://hlinksldjump"/>
              </a:rPr>
              <a:t>Obr. 2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6389" name="Obrázek 6" descr="http://upload.wikimedia.org/wikipedia/commons/d/db/Pig_USDA01c011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50" y="4076700"/>
            <a:ext cx="223202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G:\obrázky\scan.obr\prase noh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7975" y="230188"/>
            <a:ext cx="3448050" cy="649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nice se šipkou 3"/>
          <p:cNvCxnSpPr/>
          <p:nvPr/>
        </p:nvCxnSpPr>
        <p:spPr>
          <a:xfrm flipH="1">
            <a:off x="2339975" y="4437063"/>
            <a:ext cx="1609725" cy="762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2343150" y="4940300"/>
            <a:ext cx="1728788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859338" y="5949950"/>
            <a:ext cx="865187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949700" y="5949950"/>
            <a:ext cx="1774825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4" name="TextovéPole 15"/>
          <p:cNvSpPr txBox="1">
            <a:spLocks noChangeArrowheads="1"/>
          </p:cNvSpPr>
          <p:nvPr/>
        </p:nvSpPr>
        <p:spPr bwMode="auto">
          <a:xfrm>
            <a:off x="1116013" y="4968875"/>
            <a:ext cx="14398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  prsty</a:t>
            </a:r>
          </a:p>
        </p:txBody>
      </p:sp>
      <p:sp>
        <p:nvSpPr>
          <p:cNvPr id="17415" name="TextovéPole 16"/>
          <p:cNvSpPr txBox="1">
            <a:spLocks noChangeArrowheads="1"/>
          </p:cNvSpPr>
          <p:nvPr/>
        </p:nvSpPr>
        <p:spPr bwMode="auto">
          <a:xfrm>
            <a:off x="5724525" y="5937250"/>
            <a:ext cx="1584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kopýtka</a:t>
            </a:r>
          </a:p>
        </p:txBody>
      </p:sp>
      <p:sp>
        <p:nvSpPr>
          <p:cNvPr id="17416" name="TextovéPole 17"/>
          <p:cNvSpPr txBox="1">
            <a:spLocks noChangeArrowheads="1"/>
          </p:cNvSpPr>
          <p:nvPr/>
        </p:nvSpPr>
        <p:spPr bwMode="auto">
          <a:xfrm>
            <a:off x="5508625" y="230188"/>
            <a:ext cx="787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/>
              </a:rPr>
              <a:t>Obr. 1</a:t>
            </a:r>
          </a:p>
        </p:txBody>
      </p:sp>
      <p:sp>
        <p:nvSpPr>
          <p:cNvPr id="19" name="Zahnutá šipka doleva 18"/>
          <p:cNvSpPr/>
          <p:nvPr/>
        </p:nvSpPr>
        <p:spPr>
          <a:xfrm>
            <a:off x="792163" y="5805488"/>
            <a:ext cx="1295400" cy="57626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71550" y="5805488"/>
            <a:ext cx="936625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  <a:latin typeface="+mn-lt"/>
                <a:hlinkClick r:id="rId3" action="ppaction://hlinksldjump"/>
              </a:rPr>
              <a:t>Zpět 1</a:t>
            </a:r>
            <a:endParaRPr lang="cs-CZ" sz="20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971550" y="549275"/>
            <a:ext cx="7345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</p:txBody>
      </p:sp>
      <p:pic>
        <p:nvPicPr>
          <p:cNvPr id="18434" name="Picture 2" descr="G:\obrázky\scan.obr\pras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57175"/>
            <a:ext cx="8351837" cy="655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2916238" y="2420938"/>
            <a:ext cx="1223962" cy="4953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5651500" y="917575"/>
            <a:ext cx="1223963" cy="4953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827088" y="3213100"/>
            <a:ext cx="612775" cy="16557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612900" y="4868863"/>
            <a:ext cx="611188" cy="1160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222625" y="4902200"/>
            <a:ext cx="611188" cy="9747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264275" y="5160963"/>
            <a:ext cx="1116013" cy="9302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949825" y="4930775"/>
            <a:ext cx="342900" cy="11604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2" name="TextovéPole 17"/>
          <p:cNvSpPr txBox="1">
            <a:spLocks noChangeArrowheads="1"/>
          </p:cNvSpPr>
          <p:nvPr/>
        </p:nvSpPr>
        <p:spPr bwMode="auto">
          <a:xfrm>
            <a:off x="3276600" y="581025"/>
            <a:ext cx="23622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mozkovna</a:t>
            </a:r>
          </a:p>
        </p:txBody>
      </p:sp>
      <p:sp>
        <p:nvSpPr>
          <p:cNvPr id="18443" name="TextovéPole 18"/>
          <p:cNvSpPr txBox="1">
            <a:spLocks noChangeArrowheads="1"/>
          </p:cNvSpPr>
          <p:nvPr/>
        </p:nvSpPr>
        <p:spPr bwMode="auto">
          <a:xfrm>
            <a:off x="1720850" y="1816100"/>
            <a:ext cx="2389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horní čelist</a:t>
            </a:r>
          </a:p>
        </p:txBody>
      </p:sp>
      <p:sp>
        <p:nvSpPr>
          <p:cNvPr id="18444" name="TextovéPole 20"/>
          <p:cNvSpPr txBox="1">
            <a:spLocks noChangeArrowheads="1"/>
          </p:cNvSpPr>
          <p:nvPr/>
        </p:nvSpPr>
        <p:spPr bwMode="auto">
          <a:xfrm>
            <a:off x="525463" y="2668588"/>
            <a:ext cx="13922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řezáky</a:t>
            </a:r>
          </a:p>
        </p:txBody>
      </p:sp>
      <p:sp>
        <p:nvSpPr>
          <p:cNvPr id="18445" name="TextovéPole 21"/>
          <p:cNvSpPr txBox="1">
            <a:spLocks noChangeArrowheads="1"/>
          </p:cNvSpPr>
          <p:nvPr/>
        </p:nvSpPr>
        <p:spPr bwMode="auto">
          <a:xfrm>
            <a:off x="603250" y="6061075"/>
            <a:ext cx="15843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špičáky</a:t>
            </a:r>
          </a:p>
        </p:txBody>
      </p:sp>
      <p:sp>
        <p:nvSpPr>
          <p:cNvPr id="18446" name="TextovéPole 22"/>
          <p:cNvSpPr txBox="1">
            <a:spLocks noChangeArrowheads="1"/>
          </p:cNvSpPr>
          <p:nvPr/>
        </p:nvSpPr>
        <p:spPr bwMode="auto">
          <a:xfrm>
            <a:off x="2224088" y="5735638"/>
            <a:ext cx="25209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zuby třenové</a:t>
            </a:r>
          </a:p>
        </p:txBody>
      </p:sp>
      <p:sp>
        <p:nvSpPr>
          <p:cNvPr id="18447" name="TextovéPole 25"/>
          <p:cNvSpPr txBox="1">
            <a:spLocks noChangeArrowheads="1"/>
          </p:cNvSpPr>
          <p:nvPr/>
        </p:nvSpPr>
        <p:spPr bwMode="auto">
          <a:xfrm>
            <a:off x="4724400" y="6061075"/>
            <a:ext cx="15668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stoličky</a:t>
            </a:r>
          </a:p>
        </p:txBody>
      </p:sp>
      <p:sp>
        <p:nvSpPr>
          <p:cNvPr id="18448" name="TextovéPole 26"/>
          <p:cNvSpPr txBox="1">
            <a:spLocks noChangeArrowheads="1"/>
          </p:cNvSpPr>
          <p:nvPr/>
        </p:nvSpPr>
        <p:spPr bwMode="auto">
          <a:xfrm>
            <a:off x="6738938" y="6100763"/>
            <a:ext cx="23764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dolní čelist</a:t>
            </a:r>
          </a:p>
        </p:txBody>
      </p:sp>
      <p:sp>
        <p:nvSpPr>
          <p:cNvPr id="18449" name="TextovéPole 27"/>
          <p:cNvSpPr txBox="1">
            <a:spLocks noChangeArrowheads="1"/>
          </p:cNvSpPr>
          <p:nvPr/>
        </p:nvSpPr>
        <p:spPr bwMode="auto">
          <a:xfrm>
            <a:off x="8101013" y="257175"/>
            <a:ext cx="800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/>
              </a:rPr>
              <a:t>Obr. 2</a:t>
            </a:r>
          </a:p>
        </p:txBody>
      </p:sp>
      <p:sp>
        <p:nvSpPr>
          <p:cNvPr id="29" name="Zahnutá šipka doleva 28"/>
          <p:cNvSpPr/>
          <p:nvPr/>
        </p:nvSpPr>
        <p:spPr>
          <a:xfrm>
            <a:off x="250825" y="5160963"/>
            <a:ext cx="969963" cy="71596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58763" y="5248275"/>
            <a:ext cx="1000125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  <a:latin typeface="+mn-lt"/>
                <a:hlinkClick r:id="rId3" action="ppaction://hlinksldjump"/>
              </a:rPr>
              <a:t>zpět 2</a:t>
            </a:r>
            <a:endParaRPr lang="cs-CZ" sz="20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1" name="Zahnutá šipka doleva 30"/>
          <p:cNvSpPr/>
          <p:nvPr/>
        </p:nvSpPr>
        <p:spPr>
          <a:xfrm>
            <a:off x="7794625" y="4868863"/>
            <a:ext cx="1025525" cy="73025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7926388" y="4930775"/>
            <a:ext cx="893762" cy="401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accent6">
                    <a:lumMod val="75000"/>
                  </a:schemeClr>
                </a:solidFill>
                <a:latin typeface="+mn-lt"/>
                <a:hlinkClick r:id="rId4" action="ppaction://hlinksldjump"/>
              </a:rPr>
              <a:t>zpět 3</a:t>
            </a:r>
            <a:endParaRPr lang="cs-CZ" sz="20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8388" y="565150"/>
            <a:ext cx="7969250" cy="40925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solidFill>
                  <a:schemeClr val="accent6"/>
                </a:solidFill>
                <a:latin typeface="+mn-lt"/>
              </a:rPr>
              <a:t>Chrup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3200" b="1" u="sng" dirty="0">
              <a:solidFill>
                <a:schemeClr val="accent6"/>
              </a:solidFill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chemeClr val="accent6"/>
                </a:solidFill>
                <a:latin typeface="+mn-lt"/>
              </a:rPr>
              <a:t>dolní čelist – řezáky tvoří lopatky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/>
                </a:solidFill>
                <a:latin typeface="+mn-lt"/>
              </a:rPr>
              <a:t> </a:t>
            </a:r>
            <a:r>
              <a:rPr lang="cs-CZ" sz="2800" b="1" dirty="0">
                <a:solidFill>
                  <a:schemeClr val="accent6"/>
                </a:solidFill>
                <a:latin typeface="+mn-lt"/>
              </a:rPr>
              <a:t>                      -  trojhranné  špičáky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/>
                </a:solidFill>
                <a:latin typeface="+mn-lt"/>
              </a:rPr>
              <a:t> </a:t>
            </a:r>
            <a:r>
              <a:rPr lang="cs-CZ" sz="2800" b="1" dirty="0">
                <a:solidFill>
                  <a:schemeClr val="accent6"/>
                </a:solidFill>
                <a:latin typeface="+mn-lt"/>
              </a:rPr>
              <a:t>                      -  stoličky s hrbolky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6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chemeClr val="accent6"/>
                </a:solidFill>
                <a:latin typeface="+mn-lt"/>
              </a:rPr>
              <a:t>horní čelist  - totožná s dolní čelistí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800" b="1" dirty="0">
              <a:solidFill>
                <a:schemeClr val="accent6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>
                <a:solidFill>
                  <a:schemeClr val="accent6"/>
                </a:solidFill>
                <a:latin typeface="+mn-lt"/>
              </a:rPr>
              <a:t>všežravec</a:t>
            </a:r>
            <a:endParaRPr lang="cs-CZ" sz="2800" b="1" dirty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3" name="Pravá jednoduchá závorka 2"/>
          <p:cNvSpPr/>
          <p:nvPr/>
        </p:nvSpPr>
        <p:spPr>
          <a:xfrm>
            <a:off x="6948488" y="1844675"/>
            <a:ext cx="71437" cy="1584325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115175" y="2374900"/>
            <a:ext cx="2449513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/>
                </a:solidFill>
                <a:latin typeface="+mn-lt"/>
              </a:rPr>
              <a:t>úplný chrup</a:t>
            </a:r>
            <a:endParaRPr lang="cs-CZ" sz="2800" dirty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5" name="Dvojitá vlna 4"/>
          <p:cNvSpPr/>
          <p:nvPr/>
        </p:nvSpPr>
        <p:spPr>
          <a:xfrm>
            <a:off x="7027863" y="801688"/>
            <a:ext cx="1223962" cy="576262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hlinkClick r:id="rId2" action="ppaction://hlinksldjump"/>
              </a:rPr>
              <a:t>Obr. 2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8888" y="692150"/>
            <a:ext cx="7200900" cy="3540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solidFill>
                  <a:schemeClr val="accent6"/>
                </a:solidFill>
                <a:latin typeface="+mn-lt"/>
              </a:rPr>
              <a:t>Využití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u="sng" dirty="0">
              <a:solidFill>
                <a:schemeClr val="accent6"/>
              </a:solidFill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>
                <a:solidFill>
                  <a:schemeClr val="accent6"/>
                </a:solidFill>
                <a:latin typeface="+mn-lt"/>
              </a:rPr>
              <a:t>vepřové maso, sádlo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>
                <a:solidFill>
                  <a:schemeClr val="accent6"/>
                </a:solidFill>
                <a:latin typeface="+mn-lt"/>
              </a:rPr>
              <a:t>kůže – výroba kabelek, tašek, řemenů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>
                <a:solidFill>
                  <a:schemeClr val="accent6"/>
                </a:solidFill>
                <a:latin typeface="+mn-lt"/>
              </a:rPr>
              <a:t>štětiny – štětce, kartáče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>
                <a:solidFill>
                  <a:schemeClr val="accent6"/>
                </a:solidFill>
                <a:latin typeface="+mn-lt"/>
              </a:rPr>
              <a:t>střeva -  potravinářský průmysl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>
                <a:solidFill>
                  <a:schemeClr val="accent6"/>
                </a:solidFill>
                <a:latin typeface="+mn-lt"/>
              </a:rPr>
              <a:t>kosti - klih </a:t>
            </a:r>
            <a:endParaRPr lang="cs-CZ" sz="3200" b="1" dirty="0">
              <a:solidFill>
                <a:schemeClr val="accent6"/>
              </a:solidFill>
              <a:latin typeface="+mn-lt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450" y="549275"/>
            <a:ext cx="6408738" cy="1568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solidFill>
                  <a:schemeClr val="accent1"/>
                </a:solidFill>
                <a:latin typeface="+mn-lt"/>
              </a:rPr>
              <a:t>PRASE  DIVOKÉ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u="sng" dirty="0">
              <a:solidFill>
                <a:schemeClr val="accent1"/>
              </a:solidFill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3200" dirty="0">
              <a:solidFill>
                <a:schemeClr val="accent6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04913" y="1628775"/>
            <a:ext cx="7489825" cy="59404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200" b="1">
                <a:solidFill>
                  <a:srgbClr val="C17529"/>
                </a:solidFill>
                <a:latin typeface="Franklin Gothic Book"/>
              </a:rPr>
              <a:t>mohutnější špičáky – rozrývání půdy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b="1">
                <a:solidFill>
                  <a:srgbClr val="C17529"/>
                </a:solidFill>
                <a:latin typeface="Franklin Gothic Book"/>
              </a:rPr>
              <a:t>štětinatá černohnědá srst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b="1">
                <a:solidFill>
                  <a:srgbClr val="C17529"/>
                </a:solidFill>
                <a:latin typeface="Franklin Gothic Book"/>
              </a:rPr>
              <a:t>dobrý čich a sluch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b="1">
                <a:solidFill>
                  <a:srgbClr val="C17529"/>
                </a:solidFill>
                <a:latin typeface="Franklin Gothic Book"/>
              </a:rPr>
              <a:t>nedokonalý zrak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200" b="1">
                <a:solidFill>
                  <a:srgbClr val="C17529"/>
                </a:solidFill>
                <a:latin typeface="Franklin Gothic Book"/>
              </a:rPr>
              <a:t>potrava – všežravec</a:t>
            </a:r>
          </a:p>
          <a:p>
            <a:pPr marL="457200" indent="-457200">
              <a:buFont typeface="Wingdings" pitchFamily="2" charset="2"/>
              <a:buNone/>
            </a:pPr>
            <a:r>
              <a:rPr lang="cs-CZ" sz="3200" b="1">
                <a:solidFill>
                  <a:srgbClr val="C17529"/>
                </a:solidFill>
                <a:latin typeface="Franklin Gothic Book"/>
              </a:rPr>
              <a:t>    ( žaludy, bukvice, </a:t>
            </a:r>
          </a:p>
          <a:p>
            <a:pPr marL="457200" indent="-457200">
              <a:buFont typeface="Wingdings" pitchFamily="2" charset="2"/>
              <a:buNone/>
            </a:pPr>
            <a:r>
              <a:rPr lang="cs-CZ" sz="3200" b="1">
                <a:solidFill>
                  <a:srgbClr val="C17529"/>
                </a:solidFill>
                <a:latin typeface="Franklin Gothic Book"/>
              </a:rPr>
              <a:t>    drobní živočichové )</a:t>
            </a:r>
          </a:p>
          <a:p>
            <a:pPr marL="457200" indent="-457200"/>
            <a:endParaRPr lang="cs-CZ" sz="3200" b="1">
              <a:solidFill>
                <a:srgbClr val="C17529"/>
              </a:solidFill>
              <a:latin typeface="Franklin Gothic Book"/>
            </a:endParaRPr>
          </a:p>
          <a:p>
            <a:pPr marL="457200" indent="-457200">
              <a:buFont typeface="Wingdings" pitchFamily="2" charset="2"/>
              <a:buChar char="q"/>
            </a:pPr>
            <a:endParaRPr lang="cs-CZ" sz="3200" b="1">
              <a:solidFill>
                <a:srgbClr val="C17529"/>
              </a:solidFill>
              <a:latin typeface="Franklin Gothic Book"/>
            </a:endParaRPr>
          </a:p>
          <a:p>
            <a:pPr marL="457200" indent="-457200">
              <a:buFont typeface="Wingdings" pitchFamily="2" charset="2"/>
              <a:buChar char="q"/>
            </a:pPr>
            <a:endParaRPr lang="cs-CZ" sz="3200" b="1">
              <a:solidFill>
                <a:srgbClr val="C17529"/>
              </a:solidFill>
              <a:latin typeface="Franklin Gothic Book"/>
            </a:endParaRPr>
          </a:p>
          <a:p>
            <a:pPr marL="457200" indent="-457200">
              <a:buFont typeface="Wingdings" pitchFamily="2" charset="2"/>
              <a:buChar char="q"/>
            </a:pPr>
            <a:endParaRPr lang="cs-CZ" sz="3200" b="1">
              <a:solidFill>
                <a:srgbClr val="C17529"/>
              </a:solidFill>
              <a:latin typeface="Franklin Gothic Book"/>
            </a:endParaRPr>
          </a:p>
        </p:txBody>
      </p:sp>
      <p:pic>
        <p:nvPicPr>
          <p:cNvPr id="21507" name="Obrázek 4" descr="http://upload.wikimedia.org/wikipedia/commons/9/93/HPIM927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141663"/>
            <a:ext cx="3235325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1187450" y="655638"/>
            <a:ext cx="7129463" cy="568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</p:txBody>
      </p:sp>
      <p:sp>
        <p:nvSpPr>
          <p:cNvPr id="3" name="Ovál 2"/>
          <p:cNvSpPr/>
          <p:nvPr/>
        </p:nvSpPr>
        <p:spPr>
          <a:xfrm>
            <a:off x="1476375" y="1341438"/>
            <a:ext cx="1943100" cy="1295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250" y="1125538"/>
            <a:ext cx="1584325" cy="10668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 samice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987675" y="2636838"/>
            <a:ext cx="1944688" cy="18716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076825" y="4365625"/>
            <a:ext cx="251936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bachyně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8" name="Ovál 7"/>
          <p:cNvSpPr/>
          <p:nvPr/>
        </p:nvSpPr>
        <p:spPr>
          <a:xfrm>
            <a:off x="6156325" y="2236788"/>
            <a:ext cx="2160588" cy="12509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125" y="2060575"/>
            <a:ext cx="1439863" cy="10668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 samec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447925" y="3429000"/>
            <a:ext cx="4140200" cy="936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87450" y="4216400"/>
            <a:ext cx="2232025" cy="585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    kňour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294188" y="765175"/>
            <a:ext cx="2087562" cy="11509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mládě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4518025" y="1873250"/>
            <a:ext cx="488950" cy="2784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890963" y="4657725"/>
            <a:ext cx="1116012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sele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2541" name="Obrázek 15" descr="http://upload.wikimedia.org/wikipedia/commons/4/48/Flickr_-_Rainbirder_-_Wild_Boar_Sow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4262438"/>
            <a:ext cx="1873250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2" name="Obrázek 17" descr="http://upload.wikimedia.org/wikipedia/commons/7/78/Sus_scrofa_cristatus_Ranthambore_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41700" y="5216525"/>
            <a:ext cx="201612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3" name="Obrázek 20" descr="http://upload.wikimedia.org/wikipedia/commons/c/c7/Wildschwein_12.4.2008_11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2163" y="4822825"/>
            <a:ext cx="1727200" cy="1725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65595" y="2967335"/>
            <a:ext cx="721280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DĚKUJI  ZA POZORNOST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0113" y="-30163"/>
            <a:ext cx="7632700" cy="701675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Použitá literatura a zdroje</a:t>
            </a:r>
            <a:r>
              <a:rPr lang="cs-CZ" b="1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u="sng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Snímek </a:t>
            </a:r>
            <a:r>
              <a:rPr lang="cs-CZ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2: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[cit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2011-11-01].</a:t>
            </a:r>
            <a:r>
              <a:rPr lang="cs-CZ" dirty="0">
                <a:latin typeface="+mn-lt"/>
              </a:rPr>
              <a:t> 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Dostupný pod licencí </a:t>
            </a:r>
            <a:r>
              <a:rPr lang="cs-CZ" dirty="0" err="1">
                <a:solidFill>
                  <a:schemeClr val="accent6"/>
                </a:solidFill>
                <a:latin typeface="+mn-lt"/>
              </a:rPr>
              <a:t>Commons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 </a:t>
            </a:r>
            <a:r>
              <a:rPr lang="cs-CZ" dirty="0" err="1">
                <a:solidFill>
                  <a:schemeClr val="accent6"/>
                </a:solidFill>
                <a:latin typeface="+mn-lt"/>
              </a:rPr>
              <a:t>Wikimedia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 na WWW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:</a:t>
            </a: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latin typeface="+mn-lt"/>
                <a:hlinkClick r:id="rId2"/>
              </a:rPr>
              <a:t>http://</a:t>
            </a:r>
            <a:r>
              <a:rPr lang="cs-CZ" u="sng" dirty="0">
                <a:latin typeface="+mn-lt"/>
                <a:hlinkClick r:id="rId2"/>
              </a:rPr>
              <a:t>commons.wikimedia.org/wiki/File:XN_Sus_domesticus_Animal_husbandry_912.jpg</a:t>
            </a:r>
            <a:endParaRPr lang="cs-CZ" u="sng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Snímek  4: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[cit 2011-11-01].</a:t>
            </a:r>
            <a:r>
              <a:rPr lang="cs-CZ" dirty="0">
                <a:latin typeface="+mn-lt"/>
              </a:rPr>
              <a:t> 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Dostupný pod licencí </a:t>
            </a:r>
            <a:r>
              <a:rPr lang="cs-CZ" dirty="0" err="1">
                <a:solidFill>
                  <a:schemeClr val="accent6"/>
                </a:solidFill>
                <a:latin typeface="+mn-lt"/>
              </a:rPr>
              <a:t>Commons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 </a:t>
            </a:r>
            <a:r>
              <a:rPr lang="cs-CZ" dirty="0" err="1">
                <a:solidFill>
                  <a:schemeClr val="accent6"/>
                </a:solidFill>
                <a:latin typeface="+mn-lt"/>
              </a:rPr>
              <a:t>Wikimedia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 na WWW:</a:t>
            </a: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latin typeface="+mn-lt"/>
                <a:hlinkClick r:id="rId3"/>
              </a:rPr>
              <a:t>http://</a:t>
            </a:r>
            <a:r>
              <a:rPr lang="cs-CZ" u="sng" dirty="0">
                <a:latin typeface="+mn-lt"/>
                <a:hlinkClick r:id="rId3"/>
              </a:rPr>
              <a:t>commons.wikimedia.org/wiki/File:Sus_scrofa_cristatus_Ranthambore_0.jpg</a:t>
            </a:r>
            <a:endParaRPr lang="cs-CZ" u="sng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Snímek </a:t>
            </a:r>
            <a:r>
              <a:rPr lang="cs-CZ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5,6: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[cit 2011-10-25].</a:t>
            </a:r>
            <a:endParaRPr lang="cs-CZ" b="1" u="sng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ČERNÍK, Vladimír. </a:t>
            </a:r>
            <a:r>
              <a:rPr lang="cs-CZ" i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Přírodopis 2 Zoologie a botanika.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1. vyd. Praha: SPN, 1999.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ISBN 80-7235-069-2.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s.50, 51.</a:t>
            </a: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Snímek 9: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[cit 2011-11-01].</a:t>
            </a:r>
            <a:r>
              <a:rPr lang="cs-CZ" dirty="0">
                <a:latin typeface="+mn-lt"/>
              </a:rPr>
              <a:t> 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Dostupný pod licencí </a:t>
            </a:r>
            <a:r>
              <a:rPr lang="cs-CZ" dirty="0" err="1">
                <a:solidFill>
                  <a:schemeClr val="accent6"/>
                </a:solidFill>
                <a:latin typeface="+mn-lt"/>
              </a:rPr>
              <a:t>Commons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 </a:t>
            </a:r>
            <a:r>
              <a:rPr lang="cs-CZ" dirty="0" err="1">
                <a:solidFill>
                  <a:schemeClr val="accent6"/>
                </a:solidFill>
                <a:latin typeface="+mn-lt"/>
              </a:rPr>
              <a:t>Wikimedia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 na WWW:</a:t>
            </a:r>
            <a:endParaRPr lang="cs-CZ" dirty="0">
              <a:latin typeface="+mn-lt"/>
            </a:endParaRPr>
          </a:p>
          <a:p>
            <a:pPr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latin typeface="+mn-lt"/>
                <a:hlinkClick r:id="rId4"/>
              </a:rPr>
              <a:t>http://</a:t>
            </a:r>
            <a:r>
              <a:rPr lang="cs-CZ" u="sng" dirty="0">
                <a:latin typeface="+mn-lt"/>
                <a:hlinkClick r:id="rId4"/>
              </a:rPr>
              <a:t>commons.wikimedia.org/wiki/File:HPIM9277.JPG</a:t>
            </a:r>
            <a:endParaRPr lang="cs-CZ" u="sng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Snímek </a:t>
            </a:r>
            <a:r>
              <a:rPr lang="cs-CZ" u="sng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10: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[cit 2011-11-01].</a:t>
            </a:r>
            <a:r>
              <a:rPr lang="cs-CZ" dirty="0">
                <a:latin typeface="+mn-lt"/>
              </a:rPr>
              <a:t> 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Dostupný pod licencí </a:t>
            </a:r>
            <a:r>
              <a:rPr lang="cs-CZ" dirty="0" err="1">
                <a:solidFill>
                  <a:schemeClr val="accent6"/>
                </a:solidFill>
                <a:latin typeface="+mn-lt"/>
              </a:rPr>
              <a:t>Commons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 </a:t>
            </a:r>
            <a:r>
              <a:rPr lang="cs-CZ" dirty="0" err="1">
                <a:solidFill>
                  <a:schemeClr val="accent6"/>
                </a:solidFill>
                <a:latin typeface="+mn-lt"/>
              </a:rPr>
              <a:t>Wikimedia</a:t>
            </a:r>
            <a:r>
              <a:rPr lang="cs-CZ" dirty="0">
                <a:solidFill>
                  <a:schemeClr val="accent6"/>
                </a:solidFill>
                <a:latin typeface="+mn-lt"/>
              </a:rPr>
              <a:t> na WWW:</a:t>
            </a: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latin typeface="+mn-lt"/>
                <a:hlinkClick r:id="rId5"/>
              </a:rPr>
              <a:t>http://commons.wikimedia.org/wiki/File:Wildschwein_12.4.2008_117.jpg</a:t>
            </a: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latin typeface="+mn-lt"/>
                <a:hlinkClick r:id="rId3"/>
              </a:rPr>
              <a:t>http://commons.wikimedia.org/wiki/File:Sus_scrofa_cristatus_Ranthambore_0.jpg</a:t>
            </a: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u="sng" dirty="0">
                <a:latin typeface="+mn-lt"/>
                <a:hlinkClick r:id="rId6"/>
              </a:rPr>
              <a:t>http://commons.wikimedia.org/wiki/File:Flickr_-_Rainbirder_-_Wild_Boar_Sows.jpg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182</TotalTime>
  <Words>245</Words>
  <Application>Microsoft Office PowerPoint</Application>
  <PresentationFormat>Předvádění na obrazovce (4:3)</PresentationFormat>
  <Paragraphs>104</Paragraphs>
  <Slides>12</Slides>
  <Notes>0</Notes>
  <HiddenSlides>3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12</vt:i4>
      </vt:variant>
    </vt:vector>
  </HeadingPairs>
  <TitlesOfParts>
    <vt:vector size="29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Narkisim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SlamovaLi</cp:lastModifiedBy>
  <cp:revision>20</cp:revision>
  <dcterms:created xsi:type="dcterms:W3CDTF">2011-03-22T17:13:23Z</dcterms:created>
  <dcterms:modified xsi:type="dcterms:W3CDTF">2012-04-26T06:20:38Z</dcterms:modified>
</cp:coreProperties>
</file>