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hyperlink" Target="http://upload.wikimedia.org/wikipedia/commons/9/91/H%C3%AAtre_feuille.pn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7/73/Fagus_sylvatica_IP070409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a/ab/Beukenootjes_met_kelk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3/31/Beech_trees_in_Mallard_Wood,_New_Forest_-_geograph.org.uk_-_779513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c/cb/Quercus_petrae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5/55/Quercus_robur1_ies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d/db/Upright_English_Oak_Quercus_robur_cv._Fastigiata_Bark_2000px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hyperlink" Target="http://upload.wikimedia.org/wikipedia/commons/a/a8/Quercus_petraea_tronc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b/b9/Quercus_robur_20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upload.wikimedia.org/wikipedia/commons/4/4c/Illustration_Castanea_sativa0_clean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upload.wikimedia.org/wikipedia/commons/6/61/Castanea-sativ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http://upload.wikimedia.org/wikipedia/commons/8/8c/Chestnut02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Quercus_robur1_ies.jpg" TargetMode="External"/><Relationship Id="rId13" Type="http://schemas.openxmlformats.org/officeDocument/2006/relationships/hyperlink" Target="http://commons.wikimedia.org/wiki/File:Illustration_Castanea_sativa0_clean.jpg" TargetMode="External"/><Relationship Id="rId3" Type="http://schemas.openxmlformats.org/officeDocument/2006/relationships/hyperlink" Target="http://commons.wikimedia.org/wiki/File:H%C3%AAtre_feuille.png" TargetMode="External"/><Relationship Id="rId7" Type="http://schemas.openxmlformats.org/officeDocument/2006/relationships/hyperlink" Target="http://commons.wikimedia.org/wiki/File:Beech_trees_in_Mallard_Wood,_New_Forest_-_geograph.org.uk_-_779513.jpg" TargetMode="External"/><Relationship Id="rId12" Type="http://schemas.openxmlformats.org/officeDocument/2006/relationships/hyperlink" Target="http://commons.wikimedia.org/wiki/File:Quercus_robur_20.jpg" TargetMode="External"/><Relationship Id="rId2" Type="http://schemas.openxmlformats.org/officeDocument/2006/relationships/hyperlink" Target="http://commons.wikimedia.org/wiki/File:Rau%C3%B0beyki-Fagus_sylvatica-1a_0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Beukenootjes_met_kelk.jpg" TargetMode="External"/><Relationship Id="rId11" Type="http://schemas.openxmlformats.org/officeDocument/2006/relationships/hyperlink" Target="http://commons.wikimedia.org/wiki/File:Quercus_petraea_tronc.jpg" TargetMode="External"/><Relationship Id="rId5" Type="http://schemas.openxmlformats.org/officeDocument/2006/relationships/hyperlink" Target="http://commons.wikimedia.org/wiki/File:Fagus_sylvatica_IP0704094.jpg" TargetMode="External"/><Relationship Id="rId15" Type="http://schemas.openxmlformats.org/officeDocument/2006/relationships/hyperlink" Target="http://commons.wikimedia.org/wiki/File:Chestnut02.jpg" TargetMode="External"/><Relationship Id="rId10" Type="http://schemas.openxmlformats.org/officeDocument/2006/relationships/hyperlink" Target="http://commons.wikimedia.org/wiki/File:Upright_English_Oak_Quercus_robur_cv._Fastigiata_Bark_2000px.jpg" TargetMode="External"/><Relationship Id="rId4" Type="http://schemas.openxmlformats.org/officeDocument/2006/relationships/hyperlink" Target="http://commons.wikimedia.org/wiki/File:Fagus_sylvatica_jonge_plant.jpg" TargetMode="External"/><Relationship Id="rId9" Type="http://schemas.openxmlformats.org/officeDocument/2006/relationships/hyperlink" Target="http://commons.wikimedia.org/wiki/File:Quercus_petraea.jpg" TargetMode="External"/><Relationship Id="rId14" Type="http://schemas.openxmlformats.org/officeDocument/2006/relationships/hyperlink" Target="http://commons.wikimedia.org/wiki/File:Castanea-sati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VY_32_INOVACE_04-49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1076075"/>
              </p:ext>
            </p:extLst>
          </p:nvPr>
        </p:nvGraphicFramePr>
        <p:xfrm>
          <a:off x="1467802" y="2903061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Krytosemenné rostliny  - </a:t>
                      </a:r>
                      <a:r>
                        <a:rPr lang="cs-CZ" sz="1400" kern="50" dirty="0" err="1" smtClean="0">
                          <a:effectLst/>
                          <a:latin typeface="Times New Roman"/>
                          <a:ea typeface="Times New Roman"/>
                        </a:rPr>
                        <a:t>bukovité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22. 11. 2011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krytosemenné rostliny - </a:t>
                      </a:r>
                      <a:r>
                        <a:rPr lang="cs-CZ" sz="1400" kern="50" dirty="0" err="1" smtClean="0">
                          <a:effectLst/>
                        </a:rPr>
                        <a:t>bukovité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00542" y="2090172"/>
            <a:ext cx="694292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Krytosemenné rostliny</a:t>
            </a:r>
          </a:p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bukovité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278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748883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</a:rPr>
              <a:t>ZÁKLADNÍ ZNAKY</a:t>
            </a:r>
          </a:p>
          <a:p>
            <a:endParaRPr lang="cs-CZ" sz="3200" b="1" dirty="0">
              <a:solidFill>
                <a:schemeClr val="bg2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bg2"/>
                </a:solidFill>
              </a:rPr>
              <a:t>dřeviny s jednopohlavnými květy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bg2"/>
                </a:solidFill>
              </a:rPr>
              <a:t>opylování větrem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bg2"/>
                </a:solidFill>
              </a:rPr>
              <a:t>plodem je nažka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bg2"/>
                </a:solidFill>
              </a:rPr>
              <a:t>poskytují kvalitní tvrdé dřevo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Obrázek 3" descr="http://upload.wikimedia.org/wikipedia/commons/a/ae/Rau%C3%B0beyki-Fagus_sylvatica-1a_0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96358"/>
            <a:ext cx="2483296" cy="23489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702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</a:rPr>
              <a:t>                            Zástupci</a:t>
            </a:r>
            <a:endParaRPr lang="cs-CZ" sz="3200" b="1" dirty="0">
              <a:solidFill>
                <a:schemeClr val="bg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268760"/>
            <a:ext cx="73448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Buk lesní</a:t>
            </a:r>
          </a:p>
          <a:p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022812"/>
            <a:ext cx="727280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lesy v nadmořské výšce 400 – 900 m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hlinkClick r:id="rId2" action="ppaction://hlinksldjump"/>
              </a:rPr>
              <a:t>bučiny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borka je hladká, bělošedá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listy střídavé, řapíkaté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hlinkClick r:id="rId3" action="ppaction://hlinksldjump"/>
              </a:rPr>
              <a:t>květy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– trojboké nažky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hlinkClick r:id="rId3" action="ppaction://hlinksldjump"/>
              </a:rPr>
              <a:t>plody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– bukvice – potrava pro zvěř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tvrdé dřevo – výroba nábytku, parket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6" name="Obrázek 5" descr="File:Hêtre feuille.pn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964" y="260648"/>
            <a:ext cx="1714500" cy="2743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835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" name="Obrázek 2" descr="http://upload.wikimedia.org/wikipedia/commons/d/dc/Fagus_sylvatica_jonge_plant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890587"/>
            <a:ext cx="5505028" cy="520270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061267" y="245839"/>
            <a:ext cx="3328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mladá rostlina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86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Fagus sylvatica IP0704094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2888"/>
            <a:ext cx="3584848" cy="45365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Beukenootjes met kelk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02809"/>
            <a:ext cx="3672408" cy="454282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1763688" y="5184155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nažka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141277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bukvice v číšce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3044280" y="5835152"/>
            <a:ext cx="1152128" cy="7920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19872" y="6046530"/>
            <a:ext cx="776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985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Beech trees in Mallard Wood, New Forest - geograph.org.uk - 779513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6984776" cy="468052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0736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bučiny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2591780" y="6021288"/>
            <a:ext cx="1332148" cy="8367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626137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37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89751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hlinkClick r:id="rId2" action="ppaction://hlinksldjump"/>
              </a:rPr>
              <a:t>Dub zimní                          Dub letní</a:t>
            </a:r>
            <a:endParaRPr lang="cs-CZ" sz="3200" b="1" dirty="0" smtClean="0">
              <a:solidFill>
                <a:schemeClr val="bg1"/>
              </a:solidFill>
            </a:endParaRPr>
          </a:p>
          <a:p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488934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</a:rPr>
              <a:t>listy mají čepel                     listy mají čepel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      k řapíku   sbíhavou             k řapíku srdčitě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                                                      vykrojenou </a:t>
            </a:r>
          </a:p>
          <a:p>
            <a:endParaRPr lang="cs-CZ" sz="28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</a:rPr>
              <a:t>květy jednopohlavné - nažky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  <a:hlinkClick r:id="rId3" action="ppaction://hlinksldjump"/>
              </a:rPr>
              <a:t>plody</a:t>
            </a:r>
            <a:r>
              <a:rPr lang="cs-CZ" sz="2800" dirty="0" smtClean="0">
                <a:solidFill>
                  <a:schemeClr val="tx2"/>
                </a:solidFill>
              </a:rPr>
              <a:t> – žaludy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</a:rPr>
              <a:t>dubové lesy – doubravy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</a:rPr>
              <a:t>kvalitní tvrdé dřevo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</a:rPr>
              <a:t>použití – výroba nábytku, parket, žel. pražců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76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Quercus petraea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16832"/>
            <a:ext cx="4006006" cy="4441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Quercus robur1 ies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4032448" cy="46825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1115616" y="544522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     Dub zimní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02895" y="103041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  Dub letní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2987824" y="6021288"/>
            <a:ext cx="1440160" cy="8367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625497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56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File:Upright English Oak Quercus robur cv. Fastigiata Bark 2000px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3240360" cy="446449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467544" y="65961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borka</a:t>
            </a: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10" name="Obrázek 9" descr="File:Quercus petraea tronc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777" y="1628800"/>
            <a:ext cx="3051867" cy="4657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7632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File:Quercus robur 20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40768"/>
            <a:ext cx="6336704" cy="496855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2987824" y="635108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       plod - žalud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95536" y="6021288"/>
            <a:ext cx="1224136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19572" y="6166979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16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Kaštanovník setý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</a:rPr>
              <a:t>vysazován v parcích – původ jižní Evropa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</a:rPr>
              <a:t>plody –jedlé kaštany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/>
                </a:solidFill>
              </a:rPr>
              <a:t>plody –nažky</a:t>
            </a:r>
          </a:p>
          <a:p>
            <a:endParaRPr lang="cs-CZ" sz="2800" dirty="0" smtClean="0">
              <a:solidFill>
                <a:schemeClr val="tx2"/>
              </a:solidFill>
            </a:endParaRPr>
          </a:p>
          <a:p>
            <a:endParaRPr lang="cs-CZ" sz="28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4" name="Obrázek 3" descr="File:Illustration Castanea sativa0 clean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776" y="2348880"/>
            <a:ext cx="3175831" cy="437826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927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Castanea-sativa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95"/>
            <a:ext cx="3810000" cy="571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Chestnut02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84784"/>
            <a:ext cx="4104496" cy="523484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683568" y="6119695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       ostnitá číška 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85152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      plod - nažka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371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51787" y="2967335"/>
            <a:ext cx="60404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Děkuji za pozornost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670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381" y="188640"/>
            <a:ext cx="8748464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tx2"/>
                </a:solidFill>
              </a:rPr>
              <a:t>Použitá literatura a zdroje:</a:t>
            </a:r>
          </a:p>
          <a:p>
            <a:endParaRPr lang="cs-CZ" sz="1600" b="1" dirty="0">
              <a:solidFill>
                <a:schemeClr val="tx2"/>
              </a:solidFill>
            </a:endParaRPr>
          </a:p>
          <a:p>
            <a:r>
              <a:rPr lang="cs-CZ" sz="1400" b="1" dirty="0" smtClean="0">
                <a:solidFill>
                  <a:schemeClr val="tx2"/>
                </a:solidFill>
              </a:rPr>
              <a:t>Snímek 3: </a:t>
            </a:r>
            <a:r>
              <a:rPr lang="cs-CZ" sz="1400" dirty="0"/>
              <a:t>[cit </a:t>
            </a:r>
            <a:r>
              <a:rPr lang="cs-CZ" sz="1400" dirty="0" smtClean="0"/>
              <a:t>2011-11-23]. </a:t>
            </a:r>
            <a:r>
              <a:rPr lang="cs-CZ" sz="1400" dirty="0"/>
              <a:t>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r>
              <a:rPr lang="cs-CZ" sz="1400" u="sng" dirty="0">
                <a:hlinkClick r:id="rId2"/>
              </a:rPr>
              <a:t>http://</a:t>
            </a:r>
            <a:r>
              <a:rPr lang="cs-CZ" sz="1400" u="sng" dirty="0" smtClean="0">
                <a:hlinkClick r:id="rId2"/>
              </a:rPr>
              <a:t>commons.wikimedia.org/wiki/File:Rau%C3%B0beyki-Fagus_sylvatica-1a_02.jpg</a:t>
            </a:r>
            <a:endParaRPr lang="cs-CZ" sz="1400" u="sng" dirty="0" smtClean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4:</a:t>
            </a:r>
            <a:r>
              <a:rPr lang="cs-CZ" sz="1400" dirty="0"/>
              <a:t> 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  <a:endParaRPr lang="cs-CZ" sz="1400" dirty="0"/>
          </a:p>
          <a:p>
            <a:r>
              <a:rPr lang="cs-CZ" sz="1400" b="1" dirty="0">
                <a:solidFill>
                  <a:schemeClr val="tx2"/>
                </a:solidFill>
              </a:rPr>
              <a:t> </a:t>
            </a:r>
            <a:r>
              <a:rPr lang="cs-CZ" sz="1400" u="sng" dirty="0">
                <a:hlinkClick r:id="rId3"/>
              </a:rPr>
              <a:t>http://commons.wikimedia.org/wiki/File:H%C3%AAtre_feuille.png</a:t>
            </a:r>
            <a:endParaRPr lang="cs-CZ" sz="1400" dirty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5:</a:t>
            </a:r>
            <a:r>
              <a:rPr lang="cs-CZ" sz="1400" dirty="0" smtClean="0"/>
              <a:t> </a:t>
            </a:r>
            <a:r>
              <a:rPr lang="cs-CZ" sz="1400" dirty="0"/>
              <a:t>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  <a:endParaRPr lang="cs-CZ" sz="1400" b="1" dirty="0">
              <a:solidFill>
                <a:schemeClr val="tx2"/>
              </a:solidFill>
            </a:endParaRPr>
          </a:p>
          <a:p>
            <a:r>
              <a:rPr lang="cs-CZ" sz="1400" u="sng" dirty="0">
                <a:hlinkClick r:id="rId4"/>
              </a:rPr>
              <a:t>http://commons.wikimedia.org/wiki/File:Fagus_sylvatica_jonge_plant.jpg</a:t>
            </a:r>
            <a:endParaRPr lang="cs-CZ" sz="1400" dirty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6:</a:t>
            </a:r>
            <a:r>
              <a:rPr lang="cs-CZ" sz="1400" dirty="0" smtClean="0"/>
              <a:t> </a:t>
            </a:r>
            <a:r>
              <a:rPr lang="cs-CZ" sz="1400" dirty="0"/>
              <a:t>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  <a:endParaRPr lang="cs-CZ" sz="1400" b="1" dirty="0">
              <a:solidFill>
                <a:schemeClr val="tx2"/>
              </a:solidFill>
            </a:endParaRPr>
          </a:p>
          <a:p>
            <a:r>
              <a:rPr lang="cs-CZ" sz="1400" u="sng" dirty="0">
                <a:hlinkClick r:id="rId5"/>
              </a:rPr>
              <a:t>http://commons.wikimedia.org/wiki/File:Fagus_sylvatica_IP0704094.jpg</a:t>
            </a:r>
            <a:endParaRPr lang="cs-CZ" sz="1400" dirty="0"/>
          </a:p>
          <a:p>
            <a:r>
              <a:rPr lang="cs-CZ" sz="1400" u="sng" dirty="0">
                <a:hlinkClick r:id="rId6"/>
              </a:rPr>
              <a:t>http://commons.wikimedia.org/wiki/File:Beukenootjes_met_kelk.jpg</a:t>
            </a:r>
            <a:endParaRPr lang="cs-CZ" sz="1400" dirty="0" smtClean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7:</a:t>
            </a:r>
            <a:r>
              <a:rPr lang="cs-CZ" sz="1400" dirty="0" smtClean="0"/>
              <a:t> </a:t>
            </a:r>
            <a:r>
              <a:rPr lang="cs-CZ" sz="1400" dirty="0"/>
              <a:t>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  <a:endParaRPr lang="cs-CZ" sz="1400" b="1" dirty="0">
              <a:solidFill>
                <a:schemeClr val="tx2"/>
              </a:solidFill>
            </a:endParaRPr>
          </a:p>
          <a:p>
            <a:r>
              <a:rPr lang="cs-CZ" sz="1400" u="sng" dirty="0">
                <a:hlinkClick r:id="rId7"/>
              </a:rPr>
              <a:t>http://commons.wikimedia.org/wiki/File:Beech_trees_in_Mallard_Wood,_New_Forest_-_geograph.org.uk_-_779513.jpg</a:t>
            </a:r>
            <a:endParaRPr lang="cs-CZ" sz="1400" dirty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9:</a:t>
            </a:r>
            <a:r>
              <a:rPr lang="cs-CZ" sz="1400" dirty="0" smtClean="0"/>
              <a:t> </a:t>
            </a:r>
            <a:r>
              <a:rPr lang="cs-CZ" sz="1400" dirty="0"/>
              <a:t>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  <a:endParaRPr lang="cs-CZ" sz="1400" b="1" dirty="0">
              <a:solidFill>
                <a:schemeClr val="tx2"/>
              </a:solidFill>
            </a:endParaRPr>
          </a:p>
          <a:p>
            <a:r>
              <a:rPr lang="cs-CZ" sz="1400" u="sng" dirty="0">
                <a:hlinkClick r:id="rId8"/>
              </a:rPr>
              <a:t>http://commons.wikimedia.org/wiki/File:Quercus_robur1_ies.jpg</a:t>
            </a:r>
            <a:endParaRPr lang="cs-CZ" sz="1400" dirty="0"/>
          </a:p>
          <a:p>
            <a:r>
              <a:rPr lang="cs-CZ" sz="1400" u="sng" dirty="0">
                <a:hlinkClick r:id="rId9"/>
              </a:rPr>
              <a:t>http://</a:t>
            </a:r>
            <a:r>
              <a:rPr lang="cs-CZ" sz="1400" u="sng" dirty="0" smtClean="0">
                <a:hlinkClick r:id="rId9"/>
              </a:rPr>
              <a:t>commons.wikimedia.org/wiki/File:Quercus_petraea.jpg</a:t>
            </a:r>
            <a:endParaRPr lang="cs-CZ" sz="1400" dirty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10:</a:t>
            </a:r>
            <a:r>
              <a:rPr lang="cs-CZ" sz="1400" dirty="0" smtClean="0"/>
              <a:t> </a:t>
            </a:r>
            <a:r>
              <a:rPr lang="cs-CZ" sz="1400" dirty="0"/>
              <a:t>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  <a:endParaRPr lang="cs-CZ" sz="1400" dirty="0"/>
          </a:p>
          <a:p>
            <a:r>
              <a:rPr lang="cs-CZ" sz="1400" u="sng" dirty="0">
                <a:hlinkClick r:id="rId10"/>
              </a:rPr>
              <a:t>http://commons.wikimedia.org/wiki/File:Upright_English_Oak_Quercus_robur_cv._Fastigiata_Bark_2000px.jpg</a:t>
            </a:r>
            <a:endParaRPr lang="cs-CZ" sz="1400" dirty="0"/>
          </a:p>
          <a:p>
            <a:r>
              <a:rPr lang="cs-CZ" sz="1400" u="sng" dirty="0">
                <a:hlinkClick r:id="rId11"/>
              </a:rPr>
              <a:t>http://commons.wikimedia.org/wiki/File:Quercus_petraea_tronc.jpg</a:t>
            </a:r>
            <a:endParaRPr lang="cs-CZ" sz="1400" dirty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11:</a:t>
            </a:r>
            <a:r>
              <a:rPr lang="cs-CZ" sz="1400" dirty="0" smtClean="0"/>
              <a:t> </a:t>
            </a:r>
            <a:r>
              <a:rPr lang="cs-CZ" sz="1400" dirty="0"/>
              <a:t>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  <a:endParaRPr lang="cs-CZ" sz="1400" dirty="0"/>
          </a:p>
          <a:p>
            <a:r>
              <a:rPr lang="cs-CZ" sz="1400" u="sng" dirty="0">
                <a:hlinkClick r:id="rId12"/>
              </a:rPr>
              <a:t>http://commons.wikimedia.org/wiki/File:Quercus_robur_20.jpg</a:t>
            </a:r>
            <a:endParaRPr lang="cs-CZ" sz="1400" dirty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12:</a:t>
            </a:r>
            <a:r>
              <a:rPr lang="cs-CZ" sz="1400" dirty="0" smtClean="0"/>
              <a:t> </a:t>
            </a:r>
            <a:r>
              <a:rPr lang="cs-CZ" sz="1400" dirty="0"/>
              <a:t>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  <a:endParaRPr lang="cs-CZ" sz="1400" dirty="0"/>
          </a:p>
          <a:p>
            <a:r>
              <a:rPr lang="cs-CZ" sz="1400" u="sng" dirty="0">
                <a:hlinkClick r:id="rId13"/>
              </a:rPr>
              <a:t>http://</a:t>
            </a:r>
            <a:r>
              <a:rPr lang="cs-CZ" sz="1400" u="sng" dirty="0" smtClean="0">
                <a:hlinkClick r:id="rId13"/>
              </a:rPr>
              <a:t>commons.wikimedia.org/wiki/File:Illustration_Castanea_sativa0_clean.jpg</a:t>
            </a:r>
            <a:endParaRPr lang="cs-CZ" sz="1400" dirty="0"/>
          </a:p>
          <a:p>
            <a:r>
              <a:rPr lang="cs-CZ" sz="1400" b="1" dirty="0">
                <a:solidFill>
                  <a:schemeClr val="tx2"/>
                </a:solidFill>
              </a:rPr>
              <a:t>Snímek </a:t>
            </a:r>
            <a:r>
              <a:rPr lang="cs-CZ" sz="1400" b="1" dirty="0" smtClean="0">
                <a:solidFill>
                  <a:schemeClr val="tx2"/>
                </a:solidFill>
              </a:rPr>
              <a:t>13:</a:t>
            </a:r>
            <a:r>
              <a:rPr lang="cs-CZ" sz="1400" dirty="0" smtClean="0"/>
              <a:t> </a:t>
            </a:r>
            <a:r>
              <a:rPr lang="cs-CZ" sz="1400" dirty="0"/>
              <a:t>[cit 2011-11-23].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  <a:endParaRPr lang="cs-CZ" sz="1400" dirty="0"/>
          </a:p>
          <a:p>
            <a:r>
              <a:rPr lang="cs-CZ" sz="1400" u="sng" dirty="0">
                <a:hlinkClick r:id="rId14"/>
              </a:rPr>
              <a:t>http://commons.wikimedia.org/wiki/File:Castanea-sativa.jpg</a:t>
            </a:r>
            <a:endParaRPr lang="cs-CZ" sz="1400" dirty="0"/>
          </a:p>
          <a:p>
            <a:r>
              <a:rPr lang="cs-CZ" sz="1400" u="sng" dirty="0">
                <a:hlinkClick r:id="rId15"/>
              </a:rPr>
              <a:t>http://</a:t>
            </a:r>
            <a:r>
              <a:rPr lang="cs-CZ" sz="1400" u="sng" dirty="0" smtClean="0">
                <a:hlinkClick r:id="rId15"/>
              </a:rPr>
              <a:t>commons.wikimedia.org/wiki/File:Chestnut02.jpg</a:t>
            </a:r>
            <a:endParaRPr lang="cs-CZ" sz="1400" u="sng" dirty="0" smtClean="0"/>
          </a:p>
          <a:p>
            <a:endParaRPr lang="cs-CZ" sz="1400" dirty="0" smtClean="0"/>
          </a:p>
          <a:p>
            <a:pPr hangingPunct="0"/>
            <a:r>
              <a:rPr lang="cs-CZ" sz="1400" dirty="0"/>
              <a:t>ČERNÍK, Vladimír.</a:t>
            </a:r>
            <a:r>
              <a:rPr lang="cs-CZ" sz="1400" i="1" dirty="0"/>
              <a:t>Přírodopis2 Zoologie a botanika. </a:t>
            </a:r>
            <a:r>
              <a:rPr lang="cs-CZ" sz="1400" dirty="0"/>
              <a:t>1. vyd.  Praha: SPN, 1999.</a:t>
            </a:r>
          </a:p>
          <a:p>
            <a:pPr hangingPunct="0"/>
            <a:r>
              <a:rPr lang="cs-CZ" sz="1400" dirty="0"/>
              <a:t> ISBN 80-7235-069-2. s. </a:t>
            </a:r>
            <a:r>
              <a:rPr lang="cs-CZ" sz="1400" dirty="0" smtClean="0"/>
              <a:t>95 </a:t>
            </a:r>
            <a:r>
              <a:rPr lang="cs-CZ" sz="1400" dirty="0"/>
              <a:t>- </a:t>
            </a:r>
            <a:r>
              <a:rPr lang="cs-CZ" sz="1400" dirty="0" smtClean="0"/>
              <a:t>96. </a:t>
            </a:r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b="1" dirty="0" smtClean="0">
                <a:solidFill>
                  <a:schemeClr val="tx2"/>
                </a:solidFill>
              </a:rPr>
              <a:t> </a:t>
            </a:r>
            <a:endParaRPr lang="cs-CZ" sz="1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363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TC010258014[[fn=Motiv Měsíční svit]]</Template>
  <TotalTime>122</TotalTime>
  <Words>416</Words>
  <Application>Microsoft Office PowerPoint</Application>
  <PresentationFormat>Předvádění na obrazovce (4:3)</PresentationFormat>
  <Paragraphs>98</Paragraphs>
  <Slides>15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15</cp:revision>
  <dcterms:created xsi:type="dcterms:W3CDTF">2011-03-22T17:13:23Z</dcterms:created>
  <dcterms:modified xsi:type="dcterms:W3CDTF">2012-04-14T19:38:45Z</dcterms:modified>
</cp:coreProperties>
</file>