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2/Salix_caprea_026.jpg" TargetMode="Externa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a/a6/Cleaned-Illustration_Salix_caprea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7/7c/Salix_caprea20110423_109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5/5b/Karklas00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6/65/Salix_viminalis_00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2/2e/Salix_viminalis_Sturm27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2/29/Salix_fragilis_Sturm2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d/dc/Salix_fragilis_001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e/e0/Populus_tremula_Asp_i_olika_l%C3%B6vsprickning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3/39/Populus_tremula,_ratelpopulier_stam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3/34/Lapo_gyslos.jpe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http://upload.wikimedia.org/wikipedia/commons/d/d6/PopulusNigra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8/81/Koeh-112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7/7f/Italiaanse_populier_driehoekigblad_Populus_nigra_'Italica'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alix_fragilis_Sturm22.jpg" TargetMode="External"/><Relationship Id="rId13" Type="http://schemas.openxmlformats.org/officeDocument/2006/relationships/hyperlink" Target="http://commons.wikimedia.org/wiki/File:PopulusNigra3.jpg" TargetMode="External"/><Relationship Id="rId3" Type="http://schemas.openxmlformats.org/officeDocument/2006/relationships/hyperlink" Target="http://commons.wikimedia.org/wiki/File:Cleaned-Illustration_Salix_caprea.jpg" TargetMode="External"/><Relationship Id="rId7" Type="http://schemas.openxmlformats.org/officeDocument/2006/relationships/hyperlink" Target="http://commons.wikimedia.org/wiki/File:Salix_viminalis_Sturm27.jpg" TargetMode="External"/><Relationship Id="rId12" Type="http://schemas.openxmlformats.org/officeDocument/2006/relationships/hyperlink" Target="http://commons.wikimedia.org/wiki/File:Lapo_gyslos.jpeg" TargetMode="External"/><Relationship Id="rId2" Type="http://schemas.openxmlformats.org/officeDocument/2006/relationships/hyperlink" Target="http://commons.wikimedia.org/wiki/File:Salix_caprea_026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Salix_viminalis_001.jpg" TargetMode="External"/><Relationship Id="rId11" Type="http://schemas.openxmlformats.org/officeDocument/2006/relationships/hyperlink" Target="http://commons.wikimedia.org/wiki/File:Populus_tremula,_ratelpopulier_stam.jpg" TargetMode="External"/><Relationship Id="rId5" Type="http://schemas.openxmlformats.org/officeDocument/2006/relationships/hyperlink" Target="http://commons.wikimedia.org/wiki/File:Karklas002.JPG" TargetMode="External"/><Relationship Id="rId15" Type="http://schemas.openxmlformats.org/officeDocument/2006/relationships/hyperlink" Target="http://commons.wikimedia.org/wiki/File:Koeh-112.jpg" TargetMode="External"/><Relationship Id="rId10" Type="http://schemas.openxmlformats.org/officeDocument/2006/relationships/hyperlink" Target="http://commons.wikimedia.org/wiki/File:Populus_tremula_Asp_i_olika_l%C3%B6vsprickning.jpg" TargetMode="External"/><Relationship Id="rId4" Type="http://schemas.openxmlformats.org/officeDocument/2006/relationships/hyperlink" Target="http://commons.wikimedia.org/wiki/File:Salix_caprea20110423_109.jpg" TargetMode="External"/><Relationship Id="rId9" Type="http://schemas.openxmlformats.org/officeDocument/2006/relationships/hyperlink" Target="http://commons.wikimedia.org/wiki/File:Salix_fragilis_001.jpg" TargetMode="External"/><Relationship Id="rId14" Type="http://schemas.openxmlformats.org/officeDocument/2006/relationships/hyperlink" Target="http://commons.wikimedia.org/wiki/File:Italiaanse_populier_driehoekigblad_Populus_nigra_'Italica'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VY_32_INOVACE_04-51 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1600299"/>
              </p:ext>
            </p:extLst>
          </p:nvPr>
        </p:nvGraphicFramePr>
        <p:xfrm>
          <a:off x="1467802" y="1663432"/>
          <a:ext cx="6208395" cy="277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Vyšší 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Krytosemenné rostliny  - vrbovité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26. 11. 2011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slouží na podporu výuky tématu krytosemenné rostliny - vrbovité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3" y="2090172"/>
            <a:ext cx="8145278" cy="1754326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  <a:scene3d>
            <a:camera prst="isometricOffAxis1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Krytosemenné rostliny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 vrbovité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242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560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Hlavní znaky</a:t>
            </a:r>
          </a:p>
          <a:p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/>
                </a:solidFill>
              </a:rPr>
              <a:t>na vlhkých místech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/>
                </a:solidFill>
              </a:rPr>
              <a:t>břehy rybníků, potoků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/>
                </a:solidFill>
              </a:rPr>
              <a:t>měkké dřevo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069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Zástupci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9089" y="2636912"/>
            <a:ext cx="68407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Vrba jíva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2"/>
                </a:solidFill>
              </a:rPr>
              <a:t>střídavě řapíkaté listy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2"/>
                </a:solidFill>
              </a:rPr>
              <a:t>květy jednopohlavné  </a:t>
            </a:r>
          </a:p>
          <a:p>
            <a:r>
              <a:rPr lang="cs-CZ" sz="2800" dirty="0">
                <a:solidFill>
                  <a:schemeClr val="accent2"/>
                </a:solidFill>
              </a:rPr>
              <a:t> </a:t>
            </a:r>
            <a:r>
              <a:rPr lang="cs-CZ" sz="2800" dirty="0" smtClean="0">
                <a:solidFill>
                  <a:schemeClr val="accent2"/>
                </a:solidFill>
              </a:rPr>
              <a:t>   – rostliny samčí</a:t>
            </a:r>
          </a:p>
          <a:p>
            <a:r>
              <a:rPr lang="cs-CZ" sz="2800" dirty="0">
                <a:solidFill>
                  <a:schemeClr val="accent2"/>
                </a:solidFill>
              </a:rPr>
              <a:t> </a:t>
            </a:r>
            <a:r>
              <a:rPr lang="cs-CZ" sz="2800" dirty="0" smtClean="0">
                <a:solidFill>
                  <a:schemeClr val="accent2"/>
                </a:solidFill>
              </a:rPr>
              <a:t>   - rostliny samičí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2"/>
                </a:solidFill>
              </a:rPr>
              <a:t>květenství - jehnědy 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    - samčí = </a:t>
            </a:r>
            <a:r>
              <a:rPr lang="cs-CZ" sz="2800" dirty="0" smtClean="0">
                <a:solidFill>
                  <a:schemeClr val="accent1"/>
                </a:solidFill>
                <a:hlinkClick r:id="rId2" action="ppaction://hlinksldjump"/>
              </a:rPr>
              <a:t>kočičky</a:t>
            </a:r>
            <a:endParaRPr lang="cs-CZ" sz="2800" dirty="0" smtClean="0">
              <a:solidFill>
                <a:schemeClr val="accent1"/>
              </a:solidFill>
            </a:endParaRPr>
          </a:p>
          <a:p>
            <a:r>
              <a:rPr lang="cs-CZ" sz="2800" dirty="0" smtClean="0">
                <a:solidFill>
                  <a:schemeClr val="accent1"/>
                </a:solidFill>
              </a:rPr>
              <a:t>    </a:t>
            </a:r>
            <a:r>
              <a:rPr lang="cs-CZ" sz="2800" dirty="0" smtClean="0">
                <a:solidFill>
                  <a:schemeClr val="accent2"/>
                </a:solidFill>
              </a:rPr>
              <a:t>- samičí = po oplození  vznik tobolky</a:t>
            </a:r>
          </a:p>
          <a:p>
            <a:endParaRPr lang="cs-CZ" sz="2800" dirty="0">
              <a:solidFill>
                <a:schemeClr val="accent2"/>
              </a:solidFill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3383868" y="4097977"/>
            <a:ext cx="180020" cy="64807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4063341"/>
            <a:ext cx="34373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rostliny dvoudomé</a:t>
            </a:r>
            <a:endParaRPr lang="cs-CZ" sz="2800" dirty="0">
              <a:solidFill>
                <a:schemeClr val="accent1"/>
              </a:solidFill>
            </a:endParaRPr>
          </a:p>
        </p:txBody>
      </p:sp>
      <p:pic>
        <p:nvPicPr>
          <p:cNvPr id="7" name="Obrázek 6" descr="File:Salix caprea 026.jpg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013" y="69153"/>
            <a:ext cx="2664336" cy="268914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vál 7"/>
          <p:cNvSpPr/>
          <p:nvPr/>
        </p:nvSpPr>
        <p:spPr>
          <a:xfrm>
            <a:off x="2051720" y="2204864"/>
            <a:ext cx="1350150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159732" y="2348880"/>
            <a:ext cx="1134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hlinkClick r:id="rId5" action="ppaction://hlinksldjump"/>
              </a:rPr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3982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Cleaned-Illustration Salix caprea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81023"/>
            <a:ext cx="4186014" cy="6016327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1475656" y="2708920"/>
            <a:ext cx="115212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292080" y="4221088"/>
            <a:ext cx="144016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1475656" y="4977172"/>
            <a:ext cx="1152128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508104" y="5589240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9512" y="3263197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samčí květ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1912" y="5157192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tyčinky s prašníkem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630932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tobolka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69383" y="557269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samičí květ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4644008" y="692696"/>
            <a:ext cx="108012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742562" y="165524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ochmýřené semeno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Zahnutá šipka doleva 20"/>
          <p:cNvSpPr/>
          <p:nvPr/>
        </p:nvSpPr>
        <p:spPr>
          <a:xfrm>
            <a:off x="683568" y="404664"/>
            <a:ext cx="1152128" cy="86409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99592" y="49316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8617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Salix caprea20110423 109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3591"/>
            <a:ext cx="4608512" cy="611773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251520" y="26359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kočičky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052736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rostlina důležitá pro včelaře</a:t>
            </a:r>
            <a:endParaRPr lang="cs-CZ" sz="24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584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Karklas002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3600400" cy="410445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Salix viminalis 001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564904"/>
            <a:ext cx="3600440" cy="396047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4572000" y="1226369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   vrba košíkářská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99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Salix viminalis Sturm27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2506"/>
            <a:ext cx="4248472" cy="617685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4572000" y="1196752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proutí se používá k výrobě košů</a:t>
            </a:r>
            <a:endParaRPr lang="cs-CZ" sz="24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15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File:Salix fragilis Sturm22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3810000" cy="5705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File:Salix fragilis 001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792"/>
            <a:ext cx="3589096" cy="504062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4932040" y="54868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   vrba křehká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744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75682"/>
            <a:ext cx="72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Topol osika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18213"/>
            <a:ext cx="45365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2"/>
                </a:solidFill>
              </a:rPr>
              <a:t>tvoří stromořadí podél cest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2"/>
                </a:solidFill>
              </a:rPr>
              <a:t>rychle rostoucí dřevina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2"/>
                </a:solidFill>
              </a:rPr>
              <a:t>štíhlá vysoká koruna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2"/>
                </a:solidFill>
              </a:rPr>
              <a:t>dlouhý zploštělý řapík listu = třepotání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2"/>
                </a:solidFill>
              </a:rPr>
              <a:t>rostliny dvoudomé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2"/>
                </a:solidFill>
              </a:rPr>
              <a:t>květenství – jehnědy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2"/>
                </a:solidFill>
              </a:rPr>
              <a:t>měkké dřevo – vhodné palivo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2800" dirty="0" smtClean="0">
              <a:solidFill>
                <a:schemeClr val="accent2"/>
              </a:solidFill>
            </a:endParaRPr>
          </a:p>
          <a:p>
            <a:pPr marL="457200" indent="-457200">
              <a:buFont typeface="Courier New" pitchFamily="49" charset="0"/>
              <a:buChar char="o"/>
            </a:pPr>
            <a:endParaRPr lang="cs-CZ" sz="2800" dirty="0">
              <a:solidFill>
                <a:schemeClr val="accent2"/>
              </a:solidFill>
            </a:endParaRPr>
          </a:p>
        </p:txBody>
      </p:sp>
      <p:pic>
        <p:nvPicPr>
          <p:cNvPr id="5" name="Obrázek 4" descr="File:Populus tremula Asp i olika lövsprickning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87602"/>
            <a:ext cx="4048125" cy="31242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vál 5"/>
          <p:cNvSpPr/>
          <p:nvPr/>
        </p:nvSpPr>
        <p:spPr>
          <a:xfrm>
            <a:off x="5364088" y="1052735"/>
            <a:ext cx="2232248" cy="8135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127484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678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Populus tremula, ratelpopulier stam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3646918" cy="512988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Lapo gyslos.jpe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16832"/>
            <a:ext cx="3864597" cy="477123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1318895" y="5476653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borka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11901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list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254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PopulusNigra3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06791"/>
            <a:ext cx="3709392" cy="410445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Italiaanse populier driehoekigblad Populus nigra 'Italica'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092" y="4522829"/>
            <a:ext cx="2053209" cy="221853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File:Koeh-112.jp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60848"/>
            <a:ext cx="3600400" cy="432048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467544" y="62068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     topol černý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65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48019" y="2967335"/>
            <a:ext cx="6647974" cy="923330"/>
          </a:xfrm>
          <a:prstGeom prst="rect">
            <a:avLst/>
          </a:prstGeom>
          <a:noFill/>
          <a:scene3d>
            <a:camera prst="perspectiveHeroicExtremeRightFacing"/>
            <a:lightRig rig="threePt" dir="t"/>
          </a:scene3d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Děkuji za pozornost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54471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-13708"/>
            <a:ext cx="8748464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Použitá literatura a zdroje:</a:t>
            </a:r>
          </a:p>
          <a:p>
            <a:r>
              <a:rPr lang="cs-CZ" sz="1600" b="1" dirty="0" smtClean="0">
                <a:solidFill>
                  <a:schemeClr val="accent1"/>
                </a:solidFill>
              </a:rPr>
              <a:t>Snímek 4: </a:t>
            </a:r>
            <a:r>
              <a:rPr lang="cs-CZ" sz="1600" dirty="0"/>
              <a:t>[cit </a:t>
            </a:r>
            <a:r>
              <a:rPr lang="cs-CZ" sz="1600" dirty="0" smtClean="0"/>
              <a:t>2011-11-25]. </a:t>
            </a:r>
            <a:r>
              <a:rPr lang="cs-CZ" sz="1600" dirty="0"/>
              <a:t>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</a:t>
            </a:r>
            <a:r>
              <a:rPr lang="cs-CZ" sz="1600" dirty="0" smtClean="0"/>
              <a:t>WWW : </a:t>
            </a:r>
            <a:endParaRPr lang="cs-CZ" sz="1600" dirty="0"/>
          </a:p>
          <a:p>
            <a:r>
              <a:rPr lang="cs-CZ" sz="1600" u="sng" dirty="0">
                <a:hlinkClick r:id="rId2"/>
              </a:rPr>
              <a:t>http://commons.wikimedia.org/wiki/File:Salix_caprea_026.jpg</a:t>
            </a:r>
            <a:endParaRPr lang="cs-CZ" sz="1600" dirty="0"/>
          </a:p>
          <a:p>
            <a:r>
              <a:rPr lang="cs-CZ" sz="1600" b="1" dirty="0">
                <a:solidFill>
                  <a:schemeClr val="accent1"/>
                </a:solidFill>
              </a:rPr>
              <a:t>Snímek </a:t>
            </a:r>
            <a:r>
              <a:rPr lang="cs-CZ" sz="1600" b="1" dirty="0" smtClean="0">
                <a:solidFill>
                  <a:schemeClr val="accent1"/>
                </a:solidFill>
              </a:rPr>
              <a:t>5: </a:t>
            </a:r>
            <a:r>
              <a:rPr lang="cs-CZ" sz="1600" dirty="0"/>
              <a:t>[cit 2011-11-25].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 : </a:t>
            </a:r>
          </a:p>
          <a:p>
            <a:r>
              <a:rPr lang="cs-CZ" sz="1600" u="sng" dirty="0">
                <a:hlinkClick r:id="rId3"/>
              </a:rPr>
              <a:t>http://</a:t>
            </a:r>
            <a:r>
              <a:rPr lang="cs-CZ" sz="1600" u="sng" dirty="0" smtClean="0">
                <a:hlinkClick r:id="rId3"/>
              </a:rPr>
              <a:t>commons.wikimedia.org/wiki/File:Cleaned-Illustration_Salix_caprea.jpg</a:t>
            </a:r>
            <a:endParaRPr lang="cs-CZ" sz="1600" u="sng" dirty="0" smtClean="0"/>
          </a:p>
          <a:p>
            <a:r>
              <a:rPr lang="cs-CZ" sz="1600" b="1" dirty="0">
                <a:solidFill>
                  <a:schemeClr val="accent1"/>
                </a:solidFill>
              </a:rPr>
              <a:t>Snímek </a:t>
            </a:r>
            <a:r>
              <a:rPr lang="cs-CZ" sz="1600" b="1" dirty="0" smtClean="0">
                <a:solidFill>
                  <a:schemeClr val="accent1"/>
                </a:solidFill>
              </a:rPr>
              <a:t>6: </a:t>
            </a:r>
            <a:r>
              <a:rPr lang="cs-CZ" sz="1600" dirty="0"/>
              <a:t>[cit 2011-11-25].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 : </a:t>
            </a:r>
          </a:p>
          <a:p>
            <a:r>
              <a:rPr lang="cs-CZ" sz="1600" u="sng" dirty="0">
                <a:hlinkClick r:id="rId4"/>
              </a:rPr>
              <a:t>http://commons.wikimedia.org/wiki/File:Salix_caprea20110423_109.jpg</a:t>
            </a:r>
            <a:endParaRPr lang="cs-CZ" sz="1600" dirty="0"/>
          </a:p>
          <a:p>
            <a:r>
              <a:rPr lang="cs-CZ" sz="1600" b="1" dirty="0">
                <a:solidFill>
                  <a:schemeClr val="accent1"/>
                </a:solidFill>
              </a:rPr>
              <a:t>Snímek </a:t>
            </a:r>
            <a:r>
              <a:rPr lang="cs-CZ" sz="1600" b="1" dirty="0" smtClean="0">
                <a:solidFill>
                  <a:schemeClr val="accent1"/>
                </a:solidFill>
              </a:rPr>
              <a:t>7: </a:t>
            </a:r>
            <a:r>
              <a:rPr lang="cs-CZ" sz="1600" dirty="0"/>
              <a:t>[cit 2011-11-25].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WWW : </a:t>
            </a:r>
          </a:p>
          <a:p>
            <a:r>
              <a:rPr lang="cs-CZ" sz="1600" u="sng" dirty="0">
                <a:hlinkClick r:id="rId5"/>
              </a:rPr>
              <a:t>http://commons.wikimedia.org/wiki/File:Karklas002.JPG</a:t>
            </a:r>
            <a:endParaRPr lang="cs-CZ" sz="1600" dirty="0"/>
          </a:p>
          <a:p>
            <a:r>
              <a:rPr lang="cs-CZ" sz="1600" u="sng" dirty="0">
                <a:hlinkClick r:id="rId6"/>
              </a:rPr>
              <a:t>http://commons.wikimedia.org/wiki/File:Salix_viminalis_001.jpg</a:t>
            </a:r>
            <a:endParaRPr lang="cs-CZ" sz="1600" dirty="0"/>
          </a:p>
          <a:p>
            <a:r>
              <a:rPr lang="cs-CZ" sz="1600" b="1" dirty="0">
                <a:solidFill>
                  <a:schemeClr val="accent1"/>
                </a:solidFill>
              </a:rPr>
              <a:t>Snímek </a:t>
            </a:r>
            <a:r>
              <a:rPr lang="cs-CZ" sz="1600" b="1" dirty="0" smtClean="0">
                <a:solidFill>
                  <a:schemeClr val="accent1"/>
                </a:solidFill>
              </a:rPr>
              <a:t>8: </a:t>
            </a:r>
            <a:r>
              <a:rPr lang="cs-CZ" sz="1600" dirty="0"/>
              <a:t>[cit 2011-11-25].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 </a:t>
            </a:r>
            <a:r>
              <a:rPr lang="cs-CZ" sz="1600" dirty="0" smtClean="0"/>
              <a:t>WWW:</a:t>
            </a:r>
            <a:endParaRPr lang="cs-CZ" sz="1600" dirty="0"/>
          </a:p>
          <a:p>
            <a:r>
              <a:rPr lang="cs-CZ" sz="1600" u="sng" dirty="0">
                <a:hlinkClick r:id="rId7"/>
              </a:rPr>
              <a:t>http://commons.wikimedia.org/wiki/File:Salix_viminalis_Sturm27.jpg</a:t>
            </a:r>
            <a:endParaRPr lang="cs-CZ" sz="1600" dirty="0"/>
          </a:p>
          <a:p>
            <a:r>
              <a:rPr lang="cs-CZ" sz="1600" b="1" dirty="0">
                <a:solidFill>
                  <a:schemeClr val="accent1"/>
                </a:solidFill>
              </a:rPr>
              <a:t>Snímek </a:t>
            </a:r>
            <a:r>
              <a:rPr lang="cs-CZ" sz="1600" b="1" dirty="0" smtClean="0">
                <a:solidFill>
                  <a:schemeClr val="accent1"/>
                </a:solidFill>
              </a:rPr>
              <a:t>9: </a:t>
            </a:r>
            <a:r>
              <a:rPr lang="cs-CZ" sz="1600" dirty="0"/>
              <a:t>[cit 2011-11-25].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 WWW:</a:t>
            </a:r>
          </a:p>
          <a:p>
            <a:r>
              <a:rPr lang="cs-CZ" sz="1600" u="sng" dirty="0">
                <a:hlinkClick r:id="rId8"/>
              </a:rPr>
              <a:t>http://commons.wikimedia.org/wiki/File:Salix_fragilis_Sturm22.jpg</a:t>
            </a:r>
            <a:endParaRPr lang="cs-CZ" sz="1600" dirty="0"/>
          </a:p>
          <a:p>
            <a:r>
              <a:rPr lang="cs-CZ" sz="1600" u="sng" dirty="0">
                <a:hlinkClick r:id="rId9"/>
              </a:rPr>
              <a:t>http://commons.wikimedia.org/wiki/File:Salix_fragilis_001.jpg</a:t>
            </a:r>
            <a:endParaRPr lang="cs-CZ" sz="1600" dirty="0"/>
          </a:p>
          <a:p>
            <a:r>
              <a:rPr lang="cs-CZ" sz="1600" b="1" dirty="0">
                <a:solidFill>
                  <a:schemeClr val="accent1"/>
                </a:solidFill>
              </a:rPr>
              <a:t>Snímek </a:t>
            </a:r>
            <a:r>
              <a:rPr lang="cs-CZ" sz="1600" b="1" dirty="0" smtClean="0">
                <a:solidFill>
                  <a:schemeClr val="accent1"/>
                </a:solidFill>
              </a:rPr>
              <a:t>10: </a:t>
            </a:r>
            <a:r>
              <a:rPr lang="cs-CZ" sz="1600" dirty="0"/>
              <a:t>[cit 2011-11-25].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 WWW:</a:t>
            </a:r>
          </a:p>
          <a:p>
            <a:r>
              <a:rPr lang="cs-CZ" sz="1600" u="sng" dirty="0">
                <a:hlinkClick r:id="rId10"/>
              </a:rPr>
              <a:t>http://</a:t>
            </a:r>
            <a:r>
              <a:rPr lang="cs-CZ" sz="1600" u="sng" dirty="0" smtClean="0">
                <a:hlinkClick r:id="rId10"/>
              </a:rPr>
              <a:t>commons.wikimedia.org/wiki/File:Populus_tremula_Asp_i_olika_l%C3%B6vsprickning.jpg</a:t>
            </a:r>
            <a:r>
              <a:rPr lang="cs-CZ" sz="1600" dirty="0"/>
              <a:t> </a:t>
            </a:r>
          </a:p>
          <a:p>
            <a:r>
              <a:rPr lang="cs-CZ" sz="1600" b="1" dirty="0">
                <a:solidFill>
                  <a:schemeClr val="accent1"/>
                </a:solidFill>
              </a:rPr>
              <a:t>Snímek </a:t>
            </a:r>
            <a:r>
              <a:rPr lang="cs-CZ" sz="1600" b="1" dirty="0" smtClean="0">
                <a:solidFill>
                  <a:schemeClr val="accent1"/>
                </a:solidFill>
              </a:rPr>
              <a:t>11: </a:t>
            </a:r>
            <a:r>
              <a:rPr lang="cs-CZ" sz="1600" dirty="0"/>
              <a:t>[cit 2011-11-25].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 WWW:</a:t>
            </a:r>
          </a:p>
          <a:p>
            <a:r>
              <a:rPr lang="cs-CZ" sz="1600" u="sng" dirty="0">
                <a:hlinkClick r:id="rId11"/>
              </a:rPr>
              <a:t>http://commons.wikimedia.org/wiki/File:Populus_tremula,_ratelpopulier_stam.jpg</a:t>
            </a:r>
            <a:endParaRPr lang="cs-CZ" sz="1600" dirty="0"/>
          </a:p>
          <a:p>
            <a:r>
              <a:rPr lang="cs-CZ" sz="1600" u="sng" dirty="0">
                <a:hlinkClick r:id="rId12"/>
              </a:rPr>
              <a:t>http://commons.wikimedia.org/wiki/File:Lapo_gyslos.jpeg</a:t>
            </a:r>
            <a:endParaRPr lang="cs-CZ" sz="1600" dirty="0"/>
          </a:p>
          <a:p>
            <a:r>
              <a:rPr lang="cs-CZ" sz="1600" b="1" dirty="0">
                <a:solidFill>
                  <a:schemeClr val="accent1"/>
                </a:solidFill>
              </a:rPr>
              <a:t>Snímek </a:t>
            </a:r>
            <a:r>
              <a:rPr lang="cs-CZ" sz="1600" b="1" dirty="0" smtClean="0">
                <a:solidFill>
                  <a:schemeClr val="accent1"/>
                </a:solidFill>
              </a:rPr>
              <a:t>12: </a:t>
            </a:r>
            <a:r>
              <a:rPr lang="cs-CZ" sz="1600" dirty="0"/>
              <a:t>[cit 2011-11-25]. Dostupný pod licencí </a:t>
            </a:r>
            <a:r>
              <a:rPr lang="cs-CZ" sz="1600" dirty="0" err="1"/>
              <a:t>Commons</a:t>
            </a:r>
            <a:r>
              <a:rPr lang="cs-CZ" sz="1600" dirty="0"/>
              <a:t> </a:t>
            </a:r>
            <a:r>
              <a:rPr lang="cs-CZ" sz="1600" dirty="0" err="1"/>
              <a:t>Wikimedia</a:t>
            </a:r>
            <a:r>
              <a:rPr lang="cs-CZ" sz="1600" dirty="0"/>
              <a:t> na  WWW:</a:t>
            </a:r>
          </a:p>
          <a:p>
            <a:r>
              <a:rPr lang="cs-CZ" sz="1600" u="sng" dirty="0">
                <a:hlinkClick r:id="rId13"/>
              </a:rPr>
              <a:t>http://commons.wikimedia.org/wiki/File:PopulusNigra3.jpg</a:t>
            </a:r>
            <a:endParaRPr lang="cs-CZ" sz="1600" dirty="0"/>
          </a:p>
          <a:p>
            <a:r>
              <a:rPr lang="cs-CZ" sz="1600" u="sng" dirty="0">
                <a:hlinkClick r:id="rId14"/>
              </a:rPr>
              <a:t>http://commons.wikimedia.org/wiki/File:Italiaanse_populier_driehoekigblad_Populus_nigra_%27Italica%27.jpg</a:t>
            </a:r>
            <a:endParaRPr lang="cs-CZ" sz="1600" dirty="0"/>
          </a:p>
          <a:p>
            <a:r>
              <a:rPr lang="cs-CZ" sz="1600" u="sng" dirty="0">
                <a:hlinkClick r:id="rId15"/>
              </a:rPr>
              <a:t>http://commons.wikimedia.org/wiki/File:Koeh-112.jpg</a:t>
            </a:r>
            <a:r>
              <a:rPr lang="cs-CZ" sz="16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pPr hangingPunct="0"/>
            <a:r>
              <a:rPr lang="cs-CZ" sz="1600" dirty="0"/>
              <a:t>ČERNÍK, Vladimír.</a:t>
            </a:r>
            <a:r>
              <a:rPr lang="cs-CZ" sz="1600" i="1" dirty="0"/>
              <a:t>Přírodopis2 Zoologie a botanika. </a:t>
            </a:r>
            <a:r>
              <a:rPr lang="cs-CZ" sz="1600" dirty="0"/>
              <a:t>1. vyd.  Praha: SPN, 1999.</a:t>
            </a:r>
          </a:p>
          <a:p>
            <a:pPr hangingPunct="0"/>
            <a:r>
              <a:rPr lang="cs-CZ" sz="1600" dirty="0"/>
              <a:t> ISBN 80-7235-069-2. s. </a:t>
            </a:r>
            <a:r>
              <a:rPr lang="cs-CZ" sz="1600" dirty="0" smtClean="0"/>
              <a:t>96. </a:t>
            </a:r>
            <a:endParaRPr lang="cs-CZ" sz="1600" dirty="0"/>
          </a:p>
          <a:p>
            <a:endParaRPr lang="cs-CZ" sz="16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87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101</TotalTime>
  <Words>245</Words>
  <Application>Microsoft Office PowerPoint</Application>
  <PresentationFormat>Předvádění na obrazovce (4:3)</PresentationFormat>
  <Paragraphs>87</Paragraphs>
  <Slides>14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Renata Kočovská</cp:lastModifiedBy>
  <cp:revision>12</cp:revision>
  <dcterms:created xsi:type="dcterms:W3CDTF">2011-03-22T17:13:23Z</dcterms:created>
  <dcterms:modified xsi:type="dcterms:W3CDTF">2012-04-14T19:36:59Z</dcterms:modified>
</cp:coreProperties>
</file>