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9/98/Galanthus_nivalis_Sturm49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a/ad/Leucojum_vernum_Sturm47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hyperlink" Target="http://upload.wikimedia.org/wikipedia/commons/c/c9/Leucojum_vernum_Vagneri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d/d6/Narcissus_pseudonarcissus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7/70/Gc24_narcissus_pseudonarcissus_and_poeticus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8/89/Amaryli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8/85/CliviaMiniata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marylis.jpg" TargetMode="External"/><Relationship Id="rId3" Type="http://schemas.openxmlformats.org/officeDocument/2006/relationships/hyperlink" Target="http://commons.wikimedia.org/wiki/File:Galanthus_nivalis_Sturm49.jpg" TargetMode="External"/><Relationship Id="rId7" Type="http://schemas.openxmlformats.org/officeDocument/2006/relationships/hyperlink" Target="http://commons.wikimedia.org/wiki/File:Gc24_narcissus_pseudonarcissus_and_poeticus.jpg" TargetMode="External"/><Relationship Id="rId2" Type="http://schemas.openxmlformats.org/officeDocument/2006/relationships/hyperlink" Target="http://upload.wikimedia.org/wikipedia/commons/2/23/Galanthus_nivali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Narcissus_pseudonarcissus2.jpg" TargetMode="External"/><Relationship Id="rId5" Type="http://schemas.openxmlformats.org/officeDocument/2006/relationships/hyperlink" Target="http://commons.wikimedia.org/wiki/File:Leucojum_vernum_Vagneri.jpg" TargetMode="External"/><Relationship Id="rId4" Type="http://schemas.openxmlformats.org/officeDocument/2006/relationships/hyperlink" Target="http://commons.wikimedia.org/wiki/File:Leucojum_vernum_Sturm47.jpg" TargetMode="External"/><Relationship Id="rId9" Type="http://schemas.openxmlformats.org/officeDocument/2006/relationships/hyperlink" Target="http://upload.wikimedia.org/wikipedia/commons/9/97/Clivie_verbl%C3%BCht_August_0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VY_32_INOVACE_04-56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437526"/>
              </p:ext>
            </p:extLst>
          </p:nvPr>
        </p:nvGraphicFramePr>
        <p:xfrm>
          <a:off x="1691680" y="1556792"/>
          <a:ext cx="6208395" cy="30175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ročník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Vyšší rostliny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600" kern="50" dirty="0" smtClean="0">
                          <a:effectLst/>
                          <a:latin typeface="Times New Roman"/>
                          <a:ea typeface="Times New Roman"/>
                        </a:rPr>
                        <a:t>Jednoděložné rostliny - </a:t>
                      </a:r>
                      <a:r>
                        <a:rPr lang="cs-CZ" sz="1600" kern="50" dirty="0" err="1" smtClean="0">
                          <a:effectLst/>
                          <a:latin typeface="Times New Roman"/>
                          <a:ea typeface="Times New Roman"/>
                        </a:rPr>
                        <a:t>amarylkovité</a:t>
                      </a:r>
                      <a:endParaRPr lang="cs-CZ" sz="16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28. 11. 2011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Materiál slouží na podporu výuky tématu jednoděložné rostliny -</a:t>
                      </a:r>
                      <a:r>
                        <a:rPr lang="cs-CZ" sz="1400" kern="50" dirty="0" err="1" smtClean="0">
                          <a:effectLst/>
                        </a:rPr>
                        <a:t>amarylkovité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835696" y="1317055"/>
            <a:ext cx="5149166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Jednoděložné</a:t>
            </a:r>
          </a:p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rostliny</a:t>
            </a:r>
          </a:p>
          <a:p>
            <a:pPr algn="ctr"/>
            <a:r>
              <a:rPr lang="cs-CZ" sz="5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Amarylkovité</a:t>
            </a:r>
            <a:endParaRPr lang="cs-CZ" sz="54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ctr"/>
            <a:endParaRPr lang="cs-CZ" sz="54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ctr"/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34473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24744"/>
            <a:ext cx="70567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Hlavní znaky</a:t>
            </a:r>
          </a:p>
          <a:p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2823612"/>
            <a:ext cx="72728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cibulovité rostliny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jednoduché pravidelné květy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6 okvětních lístků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6 tyčinek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listy – souběžnou žilnatinu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856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Zástupci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772816"/>
            <a:ext cx="727280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Sněženka podsněžník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posel jara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roste na vlhkých loukách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podél větších toků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v zemi cibule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úzké listy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stvol nese jeden bílý květ – 6 tyčinek</a:t>
            </a:r>
          </a:p>
          <a:p>
            <a:r>
              <a:rPr lang="cs-CZ" sz="2800" dirty="0">
                <a:solidFill>
                  <a:schemeClr val="accent5"/>
                </a:solidFill>
              </a:rPr>
              <a:t> </a:t>
            </a:r>
            <a:r>
              <a:rPr lang="cs-CZ" sz="2800" dirty="0" smtClean="0">
                <a:solidFill>
                  <a:schemeClr val="accent5"/>
                </a:solidFill>
              </a:rPr>
              <a:t>                                           - pestík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>
              <a:solidFill>
                <a:schemeClr val="accent5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940152" y="1124744"/>
            <a:ext cx="1080120" cy="44075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112474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hlinkClick r:id="rId2" action="ppaction://hlinksldjump"/>
              </a:rPr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749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/>
                </a:solidFill>
              </a:rPr>
              <a:t>Obr. 1</a:t>
            </a:r>
            <a:endParaRPr lang="cs-CZ" sz="2400" dirty="0">
              <a:solidFill>
                <a:schemeClr val="accent5"/>
              </a:solidFill>
            </a:endParaRPr>
          </a:p>
        </p:txBody>
      </p:sp>
      <p:pic>
        <p:nvPicPr>
          <p:cNvPr id="4" name="Obrázek 3" descr="File:Galanthus nivalis Sturm49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5685" y="1571747"/>
            <a:ext cx="2841104" cy="4355613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http://upload.wikimedia.org/wikipedia/commons/2/23/Galanthus_nivalis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819503"/>
            <a:ext cx="3724275" cy="372427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8" name="Přímá spojnice se šipkou 7"/>
          <p:cNvCxnSpPr/>
          <p:nvPr/>
        </p:nvCxnSpPr>
        <p:spPr>
          <a:xfrm flipH="1">
            <a:off x="1043608" y="4941168"/>
            <a:ext cx="136815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555776" y="980728"/>
            <a:ext cx="2448272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1043608" y="2204864"/>
            <a:ext cx="1612629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632532" y="624634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stvol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3508" y="1739587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okvětní</a:t>
            </a:r>
          </a:p>
          <a:p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lístky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0" y="5661248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    cibule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1115616" y="3068960"/>
            <a:ext cx="2160240" cy="6126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0" y="3676299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semeník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023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052736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Bledule jarní</a:t>
            </a:r>
            <a:endParaRPr lang="cs-CZ" sz="2800" b="1" dirty="0">
              <a:solidFill>
                <a:schemeClr val="accent5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060848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v lužních lesích a podhorských vlhkých loukách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kvete na jaře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z cibule vyrůstá více listů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okvětní lístky stejně dlouhé – srostlé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5"/>
                </a:solidFill>
              </a:rPr>
              <a:t>chráněná</a:t>
            </a:r>
            <a:endParaRPr lang="cs-CZ" sz="2800" b="1" dirty="0">
              <a:solidFill>
                <a:schemeClr val="accent5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156176" y="872986"/>
            <a:ext cx="1224136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94007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8464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Leucojum vernum Sturm47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12776"/>
            <a:ext cx="2663180" cy="449962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File:Leucojum vernum Vagneri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12776"/>
            <a:ext cx="3367261" cy="4326636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Přímá spojnice se šipkou 6"/>
          <p:cNvCxnSpPr/>
          <p:nvPr/>
        </p:nvCxnSpPr>
        <p:spPr>
          <a:xfrm flipH="1">
            <a:off x="1331640" y="1844824"/>
            <a:ext cx="1944216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11449" y="2560431"/>
            <a:ext cx="15841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složené</a:t>
            </a:r>
          </a:p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okvětní lístky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980728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Obr. 2</a:t>
            </a:r>
            <a:endParaRPr lang="cs-CZ" sz="20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7012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052736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Narcis</a:t>
            </a:r>
            <a:endParaRPr lang="cs-CZ" sz="2800" b="1" dirty="0">
              <a:solidFill>
                <a:schemeClr val="accent5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844824"/>
            <a:ext cx="69127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pěstování v zahradách v mnoha odrůdách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pěstování jako pokojová rostlina = </a:t>
            </a:r>
            <a:r>
              <a:rPr lang="cs-CZ" sz="2800" b="1" dirty="0" smtClean="0">
                <a:solidFill>
                  <a:schemeClr val="accent5"/>
                </a:solidFill>
                <a:hlinkClick r:id="rId2" action="ppaction://hlinksldjump"/>
              </a:rPr>
              <a:t>hvězdník (</a:t>
            </a:r>
            <a:r>
              <a:rPr lang="cs-CZ" sz="2800" b="1" dirty="0" err="1" smtClean="0">
                <a:solidFill>
                  <a:schemeClr val="accent5"/>
                </a:solidFill>
                <a:hlinkClick r:id="rId2" action="ppaction://hlinksldjump"/>
              </a:rPr>
              <a:t>amarylis</a:t>
            </a:r>
            <a:r>
              <a:rPr lang="cs-CZ" sz="2800" b="1" dirty="0" smtClean="0">
                <a:solidFill>
                  <a:schemeClr val="accent5"/>
                </a:solidFill>
                <a:hlinkClick r:id="rId2" action="ppaction://hlinksldjump"/>
              </a:rPr>
              <a:t>)</a:t>
            </a:r>
            <a:endParaRPr lang="cs-CZ" sz="2800" b="1" dirty="0" smtClean="0">
              <a:solidFill>
                <a:schemeClr val="accent5"/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příbuzná – </a:t>
            </a:r>
            <a:r>
              <a:rPr lang="cs-CZ" sz="2800" b="1" dirty="0" smtClean="0">
                <a:solidFill>
                  <a:schemeClr val="accent5"/>
                </a:solidFill>
                <a:hlinkClick r:id="rId2" action="ppaction://hlinksldjump"/>
              </a:rPr>
              <a:t>klívie</a:t>
            </a:r>
            <a:endParaRPr lang="cs-CZ" sz="2800" b="1" dirty="0" smtClean="0">
              <a:solidFill>
                <a:schemeClr val="accent5"/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5"/>
                </a:solidFill>
              </a:rPr>
              <a:t>v přírodě výskyt asi 40 druhů</a:t>
            </a:r>
            <a:endParaRPr lang="cs-CZ" sz="2800" dirty="0">
              <a:solidFill>
                <a:schemeClr val="accent5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084168" y="1205568"/>
            <a:ext cx="1224136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89221" y="131434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17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Narcissus pseudonarcissus2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80728"/>
            <a:ext cx="3888472" cy="299617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File:Gc24 narcissus pseudonarcissus and poeticus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134" y="1628800"/>
            <a:ext cx="3098279" cy="450892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6581273" y="980728"/>
            <a:ext cx="15491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Obr. 3</a:t>
            </a:r>
            <a:endParaRPr lang="cs-CZ" sz="20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Zahnutá šipka doleva 6"/>
          <p:cNvSpPr/>
          <p:nvPr/>
        </p:nvSpPr>
        <p:spPr>
          <a:xfrm>
            <a:off x="1331640" y="5085184"/>
            <a:ext cx="1584196" cy="72008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47684" y="5249669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8619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Amarylis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250" y="1196752"/>
            <a:ext cx="3593976" cy="319392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File:CliviaMiniata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161" y="2996952"/>
            <a:ext cx="3888472" cy="256096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1043608" y="4606267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Hvězdník - </a:t>
            </a:r>
            <a:r>
              <a:rPr lang="cs-CZ" sz="20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Amarylis</a:t>
            </a:r>
            <a:endParaRPr lang="cs-CZ" sz="20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46249" y="2386008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Klívie - řemenatka</a:t>
            </a:r>
            <a:endParaRPr lang="cs-CZ" sz="20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428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420888"/>
            <a:ext cx="823699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Děkuji za pozornost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6564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87025"/>
            <a:ext cx="792088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Použitá literatura a zdroje:</a:t>
            </a:r>
          </a:p>
          <a:p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  <a:p>
            <a:pPr hangingPunct="0"/>
            <a:r>
              <a:rPr lang="cs-CZ" sz="1600" dirty="0">
                <a:solidFill>
                  <a:schemeClr val="accent5"/>
                </a:solidFill>
              </a:rPr>
              <a:t>ČERNÍK, Vladimír.</a:t>
            </a:r>
            <a:r>
              <a:rPr lang="cs-CZ" sz="1600" i="1" dirty="0">
                <a:solidFill>
                  <a:schemeClr val="accent5"/>
                </a:solidFill>
              </a:rPr>
              <a:t>Přírodopis2 Zoologie a botanika. </a:t>
            </a:r>
            <a:r>
              <a:rPr lang="cs-CZ" sz="1600" dirty="0">
                <a:solidFill>
                  <a:schemeClr val="accent5"/>
                </a:solidFill>
              </a:rPr>
              <a:t>1. vyd.  Praha: SPN, 1999.</a:t>
            </a:r>
          </a:p>
          <a:p>
            <a:pPr hangingPunct="0"/>
            <a:r>
              <a:rPr lang="cs-CZ" sz="1600" dirty="0">
                <a:solidFill>
                  <a:schemeClr val="accent5"/>
                </a:solidFill>
              </a:rPr>
              <a:t> ISBN 80-7235-069-2. s. </a:t>
            </a:r>
            <a:r>
              <a:rPr lang="cs-CZ" sz="1600" dirty="0" smtClean="0">
                <a:solidFill>
                  <a:schemeClr val="accent5"/>
                </a:solidFill>
              </a:rPr>
              <a:t>105. </a:t>
            </a:r>
            <a:endParaRPr lang="cs-CZ" sz="1600" dirty="0">
              <a:solidFill>
                <a:schemeClr val="accent5"/>
              </a:solidFill>
            </a:endParaRPr>
          </a:p>
          <a:p>
            <a:r>
              <a:rPr lang="cs-CZ" sz="1600" b="1" dirty="0" smtClean="0">
                <a:solidFill>
                  <a:schemeClr val="accent5">
                    <a:lumMod val="50000"/>
                  </a:schemeClr>
                </a:solidFill>
              </a:rPr>
              <a:t>Snímek 5:</a:t>
            </a:r>
            <a:r>
              <a:rPr lang="cs-CZ" sz="1600" dirty="0"/>
              <a:t>[cit </a:t>
            </a:r>
            <a:r>
              <a:rPr lang="cs-CZ" sz="1600" dirty="0" smtClean="0"/>
              <a:t>2011-11-29]. </a:t>
            </a:r>
            <a:r>
              <a:rPr lang="cs-CZ" sz="1600" dirty="0"/>
              <a:t>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WWW:</a:t>
            </a:r>
          </a:p>
          <a:p>
            <a:r>
              <a:rPr lang="cs-CZ" sz="1600" u="sng" dirty="0">
                <a:hlinkClick r:id="rId2"/>
              </a:rPr>
              <a:t>http://upload.wikimedia.org/wikipedia/commons/2/23/Galanthus_nivalis.jpg</a:t>
            </a:r>
            <a:endParaRPr lang="cs-CZ" sz="1600" dirty="0"/>
          </a:p>
          <a:p>
            <a:r>
              <a:rPr lang="cs-CZ" sz="1600" u="sng" dirty="0">
                <a:hlinkClick r:id="rId3"/>
              </a:rPr>
              <a:t>http://</a:t>
            </a:r>
            <a:r>
              <a:rPr lang="cs-CZ" sz="1600" u="sng" dirty="0" smtClean="0">
                <a:hlinkClick r:id="rId3"/>
              </a:rPr>
              <a:t>commons.wikimedia.org/wiki/File:Galanthus_nivalis_Sturm49.jpg</a:t>
            </a:r>
            <a:endParaRPr lang="cs-CZ" sz="1600" u="sng" dirty="0" smtClean="0"/>
          </a:p>
          <a:p>
            <a:r>
              <a:rPr lang="cs-CZ" sz="1600" b="1" dirty="0">
                <a:solidFill>
                  <a:schemeClr val="accent5">
                    <a:lumMod val="50000"/>
                  </a:schemeClr>
                </a:solidFill>
              </a:rPr>
              <a:t>Snímek </a:t>
            </a:r>
            <a:r>
              <a:rPr lang="cs-CZ" sz="1600" b="1" dirty="0" smtClean="0">
                <a:solidFill>
                  <a:schemeClr val="accent5">
                    <a:lumMod val="50000"/>
                  </a:schemeClr>
                </a:solidFill>
              </a:rPr>
              <a:t>7:</a:t>
            </a:r>
            <a:r>
              <a:rPr lang="cs-CZ" sz="1600" dirty="0" smtClean="0"/>
              <a:t>[</a:t>
            </a:r>
            <a:r>
              <a:rPr lang="cs-CZ" sz="1600" dirty="0"/>
              <a:t>cit 2011-11-29].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WWW:</a:t>
            </a:r>
          </a:p>
          <a:p>
            <a:r>
              <a:rPr lang="cs-CZ" sz="1600" u="sng" dirty="0">
                <a:hlinkClick r:id="rId4"/>
              </a:rPr>
              <a:t>http://commons.wikimedia.org/wiki/File:Leucojum_vernum_Sturm47.jpg</a:t>
            </a:r>
            <a:endParaRPr lang="cs-CZ" sz="1600" dirty="0"/>
          </a:p>
          <a:p>
            <a:r>
              <a:rPr lang="cs-CZ" sz="1600" u="sng" dirty="0">
                <a:hlinkClick r:id="rId5"/>
              </a:rPr>
              <a:t>http://</a:t>
            </a:r>
            <a:r>
              <a:rPr lang="cs-CZ" sz="1600" u="sng" dirty="0" smtClean="0">
                <a:hlinkClick r:id="rId5"/>
              </a:rPr>
              <a:t>commons.wikimedia.org/wiki/File:Leucojum_vernum_Vagneri.jpg</a:t>
            </a:r>
            <a:endParaRPr lang="cs-CZ" sz="1600" u="sng" dirty="0" smtClean="0"/>
          </a:p>
          <a:p>
            <a:r>
              <a:rPr lang="cs-CZ" sz="1600" b="1" dirty="0">
                <a:solidFill>
                  <a:schemeClr val="accent5">
                    <a:lumMod val="50000"/>
                  </a:schemeClr>
                </a:solidFill>
              </a:rPr>
              <a:t>Snímek </a:t>
            </a:r>
            <a:r>
              <a:rPr lang="cs-CZ" sz="1600" b="1" dirty="0" smtClean="0">
                <a:solidFill>
                  <a:schemeClr val="accent5">
                    <a:lumMod val="50000"/>
                  </a:schemeClr>
                </a:solidFill>
              </a:rPr>
              <a:t>9:</a:t>
            </a:r>
            <a:r>
              <a:rPr lang="cs-CZ" sz="1600" dirty="0" smtClean="0"/>
              <a:t>[</a:t>
            </a:r>
            <a:r>
              <a:rPr lang="cs-CZ" sz="1600" dirty="0"/>
              <a:t>cit 2011-11-29].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WWW:</a:t>
            </a:r>
          </a:p>
          <a:p>
            <a:r>
              <a:rPr lang="cs-CZ" sz="1600" u="sng" dirty="0">
                <a:hlinkClick r:id="rId6"/>
              </a:rPr>
              <a:t>http://commons.wikimedia.org/wiki/File:Narcissus_pseudonarcissus2.jpg</a:t>
            </a:r>
            <a:endParaRPr lang="cs-CZ" sz="1600" dirty="0"/>
          </a:p>
          <a:p>
            <a:r>
              <a:rPr lang="cs-CZ" sz="1600" u="sng" dirty="0">
                <a:hlinkClick r:id="rId7"/>
              </a:rPr>
              <a:t>http://</a:t>
            </a:r>
            <a:r>
              <a:rPr lang="cs-CZ" sz="1600" u="sng" dirty="0" smtClean="0">
                <a:hlinkClick r:id="rId7"/>
              </a:rPr>
              <a:t>commons.wikimedia.org/wiki/File:Gc24_narcissus_pseudonarcissus_and_poeticus.jpg</a:t>
            </a:r>
            <a:endParaRPr lang="cs-CZ" sz="1600" u="sng" dirty="0" smtClean="0"/>
          </a:p>
          <a:p>
            <a:r>
              <a:rPr lang="cs-CZ" sz="1600" b="1" dirty="0">
                <a:solidFill>
                  <a:schemeClr val="accent5">
                    <a:lumMod val="50000"/>
                  </a:schemeClr>
                </a:solidFill>
              </a:rPr>
              <a:t>Snímek </a:t>
            </a:r>
            <a:r>
              <a:rPr lang="cs-CZ" sz="1600" b="1" dirty="0" smtClean="0">
                <a:solidFill>
                  <a:schemeClr val="accent5">
                    <a:lumMod val="50000"/>
                  </a:schemeClr>
                </a:solidFill>
              </a:rPr>
              <a:t>10:</a:t>
            </a:r>
            <a:r>
              <a:rPr lang="cs-CZ" sz="1600" dirty="0" smtClean="0"/>
              <a:t>[</a:t>
            </a:r>
            <a:r>
              <a:rPr lang="cs-CZ" sz="1600" dirty="0"/>
              <a:t>cit 2011-11-29].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WWW:</a:t>
            </a:r>
          </a:p>
          <a:p>
            <a:r>
              <a:rPr lang="cs-CZ" sz="1600" u="sng" dirty="0">
                <a:hlinkClick r:id="rId8"/>
              </a:rPr>
              <a:t>http://</a:t>
            </a:r>
            <a:r>
              <a:rPr lang="cs-CZ" sz="1600" u="sng" dirty="0" smtClean="0">
                <a:hlinkClick r:id="rId8"/>
              </a:rPr>
              <a:t>commons.wikimedia.org/wiki/File:Amarylis.jpg</a:t>
            </a:r>
            <a:r>
              <a:rPr lang="cs-CZ" sz="1600" dirty="0"/>
              <a:t> </a:t>
            </a:r>
          </a:p>
          <a:p>
            <a:r>
              <a:rPr lang="cs-CZ" sz="1600" u="sng" dirty="0">
                <a:hlinkClick r:id="rId9"/>
              </a:rPr>
              <a:t>http://upload.wikimedia.org/wikipedia/commons/9/97/Clivie_verbl%C3%BCht_August_09.JPG</a:t>
            </a:r>
            <a:endParaRPr lang="cs-CZ" sz="1600" dirty="0"/>
          </a:p>
          <a:p>
            <a:endParaRPr lang="cs-CZ" sz="1600" u="sng" dirty="0" smtClean="0"/>
          </a:p>
          <a:p>
            <a:endParaRPr lang="cs-CZ" sz="16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162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TC010258013[[fn=Motiv Nekonečno]]</Template>
  <TotalTime>60</TotalTime>
  <Words>282</Words>
  <Application>Microsoft Office PowerPoint</Application>
  <PresentationFormat>Předvádění na obrazovce (4:3)</PresentationFormat>
  <Paragraphs>80</Paragraphs>
  <Slides>12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Renata Kočovská</cp:lastModifiedBy>
  <cp:revision>9</cp:revision>
  <dcterms:created xsi:type="dcterms:W3CDTF">2011-03-22T17:13:23Z</dcterms:created>
  <dcterms:modified xsi:type="dcterms:W3CDTF">2012-04-14T19:33:24Z</dcterms:modified>
</cp:coreProperties>
</file>