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20"/>
  </p:notesMasterIdLst>
  <p:sldIdLst>
    <p:sldId id="271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336" y="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409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DejaVu Sans" charset="0"/>
              </a:defRPr>
            </a:lvl1pPr>
          </a:lstStyle>
          <a:p>
            <a:endParaRPr lang="cs-CZ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9900" y="0"/>
            <a:ext cx="3278188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DejaVu Sans" charset="0"/>
              </a:defRPr>
            </a:lvl1pPr>
          </a:lstStyle>
          <a:p>
            <a:endParaRPr lang="cs-CZ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DejaVu Sans" charset="0"/>
              </a:defRPr>
            </a:lvl1pPr>
          </a:lstStyle>
          <a:p>
            <a:endParaRPr lang="cs-CZ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9900" y="10156825"/>
            <a:ext cx="3278188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DejaVu Sans" charset="0"/>
              </a:defRPr>
            </a:lvl1pPr>
          </a:lstStyle>
          <a:p>
            <a:fld id="{BD1D61E8-9C82-412C-8ABA-6C283759F46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6675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2C6C7D0-AE28-4BEC-BBC6-62C85BBA7321}" type="slidenum">
              <a:rPr lang="cs-CZ"/>
              <a:pPr/>
              <a:t>2</a:t>
            </a:fld>
            <a:endParaRPr lang="cs-CZ"/>
          </a:p>
        </p:txBody>
      </p:sp>
      <p:sp>
        <p:nvSpPr>
          <p:cNvPr id="1218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18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446E032-575E-447D-89C4-2B495087142B}" type="slidenum">
              <a:rPr lang="cs-CZ"/>
              <a:pPr/>
              <a:t>3</a:t>
            </a:fld>
            <a:endParaRPr lang="cs-CZ"/>
          </a:p>
        </p:txBody>
      </p:sp>
      <p:sp>
        <p:nvSpPr>
          <p:cNvPr id="1228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8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3105048-E94B-47D4-AC31-DC1204C575DA}" type="slidenum">
              <a:rPr lang="cs-CZ"/>
              <a:pPr/>
              <a:t>4</a:t>
            </a:fld>
            <a:endParaRPr lang="cs-CZ"/>
          </a:p>
        </p:txBody>
      </p:sp>
      <p:sp>
        <p:nvSpPr>
          <p:cNvPr id="1239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39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6205538-530D-4DCC-852B-B953BE61A3B2}" type="slidenum">
              <a:rPr lang="cs-CZ"/>
              <a:pPr/>
              <a:t>5</a:t>
            </a:fld>
            <a:endParaRPr lang="cs-CZ"/>
          </a:p>
        </p:txBody>
      </p:sp>
      <p:sp>
        <p:nvSpPr>
          <p:cNvPr id="1249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49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FDD89E9-C38C-4710-9BA2-6AF688418CC4}" type="slidenum">
              <a:rPr lang="cs-CZ"/>
              <a:pPr/>
              <a:t>6</a:t>
            </a:fld>
            <a:endParaRPr lang="cs-CZ"/>
          </a:p>
        </p:txBody>
      </p:sp>
      <p:sp>
        <p:nvSpPr>
          <p:cNvPr id="1259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59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EE0A5EA-5F85-44DC-A1B4-D60EE9F97640}" type="slidenum">
              <a:rPr lang="cs-CZ"/>
              <a:pPr/>
              <a:t>7</a:t>
            </a:fld>
            <a:endParaRPr lang="cs-CZ"/>
          </a:p>
        </p:txBody>
      </p:sp>
      <p:sp>
        <p:nvSpPr>
          <p:cNvPr id="1269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69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E44F30-86A2-4C70-8262-FA1F332AC571}" type="slidenum">
              <a:rPr lang="cs-CZ"/>
              <a:pPr/>
              <a:t>8</a:t>
            </a:fld>
            <a:endParaRPr lang="cs-CZ"/>
          </a:p>
        </p:txBody>
      </p:sp>
      <p:sp>
        <p:nvSpPr>
          <p:cNvPr id="1280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80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4679F4C-D61D-4BF9-8F72-4333B5D1AC5C}" type="slidenum">
              <a:rPr lang="cs-CZ"/>
              <a:pPr/>
              <a:t>9</a:t>
            </a:fld>
            <a:endParaRPr lang="cs-CZ"/>
          </a:p>
        </p:txBody>
      </p:sp>
      <p:sp>
        <p:nvSpPr>
          <p:cNvPr id="1290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90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6DFA13D-E982-4B29-9F89-388C4750AEE1}" type="slidenum">
              <a:rPr lang="cs-CZ"/>
              <a:pPr/>
              <a:t>10</a:t>
            </a:fld>
            <a:endParaRPr lang="cs-CZ"/>
          </a:p>
        </p:txBody>
      </p:sp>
      <p:sp>
        <p:nvSpPr>
          <p:cNvPr id="1300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00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E498F2D-1EE3-49A8-9F53-B5CC310D962A}" type="slidenum">
              <a:rPr lang="cs-CZ"/>
              <a:pPr/>
              <a:t>11</a:t>
            </a:fld>
            <a:endParaRPr lang="cs-CZ"/>
          </a:p>
        </p:txBody>
      </p:sp>
      <p:sp>
        <p:nvSpPr>
          <p:cNvPr id="1310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10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F4DE04F-268E-4253-A227-AD0C6E3F3237}" type="slidenum">
              <a:rPr lang="cs-CZ"/>
              <a:pPr/>
              <a:t>12</a:t>
            </a:fld>
            <a:endParaRPr lang="cs-CZ"/>
          </a:p>
        </p:txBody>
      </p:sp>
      <p:sp>
        <p:nvSpPr>
          <p:cNvPr id="1320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20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687DE3C-4354-4604-8736-685E3B7E7C4A}" type="slidenum">
              <a:rPr lang="cs-CZ"/>
              <a:pPr/>
              <a:t>13</a:t>
            </a:fld>
            <a:endParaRPr lang="cs-CZ"/>
          </a:p>
        </p:txBody>
      </p:sp>
      <p:sp>
        <p:nvSpPr>
          <p:cNvPr id="1331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232586B-C0D5-4A05-997E-8DC49053F7CE}" type="slidenum">
              <a:rPr lang="cs-CZ"/>
              <a:pPr/>
              <a:t>14</a:t>
            </a:fld>
            <a:endParaRPr lang="cs-CZ"/>
          </a:p>
        </p:txBody>
      </p:sp>
      <p:sp>
        <p:nvSpPr>
          <p:cNvPr id="1341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41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4997CB6-E9F3-461A-A33E-DF24522FA187}" type="slidenum">
              <a:rPr lang="cs-CZ"/>
              <a:pPr/>
              <a:t>15</a:t>
            </a:fld>
            <a:endParaRPr lang="cs-CZ"/>
          </a:p>
        </p:txBody>
      </p:sp>
      <p:sp>
        <p:nvSpPr>
          <p:cNvPr id="1351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51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7865642-8550-4923-BCD3-4F7FE4390687}" type="slidenum">
              <a:rPr lang="cs-CZ"/>
              <a:pPr/>
              <a:t>16</a:t>
            </a:fld>
            <a:endParaRPr lang="cs-CZ"/>
          </a:p>
        </p:txBody>
      </p:sp>
      <p:sp>
        <p:nvSpPr>
          <p:cNvPr id="1361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61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1B311B2-C5BF-4575-B3C8-6A41C633795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3663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A9F04F8-9672-471E-A1B5-AA8B20ABD33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049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4BD2CCB-844D-48E1-813A-85B1D5E31F9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5312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35BF94B-99D4-4656-99F5-925F0FBD5AB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612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25ED0B7-BA6D-4BFD-8228-F21455F3DE8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762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F038C37-98CA-4624-B6FA-B365D2E6443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403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74F4D88-4982-4D52-BE9F-21349EF3CAC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5448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7985372-AC0A-4003-A036-87A0DB5F167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676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7A4266B-E4C9-45E9-9253-F5E8748CADD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828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FFADEA-50DA-4498-9919-94F4B434BFD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498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F784F1E-493E-47E3-AE4A-52D819D354B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001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076D626-59E7-45E4-9F44-CAD534F4FC5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2421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9A4094D-01B1-4E16-877C-00E9325F2F6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146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86874F4-5D9E-4155-8632-CAFEA6FD944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0014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F12EAC0-25E2-4C3C-B26C-1DB8D72F10D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1076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B2A6AD3-1C11-41E5-849D-2DD9C68EA7E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74843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3CC0032-2C5E-4037-B076-99BBCA6D1A7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0959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41E5626-40D4-4DDA-9E0D-2060448946B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73596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483BB56-7548-4A66-B8F2-70701FD4596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60611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9267B30-830B-409A-A37F-E5A3DD59BB6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44149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C66AC50-2FEE-41C8-9A59-4491ACD24C1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20662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5BD58CF-92D1-43F9-820D-74B811D134C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05639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5AAF8F-CABD-46F3-B08F-32B68C7D523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0845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246B5FB-DBF3-4EFC-BDED-6DFD73FCDDD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5451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6C9CBBC-A8AE-448E-B7CD-2567891A51F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91732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CC9ECB1-6512-4282-B76C-8E033276EEA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11308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AB1FDB1-57C0-4DA8-B3BF-924A12DBB7A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6577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8A9CD96-E043-441E-BCF1-384826A3BC6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2872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F189672-E14C-4506-94DE-8EDA51DCF6B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5724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B69191E-C73E-4A39-B938-4486319BF91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3736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5D1C4F0-EA00-4E03-B68D-006EFBB6141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14880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8CCB213-92A9-435E-A5C1-BAD21E8AFB3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78313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297738" y="0"/>
            <a:ext cx="2274887" cy="675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68313" y="0"/>
            <a:ext cx="6677025" cy="675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AF78121-36D4-4C97-BB69-C3878ADCDD1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054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DejaVu Sans" charset="0"/>
              </a:defRPr>
            </a:lvl1pPr>
          </a:lstStyle>
          <a:p>
            <a:endParaRPr lang="cs-CZ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DejaVu Sans" charset="0"/>
              </a:defRPr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6300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DejaVu Sans" charset="0"/>
              </a:defRPr>
            </a:lvl1pPr>
          </a:lstStyle>
          <a:p>
            <a:fld id="{02B9931C-9571-486D-85A0-A85322D8B036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WenQuanYi Micro Hei" charset="0"/>
          <a:cs typeface="WenQuanYi Micro Hei" charset="0"/>
        </a:defRPr>
      </a:lvl2pPr>
      <a:lvl3pPr marL="11430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WenQuanYi Micro Hei" charset="0"/>
          <a:cs typeface="WenQuanYi Micro Hei" charset="0"/>
        </a:defRPr>
      </a:lvl3pPr>
      <a:lvl4pPr marL="16002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WenQuanYi Micro Hei" charset="0"/>
          <a:cs typeface="WenQuanYi Micro Hei" charset="0"/>
        </a:defRPr>
      </a:lvl4pPr>
      <a:lvl5pPr marL="20574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WenQuanYi Micro Hei" charset="0"/>
          <a:cs typeface="WenQuanYi Micro Hei" charset="0"/>
        </a:defRPr>
      </a:lvl5pPr>
      <a:lvl6pPr marL="25146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WenQuanYi Micro Hei" charset="0"/>
          <a:cs typeface="WenQuanYi Micro Hei" charset="0"/>
        </a:defRPr>
      </a:lvl6pPr>
      <a:lvl7pPr marL="29718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WenQuanYi Micro Hei" charset="0"/>
          <a:cs typeface="WenQuanYi Micro Hei" charset="0"/>
        </a:defRPr>
      </a:lvl7pPr>
      <a:lvl8pPr marL="34290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WenQuanYi Micro Hei" charset="0"/>
          <a:cs typeface="WenQuanYi Micro Hei" charset="0"/>
        </a:defRPr>
      </a:lvl8pPr>
      <a:lvl9pPr marL="38862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WenQuanYi Micro Hei" charset="0"/>
          <a:cs typeface="WenQuanYi Micro Hei" charset="0"/>
        </a:defRPr>
      </a:lvl9pPr>
    </p:titleStyle>
    <p:bodyStyle>
      <a:lvl1pPr marL="342900" indent="-342900" algn="l" defTabSz="449263" rtl="0" eaLnBrk="1" fontAlgn="base" hangingPunct="1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10080625" cy="3779838"/>
          </a:xfrm>
          <a:prstGeom prst="roundRect">
            <a:avLst>
              <a:gd name="adj" fmla="val 42"/>
            </a:avLst>
          </a:prstGeom>
          <a:gradFill rotWithShape="0">
            <a:gsLst>
              <a:gs pos="0">
                <a:srgbClr val="CCCCCC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Muokkaa otsikon tekstimuotoa napsauttamalla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Muokkaa jäsennyksen tekstimuotoa napsauttamalla</a:t>
            </a:r>
          </a:p>
          <a:p>
            <a:pPr lvl="1"/>
            <a:r>
              <a:rPr lang="en-GB" smtClean="0"/>
              <a:t>Toinen jäsennystaso</a:t>
            </a:r>
          </a:p>
          <a:p>
            <a:pPr lvl="2"/>
            <a:r>
              <a:rPr lang="en-GB" smtClean="0"/>
              <a:t>Kolmas jäsennystaso</a:t>
            </a:r>
          </a:p>
          <a:p>
            <a:pPr lvl="3"/>
            <a:r>
              <a:rPr lang="en-GB" smtClean="0"/>
              <a:t>Neljäs jäsennystaso</a:t>
            </a:r>
          </a:p>
          <a:p>
            <a:pPr lvl="4"/>
            <a:r>
              <a:rPr lang="en-GB" smtClean="0"/>
              <a:t>Viides jäsennystaso</a:t>
            </a:r>
          </a:p>
          <a:p>
            <a:pPr lvl="4"/>
            <a:r>
              <a:rPr lang="en-GB" smtClean="0"/>
              <a:t>Kuudes jäsennystaso</a:t>
            </a:r>
          </a:p>
          <a:p>
            <a:pPr lvl="4"/>
            <a:r>
              <a:rPr lang="en-GB" smtClean="0"/>
              <a:t>Seitsemäs jäsennystaso</a:t>
            </a:r>
          </a:p>
          <a:p>
            <a:pPr lvl="4"/>
            <a:r>
              <a:rPr lang="en-GB" smtClean="0"/>
              <a:t>Kahdeksas jäsennystaso</a:t>
            </a:r>
          </a:p>
          <a:p>
            <a:pPr lvl="4"/>
            <a:r>
              <a:rPr lang="en-GB" smtClean="0"/>
              <a:t>Yhdeksäs jäsennystaso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+mn-lt"/>
                <a:cs typeface="DejaVu Sans" charset="0"/>
              </a:defRPr>
            </a:lvl1pPr>
          </a:lstStyle>
          <a:p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+mn-lt"/>
                <a:cs typeface="DejaVu Sans" charset="0"/>
              </a:defRPr>
            </a:lvl1pPr>
          </a:lstStyle>
          <a:p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7226300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+mn-lt"/>
                <a:cs typeface="DejaVu Sans" charset="0"/>
              </a:defRPr>
            </a:lvl1pPr>
          </a:lstStyle>
          <a:p>
            <a:fld id="{44A34ACD-C0F5-472C-8F8E-B4748A22F8BE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449263" rtl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579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57900"/>
          </a:solidFill>
          <a:latin typeface="Bitstream Vera Sans" pitchFamily="32" charset="0"/>
          <a:ea typeface="msmincho" charset="0"/>
          <a:cs typeface="msmincho" charset="0"/>
        </a:defRPr>
      </a:lvl2pPr>
      <a:lvl3pPr marL="1143000" indent="-228600" algn="ctr" defTabSz="449263" rtl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57900"/>
          </a:solidFill>
          <a:latin typeface="Bitstream Vera Sans" pitchFamily="32" charset="0"/>
          <a:ea typeface="msmincho" charset="0"/>
          <a:cs typeface="msmincho" charset="0"/>
        </a:defRPr>
      </a:lvl3pPr>
      <a:lvl4pPr marL="1600200" indent="-228600" algn="ctr" defTabSz="449263" rtl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57900"/>
          </a:solidFill>
          <a:latin typeface="Bitstream Vera Sans" pitchFamily="32" charset="0"/>
          <a:ea typeface="msmincho" charset="0"/>
          <a:cs typeface="msmincho" charset="0"/>
        </a:defRPr>
      </a:lvl4pPr>
      <a:lvl5pPr marL="2057400" indent="-228600" algn="ctr" defTabSz="449263" rtl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57900"/>
          </a:solidFill>
          <a:latin typeface="Bitstream Vera Sans" pitchFamily="32" charset="0"/>
          <a:ea typeface="msmincho" charset="0"/>
          <a:cs typeface="msmincho" charset="0"/>
        </a:defRPr>
      </a:lvl5pPr>
      <a:lvl6pPr marL="2514600" indent="-228600" algn="ctr" defTabSz="449263" rtl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57900"/>
          </a:solidFill>
          <a:latin typeface="Bitstream Vera Sans" pitchFamily="32" charset="0"/>
          <a:ea typeface="msmincho" charset="0"/>
          <a:cs typeface="msmincho" charset="0"/>
        </a:defRPr>
      </a:lvl6pPr>
      <a:lvl7pPr marL="2971800" indent="-228600" algn="ctr" defTabSz="449263" rtl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57900"/>
          </a:solidFill>
          <a:latin typeface="Bitstream Vera Sans" pitchFamily="32" charset="0"/>
          <a:ea typeface="msmincho" charset="0"/>
          <a:cs typeface="msmincho" charset="0"/>
        </a:defRPr>
      </a:lvl7pPr>
      <a:lvl8pPr marL="3429000" indent="-228600" algn="ctr" defTabSz="449263" rtl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57900"/>
          </a:solidFill>
          <a:latin typeface="Bitstream Vera Sans" pitchFamily="32" charset="0"/>
          <a:ea typeface="msmincho" charset="0"/>
          <a:cs typeface="msmincho" charset="0"/>
        </a:defRPr>
      </a:lvl8pPr>
      <a:lvl9pPr marL="3886200" indent="-228600" algn="ctr" defTabSz="449263" rtl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57900"/>
          </a:solidFill>
          <a:latin typeface="Bitstream Vera Sans" pitchFamily="32" charset="0"/>
          <a:ea typeface="msmincho" charset="0"/>
          <a:cs typeface="msmincho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0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Muokkaa otsikon tekstimuotoa napsauttamalla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Muokkaa jäsennyksen tekstimuotoa napsauttamalla</a:t>
            </a:r>
          </a:p>
          <a:p>
            <a:pPr lvl="1"/>
            <a:r>
              <a:rPr lang="en-GB" smtClean="0"/>
              <a:t>Toinen jäsennystaso</a:t>
            </a:r>
          </a:p>
          <a:p>
            <a:pPr lvl="2"/>
            <a:r>
              <a:rPr lang="en-GB" smtClean="0"/>
              <a:t>Kolmas jäsennystaso</a:t>
            </a:r>
          </a:p>
          <a:p>
            <a:pPr lvl="3"/>
            <a:r>
              <a:rPr lang="en-GB" smtClean="0"/>
              <a:t>Neljäs jäsennystaso</a:t>
            </a:r>
          </a:p>
          <a:p>
            <a:pPr lvl="4"/>
            <a:r>
              <a:rPr lang="en-GB" smtClean="0"/>
              <a:t>Viides jäsennystaso</a:t>
            </a:r>
          </a:p>
          <a:p>
            <a:pPr lvl="4"/>
            <a:r>
              <a:rPr lang="en-GB" smtClean="0"/>
              <a:t>Kuudes jäsennystaso</a:t>
            </a:r>
          </a:p>
          <a:p>
            <a:pPr lvl="4"/>
            <a:r>
              <a:rPr lang="en-GB" smtClean="0"/>
              <a:t>Seitsemäs jäsennystaso</a:t>
            </a:r>
          </a:p>
          <a:p>
            <a:pPr lvl="4"/>
            <a:r>
              <a:rPr lang="en-GB" smtClean="0"/>
              <a:t>Kahdeksas jäsennystaso</a:t>
            </a:r>
          </a:p>
          <a:p>
            <a:pPr lvl="4"/>
            <a:r>
              <a:rPr lang="en-GB" smtClean="0"/>
              <a:t>Yhdeksäs jäsennystaso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6300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+mn-cs"/>
              </a:defRPr>
            </a:lvl1pPr>
          </a:lstStyle>
          <a:p>
            <a:fld id="{B65FE396-8C21-4BD7-917B-4D8F604B07BF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cs typeface="DejaVu Sans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cs typeface="DejaVu Sans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cs typeface="DejaVu Sans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cs typeface="DejaVu Sans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cs typeface="DejaVu Sans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cs typeface="DejaVu Sans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cs typeface="DejaVu Sans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cs typeface="DejaVu Sans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41125"/>
              </p:ext>
            </p:extLst>
          </p:nvPr>
        </p:nvGraphicFramePr>
        <p:xfrm>
          <a:off x="1943968" y="2627709"/>
          <a:ext cx="6124575" cy="4556760"/>
        </p:xfrm>
        <a:graphic>
          <a:graphicData uri="http://schemas.openxmlformats.org/drawingml/2006/table">
            <a:tbl>
              <a:tblPr/>
              <a:tblGrid>
                <a:gridCol w="2939796"/>
                <a:gridCol w="3184779"/>
              </a:tblGrid>
              <a:tr h="0">
                <a:tc>
                  <a:txBody>
                    <a:bodyPr/>
                    <a:lstStyle/>
                    <a:p>
                      <a:pPr rtl="0"/>
                      <a:r>
                        <a:rPr lang="cs-CZ" b="1" dirty="0">
                          <a:effectLst/>
                        </a:rPr>
                        <a:t>Jméno autora výukového materiálu</a:t>
                      </a:r>
                      <a:endParaRPr lang="cs-CZ" dirty="0">
                        <a:effectLst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 dirty="0">
                          <a:effectLst/>
                        </a:rPr>
                        <a:t/>
                      </a:r>
                      <a:br>
                        <a:rPr lang="cs-CZ" sz="1400" dirty="0">
                          <a:effectLst/>
                        </a:rPr>
                      </a:br>
                      <a:r>
                        <a:rPr lang="cs-CZ" sz="1400" dirty="0" smtClean="0">
                          <a:effectLst/>
                        </a:rPr>
                        <a:t>Mgr. Zdena </a:t>
                      </a:r>
                      <a:r>
                        <a:rPr lang="cs-CZ" sz="1400" dirty="0" err="1" smtClean="0">
                          <a:effectLst/>
                        </a:rPr>
                        <a:t>Tomagová</a:t>
                      </a:r>
                      <a:endParaRPr lang="cs-CZ" sz="1400" dirty="0">
                        <a:effectLst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cs-CZ" b="1" dirty="0">
                          <a:effectLst/>
                        </a:rPr>
                        <a:t>Datum (</a:t>
                      </a:r>
                      <a:r>
                        <a:rPr lang="cs-CZ" b="1" dirty="0" smtClean="0">
                          <a:effectLst/>
                        </a:rPr>
                        <a:t>období,</a:t>
                      </a:r>
                      <a:r>
                        <a:rPr lang="cs-CZ" b="1" baseline="0" dirty="0" smtClean="0">
                          <a:effectLst/>
                        </a:rPr>
                        <a:t> </a:t>
                      </a:r>
                      <a:r>
                        <a:rPr lang="cs-CZ" b="1" dirty="0" smtClean="0">
                          <a:effectLst/>
                        </a:rPr>
                        <a:t>ve </a:t>
                      </a:r>
                      <a:r>
                        <a:rPr lang="cs-CZ" b="1" dirty="0">
                          <a:effectLst/>
                        </a:rPr>
                        <a:t>kterém byl vytvořen)</a:t>
                      </a:r>
                      <a:endParaRPr lang="cs-CZ" dirty="0">
                        <a:effectLst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 dirty="0">
                          <a:effectLst/>
                        </a:rPr>
                        <a:t/>
                      </a:r>
                      <a:br>
                        <a:rPr lang="cs-CZ" sz="1400" dirty="0">
                          <a:effectLst/>
                        </a:rPr>
                      </a:br>
                      <a:r>
                        <a:rPr lang="cs-CZ" sz="1400" dirty="0" smtClean="0">
                          <a:effectLst/>
                        </a:rPr>
                        <a:t>10/2011</a:t>
                      </a:r>
                      <a:endParaRPr lang="cs-CZ" sz="1400" dirty="0">
                        <a:effectLst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cs-CZ" b="1" dirty="0">
                          <a:effectLst/>
                        </a:rPr>
                        <a:t>Ročník</a:t>
                      </a:r>
                      <a:r>
                        <a:rPr lang="cs-CZ" b="1" dirty="0" smtClean="0">
                          <a:effectLst/>
                        </a:rPr>
                        <a:t>, pro </a:t>
                      </a:r>
                      <a:r>
                        <a:rPr lang="cs-CZ" b="1" dirty="0">
                          <a:effectLst/>
                        </a:rPr>
                        <a:t>který je výukový materiál určen</a:t>
                      </a:r>
                      <a:endParaRPr lang="cs-CZ" dirty="0">
                        <a:effectLst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 dirty="0">
                          <a:effectLst/>
                        </a:rPr>
                        <a:t/>
                      </a:r>
                      <a:br>
                        <a:rPr lang="cs-CZ" sz="1400" dirty="0">
                          <a:effectLst/>
                        </a:rPr>
                      </a:br>
                      <a:r>
                        <a:rPr lang="cs-CZ" sz="1400" dirty="0" smtClean="0">
                          <a:effectLst/>
                        </a:rPr>
                        <a:t>4.-5.ročník</a:t>
                      </a:r>
                      <a:endParaRPr lang="cs-CZ" sz="1400" dirty="0">
                        <a:effectLst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cs-CZ" b="1" dirty="0">
                          <a:effectLst/>
                        </a:rPr>
                        <a:t>Vzdělávací oblast/obor/tem</a:t>
                      </a:r>
                      <a:r>
                        <a:rPr lang="cs-CZ" b="1" dirty="0" smtClean="0">
                          <a:effectLst/>
                        </a:rPr>
                        <a:t>. okruh</a:t>
                      </a:r>
                      <a:r>
                        <a:rPr lang="cs-CZ" b="1" dirty="0" smtClean="0">
                          <a:effectLst/>
                        </a:rPr>
                        <a:t>/</a:t>
                      </a:r>
                    </a:p>
                    <a:p>
                      <a:pPr rtl="0"/>
                      <a:r>
                        <a:rPr lang="cs-CZ" b="1" dirty="0" smtClean="0">
                          <a:effectLst/>
                        </a:rPr>
                        <a:t>téma </a:t>
                      </a:r>
                      <a:endParaRPr lang="cs-CZ" dirty="0">
                        <a:effectLst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 dirty="0">
                          <a:effectLst/>
                        </a:rPr>
                        <a:t/>
                      </a:r>
                      <a:br>
                        <a:rPr lang="cs-CZ" sz="1400" dirty="0">
                          <a:effectLst/>
                        </a:rPr>
                      </a:br>
                      <a:r>
                        <a:rPr lang="cs-CZ" sz="1400" dirty="0" smtClean="0">
                          <a:effectLst/>
                        </a:rPr>
                        <a:t>Matematika a její aplikace/matematika/</a:t>
                      </a:r>
                    </a:p>
                    <a:p>
                      <a:pPr rtl="0"/>
                      <a:r>
                        <a:rPr lang="cs-CZ" sz="1400" dirty="0" smtClean="0">
                          <a:effectLst/>
                        </a:rPr>
                        <a:t>trojúhelníky</a:t>
                      </a:r>
                      <a:endParaRPr lang="cs-CZ" sz="1400" dirty="0">
                        <a:effectLst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cs-CZ" b="1" dirty="0">
                          <a:effectLst/>
                        </a:rPr>
                        <a:t>Metodický list/anotace </a:t>
                      </a:r>
                      <a:endParaRPr lang="cs-CZ" dirty="0">
                        <a:effectLst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 dirty="0" smtClean="0">
                          <a:effectLst/>
                        </a:rPr>
                        <a:t>Prezentace</a:t>
                      </a:r>
                      <a:r>
                        <a:rPr lang="cs-CZ" sz="1400" baseline="0" dirty="0" smtClean="0">
                          <a:effectLst/>
                        </a:rPr>
                        <a:t> má za cíl seznámit žáka s trojúhelníky a jejich vlastnostmi, s tím, jak se označují strany a vrcholy a je průpravným cvičením pro následné konstrukce všech typů trojúhelníku. Žák získá povědomí a osvojí si pojem : vrchol, strana, rameno   </a:t>
                      </a:r>
                      <a:r>
                        <a:rPr lang="cs-CZ" sz="1400" dirty="0">
                          <a:effectLst/>
                        </a:rPr>
                        <a:t/>
                      </a:r>
                      <a:br>
                        <a:rPr lang="cs-CZ" sz="1400" dirty="0">
                          <a:effectLst/>
                        </a:rPr>
                      </a:br>
                      <a:endParaRPr lang="cs-CZ" sz="1400" dirty="0">
                        <a:effectLst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95494" y="827509"/>
            <a:ext cx="9497345" cy="664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TROJÚHELNÍKY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06817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2139950" y="1979613"/>
            <a:ext cx="689927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73224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 sz="3200"/>
              <a:t>Zopakujme si, co víme o trojúhelníku:</a:t>
            </a:r>
          </a:p>
        </p:txBody>
      </p:sp>
      <p:sp>
        <p:nvSpPr>
          <p:cNvPr id="5122" name="AutoShape 2"/>
          <p:cNvSpPr>
            <a:spLocks noChangeArrowheads="1"/>
          </p:cNvSpPr>
          <p:nvPr/>
        </p:nvSpPr>
        <p:spPr bwMode="auto">
          <a:xfrm>
            <a:off x="4319588" y="3779838"/>
            <a:ext cx="2339975" cy="2160587"/>
          </a:xfrm>
          <a:prstGeom prst="smileyFace">
            <a:avLst>
              <a:gd name="adj" fmla="val 4653"/>
            </a:avLst>
          </a:prstGeom>
          <a:solidFill>
            <a:srgbClr val="E6FF00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23" name="AutoShape 3"/>
          <p:cNvSpPr>
            <a:spLocks noChangeArrowheads="1"/>
          </p:cNvSpPr>
          <p:nvPr/>
        </p:nvSpPr>
        <p:spPr bwMode="auto">
          <a:xfrm>
            <a:off x="900113" y="3060700"/>
            <a:ext cx="539750" cy="720725"/>
          </a:xfrm>
          <a:prstGeom prst="triangle">
            <a:avLst>
              <a:gd name="adj" fmla="val 50000"/>
            </a:avLst>
          </a:prstGeom>
          <a:solidFill>
            <a:srgbClr val="23B8DC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8820150" y="3779838"/>
            <a:ext cx="720725" cy="1260475"/>
          </a:xfrm>
          <a:prstGeom prst="rtTriangle">
            <a:avLst/>
          </a:prstGeom>
          <a:solidFill>
            <a:srgbClr val="FF00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>
            <a:off x="6119813" y="6300788"/>
            <a:ext cx="900112" cy="720725"/>
          </a:xfrm>
          <a:prstGeom prst="triangle">
            <a:avLst>
              <a:gd name="adj" fmla="val 50000"/>
            </a:avLst>
          </a:prstGeom>
          <a:solidFill>
            <a:srgbClr val="C5000B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2700338" y="3779838"/>
            <a:ext cx="1079500" cy="3419475"/>
          </a:xfrm>
          <a:prstGeom prst="rtTriangle">
            <a:avLst/>
          </a:prstGeom>
          <a:solidFill>
            <a:srgbClr val="7DA647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1241425" y="1835621"/>
            <a:ext cx="7689850" cy="718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76752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 sz="3600" dirty="0"/>
              <a:t>Trojúhelník má.........................strany.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6146" name="AutoShape 2"/>
          <p:cNvSpPr>
            <a:spLocks noChangeArrowheads="1"/>
          </p:cNvSpPr>
          <p:nvPr/>
        </p:nvSpPr>
        <p:spPr bwMode="auto">
          <a:xfrm>
            <a:off x="1260475" y="2879725"/>
            <a:ext cx="3600450" cy="3060700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1593850" y="1957388"/>
            <a:ext cx="6005513" cy="71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83807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 sz="4400"/>
              <a:t>Trojúhelník má 3 strany</a:t>
            </a:r>
          </a:p>
        </p:txBody>
      </p:sp>
      <p:sp>
        <p:nvSpPr>
          <p:cNvPr id="7170" name="AutoShape 2"/>
          <p:cNvSpPr>
            <a:spLocks noChangeArrowheads="1"/>
          </p:cNvSpPr>
          <p:nvPr/>
        </p:nvSpPr>
        <p:spPr bwMode="auto">
          <a:xfrm>
            <a:off x="1800225" y="3060700"/>
            <a:ext cx="3779838" cy="3060700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600450" y="6300788"/>
            <a:ext cx="306388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a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679950" y="4319588"/>
            <a:ext cx="306388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b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519363" y="4319588"/>
            <a:ext cx="2952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c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1395413" y="2570163"/>
            <a:ext cx="7291387" cy="239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9695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 sz="2800"/>
              <a:t>Trojúhelník má..........................vrcholy</a:t>
            </a:r>
          </a:p>
          <a:p>
            <a:endParaRPr lang="cs-CZ"/>
          </a:p>
          <a:p>
            <a:endParaRPr lang="cs-CZ"/>
          </a:p>
        </p:txBody>
      </p:sp>
      <p:sp>
        <p:nvSpPr>
          <p:cNvPr id="8194" name="AutoShape 2"/>
          <p:cNvSpPr>
            <a:spLocks noChangeArrowheads="1"/>
          </p:cNvSpPr>
          <p:nvPr/>
        </p:nvSpPr>
        <p:spPr bwMode="auto">
          <a:xfrm>
            <a:off x="1800225" y="3240088"/>
            <a:ext cx="3959225" cy="3419475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439863" y="6659563"/>
            <a:ext cx="3333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A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940425" y="6480175"/>
            <a:ext cx="3333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B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779838" y="3017838"/>
            <a:ext cx="344487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C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503238" y="1768475"/>
            <a:ext cx="9070975" cy="498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8224" rIns="0" bIns="0"/>
          <a:lstStyle>
            <a:lvl1pPr marL="431800" indent="-32385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pPr>
              <a:spcAft>
                <a:spcPts val="1425"/>
              </a:spcAft>
              <a:buClr>
                <a:srgbClr val="0066CC"/>
              </a:buClr>
              <a:buSzPct val="45000"/>
              <a:buFont typeface="Wingdings" charset="2"/>
              <a:buChar char=""/>
            </a:pPr>
            <a:r>
              <a:rPr lang="cs-CZ" sz="3200">
                <a:cs typeface="DejaVu Sans" charset="0"/>
              </a:rPr>
              <a:t>Trojúhelník má 3 vrcholy.</a:t>
            </a:r>
          </a:p>
        </p:txBody>
      </p:sp>
      <p:sp>
        <p:nvSpPr>
          <p:cNvPr id="9218" name="AutoShape 2"/>
          <p:cNvSpPr>
            <a:spLocks noChangeArrowheads="1"/>
          </p:cNvSpPr>
          <p:nvPr/>
        </p:nvSpPr>
        <p:spPr bwMode="auto">
          <a:xfrm>
            <a:off x="1619250" y="2519363"/>
            <a:ext cx="3959225" cy="3600450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260475" y="6119813"/>
            <a:ext cx="3333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A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5759450" y="6119813"/>
            <a:ext cx="3333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B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779838" y="2339975"/>
            <a:ext cx="344487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C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1395413" y="1439863"/>
            <a:ext cx="7291387" cy="3268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73224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 sz="3200"/>
              <a:t>Trojúhelník, který má shodné všechny strany se jmenuje......................</a:t>
            </a:r>
          </a:p>
          <a:p>
            <a:endParaRPr lang="cs-CZ"/>
          </a:p>
          <a:p>
            <a:endParaRPr lang="cs-CZ"/>
          </a:p>
        </p:txBody>
      </p:sp>
      <p:sp>
        <p:nvSpPr>
          <p:cNvPr id="10242" name="AutoShape 2"/>
          <p:cNvSpPr>
            <a:spLocks noChangeArrowheads="1"/>
          </p:cNvSpPr>
          <p:nvPr/>
        </p:nvSpPr>
        <p:spPr bwMode="auto">
          <a:xfrm>
            <a:off x="2160588" y="2879725"/>
            <a:ext cx="2879725" cy="2160588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1260475" y="1619250"/>
            <a:ext cx="8434388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7932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 sz="2600"/>
              <a:t>Trojúhelník, který má shodné všechny strany se jmenuje</a:t>
            </a:r>
          </a:p>
          <a:p>
            <a:r>
              <a:rPr lang="cs-CZ" sz="2600"/>
              <a:t> rovnostranný.</a:t>
            </a:r>
          </a:p>
        </p:txBody>
      </p:sp>
      <p:sp>
        <p:nvSpPr>
          <p:cNvPr id="11266" name="AutoShape 2"/>
          <p:cNvSpPr>
            <a:spLocks noChangeArrowheads="1"/>
          </p:cNvSpPr>
          <p:nvPr/>
        </p:nvSpPr>
        <p:spPr bwMode="auto">
          <a:xfrm>
            <a:off x="1979613" y="2879725"/>
            <a:ext cx="3779837" cy="3060700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779838" y="6119813"/>
            <a:ext cx="306387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a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018088" y="4130675"/>
            <a:ext cx="306387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b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2519363" y="4291013"/>
            <a:ext cx="2952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c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6300788" y="6838950"/>
            <a:ext cx="8159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>
            <a:lvl1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/>
              <a:t>a=b=c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1347788" y="1439863"/>
            <a:ext cx="7291387" cy="139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9695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 sz="2800"/>
              <a:t>Trojúhelník, který má shodná 2 ramena se jmenuje...............................</a:t>
            </a:r>
          </a:p>
          <a:p>
            <a:endParaRPr lang="cs-CZ"/>
          </a:p>
          <a:p>
            <a:endParaRPr lang="cs-CZ"/>
          </a:p>
        </p:txBody>
      </p:sp>
      <p:sp>
        <p:nvSpPr>
          <p:cNvPr id="12290" name="AutoShape 2"/>
          <p:cNvSpPr>
            <a:spLocks noChangeArrowheads="1"/>
          </p:cNvSpPr>
          <p:nvPr/>
        </p:nvSpPr>
        <p:spPr bwMode="auto">
          <a:xfrm>
            <a:off x="3779838" y="2700338"/>
            <a:ext cx="1439862" cy="2700337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500563" y="5580063"/>
            <a:ext cx="306387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a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040313" y="3779838"/>
            <a:ext cx="306387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b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779838" y="3779838"/>
            <a:ext cx="2952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c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7559675" y="6300788"/>
            <a:ext cx="55562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c=b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1619250" y="1397000"/>
            <a:ext cx="7559675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7932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pPr algn="ctr"/>
            <a:r>
              <a:rPr lang="cs-CZ" sz="2600"/>
              <a:t>Trojúhelník, který má shodná 2 ramena, se nazývá rovnoramenný. </a:t>
            </a:r>
          </a:p>
        </p:txBody>
      </p:sp>
      <p:sp>
        <p:nvSpPr>
          <p:cNvPr id="13314" name="AutoShape 2"/>
          <p:cNvSpPr>
            <a:spLocks noChangeArrowheads="1"/>
          </p:cNvSpPr>
          <p:nvPr/>
        </p:nvSpPr>
        <p:spPr bwMode="auto">
          <a:xfrm>
            <a:off x="3600450" y="2519363"/>
            <a:ext cx="1979613" cy="3240087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4500563" y="5940425"/>
            <a:ext cx="306387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a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5400675" y="3959225"/>
            <a:ext cx="306388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b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767138" y="3959225"/>
            <a:ext cx="2952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c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7191375" y="7019925"/>
            <a:ext cx="55562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b=c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503238" y="1768475"/>
            <a:ext cx="9070975" cy="498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8224" rIns="0" bIns="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pPr>
              <a:spcAft>
                <a:spcPts val="1425"/>
              </a:spcAft>
            </a:pPr>
            <a:r>
              <a:rPr lang="cs-CZ" sz="3200">
                <a:cs typeface="DejaVu Sans" charset="0"/>
              </a:rPr>
              <a:t>Trojúhelník, jehož 2 strany svírají pravý úhel se jmenuje.......................</a:t>
            </a:r>
          </a:p>
          <a:p>
            <a:pPr>
              <a:spcAft>
                <a:spcPts val="1425"/>
              </a:spcAft>
            </a:pPr>
            <a:endParaRPr lang="cs-CZ" sz="3200">
              <a:cs typeface="DejaVu Sans" charset="0"/>
            </a:endParaRPr>
          </a:p>
          <a:p>
            <a:pPr>
              <a:spcAft>
                <a:spcPts val="1425"/>
              </a:spcAft>
            </a:pPr>
            <a:endParaRPr lang="cs-CZ" sz="3200">
              <a:cs typeface="DejaVu Sans" charset="0"/>
            </a:endParaRPr>
          </a:p>
        </p:txBody>
      </p:sp>
      <p:sp>
        <p:nvSpPr>
          <p:cNvPr id="14338" name="AutoShape 2"/>
          <p:cNvSpPr>
            <a:spLocks noChangeArrowheads="1"/>
          </p:cNvSpPr>
          <p:nvPr/>
        </p:nvSpPr>
        <p:spPr bwMode="auto">
          <a:xfrm>
            <a:off x="3240088" y="3240088"/>
            <a:ext cx="3060700" cy="2339975"/>
          </a:xfrm>
          <a:prstGeom prst="rtTriangle">
            <a:avLst/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679950" y="5759450"/>
            <a:ext cx="306388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a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859338" y="4110038"/>
            <a:ext cx="306387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b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879725" y="4319588"/>
            <a:ext cx="2952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c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1079500" y="1619250"/>
            <a:ext cx="8780463" cy="91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7932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 sz="2600"/>
              <a:t>Trojúhelník, jehož dvě strany svírají pravý úhel se jmenuje </a:t>
            </a:r>
          </a:p>
          <a:p>
            <a:r>
              <a:rPr lang="cs-CZ" sz="3200"/>
              <a:t>pravoúhlý.</a:t>
            </a:r>
          </a:p>
        </p:txBody>
      </p:sp>
      <p:sp>
        <p:nvSpPr>
          <p:cNvPr id="15362" name="AutoShape 2"/>
          <p:cNvSpPr>
            <a:spLocks noChangeArrowheads="1"/>
          </p:cNvSpPr>
          <p:nvPr/>
        </p:nvSpPr>
        <p:spPr bwMode="auto">
          <a:xfrm>
            <a:off x="3600450" y="3240088"/>
            <a:ext cx="3779838" cy="3419475"/>
          </a:xfrm>
          <a:prstGeom prst="rtTriangle">
            <a:avLst/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523875" y="1439863"/>
            <a:ext cx="9032875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8224" rIns="0" bIns="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pPr>
              <a:spcAft>
                <a:spcPts val="1425"/>
              </a:spcAft>
            </a:pPr>
            <a:r>
              <a:rPr lang="cs-CZ" sz="3200">
                <a:cs typeface="DejaVu Sans" charset="0"/>
              </a:rPr>
              <a:t>Vrcholy trojúhelníku označujeme ............................  ............................</a:t>
            </a:r>
          </a:p>
        </p:txBody>
      </p:sp>
      <p:sp>
        <p:nvSpPr>
          <p:cNvPr id="16386" name="AutoShape 2"/>
          <p:cNvSpPr>
            <a:spLocks noChangeArrowheads="1"/>
          </p:cNvSpPr>
          <p:nvPr/>
        </p:nvSpPr>
        <p:spPr bwMode="auto">
          <a:xfrm>
            <a:off x="720725" y="2879725"/>
            <a:ext cx="3779838" cy="3419475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523875" y="1439863"/>
            <a:ext cx="9032875" cy="273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8224" rIns="0" bIns="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pPr algn="ctr">
              <a:spcAft>
                <a:spcPts val="1425"/>
              </a:spcAft>
            </a:pPr>
            <a:r>
              <a:rPr lang="cs-CZ" sz="3200">
                <a:cs typeface="DejaVu Sans" charset="0"/>
              </a:rPr>
              <a:t>Vrcholy trojúhelníku označujeme velkými písmeny.</a:t>
            </a:r>
          </a:p>
        </p:txBody>
      </p:sp>
      <p:sp>
        <p:nvSpPr>
          <p:cNvPr id="17410" name="AutoShape 2"/>
          <p:cNvSpPr>
            <a:spLocks noChangeArrowheads="1"/>
          </p:cNvSpPr>
          <p:nvPr/>
        </p:nvSpPr>
        <p:spPr bwMode="auto">
          <a:xfrm>
            <a:off x="1260475" y="2879725"/>
            <a:ext cx="3779838" cy="3240088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900113" y="6300788"/>
            <a:ext cx="179387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A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219700" y="6292850"/>
            <a:ext cx="3333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B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200400" y="2519363"/>
            <a:ext cx="344488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C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1439863" y="1968500"/>
            <a:ext cx="8397875" cy="43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6167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 sz="2400"/>
              <a:t>Obvod trojúhelníku vypočítame jako součet ...........................</a:t>
            </a:r>
          </a:p>
        </p:txBody>
      </p:sp>
      <p:sp>
        <p:nvSpPr>
          <p:cNvPr id="18434" name="AutoShape 2"/>
          <p:cNvSpPr>
            <a:spLocks noChangeArrowheads="1"/>
          </p:cNvSpPr>
          <p:nvPr/>
        </p:nvSpPr>
        <p:spPr bwMode="auto">
          <a:xfrm>
            <a:off x="1619250" y="2879725"/>
            <a:ext cx="3779838" cy="3060700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419475" y="6119813"/>
            <a:ext cx="306388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a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665663" y="3959225"/>
            <a:ext cx="306387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b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160588" y="3959225"/>
            <a:ext cx="2952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c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 txBox="1">
            <a:spLocks noChangeArrowheads="1"/>
          </p:cNvSpPr>
          <p:nvPr/>
        </p:nvSpPr>
        <p:spPr bwMode="auto">
          <a:xfrm>
            <a:off x="841375" y="1439863"/>
            <a:ext cx="8397875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6167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 sz="2400"/>
              <a:t>Obvod trojúhelníku vypočítame jako součet jeho stran.</a:t>
            </a:r>
          </a:p>
        </p:txBody>
      </p:sp>
      <p:sp>
        <p:nvSpPr>
          <p:cNvPr id="19458" name="AutoShape 2"/>
          <p:cNvSpPr>
            <a:spLocks noChangeArrowheads="1"/>
          </p:cNvSpPr>
          <p:nvPr/>
        </p:nvSpPr>
        <p:spPr bwMode="auto">
          <a:xfrm>
            <a:off x="1800225" y="2339975"/>
            <a:ext cx="3600450" cy="3419475"/>
          </a:xfrm>
          <a:prstGeom prst="triangle">
            <a:avLst>
              <a:gd name="adj" fmla="val 500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600450" y="6099175"/>
            <a:ext cx="306388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a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5029200" y="3779838"/>
            <a:ext cx="306388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b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300288" y="3779838"/>
            <a:ext cx="2952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cs-CZ">
                <a:solidFill>
                  <a:srgbClr val="000000"/>
                </a:solidFill>
                <a:ea typeface="WenQuanYi Micro Hei" charset="0"/>
                <a:cs typeface="WenQuanYi Micro Hei" charset="0"/>
              </a:rPr>
              <a:t>c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5940425" y="6480175"/>
            <a:ext cx="1192213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>
            <a:lvl1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1pPr>
            <a:lvl2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2pPr>
            <a:lvl3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3pPr>
            <a:lvl4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4pPr>
            <a:lvl5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WenQuanYi Micro Hei" charset="0"/>
                <a:cs typeface="WenQuanYi Micro Hei" charset="0"/>
              </a:defRPr>
            </a:lvl9pPr>
          </a:lstStyle>
          <a:p>
            <a:r>
              <a:rPr lang="cs-CZ"/>
              <a:t>O= a+b+c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ICT -prezentace Mg-trojúhelník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Arial"/>
        <a:ea typeface="WenQuanYi Micro Hei"/>
        <a:cs typeface="WenQuanYi Micro Hei"/>
      </a:majorFont>
      <a:minorFont>
        <a:latin typeface="Arial"/>
        <a:ea typeface="WenQuanYi Micro Hei"/>
        <a:cs typeface="WenQuanYi Micro Hei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Bitstream Vera Sans"/>
        <a:ea typeface="msmincho"/>
        <a:cs typeface="msmincho"/>
      </a:majorFont>
      <a:minorFont>
        <a:latin typeface="Times New Roman"/>
        <a:ea typeface="msmincho"/>
        <a:cs typeface="msmincho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Arial"/>
        <a:ea typeface=""/>
        <a:cs typeface="DejaVu Sans"/>
      </a:majorFont>
      <a:minorFont>
        <a:latin typeface="Arial"/>
        <a:ea typeface=""/>
        <a:cs typeface="DejaVu San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ICT -prezentace Mg-trojúhelník</Template>
  <TotalTime>20</TotalTime>
  <Words>244</Words>
  <Application>Microsoft Office PowerPoint</Application>
  <PresentationFormat>Vlastní</PresentationFormat>
  <Paragraphs>79</Paragraphs>
  <Slides>16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ICT -prezentace Mg-trojúhelník</vt:lpstr>
      <vt:lpstr>Motiv systému Office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sborovna</dc:creator>
  <cp:lastModifiedBy>Učitel</cp:lastModifiedBy>
  <cp:revision>4</cp:revision>
  <cp:lastPrinted>1601-01-01T00:00:00Z</cp:lastPrinted>
  <dcterms:created xsi:type="dcterms:W3CDTF">2011-10-07T11:27:48Z</dcterms:created>
  <dcterms:modified xsi:type="dcterms:W3CDTF">2012-04-27T09:17:31Z</dcterms:modified>
</cp:coreProperties>
</file>