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1" r:id="rId5"/>
    <p:sldId id="260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31" autoAdjust="0"/>
    <p:restoredTop sz="94660"/>
  </p:normalViewPr>
  <p:slideViewPr>
    <p:cSldViewPr>
      <p:cViewPr>
        <p:scale>
          <a:sx n="50" d="100"/>
          <a:sy n="50" d="100"/>
        </p:scale>
        <p:origin x="-2784" y="-13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VY_32_INOVACE_10/01_HUDEBNÍ NÁSTROJE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MŠ a ZŠ Veselí n. 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Josef Řičica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Hudební nástroje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7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D417602-997B-4184-A39A-55A04192C23D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06B4143-449D-4C9B-817F-81AC9006AB20}" type="presOf" srcId="{D8197B8C-B260-4A16-BDF4-0947B075E274}" destId="{5A5FFA88-C948-4069-8E93-59FA12366E83}" srcOrd="1" destOrd="0" presId="urn:microsoft.com/office/officeart/2005/8/layout/target3"/>
    <dgm:cxn modelId="{77502290-22D4-4CB8-92C5-FC5CFE9171FE}" type="presOf" srcId="{4C35D32F-0EAB-4CD7-82EE-45574DC2A586}" destId="{8BEBB6EC-1DAA-4CAC-8A25-BC0FCBD5DBD5}" srcOrd="0" destOrd="0" presId="urn:microsoft.com/office/officeart/2005/8/layout/target3"/>
    <dgm:cxn modelId="{F6FA8DD4-90C0-40DB-AF9C-0929565F8926}" type="presOf" srcId="{D1B46980-6531-4606-95E6-44980827E919}" destId="{2BE915AB-18AA-4053-B92C-3BFC9ED204BB}" srcOrd="1" destOrd="0" presId="urn:microsoft.com/office/officeart/2005/8/layout/target3"/>
    <dgm:cxn modelId="{3414D832-A790-4676-A148-435777157277}" type="presOf" srcId="{D1D4F407-5343-4D3F-B5B9-D407B03CAEB4}" destId="{AED2198E-93D5-4001-81B4-73124B309672}" srcOrd="1" destOrd="0" presId="urn:microsoft.com/office/officeart/2005/8/layout/target3"/>
    <dgm:cxn modelId="{60F824A8-D8D4-4FFC-8950-410514F52BB3}" type="presOf" srcId="{D1B46980-6531-4606-95E6-44980827E919}" destId="{6140AFEC-043D-4C43-A2F9-D0F5331DF3A3}" srcOrd="0" destOrd="0" presId="urn:microsoft.com/office/officeart/2005/8/layout/target3"/>
    <dgm:cxn modelId="{01EFECA9-9709-42B8-A748-7F280471A342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8B61EC9-0225-432E-8D11-C8F0C8D3B856}" type="presOf" srcId="{D8197B8C-B260-4A16-BDF4-0947B075E274}" destId="{25B08C86-7E15-44DC-BE7F-FFB55DD49D12}" srcOrd="0" destOrd="0" presId="urn:microsoft.com/office/officeart/2005/8/layout/target3"/>
    <dgm:cxn modelId="{2D95CD9A-C051-455B-9483-22E46521800B}" type="presOf" srcId="{B651F6E3-6281-48DB-9319-2AEAFDAE7572}" destId="{6BB5E863-4638-4E1D-BFDE-399D028AC4ED}" srcOrd="1" destOrd="0" presId="urn:microsoft.com/office/officeart/2005/8/layout/target3"/>
    <dgm:cxn modelId="{CFE9CCF5-7BC7-43C7-8782-0B72EE3091A0}" type="presOf" srcId="{D1D4F407-5343-4D3F-B5B9-D407B03CAEB4}" destId="{D005CE8C-CC26-4C3E-AC11-E15060ECD759}" srcOrd="0" destOrd="0" presId="urn:microsoft.com/office/officeart/2005/8/layout/target3"/>
    <dgm:cxn modelId="{B3170C2D-2AAC-4FE4-AD70-0817A2C506C6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63248C1-6F8B-4924-AFFD-C3CF2D8C24D1}" type="presParOf" srcId="{333A1088-737F-45CB-B68E-254E46348037}" destId="{F5ABB229-8D3B-4694-996A-96F23CF14429}" srcOrd="0" destOrd="0" presId="urn:microsoft.com/office/officeart/2005/8/layout/target3"/>
    <dgm:cxn modelId="{4B477220-8554-4D3C-8E94-DE690FB7D6F1}" type="presParOf" srcId="{333A1088-737F-45CB-B68E-254E46348037}" destId="{F41139FD-01EE-4571-8B17-4FB00FC51163}" srcOrd="1" destOrd="0" presId="urn:microsoft.com/office/officeart/2005/8/layout/target3"/>
    <dgm:cxn modelId="{CD663903-7754-4DC7-A999-153CBE979A9E}" type="presParOf" srcId="{333A1088-737F-45CB-B68E-254E46348037}" destId="{D005CE8C-CC26-4C3E-AC11-E15060ECD759}" srcOrd="2" destOrd="0" presId="urn:microsoft.com/office/officeart/2005/8/layout/target3"/>
    <dgm:cxn modelId="{F7F1053D-2784-431B-9225-A0B8C3FE38FA}" type="presParOf" srcId="{333A1088-737F-45CB-B68E-254E46348037}" destId="{2C702D82-9B77-49B7-9568-BB8EB47C3372}" srcOrd="3" destOrd="0" presId="urn:microsoft.com/office/officeart/2005/8/layout/target3"/>
    <dgm:cxn modelId="{A3CE097D-6203-49BE-87EC-DAF82E7EE45A}" type="presParOf" srcId="{333A1088-737F-45CB-B68E-254E46348037}" destId="{A52A0455-90FF-4808-ABD0-F02540D31D5A}" srcOrd="4" destOrd="0" presId="urn:microsoft.com/office/officeart/2005/8/layout/target3"/>
    <dgm:cxn modelId="{37620C89-53C3-4E09-9FB7-105A0767A558}" type="presParOf" srcId="{333A1088-737F-45CB-B68E-254E46348037}" destId="{6140AFEC-043D-4C43-A2F9-D0F5331DF3A3}" srcOrd="5" destOrd="0" presId="urn:microsoft.com/office/officeart/2005/8/layout/target3"/>
    <dgm:cxn modelId="{DCFB0FC4-3CF3-435D-95E5-D460EFF4262F}" type="presParOf" srcId="{333A1088-737F-45CB-B68E-254E46348037}" destId="{9358AC05-5D7D-4327-9F80-1AD486AEA664}" srcOrd="6" destOrd="0" presId="urn:microsoft.com/office/officeart/2005/8/layout/target3"/>
    <dgm:cxn modelId="{C3519E62-0424-4B52-B192-EEE4675D8D88}" type="presParOf" srcId="{333A1088-737F-45CB-B68E-254E46348037}" destId="{313FC574-E1CD-4FB4-B054-0B805CE0447D}" srcOrd="7" destOrd="0" presId="urn:microsoft.com/office/officeart/2005/8/layout/target3"/>
    <dgm:cxn modelId="{3C6556D6-79D7-4161-8B56-62FCFC1FDB38}" type="presParOf" srcId="{333A1088-737F-45CB-B68E-254E46348037}" destId="{619D679B-A015-4ECF-8348-D1034C574F40}" srcOrd="8" destOrd="0" presId="urn:microsoft.com/office/officeart/2005/8/layout/target3"/>
    <dgm:cxn modelId="{D5F8B557-342C-4D5E-A187-4DA06E9BBE16}" type="presParOf" srcId="{333A1088-737F-45CB-B68E-254E46348037}" destId="{322283A8-4A27-4CDA-BAE3-F381106A9174}" srcOrd="9" destOrd="0" presId="urn:microsoft.com/office/officeart/2005/8/layout/target3"/>
    <dgm:cxn modelId="{5BEFB643-4029-4791-B52B-CD3D4AB8947C}" type="presParOf" srcId="{333A1088-737F-45CB-B68E-254E46348037}" destId="{FFC9F71D-1B4F-4AD9-A4A6-86ADEFC8AF5C}" srcOrd="10" destOrd="0" presId="urn:microsoft.com/office/officeart/2005/8/layout/target3"/>
    <dgm:cxn modelId="{A215D6F0-FE5C-4A80-9897-0A95339879FB}" type="presParOf" srcId="{333A1088-737F-45CB-B68E-254E46348037}" destId="{25B08C86-7E15-44DC-BE7F-FFB55DD49D12}" srcOrd="11" destOrd="0" presId="urn:microsoft.com/office/officeart/2005/8/layout/target3"/>
    <dgm:cxn modelId="{820B701C-48CC-42C6-9E11-6CD1DD97BB0F}" type="presParOf" srcId="{333A1088-737F-45CB-B68E-254E46348037}" destId="{76644BE8-9D7C-4C09-B250-3D10AF48CBB7}" srcOrd="12" destOrd="0" presId="urn:microsoft.com/office/officeart/2005/8/layout/target3"/>
    <dgm:cxn modelId="{89221FC9-DBAF-4D22-80A1-52072B2882E4}" type="presParOf" srcId="{333A1088-737F-45CB-B68E-254E46348037}" destId="{EE85B701-7295-41C0-BA7A-34D3756A2AE6}" srcOrd="13" destOrd="0" presId="urn:microsoft.com/office/officeart/2005/8/layout/target3"/>
    <dgm:cxn modelId="{DFCCC2D5-5EA1-4EC4-80D1-10C3A76DDF5E}" type="presParOf" srcId="{333A1088-737F-45CB-B68E-254E46348037}" destId="{8BEBB6EC-1DAA-4CAC-8A25-BC0FCBD5DBD5}" srcOrd="14" destOrd="0" presId="urn:microsoft.com/office/officeart/2005/8/layout/target3"/>
    <dgm:cxn modelId="{46917CB8-1607-483D-B2BB-F8CABA11CEAA}" type="presParOf" srcId="{333A1088-737F-45CB-B68E-254E46348037}" destId="{AED2198E-93D5-4001-81B4-73124B309672}" srcOrd="15" destOrd="0" presId="urn:microsoft.com/office/officeart/2005/8/layout/target3"/>
    <dgm:cxn modelId="{E88E3488-799F-4C41-B652-BCBAFEED193F}" type="presParOf" srcId="{333A1088-737F-45CB-B68E-254E46348037}" destId="{2BE915AB-18AA-4053-B92C-3BFC9ED204BB}" srcOrd="16" destOrd="0" presId="urn:microsoft.com/office/officeart/2005/8/layout/target3"/>
    <dgm:cxn modelId="{6B3ACCF7-F4B7-41E4-B642-6F9BD5065005}" type="presParOf" srcId="{333A1088-737F-45CB-B68E-254E46348037}" destId="{6BB5E863-4638-4E1D-BFDE-399D028AC4ED}" srcOrd="17" destOrd="0" presId="urn:microsoft.com/office/officeart/2005/8/layout/target3"/>
    <dgm:cxn modelId="{D6F36C24-9FE9-4A94-BC6B-6EFE34B6E842}" type="presParOf" srcId="{333A1088-737F-45CB-B68E-254E46348037}" destId="{5A5FFA88-C948-4069-8E93-59FA12366E83}" srcOrd="18" destOrd="0" presId="urn:microsoft.com/office/officeart/2005/8/layout/target3"/>
    <dgm:cxn modelId="{C5E0D3BD-C5DC-428B-8BB0-24E79A05B87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24143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MŠ a ZŠ Veselí n. M., Kollárova 1045</a:t>
          </a:r>
          <a:endParaRPr lang="cs-CZ" sz="2000" kern="1200" dirty="0"/>
        </a:p>
      </dsp:txBody>
      <dsp:txXfrm>
        <a:off x="1224143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Josef Řičica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VY_32_INOVACE_10/01_HUDEBNÍ NÁSTROJE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Hudební nástroje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226A0-BB66-45A2-8CEC-7BA2A0A73682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B452A-E3F4-491E-9D59-A7D40079E16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9350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226A0-BB66-45A2-8CEC-7BA2A0A73682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B452A-E3F4-491E-9D59-A7D40079E16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0621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226A0-BB66-45A2-8CEC-7BA2A0A73682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B452A-E3F4-491E-9D59-A7D40079E16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3538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226A0-BB66-45A2-8CEC-7BA2A0A73682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B452A-E3F4-491E-9D59-A7D40079E16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0091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226A0-BB66-45A2-8CEC-7BA2A0A73682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B452A-E3F4-491E-9D59-A7D40079E16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9996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226A0-BB66-45A2-8CEC-7BA2A0A73682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B452A-E3F4-491E-9D59-A7D40079E16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72870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226A0-BB66-45A2-8CEC-7BA2A0A73682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B452A-E3F4-491E-9D59-A7D40079E16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95778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226A0-BB66-45A2-8CEC-7BA2A0A73682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B452A-E3F4-491E-9D59-A7D40079E16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62388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226A0-BB66-45A2-8CEC-7BA2A0A73682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B452A-E3F4-491E-9D59-A7D40079E16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410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226A0-BB66-45A2-8CEC-7BA2A0A73682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B452A-E3F4-491E-9D59-A7D40079E16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37227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226A0-BB66-45A2-8CEC-7BA2A0A73682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B452A-E3F4-491E-9D59-A7D40079E16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35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5226A0-BB66-45A2-8CEC-7BA2A0A73682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4B452A-E3F4-491E-9D59-A7D40079E16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6915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2095" y="4663166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36277601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62627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Anotace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Materiál je určen do hudební výchovy pro žáky základní školy praktické v 7. ročníku. Slouží k názornému seznámení s hudebními nástroji, jejich rozlišování a seznámení s jejich zvukem.</a:t>
            </a:r>
          </a:p>
          <a:p>
            <a:r>
              <a:rPr lang="cs-CZ" sz="2400" dirty="0" smtClean="0"/>
              <a:t>Materiál slouží pro práci na interaktivní tabuli</a:t>
            </a:r>
          </a:p>
          <a:p>
            <a:r>
              <a:rPr lang="cs-CZ" sz="2400" dirty="0" smtClean="0"/>
              <a:t>Vytvořeno: říjen 2011</a:t>
            </a:r>
          </a:p>
          <a:p>
            <a:r>
              <a:rPr lang="cs-CZ" sz="2400" dirty="0" smtClean="0"/>
              <a:t>Ověřeno: 15. listopadu </a:t>
            </a:r>
            <a:r>
              <a:rPr lang="cs-CZ" sz="2400" dirty="0" smtClean="0"/>
              <a:t>2011</a:t>
            </a:r>
          </a:p>
          <a:p>
            <a:r>
              <a:rPr lang="cs-CZ" sz="2400" dirty="0"/>
              <a:t>Žáci se názorně seznámili s </a:t>
            </a:r>
            <a:r>
              <a:rPr lang="cs-CZ" sz="2400" dirty="0" smtClean="0"/>
              <a:t>rozdělením </a:t>
            </a:r>
            <a:r>
              <a:rPr lang="cs-CZ" sz="2400" smtClean="0"/>
              <a:t>hudebních nástrojů </a:t>
            </a:r>
            <a:r>
              <a:rPr lang="cs-CZ" sz="2400" dirty="0" smtClean="0"/>
              <a:t>podle jejich tvarů, funkčnosti, historie, využití </a:t>
            </a:r>
            <a:r>
              <a:rPr lang="cs-CZ" sz="2400"/>
              <a:t>i </a:t>
            </a:r>
            <a:r>
              <a:rPr lang="cs-CZ" sz="2400" smtClean="0"/>
              <a:t>zvuků.</a:t>
            </a:r>
            <a:endParaRPr lang="cs-CZ" sz="2400" dirty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706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Co je hudební nástroj?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/>
          </a:bodyPr>
          <a:lstStyle/>
          <a:p>
            <a:endParaRPr lang="cs-CZ" sz="2400" b="1" dirty="0" smtClean="0"/>
          </a:p>
          <a:p>
            <a:endParaRPr lang="cs-CZ" sz="2400" dirty="0" smtClean="0"/>
          </a:p>
          <a:p>
            <a:r>
              <a:rPr lang="cs-CZ" sz="2400" dirty="0"/>
              <a:t>h</a:t>
            </a:r>
            <a:r>
              <a:rPr lang="cs-CZ" sz="2400" dirty="0" smtClean="0"/>
              <a:t>udební nástroj je zařízení k vydávání tónů a zvuků používaných v hudbě 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éměř vše, co vydává zvuk, může být použito jako hudební nástroj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30798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Rozdělení hudebních nástrojů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712968" cy="4968552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endParaRPr lang="cs-CZ" sz="2400" u="sng" dirty="0" smtClean="0"/>
          </a:p>
          <a:p>
            <a:pPr marL="0" indent="0">
              <a:buNone/>
            </a:pPr>
            <a:r>
              <a:rPr lang="cs-CZ" sz="2400" dirty="0" smtClean="0"/>
              <a:t>                                          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             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800" dirty="0" smtClean="0"/>
              <a:t>Hudební nástroje 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134720" y="1975008"/>
            <a:ext cx="30215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trunné 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126708" y="3330237"/>
            <a:ext cx="30375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echové 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103044" y="4842550"/>
            <a:ext cx="30375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e</a:t>
            </a:r>
            <a:r>
              <a:rPr lang="cs-CZ" sz="2800" dirty="0" smtClean="0"/>
              <a:t>lektrické </a:t>
            </a:r>
            <a:endParaRPr lang="cs-CZ" sz="2800" dirty="0"/>
          </a:p>
        </p:txBody>
      </p:sp>
      <p:cxnSp>
        <p:nvCxnSpPr>
          <p:cNvPr id="38" name="Přímá spojnice se šipkou 37"/>
          <p:cNvCxnSpPr>
            <a:endCxn id="22" idx="1"/>
          </p:cNvCxnSpPr>
          <p:nvPr/>
        </p:nvCxnSpPr>
        <p:spPr>
          <a:xfrm flipV="1">
            <a:off x="3203848" y="2236618"/>
            <a:ext cx="930872" cy="1355229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endCxn id="24" idx="1"/>
          </p:cNvCxnSpPr>
          <p:nvPr/>
        </p:nvCxnSpPr>
        <p:spPr>
          <a:xfrm>
            <a:off x="3203848" y="3591847"/>
            <a:ext cx="92286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>
            <a:endCxn id="25" idx="1"/>
          </p:cNvCxnSpPr>
          <p:nvPr/>
        </p:nvCxnSpPr>
        <p:spPr>
          <a:xfrm>
            <a:off x="3203848" y="3591847"/>
            <a:ext cx="899196" cy="151231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3032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1. Strunné nástroje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435280" cy="5472608"/>
          </a:xfrm>
        </p:spPr>
        <p:txBody>
          <a:bodyPr>
            <a:normAutofit/>
          </a:bodyPr>
          <a:lstStyle/>
          <a:p>
            <a:r>
              <a:rPr lang="cs-CZ" sz="2400" dirty="0"/>
              <a:t>t</a:t>
            </a:r>
            <a:r>
              <a:rPr lang="cs-CZ" sz="2400" dirty="0" smtClean="0"/>
              <a:t>ón se vytváří rozechvěním struny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truna je drát nebo vlákno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Patří sem např.: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</a:t>
            </a:r>
            <a:r>
              <a:rPr lang="cs-CZ" sz="2400" dirty="0"/>
              <a:t> </a:t>
            </a:r>
            <a:r>
              <a:rPr lang="cs-CZ" sz="2400" dirty="0" smtClean="0"/>
              <a:t>→  housle                                                      →  kontrabas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→  kytara                                                       →  harfa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→  klavír                                                         →   viola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1032" name="Picture 8" descr="C:\Users\Gabriella\AppData\Local\Microsoft\Windows\Temporary Internet Files\Content.IE5\1PAD5I8I\MP9003827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090292"/>
            <a:ext cx="1179870" cy="842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Zástupný symbol pro obsah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5162" y="2980272"/>
            <a:ext cx="754075" cy="1062801"/>
          </a:xfrm>
          <a:prstGeom prst="rect">
            <a:avLst/>
          </a:prstGeom>
        </p:spPr>
      </p:pic>
      <p:pic>
        <p:nvPicPr>
          <p:cNvPr id="1035" name="Picture 11" descr="C:\Users\Gabriella\AppData\Local\Microsoft\Windows\Temporary Internet Files\Content.IE5\0Y3LVQ6P\MP9001750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5162" y="4193250"/>
            <a:ext cx="754075" cy="1131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Gabriella\AppData\Local\Microsoft\Windows\Temporary Internet Files\Content.IE5\V7P2VZ3Z\MP90017504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569260"/>
            <a:ext cx="859160" cy="1288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Documents and Settings\ricica\Local Settings\Temporary Internet Files\Content.IE5\JB9NTWGH\MP900422218[1].jpg"/>
          <p:cNvPicPr>
            <a:picLocks noGrp="1"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1422" y="5817846"/>
            <a:ext cx="1187815" cy="79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Gabriella\AppData\Local\Microsoft\Windows\Temporary Internet Files\Content.IE5\1PAD5I8I\MC900441302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93014">
            <a:off x="421175" y="4088803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2085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2. Dechové nástroje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5069161"/>
          </a:xfrm>
        </p:spPr>
        <p:txBody>
          <a:bodyPr>
            <a:normAutofit/>
          </a:bodyPr>
          <a:lstStyle/>
          <a:p>
            <a:r>
              <a:rPr lang="cs-CZ" sz="2400" dirty="0"/>
              <a:t>t</a:t>
            </a:r>
            <a:r>
              <a:rPr lang="cs-CZ" sz="2400" dirty="0" smtClean="0"/>
              <a:t>ón se vytváří fouknutím do nástroje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Patří sem např.: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→  flétna                                                       →   trubka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→  saxofon                                                    →  harmonika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→</a:t>
            </a:r>
            <a:r>
              <a:rPr lang="cs-CZ" sz="2400" dirty="0"/>
              <a:t>  fagot                                                         </a:t>
            </a:r>
            <a:r>
              <a:rPr lang="cs-CZ" sz="2400" dirty="0" smtClean="0"/>
              <a:t>→  varhany   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642" y="2977933"/>
            <a:ext cx="1204054" cy="752535"/>
          </a:xfrm>
          <a:prstGeom prst="rect">
            <a:avLst/>
          </a:prstGeom>
        </p:spPr>
      </p:pic>
      <p:pic>
        <p:nvPicPr>
          <p:cNvPr id="2052" name="Picture 4" descr="C:\Users\Gabriella\AppData\Local\Microsoft\Windows\Temporary Internet Files\Content.IE5\1PAD5I8I\MP9003827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642" y="4138626"/>
            <a:ext cx="806304" cy="112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Gabriella\AppData\Local\Microsoft\Windows\Temporary Internet Files\Content.IE5\0Y3LVQ6P\MC9003906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12257">
            <a:off x="721151" y="5563593"/>
            <a:ext cx="627284" cy="1105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Gabriella\AppData\Local\Microsoft\Windows\Temporary Internet Files\Content.IE5\3NC49XB1\MP90038278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977933"/>
            <a:ext cx="1053548" cy="752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Gabriella\AppData\Local\Microsoft\Windows\Temporary Internet Files\Content.IE5\1PAD5I8I\MP90038276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80118"/>
            <a:ext cx="1184176" cy="845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5563593"/>
            <a:ext cx="1184176" cy="888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341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Elektrické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22936"/>
          </a:xfrm>
        </p:spPr>
        <p:txBody>
          <a:bodyPr>
            <a:normAutofit fontScale="55000" lnSpcReduction="20000"/>
          </a:bodyPr>
          <a:lstStyle/>
          <a:p>
            <a:r>
              <a:rPr lang="cs-CZ" sz="4400" dirty="0"/>
              <a:t>t</a:t>
            </a:r>
            <a:r>
              <a:rPr lang="cs-CZ" sz="4400" dirty="0" smtClean="0"/>
              <a:t>yto nástroje jsou zapojeny do elektřiny</a:t>
            </a:r>
          </a:p>
          <a:p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Patří sem např.: 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                  →  elektrická kytara</a:t>
            </a:r>
            <a:endParaRPr lang="cs-CZ" sz="4400" dirty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                      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                        →  keyboard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/>
              <a:t>  </a:t>
            </a:r>
            <a:r>
              <a:rPr lang="cs-CZ" sz="4400" dirty="0" smtClean="0"/>
              <a:t>                        → theremin (je ovládán pohybem paží)</a:t>
            </a:r>
            <a:endParaRPr lang="cs-CZ" sz="4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052" name="Picture 4" descr="C:\Users\Gabriella\AppData\Local\Microsoft\Windows\Temporary Internet Files\Content.IE5\1PAD5I8I\MP9003853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305" y="2996952"/>
            <a:ext cx="936103" cy="117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Gabriella\AppData\Local\Microsoft\Windows\Temporary Internet Files\Content.IE5\3NC49XB1\MP90038538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305" y="4408740"/>
            <a:ext cx="1284987" cy="917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442" y="5589239"/>
            <a:ext cx="1277850" cy="1033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37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Citace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400" dirty="0" smtClean="0"/>
              <a:t>Ilustrace : www.office.microsoft.com</a:t>
            </a:r>
          </a:p>
          <a:p>
            <a:r>
              <a:rPr lang="cs-CZ" sz="2400" dirty="0" smtClean="0"/>
              <a:t>http://cs.wikipedia.org/wiki/Zobcová_flétna</a:t>
            </a:r>
          </a:p>
          <a:p>
            <a:r>
              <a:rPr lang="cs-CZ" sz="2400" dirty="0" smtClean="0"/>
              <a:t>http://cs.wikipedia.org/wiki/Varhany</a:t>
            </a:r>
          </a:p>
          <a:p>
            <a:r>
              <a:rPr lang="cs-CZ" sz="2400" dirty="0"/>
              <a:t>http://cs.wikipedia.org/wiki/Theremin</a:t>
            </a: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4619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440</TotalTime>
  <Words>224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Co je hudební nástroj?</vt:lpstr>
      <vt:lpstr>Rozdělení hudebních nástrojů</vt:lpstr>
      <vt:lpstr>1. Strunné nástroje</vt:lpstr>
      <vt:lpstr>2. Dechové nástroje</vt:lpstr>
      <vt:lpstr>3. Elektrické nástroje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Gabriella</dc:creator>
  <cp:lastModifiedBy>ricica</cp:lastModifiedBy>
  <cp:revision>18</cp:revision>
  <dcterms:created xsi:type="dcterms:W3CDTF">2011-12-09T19:17:11Z</dcterms:created>
  <dcterms:modified xsi:type="dcterms:W3CDTF">2012-01-05T09:38:17Z</dcterms:modified>
</cp:coreProperties>
</file>