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0" r:id="rId2"/>
    <p:sldId id="276" r:id="rId3"/>
    <p:sldId id="282" r:id="rId4"/>
    <p:sldId id="292" r:id="rId5"/>
    <p:sldId id="281" r:id="rId6"/>
    <p:sldId id="284" r:id="rId7"/>
    <p:sldId id="296" r:id="rId8"/>
    <p:sldId id="293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E66C"/>
    <a:srgbClr val="99FF33"/>
    <a:srgbClr val="CEF50B"/>
    <a:srgbClr val="D1F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483" autoAdjust="0"/>
    <p:restoredTop sz="94610" autoAdjust="0"/>
  </p:normalViewPr>
  <p:slideViewPr>
    <p:cSldViewPr>
      <p:cViewPr varScale="1">
        <p:scale>
          <a:sx n="55" d="100"/>
          <a:sy n="55" d="100"/>
        </p:scale>
        <p:origin x="-130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337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078797.jpg" TargetMode="External"/><Relationship Id="rId7" Type="http://schemas.openxmlformats.org/officeDocument/2006/relationships/hyperlink" Target="http://www.clker.com/cliparts/6/4/7/7/1197106712447482105johnny_automatic_walking.svg.thumb.png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lker.com/cliparts/9/a/e/e/12154415151126295659lemmling_Cartoon_owl.svg.thumb.png" TargetMode="External"/><Relationship Id="rId5" Type="http://schemas.openxmlformats.org/officeDocument/2006/relationships/hyperlink" Target="http://www.clker.com/" TargetMode="External"/><Relationship Id="rId4" Type="http://schemas.openxmlformats.org/officeDocument/2006/relationships/hyperlink" Target="http://officeimg.vo.msecnd.net/en-us/images/MC90007871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187624" y="2348880"/>
          <a:ext cx="6768752" cy="2736304"/>
        </p:xfrm>
        <a:graphic>
          <a:graphicData uri="http://schemas.openxmlformats.org/drawingml/2006/table">
            <a:tbl>
              <a:tblPr/>
              <a:tblGrid>
                <a:gridCol w="2143025"/>
                <a:gridCol w="4625727"/>
              </a:tblGrid>
              <a:tr h="958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36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229442"/>
              </p:ext>
            </p:extLst>
          </p:nvPr>
        </p:nvGraphicFramePr>
        <p:xfrm>
          <a:off x="539553" y="252651"/>
          <a:ext cx="8064894" cy="6502101"/>
        </p:xfrm>
        <a:graphic>
          <a:graphicData uri="http://schemas.openxmlformats.org/drawingml/2006/table">
            <a:tbl>
              <a:tblPr firstRow="1" firstCol="1" bandRow="1"/>
              <a:tblGrid>
                <a:gridCol w="2199696"/>
                <a:gridCol w="108359"/>
                <a:gridCol w="212223"/>
                <a:gridCol w="1292988"/>
                <a:gridCol w="1122997"/>
                <a:gridCol w="2094292"/>
                <a:gridCol w="1034339"/>
              </a:tblGrid>
              <a:tr h="288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DUM: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VY_32_INOVACE_IV_2_13_Zaokrouhlování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na 10 000, 100 000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Šablona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IV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Sada číslo: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Pořadové číslo DUM: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98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Renata Florianová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40798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 procvičuje zaokrouhlování čísel na 10 000, 100 000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číselném oboru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 0 – 1 000 000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8598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 čte, zapisuje a zaokrouhluje přirozená čísla, provádí</a:t>
                      </a:r>
                      <a:r>
                        <a:rPr lang="cs-CZ" sz="16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odhady, porovnává a kontroluje výsledky početních operací v oboru přirozených čísel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2308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8561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Typická věková skupina: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9 - </a:t>
                      </a: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8561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Zaokrouhlování, porovnávání, odhad, slovní úloha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8561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Pomůcky a materiál: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Funkce pero v programu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PowerPoint, p</a:t>
                      </a: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racovní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list, pero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128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Potřebný čas pro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výuku: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 – 30 minut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8561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Metodické zhodnocení a popis práce s digitálním učebním materiálem: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85614">
                <a:tc gridSpan="7"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3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– 6:  Vysvětlení pravidla zaokrouhlování čísel na 10 000, 100 000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  7: Žák zaokrouhluje čísla a přiřazuje správné číslo do tabulky</a:t>
                      </a:r>
                    </a:p>
                    <a:p>
                      <a:pPr marL="2286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  8: Žák zaokrouhluje čísla a přiřazuje správné číslo do tabulky, kontrola řešení</a:t>
                      </a:r>
                    </a:p>
                    <a:p>
                      <a:pPr marL="2286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  9: Žák zapisuje </a:t>
                      </a:r>
                      <a:r>
                        <a:rPr lang="cs-CZ" sz="1200" dirty="0" smtClean="0"/>
                        <a:t>tři čísla, která se po zaokrouhlení na desetitisíce rovnají danému číslu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286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10: Žák zapisuje </a:t>
                      </a:r>
                      <a:r>
                        <a:rPr lang="cs-CZ" sz="1200" dirty="0" smtClean="0"/>
                        <a:t>tři čísla, která se po zaokrouhlení na statisíce rovnají danému číslu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11: Žák p</a:t>
                      </a:r>
                      <a:r>
                        <a:rPr lang="cs-CZ" sz="1200" dirty="0" smtClean="0"/>
                        <a:t>orovnává a zaokrouhluje počty obyvatel v jednotlivých krajích České republiky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12: Žák p</a:t>
                      </a:r>
                      <a:r>
                        <a:rPr lang="cs-CZ" sz="1200" dirty="0" smtClean="0"/>
                        <a:t>orovnává a zaokrouhluje počty obyvatel v jednotlivých krajích České republiky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- řešení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13: Žák řeší slovní úlohu se zaokrouhlováním na 10 000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14 - 15: Řešení slovní úlohy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Poznámka: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Tabulky lze vytisknout a žáci je mohou řešit samostatně nebo ve skupinové práci a následně řešení kontrolují podle prezentace. Slovní úlohu mohou řešit jako samostatnou práci do sešitu.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Učební materiál byl ověřen na interaktivní tabuli.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441" marR="36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/>
        <p:txBody>
          <a:bodyPr>
            <a:normAutofit fontScale="97500"/>
          </a:bodyPr>
          <a:lstStyle/>
          <a:p>
            <a:pPr marL="0" indent="0" algn="ctr">
              <a:buNone/>
            </a:pPr>
            <a:r>
              <a:rPr lang="cs-CZ" sz="5400" b="1" dirty="0" smtClean="0"/>
              <a:t>Zaokrouhlování čísel na </a:t>
            </a:r>
          </a:p>
          <a:p>
            <a:pPr marL="0" indent="0" algn="ctr">
              <a:buNone/>
            </a:pPr>
            <a:r>
              <a:rPr lang="cs-CZ" sz="5400" b="1" dirty="0" smtClean="0"/>
              <a:t>10 000, 100 000</a:t>
            </a:r>
          </a:p>
          <a:p>
            <a:pPr marL="0" indent="0" algn="ctr">
              <a:buNone/>
            </a:pPr>
            <a:endParaRPr lang="cs-CZ" sz="5400" dirty="0"/>
          </a:p>
          <a:p>
            <a:pPr marL="0" indent="0" algn="ctr">
              <a:buNone/>
            </a:pPr>
            <a:r>
              <a:rPr lang="cs-CZ" sz="5400" b="1" dirty="0"/>
              <a:t>Čísla větší než 10 000</a:t>
            </a:r>
          </a:p>
          <a:p>
            <a:pPr marL="0" indent="0" algn="ctr">
              <a:buNone/>
            </a:pP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95633542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Připomeň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dirty="0"/>
              <a:t>0 1 2 3 4  </a:t>
            </a:r>
            <a:r>
              <a:rPr lang="cs-CZ" sz="6000" b="1" dirty="0">
                <a:solidFill>
                  <a:srgbClr val="FF0000"/>
                </a:solidFill>
              </a:rPr>
              <a:t>5</a:t>
            </a:r>
            <a:r>
              <a:rPr lang="cs-CZ" sz="6000" dirty="0"/>
              <a:t> 6 7 8 9</a:t>
            </a:r>
          </a:p>
          <a:p>
            <a:pPr marL="0" indent="0" algn="ctr">
              <a:buNone/>
            </a:pPr>
            <a:endParaRPr lang="cs-CZ" sz="2800" dirty="0" smtClean="0"/>
          </a:p>
          <a:p>
            <a:pPr marL="0" indent="0" algn="ctr">
              <a:buNone/>
            </a:pPr>
            <a:r>
              <a:rPr lang="cs-CZ" sz="2800" dirty="0" smtClean="0"/>
              <a:t>zaokrouhlujeme          zaokrouhlujeme </a:t>
            </a:r>
          </a:p>
          <a:p>
            <a:pPr marL="0" indent="0" algn="ctr">
              <a:buNone/>
            </a:pPr>
            <a:r>
              <a:rPr lang="cs-CZ" sz="2800" b="1" dirty="0" smtClean="0"/>
              <a:t>dolů                       </a:t>
            </a:r>
            <a:r>
              <a:rPr lang="cs-CZ" sz="2800" b="1" dirty="0"/>
              <a:t>nahoru</a:t>
            </a:r>
          </a:p>
          <a:p>
            <a:pPr marL="0" indent="0" algn="ctr">
              <a:buNone/>
            </a:pPr>
            <a:endParaRPr lang="cs-CZ" sz="2800" dirty="0"/>
          </a:p>
        </p:txBody>
      </p:sp>
      <p:sp>
        <p:nvSpPr>
          <p:cNvPr id="4" name="Šipka ohnutá nahoru 3"/>
          <p:cNvSpPr/>
          <p:nvPr/>
        </p:nvSpPr>
        <p:spPr>
          <a:xfrm rot="5400000">
            <a:off x="5941584" y="1349324"/>
            <a:ext cx="285168" cy="2448272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Šipka ohnutá nahoru 4"/>
          <p:cNvSpPr/>
          <p:nvPr/>
        </p:nvSpPr>
        <p:spPr>
          <a:xfrm rot="5400000" flipV="1">
            <a:off x="2904113" y="1356033"/>
            <a:ext cx="291594" cy="2428427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1032" name="Picture 8" descr="http://www.clker.com/cliparts/9/a/e/e/12154415151126295659lemmling_Cartoon_owl.svg.thum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188640"/>
            <a:ext cx="1543029" cy="1512168"/>
          </a:xfrm>
          <a:prstGeom prst="rect">
            <a:avLst/>
          </a:prstGeom>
          <a:noFill/>
        </p:spPr>
      </p:pic>
      <p:sp>
        <p:nvSpPr>
          <p:cNvPr id="7" name="Šipka dolů 6"/>
          <p:cNvSpPr/>
          <p:nvPr/>
        </p:nvSpPr>
        <p:spPr>
          <a:xfrm>
            <a:off x="3275856" y="4941168"/>
            <a:ext cx="504056" cy="12268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 rot="10800000">
            <a:off x="5909108" y="4941168"/>
            <a:ext cx="473014" cy="12268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370715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D1111"/>
                                      </p:to>
                                    </p:animClr>
                                    <p:animClr clrSpc="rgb" dir="cw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1111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D1111"/>
                                      </p:to>
                                    </p:animClr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1111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131840" y="3717032"/>
            <a:ext cx="504056" cy="2160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148064" y="3717032"/>
            <a:ext cx="1296144" cy="2160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Pamatuj : </a:t>
            </a:r>
            <a:r>
              <a:rPr lang="cs-CZ" dirty="0" smtClean="0"/>
              <a:t>Při zaokrouhlování čísel na </a:t>
            </a:r>
            <a:r>
              <a:rPr lang="cs-CZ" b="1" dirty="0" smtClean="0"/>
              <a:t>desetitisíce</a:t>
            </a:r>
            <a:r>
              <a:rPr lang="cs-CZ" dirty="0" smtClean="0"/>
              <a:t> je rozhodující číslice na místě </a:t>
            </a:r>
            <a:r>
              <a:rPr lang="cs-CZ" u="sng" dirty="0" smtClean="0"/>
              <a:t>tisíců</a:t>
            </a:r>
          </a:p>
          <a:p>
            <a:r>
              <a:rPr lang="cs-CZ" dirty="0"/>
              <a:t>V řádu jednotek, </a:t>
            </a:r>
            <a:r>
              <a:rPr lang="cs-CZ" dirty="0" smtClean="0"/>
              <a:t>desítek, </a:t>
            </a:r>
            <a:r>
              <a:rPr lang="cs-CZ" dirty="0"/>
              <a:t>stovek </a:t>
            </a:r>
            <a:r>
              <a:rPr lang="cs-CZ" dirty="0" smtClean="0"/>
              <a:t>a tisíců jsou </a:t>
            </a:r>
            <a:r>
              <a:rPr lang="cs-CZ" dirty="0"/>
              <a:t>při zaokrouhlování na </a:t>
            </a:r>
            <a:r>
              <a:rPr lang="cs-CZ" dirty="0" smtClean="0"/>
              <a:t>desetitisíce </a:t>
            </a:r>
            <a:r>
              <a:rPr lang="cs-CZ" dirty="0"/>
              <a:t>nuly</a:t>
            </a:r>
          </a:p>
          <a:p>
            <a:endParaRPr lang="cs-CZ" dirty="0" smtClean="0"/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 smtClean="0"/>
              <a:t>Např.    	</a:t>
            </a: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B0F0"/>
                </a:solidFill>
              </a:rPr>
              <a:t>5</a:t>
            </a:r>
            <a:r>
              <a:rPr lang="cs-CZ" dirty="0" smtClean="0">
                <a:solidFill>
                  <a:srgbClr val="FF0000"/>
                </a:solidFill>
              </a:rPr>
              <a:t>3 </a:t>
            </a:r>
            <a:r>
              <a:rPr lang="cs-CZ" dirty="0" smtClean="0"/>
              <a:t>983   </a:t>
            </a:r>
            <a:r>
              <a:rPr lang="cs-CZ" dirty="0"/>
              <a:t>≐ 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5</a:t>
            </a:r>
            <a:r>
              <a:rPr lang="cs-CZ" dirty="0" smtClean="0">
                <a:solidFill>
                  <a:srgbClr val="FF0000"/>
                </a:solidFill>
              </a:rPr>
              <a:t>0 000</a:t>
            </a:r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 smtClean="0"/>
              <a:t>	8</a:t>
            </a:r>
            <a:r>
              <a:rPr lang="cs-CZ" dirty="0" smtClean="0">
                <a:solidFill>
                  <a:srgbClr val="00B0F0"/>
                </a:solidFill>
              </a:rPr>
              <a:t>7</a:t>
            </a:r>
            <a:r>
              <a:rPr lang="cs-CZ" dirty="0" smtClean="0">
                <a:solidFill>
                  <a:srgbClr val="FF0000"/>
                </a:solidFill>
              </a:rPr>
              <a:t>2</a:t>
            </a:r>
            <a:r>
              <a:rPr lang="cs-CZ" dirty="0" smtClean="0"/>
              <a:t> 495   </a:t>
            </a:r>
            <a:r>
              <a:rPr lang="cs-CZ" dirty="0"/>
              <a:t>≐ </a:t>
            </a:r>
            <a:r>
              <a:rPr lang="cs-CZ" dirty="0" smtClean="0"/>
              <a:t>8</a:t>
            </a:r>
            <a:r>
              <a:rPr lang="cs-CZ" dirty="0" smtClean="0">
                <a:solidFill>
                  <a:srgbClr val="00B0F0"/>
                </a:solidFill>
              </a:rPr>
              <a:t>7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000</a:t>
            </a:r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 smtClean="0"/>
              <a:t>	9</a:t>
            </a:r>
            <a:r>
              <a:rPr lang="cs-CZ" dirty="0" smtClean="0">
                <a:solidFill>
                  <a:srgbClr val="00B0F0"/>
                </a:solidFill>
              </a:rPr>
              <a:t>4</a:t>
            </a:r>
            <a:r>
              <a:rPr lang="cs-CZ" dirty="0" smtClean="0">
                <a:solidFill>
                  <a:srgbClr val="FF0000"/>
                </a:solidFill>
              </a:rPr>
              <a:t>7</a:t>
            </a:r>
            <a:r>
              <a:rPr lang="cs-CZ" dirty="0" smtClean="0"/>
              <a:t> 157  </a:t>
            </a:r>
            <a:r>
              <a:rPr lang="cs-CZ" dirty="0"/>
              <a:t>≐ </a:t>
            </a:r>
            <a:r>
              <a:rPr lang="cs-CZ" dirty="0" smtClean="0"/>
              <a:t> 9</a:t>
            </a:r>
            <a:r>
              <a:rPr lang="cs-CZ" dirty="0" smtClean="0">
                <a:solidFill>
                  <a:srgbClr val="00B0F0"/>
                </a:solidFill>
              </a:rPr>
              <a:t>5</a:t>
            </a:r>
            <a:r>
              <a:rPr lang="cs-CZ" dirty="0" smtClean="0">
                <a:solidFill>
                  <a:srgbClr val="FF0000"/>
                </a:solidFill>
              </a:rPr>
              <a:t>0 000</a:t>
            </a:r>
            <a:endParaRPr lang="cs-CZ" dirty="0">
              <a:solidFill>
                <a:srgbClr val="FF0000"/>
              </a:solidFill>
            </a:endParaRPr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 smtClean="0"/>
              <a:t>	2</a:t>
            </a:r>
            <a:r>
              <a:rPr lang="cs-CZ" dirty="0" smtClean="0">
                <a:solidFill>
                  <a:srgbClr val="00B0F0"/>
                </a:solidFill>
              </a:rPr>
              <a:t>8</a:t>
            </a:r>
            <a:r>
              <a:rPr lang="cs-CZ" dirty="0" smtClean="0">
                <a:solidFill>
                  <a:srgbClr val="FF0000"/>
                </a:solidFill>
              </a:rPr>
              <a:t>5 </a:t>
            </a:r>
            <a:r>
              <a:rPr lang="cs-CZ" dirty="0" smtClean="0"/>
              <a:t>141   </a:t>
            </a:r>
            <a:r>
              <a:rPr lang="cs-CZ" dirty="0"/>
              <a:t>≐ </a:t>
            </a:r>
            <a:r>
              <a:rPr lang="cs-CZ" dirty="0" smtClean="0"/>
              <a:t>2</a:t>
            </a:r>
            <a:r>
              <a:rPr lang="cs-CZ" dirty="0" smtClean="0">
                <a:solidFill>
                  <a:srgbClr val="00B0F0"/>
                </a:solidFill>
              </a:rPr>
              <a:t>9</a:t>
            </a:r>
            <a:r>
              <a:rPr lang="cs-CZ" dirty="0" smtClean="0">
                <a:solidFill>
                  <a:srgbClr val="FF0000"/>
                </a:solidFill>
              </a:rPr>
              <a:t>0 000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Picture 8" descr="http://www.clker.com/cliparts/9/a/e/e/12154415151126295659lemmling_Cartoon_owl.svg.thum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288" y="4581128"/>
            <a:ext cx="1543029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975556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895567" y="3717032"/>
            <a:ext cx="504056" cy="2160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932040" y="3717032"/>
            <a:ext cx="1440160" cy="2160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Pamatuj : </a:t>
            </a:r>
            <a:r>
              <a:rPr lang="cs-CZ" dirty="0" smtClean="0"/>
              <a:t>Při zaokrouhlování čísel na </a:t>
            </a:r>
            <a:r>
              <a:rPr lang="cs-CZ" b="1" dirty="0" smtClean="0"/>
              <a:t>statisíce</a:t>
            </a:r>
            <a:r>
              <a:rPr lang="cs-CZ" dirty="0" smtClean="0"/>
              <a:t> je rozhodující číslice na místě </a:t>
            </a:r>
            <a:r>
              <a:rPr lang="cs-CZ" u="sng" dirty="0" smtClean="0"/>
              <a:t>desetitisíců</a:t>
            </a:r>
          </a:p>
          <a:p>
            <a:r>
              <a:rPr lang="cs-CZ" dirty="0"/>
              <a:t>V řádu jednotek, </a:t>
            </a:r>
            <a:r>
              <a:rPr lang="cs-CZ" dirty="0" smtClean="0"/>
              <a:t>desítek, stovek, tisíců a desetitisíců jsou </a:t>
            </a:r>
            <a:r>
              <a:rPr lang="cs-CZ" dirty="0"/>
              <a:t>při zaokrouhlování na </a:t>
            </a:r>
            <a:r>
              <a:rPr lang="cs-CZ" dirty="0" smtClean="0"/>
              <a:t>statisíce </a:t>
            </a:r>
            <a:r>
              <a:rPr lang="cs-CZ" dirty="0"/>
              <a:t>nuly</a:t>
            </a:r>
          </a:p>
          <a:p>
            <a:endParaRPr lang="cs-CZ" dirty="0" smtClean="0"/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/>
              <a:t>Např.    	</a:t>
            </a:r>
            <a:r>
              <a:rPr lang="cs-CZ" dirty="0" smtClean="0">
                <a:solidFill>
                  <a:srgbClr val="00B0F0"/>
                </a:solidFill>
              </a:rPr>
              <a:t>4</a:t>
            </a:r>
            <a:r>
              <a:rPr lang="cs-CZ" dirty="0" smtClean="0">
                <a:solidFill>
                  <a:srgbClr val="FF0000"/>
                </a:solidFill>
              </a:rPr>
              <a:t>3</a:t>
            </a:r>
            <a:r>
              <a:rPr lang="cs-CZ" dirty="0" smtClean="0"/>
              <a:t>5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/>
              <a:t>983   ≐ </a:t>
            </a:r>
            <a:r>
              <a:rPr lang="cs-CZ" dirty="0">
                <a:solidFill>
                  <a:srgbClr val="00B0F0"/>
                </a:solidFill>
              </a:rPr>
              <a:t>4</a:t>
            </a:r>
            <a:r>
              <a:rPr lang="cs-CZ" dirty="0" smtClean="0">
                <a:solidFill>
                  <a:srgbClr val="FF0000"/>
                </a:solidFill>
              </a:rPr>
              <a:t>00 </a:t>
            </a:r>
            <a:r>
              <a:rPr lang="cs-CZ" dirty="0">
                <a:solidFill>
                  <a:srgbClr val="FF0000"/>
                </a:solidFill>
              </a:rPr>
              <a:t>000</a:t>
            </a:r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/>
              <a:t>	</a:t>
            </a:r>
            <a:r>
              <a:rPr lang="cs-CZ" dirty="0" smtClean="0">
                <a:solidFill>
                  <a:srgbClr val="00B0F0"/>
                </a:solidFill>
              </a:rPr>
              <a:t>7</a:t>
            </a:r>
            <a:r>
              <a:rPr lang="cs-CZ" dirty="0" smtClean="0">
                <a:solidFill>
                  <a:srgbClr val="FF0000"/>
                </a:solidFill>
              </a:rPr>
              <a:t>2</a:t>
            </a:r>
            <a:r>
              <a:rPr lang="cs-CZ" dirty="0" smtClean="0"/>
              <a:t>8 </a:t>
            </a:r>
            <a:r>
              <a:rPr lang="cs-CZ" dirty="0"/>
              <a:t>495   ≐ </a:t>
            </a:r>
            <a:r>
              <a:rPr lang="cs-CZ" dirty="0" smtClean="0">
                <a:solidFill>
                  <a:srgbClr val="00B0F0"/>
                </a:solidFill>
              </a:rPr>
              <a:t>7</a:t>
            </a:r>
            <a:r>
              <a:rPr lang="cs-CZ" dirty="0" smtClean="0">
                <a:solidFill>
                  <a:srgbClr val="FF0000"/>
                </a:solidFill>
              </a:rPr>
              <a:t>00</a:t>
            </a:r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000</a:t>
            </a:r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/>
              <a:t>	</a:t>
            </a:r>
            <a:r>
              <a:rPr lang="cs-CZ" dirty="0" smtClean="0">
                <a:solidFill>
                  <a:srgbClr val="00B0F0"/>
                </a:solidFill>
              </a:rPr>
              <a:t>4</a:t>
            </a:r>
            <a:r>
              <a:rPr lang="cs-CZ" dirty="0" smtClean="0">
                <a:solidFill>
                  <a:srgbClr val="FF0000"/>
                </a:solidFill>
              </a:rPr>
              <a:t>7</a:t>
            </a:r>
            <a:r>
              <a:rPr lang="cs-CZ" dirty="0" smtClean="0"/>
              <a:t>6 </a:t>
            </a:r>
            <a:r>
              <a:rPr lang="cs-CZ" dirty="0"/>
              <a:t>157  ≐  </a:t>
            </a:r>
            <a:r>
              <a:rPr lang="cs-CZ" dirty="0" smtClean="0">
                <a:solidFill>
                  <a:srgbClr val="00B0F0"/>
                </a:solidFill>
              </a:rPr>
              <a:t>5</a:t>
            </a:r>
            <a:r>
              <a:rPr lang="cs-CZ" dirty="0" smtClean="0">
                <a:solidFill>
                  <a:srgbClr val="FF0000"/>
                </a:solidFill>
              </a:rPr>
              <a:t>00 </a:t>
            </a:r>
            <a:r>
              <a:rPr lang="cs-CZ" dirty="0">
                <a:solidFill>
                  <a:srgbClr val="FF0000"/>
                </a:solidFill>
              </a:rPr>
              <a:t>000</a:t>
            </a:r>
          </a:p>
          <a:p>
            <a:pPr marL="444500" indent="0">
              <a:buNone/>
              <a:tabLst>
                <a:tab pos="2420938" algn="l"/>
              </a:tabLst>
            </a:pPr>
            <a:r>
              <a:rPr lang="cs-CZ" dirty="0"/>
              <a:t>	</a:t>
            </a:r>
            <a:r>
              <a:rPr lang="cs-CZ" dirty="0" smtClean="0">
                <a:solidFill>
                  <a:srgbClr val="00B0F0"/>
                </a:solidFill>
              </a:rPr>
              <a:t>8</a:t>
            </a:r>
            <a:r>
              <a:rPr lang="cs-CZ" dirty="0" smtClean="0">
                <a:solidFill>
                  <a:srgbClr val="FF0000"/>
                </a:solidFill>
              </a:rPr>
              <a:t>5</a:t>
            </a:r>
            <a:r>
              <a:rPr lang="cs-CZ" dirty="0" smtClean="0"/>
              <a:t>2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/>
              <a:t>141   ≐ </a:t>
            </a:r>
            <a:r>
              <a:rPr lang="cs-CZ" dirty="0" smtClean="0">
                <a:solidFill>
                  <a:srgbClr val="00B0F0"/>
                </a:solidFill>
              </a:rPr>
              <a:t>9</a:t>
            </a:r>
            <a:r>
              <a:rPr lang="cs-CZ" dirty="0" smtClean="0">
                <a:solidFill>
                  <a:srgbClr val="FF0000"/>
                </a:solidFill>
              </a:rPr>
              <a:t>00 </a:t>
            </a:r>
            <a:r>
              <a:rPr lang="cs-CZ" dirty="0">
                <a:solidFill>
                  <a:srgbClr val="FF0000"/>
                </a:solidFill>
              </a:rPr>
              <a:t>000</a:t>
            </a:r>
          </a:p>
        </p:txBody>
      </p:sp>
      <p:pic>
        <p:nvPicPr>
          <p:cNvPr id="4" name="Picture 8" descr="http://www.clker.com/cliparts/9/a/e/e/12154415151126295659lemmling_Cartoon_owl.svg.thum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288" y="4581128"/>
            <a:ext cx="1543029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950683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75775" y="235967"/>
            <a:ext cx="5936754" cy="7694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Zaokrouhli čísla v tabulce</a:t>
            </a:r>
          </a:p>
        </p:txBody>
      </p:sp>
      <p:graphicFrame>
        <p:nvGraphicFramePr>
          <p:cNvPr id="5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0091544"/>
              </p:ext>
            </p:extLst>
          </p:nvPr>
        </p:nvGraphicFramePr>
        <p:xfrm>
          <a:off x="371766" y="1028364"/>
          <a:ext cx="8344771" cy="24079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88066"/>
                <a:gridCol w="1518329"/>
                <a:gridCol w="1402072"/>
                <a:gridCol w="1368152"/>
                <a:gridCol w="13681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Dané číslo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83 154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614 971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568 365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385 992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desetitisíce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statisíce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7516377"/>
              </p:ext>
            </p:extLst>
          </p:nvPr>
        </p:nvGraphicFramePr>
        <p:xfrm>
          <a:off x="371766" y="3690704"/>
          <a:ext cx="8344771" cy="24079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88066"/>
                <a:gridCol w="1518329"/>
                <a:gridCol w="1402072"/>
                <a:gridCol w="1368152"/>
                <a:gridCol w="13681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Dané číslo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283 154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474 801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921 365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745 032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desetitisíce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statisíce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96038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7143945"/>
              </p:ext>
            </p:extLst>
          </p:nvPr>
        </p:nvGraphicFramePr>
        <p:xfrm>
          <a:off x="467544" y="1047872"/>
          <a:ext cx="8344771" cy="24079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28147"/>
                <a:gridCol w="1478248"/>
                <a:gridCol w="1402072"/>
                <a:gridCol w="1368152"/>
                <a:gridCol w="13681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Dané číslo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  83 154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614 971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568 365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385 992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desetitisíce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83 000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610 000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570 000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390 000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statisíce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581836" y="278431"/>
            <a:ext cx="5936754" cy="7694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Zaokrouhli čísla v tabulce</a:t>
            </a:r>
          </a:p>
        </p:txBody>
      </p:sp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685563"/>
              </p:ext>
            </p:extLst>
          </p:nvPr>
        </p:nvGraphicFramePr>
        <p:xfrm>
          <a:off x="467544" y="3933056"/>
          <a:ext cx="8344771" cy="24079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28147"/>
                <a:gridCol w="1478248"/>
                <a:gridCol w="1402072"/>
                <a:gridCol w="1368152"/>
                <a:gridCol w="13681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Dané číslo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283 154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474 801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921 365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ysClr val="windowText" lastClr="000000"/>
                          </a:solidFill>
                        </a:rPr>
                        <a:t>745 032</a:t>
                      </a:r>
                      <a:endParaRPr lang="cs-CZ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desetitisíce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280 000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470 000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920 000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750</a:t>
                      </a:r>
                      <a:r>
                        <a:rPr lang="cs-CZ" sz="2800" baseline="0" dirty="0" smtClean="0"/>
                        <a:t> 000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Zaokrouhleno na statisíce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700 000</a:t>
                      </a:r>
                      <a:endParaRPr lang="cs-CZ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03347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Napiš tři čísla, která se po zaokrouhlení na </a:t>
            </a:r>
            <a:r>
              <a:rPr lang="cs-CZ" dirty="0" smtClean="0"/>
              <a:t>desetitisíce </a:t>
            </a:r>
            <a:r>
              <a:rPr lang="cs-CZ" dirty="0"/>
              <a:t>rovnají: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441281"/>
              </p:ext>
            </p:extLst>
          </p:nvPr>
        </p:nvGraphicFramePr>
        <p:xfrm>
          <a:off x="827584" y="2276872"/>
          <a:ext cx="7632849" cy="3795420"/>
        </p:xfrm>
        <a:graphic>
          <a:graphicData uri="http://schemas.openxmlformats.org/drawingml/2006/table">
            <a:tbl>
              <a:tblPr/>
              <a:tblGrid>
                <a:gridCol w="1945628"/>
                <a:gridCol w="1890571"/>
                <a:gridCol w="1898325"/>
                <a:gridCol w="1898325"/>
              </a:tblGrid>
              <a:tr h="5959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  </a:t>
                      </a:r>
                    </a:p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  50 000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730 000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480 000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910 000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540 000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670</a:t>
                      </a:r>
                      <a:r>
                        <a:rPr lang="cs-CZ" sz="2800" b="1" i="0" u="none" strike="noStrike" baseline="0" dirty="0" smtClean="0">
                          <a:effectLst/>
                          <a:latin typeface="Arial"/>
                        </a:rPr>
                        <a:t> 00</a:t>
                      </a:r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959859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Napiš tři čísla, která se po zaokrouhlení na </a:t>
            </a:r>
            <a:r>
              <a:rPr lang="cs-CZ" dirty="0" smtClean="0"/>
              <a:t>statisíce </a:t>
            </a:r>
            <a:r>
              <a:rPr lang="cs-CZ" dirty="0"/>
              <a:t>rovnají: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366967"/>
              </p:ext>
            </p:extLst>
          </p:nvPr>
        </p:nvGraphicFramePr>
        <p:xfrm>
          <a:off x="827584" y="2276872"/>
          <a:ext cx="7632849" cy="3528390"/>
        </p:xfrm>
        <a:graphic>
          <a:graphicData uri="http://schemas.openxmlformats.org/drawingml/2006/table">
            <a:tbl>
              <a:tblPr/>
              <a:tblGrid>
                <a:gridCol w="1945628"/>
                <a:gridCol w="1890571"/>
                <a:gridCol w="1898325"/>
                <a:gridCol w="1898325"/>
              </a:tblGrid>
              <a:tr h="59593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500 000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600 000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400 000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900 000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300 000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86491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800</a:t>
                      </a:r>
                      <a:r>
                        <a:rPr lang="cs-CZ" sz="2800" b="1" i="0" u="none" strike="noStrike" baseline="0" dirty="0" smtClean="0">
                          <a:effectLst/>
                          <a:latin typeface="Arial"/>
                        </a:rPr>
                        <a:t> 00</a:t>
                      </a:r>
                      <a:r>
                        <a:rPr lang="cs-CZ" sz="2800" b="1" i="0" u="none" strike="noStrike" dirty="0" smtClean="0">
                          <a:effectLst/>
                          <a:latin typeface="Arial"/>
                        </a:rPr>
                        <a:t>0</a:t>
                      </a:r>
                      <a:endParaRPr lang="cs-CZ" sz="28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47389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80920" cy="864096"/>
          </a:xfrm>
        </p:spPr>
        <p:txBody>
          <a:bodyPr>
            <a:noAutofit/>
          </a:bodyPr>
          <a:lstStyle/>
          <a:p>
            <a:r>
              <a:rPr lang="cs-CZ" sz="2800" dirty="0" smtClean="0"/>
              <a:t>Porovnej a zaokrouhli počty obyvatel v jednotlivých krajích České republiky</a:t>
            </a:r>
            <a:endParaRPr lang="cs-CZ" sz="2800" dirty="0"/>
          </a:p>
        </p:txBody>
      </p:sp>
      <p:graphicFrame>
        <p:nvGraphicFramePr>
          <p:cNvPr id="5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5146767"/>
              </p:ext>
            </p:extLst>
          </p:nvPr>
        </p:nvGraphicFramePr>
        <p:xfrm>
          <a:off x="539552" y="980728"/>
          <a:ext cx="8229600" cy="583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4926"/>
                <a:gridCol w="1231912"/>
                <a:gridCol w="1309706"/>
                <a:gridCol w="1656184"/>
                <a:gridCol w="167687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Pořadí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Zaokrouhleno na 10 000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Zaokrouhleno na 100 000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Jihočeský</a:t>
                      </a:r>
                      <a:r>
                        <a:rPr lang="cs-CZ" baseline="0" dirty="0" smtClean="0"/>
                        <a:t>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637 723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Jihomoravský</a:t>
                      </a:r>
                      <a:r>
                        <a:rPr lang="cs-CZ" baseline="0" dirty="0" smtClean="0"/>
                        <a:t>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1 152 819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Karlovarský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307 380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Kraj Vysočina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514 805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Kraj Praha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1 251 072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Královéhradecký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554 370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Liberecký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439 458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Moravskoslezský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1 244 837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Olomoucký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641 555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Pardubický 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516 777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Plzeňský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571 831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Středočeský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1 256 850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Ústecký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835 814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Zlínský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590 527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C:\Users\PFLORIAN\AppData\Local\Microsoft\Windows\Temporary Internet Files\Content.IE5\HQXJCKW2\MC90007871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92343" y="5034864"/>
            <a:ext cx="751657" cy="1823136"/>
          </a:xfrm>
          <a:prstGeom prst="rect">
            <a:avLst/>
          </a:prstGeom>
          <a:noFill/>
        </p:spPr>
      </p:pic>
      <p:pic>
        <p:nvPicPr>
          <p:cNvPr id="2054" name="Picture 6" descr="http://www.clker.com/cliparts/6/4/7/7/1197106712447482105johnny_automatic_walking.svg.thumb.png"/>
          <p:cNvPicPr>
            <a:picLocks noChangeAspect="1" noChangeArrowheads="1"/>
          </p:cNvPicPr>
          <p:nvPr/>
        </p:nvPicPr>
        <p:blipFill>
          <a:blip r:embed="rId3">
            <a:lum bright="-62000"/>
          </a:blip>
          <a:srcRect/>
          <a:stretch>
            <a:fillRect/>
          </a:stretch>
        </p:blipFill>
        <p:spPr bwMode="auto">
          <a:xfrm>
            <a:off x="539552" y="1052736"/>
            <a:ext cx="952500" cy="400050"/>
          </a:xfrm>
          <a:prstGeom prst="rect">
            <a:avLst/>
          </a:prstGeom>
          <a:noFill/>
        </p:spPr>
      </p:pic>
      <p:pic>
        <p:nvPicPr>
          <p:cNvPr id="8" name="Picture 6" descr="http://www.clker.com/cliparts/6/4/7/7/1197106712447482105johnny_automatic_walking.svg.thumb.png"/>
          <p:cNvPicPr>
            <a:picLocks noChangeAspect="1" noChangeArrowheads="1"/>
          </p:cNvPicPr>
          <p:nvPr/>
        </p:nvPicPr>
        <p:blipFill>
          <a:blip r:embed="rId3">
            <a:lum bright="-62000"/>
          </a:blip>
          <a:srcRect/>
          <a:stretch>
            <a:fillRect/>
          </a:stretch>
        </p:blipFill>
        <p:spPr bwMode="auto">
          <a:xfrm>
            <a:off x="1259632" y="1052736"/>
            <a:ext cx="952500" cy="400050"/>
          </a:xfrm>
          <a:prstGeom prst="rect">
            <a:avLst/>
          </a:prstGeom>
          <a:noFill/>
        </p:spPr>
      </p:pic>
      <p:pic>
        <p:nvPicPr>
          <p:cNvPr id="9" name="Picture 6" descr="http://www.clker.com/cliparts/6/4/7/7/1197106712447482105johnny_automatic_walking.svg.thumb.png"/>
          <p:cNvPicPr>
            <a:picLocks noChangeAspect="1" noChangeArrowheads="1"/>
          </p:cNvPicPr>
          <p:nvPr/>
        </p:nvPicPr>
        <p:blipFill>
          <a:blip r:embed="rId3">
            <a:lum bright="-62000"/>
          </a:blip>
          <a:srcRect/>
          <a:stretch>
            <a:fillRect/>
          </a:stretch>
        </p:blipFill>
        <p:spPr bwMode="auto">
          <a:xfrm>
            <a:off x="2160240" y="1052736"/>
            <a:ext cx="952500" cy="400050"/>
          </a:xfrm>
          <a:prstGeom prst="rect">
            <a:avLst/>
          </a:prstGeom>
          <a:noFill/>
        </p:spPr>
      </p:pic>
      <p:pic>
        <p:nvPicPr>
          <p:cNvPr id="10" name="Picture 6" descr="http://www.clker.com/cliparts/6/4/7/7/1197106712447482105johnny_automatic_walking.svg.thumb.png"/>
          <p:cNvPicPr>
            <a:picLocks noChangeAspect="1" noChangeArrowheads="1"/>
          </p:cNvPicPr>
          <p:nvPr/>
        </p:nvPicPr>
        <p:blipFill>
          <a:blip r:embed="rId3">
            <a:lum bright="-62000"/>
          </a:blip>
          <a:srcRect/>
          <a:stretch>
            <a:fillRect/>
          </a:stretch>
        </p:blipFill>
        <p:spPr bwMode="auto">
          <a:xfrm>
            <a:off x="2915816" y="1052736"/>
            <a:ext cx="952500" cy="400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246060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2511287"/>
              </p:ext>
            </p:extLst>
          </p:nvPr>
        </p:nvGraphicFramePr>
        <p:xfrm>
          <a:off x="539552" y="980728"/>
          <a:ext cx="8229600" cy="583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4926"/>
                <a:gridCol w="1231912"/>
                <a:gridCol w="1309706"/>
                <a:gridCol w="1656184"/>
                <a:gridCol w="167687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Pořadí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Zaokrouhleno na 10 000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Zaokrouhleno na 100 000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Jihočeský</a:t>
                      </a:r>
                      <a:r>
                        <a:rPr lang="cs-CZ" baseline="0" dirty="0" smtClean="0"/>
                        <a:t>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637 723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640 000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Jihomoravský</a:t>
                      </a:r>
                      <a:r>
                        <a:rPr lang="cs-CZ" baseline="0" dirty="0" smtClean="0"/>
                        <a:t>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1 152 819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1 150 000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Karlovarský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307 380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310 000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Kraj Vysočina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514 805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510 000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Kraj Praha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1 251 072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1  250 000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1 300 000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Královéhradecký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554 370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10.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550</a:t>
                      </a:r>
                      <a:r>
                        <a:rPr lang="cs-CZ" baseline="0" dirty="0" smtClean="0"/>
                        <a:t>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Liberecký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439 458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440 000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Moravskoslezský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1 244 837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1 240 000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Olomoucký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641 555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640 000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Pardubický 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516 777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520 000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Plzeňský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571 831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570 000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Středočeský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1 256 850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1 260 000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1 300 000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Ústecký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835 814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840 000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800 000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Zlínský 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590 527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590 000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600 000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80920" cy="864096"/>
          </a:xfrm>
        </p:spPr>
        <p:txBody>
          <a:bodyPr>
            <a:noAutofit/>
          </a:bodyPr>
          <a:lstStyle/>
          <a:p>
            <a:r>
              <a:rPr lang="cs-CZ" sz="2800" dirty="0" smtClean="0"/>
              <a:t>Porovnej a zaokrouhli počty obyvatel v jednotlivých krajích České republiky - řešení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1309478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/>
              <a:t>Slovní úloha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Na 3 fotbalová utkání se prodalo postupně </a:t>
            </a:r>
            <a:br>
              <a:rPr lang="cs-CZ" sz="3600" dirty="0" smtClean="0"/>
            </a:br>
            <a:r>
              <a:rPr lang="cs-CZ" sz="3600" dirty="0" smtClean="0"/>
              <a:t>8 597, 15 768 a 13 463 vstupenek.</a:t>
            </a:r>
          </a:p>
          <a:p>
            <a:pPr marL="0" indent="0">
              <a:buNone/>
            </a:pPr>
            <a:r>
              <a:rPr lang="cs-CZ" sz="3600" u="sng" dirty="0" smtClean="0"/>
              <a:t>Nejprve odhadni </a:t>
            </a:r>
            <a:r>
              <a:rPr lang="cs-CZ" sz="3600" dirty="0" smtClean="0"/>
              <a:t>- zaokrouhli na desetitisíce, kolik vstupenek se celkem prodalo na tato utkání. </a:t>
            </a:r>
          </a:p>
          <a:p>
            <a:pPr marL="0" indent="0">
              <a:buNone/>
            </a:pPr>
            <a:r>
              <a:rPr lang="cs-CZ" sz="3600" dirty="0" smtClean="0"/>
              <a:t>Potom vypočítej, </a:t>
            </a:r>
            <a:r>
              <a:rPr lang="cs-CZ" sz="3600" u="sng" dirty="0" smtClean="0"/>
              <a:t>kolik vstupenek se skutečně prodalo na všechna tři utkání. </a:t>
            </a:r>
            <a:endParaRPr lang="cs-CZ" sz="3600" u="sng" dirty="0"/>
          </a:p>
        </p:txBody>
      </p:sp>
      <p:pic>
        <p:nvPicPr>
          <p:cNvPr id="3074" name="Picture 2" descr="C:\Users\PFLORIAN\AppData\Local\Microsoft\Windows\Temporary Internet Files\Content.IE5\V3BCR0HU\MC90007879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92971" y="188640"/>
            <a:ext cx="1851029" cy="1656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699947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Slovní úloha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 smtClean="0"/>
              <a:t>Odhad :  </a:t>
            </a:r>
            <a:r>
              <a:rPr lang="cs-CZ" dirty="0" smtClean="0"/>
              <a:t>	  8 597 ≐ 10 000</a:t>
            </a:r>
          </a:p>
          <a:p>
            <a:pPr marL="0" indent="0">
              <a:buNone/>
            </a:pPr>
            <a:r>
              <a:rPr lang="cs-CZ" dirty="0" smtClean="0"/>
              <a:t>		15 768 ≐ 20 000</a:t>
            </a:r>
          </a:p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u="sng" dirty="0" smtClean="0"/>
              <a:t>13 463 ≐ 10 000</a:t>
            </a:r>
            <a:endParaRPr lang="cs-CZ" u="sng" dirty="0"/>
          </a:p>
          <a:p>
            <a:pPr marL="0" indent="0">
              <a:buNone/>
            </a:pPr>
            <a:r>
              <a:rPr lang="cs-CZ" dirty="0" smtClean="0"/>
              <a:t>Odhad:		</a:t>
            </a: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u="dbl" dirty="0"/>
              <a:t>40 000 vstupenek</a:t>
            </a:r>
          </a:p>
          <a:p>
            <a:pPr marL="0" indent="0">
              <a:buNone/>
            </a:pPr>
            <a:r>
              <a:rPr lang="cs-CZ" dirty="0" smtClean="0"/>
              <a:t>Celkem se na tři fotbalová utkání prodalo 40 000 vstupenek.</a:t>
            </a:r>
          </a:p>
        </p:txBody>
      </p:sp>
      <p:pic>
        <p:nvPicPr>
          <p:cNvPr id="4" name="Picture 2" descr="C:\Users\PFLORIAN\AppData\Local\Microsoft\Windows\Temporary Internet Files\Content.IE5\V3BCR0HU\MC90007879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8524" y="404664"/>
            <a:ext cx="2011988" cy="18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27438362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Slovní úloha - 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1.utkání……………………..8 597</a:t>
            </a:r>
          </a:p>
          <a:p>
            <a:r>
              <a:rPr lang="cs-CZ" dirty="0" smtClean="0"/>
              <a:t>2.utkání……………………15 768</a:t>
            </a:r>
          </a:p>
          <a:p>
            <a:r>
              <a:rPr lang="cs-CZ" dirty="0" smtClean="0"/>
              <a:t>3.utkání……………………13 463</a:t>
            </a:r>
          </a:p>
          <a:p>
            <a:r>
              <a:rPr lang="cs-CZ" u="sng" dirty="0" smtClean="0"/>
              <a:t>celkem……………………………..x </a:t>
            </a:r>
          </a:p>
          <a:p>
            <a:r>
              <a:rPr lang="cs-CZ" dirty="0"/>
              <a:t>x</a:t>
            </a:r>
            <a:r>
              <a:rPr lang="cs-CZ" dirty="0" smtClean="0"/>
              <a:t> = 8 597 + 15 768 + 13 463</a:t>
            </a:r>
          </a:p>
          <a:p>
            <a:r>
              <a:rPr lang="cs-CZ" u="dbl" dirty="0" smtClean="0"/>
              <a:t>x = 37 828</a:t>
            </a:r>
          </a:p>
          <a:p>
            <a:r>
              <a:rPr lang="cs-CZ" dirty="0" smtClean="0"/>
              <a:t>Celkem se skutečně prodalo na všechna tři fotbalová utkání</a:t>
            </a:r>
            <a:r>
              <a:rPr lang="cs-CZ" dirty="0"/>
              <a:t> </a:t>
            </a:r>
            <a:r>
              <a:rPr lang="cs-CZ" dirty="0" smtClean="0"/>
              <a:t>37 </a:t>
            </a:r>
            <a:r>
              <a:rPr lang="cs-CZ" dirty="0"/>
              <a:t>8</a:t>
            </a:r>
            <a:r>
              <a:rPr lang="cs-CZ" dirty="0" smtClean="0"/>
              <a:t>28 vstupenek.</a:t>
            </a:r>
            <a:endParaRPr lang="cs-CZ" dirty="0"/>
          </a:p>
        </p:txBody>
      </p:sp>
      <p:pic>
        <p:nvPicPr>
          <p:cNvPr id="4" name="Picture 2" descr="C:\Users\PFLORIAN\AppData\Local\Microsoft\Windows\Temporary Internet Files\Content.IE5\V3BCR0HU\MC90007879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8044" y="332656"/>
            <a:ext cx="2092468" cy="18722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117488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3600" dirty="0"/>
              <a:t>Použité</a:t>
            </a:r>
            <a:r>
              <a:rPr lang="cs-CZ" sz="4000" dirty="0"/>
              <a:t> zdroje:</a:t>
            </a:r>
            <a:br>
              <a:rPr lang="cs-CZ" sz="4000" dirty="0"/>
            </a:br>
            <a:r>
              <a:rPr lang="cs-CZ" sz="2000" dirty="0"/>
              <a:t>Čerpáno z otevřené galerie Microsoft Office v programu PowerPoint</a:t>
            </a:r>
            <a:br>
              <a:rPr lang="cs-CZ" sz="2000" dirty="0"/>
            </a:br>
            <a:r>
              <a:rPr lang="cs-CZ" sz="2000" dirty="0" smtClean="0">
                <a:hlinkClick r:id="rId2"/>
              </a:rPr>
              <a:t>www.microsoft.office.com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fotbalista</a:t>
            </a:r>
            <a:r>
              <a:rPr lang="cs-CZ" sz="2000" dirty="0"/>
              <a:t>:</a:t>
            </a:r>
            <a:br>
              <a:rPr lang="cs-CZ" sz="2000" dirty="0"/>
            </a:b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officeimg.vo.msecnd.net/en-us/images/MH900078797.jpg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postava:</a:t>
            </a:r>
            <a:br>
              <a:rPr lang="cs-CZ" sz="2000" dirty="0" smtClean="0"/>
            </a:b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officeimg.vo.msecnd.net/en-us/images/MC900078711.jpg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>
                <a:hlinkClick r:id="rId5"/>
              </a:rPr>
              <a:t>www.clker.com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sova: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www.clker.com/cliparts/9/a/e/e/12154415151126295659lemmling_Cartoon_owl.svg.thumb.png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postavy:</a:t>
            </a:r>
            <a:br>
              <a:rPr lang="cs-CZ" sz="2000" dirty="0" smtClean="0"/>
            </a:br>
            <a:r>
              <a:rPr lang="cs-CZ" sz="2000" dirty="0" smtClean="0">
                <a:hlinkClick r:id="rId7"/>
              </a:rPr>
              <a:t>http</a:t>
            </a:r>
            <a:r>
              <a:rPr lang="cs-CZ" sz="2000" dirty="0">
                <a:hlinkClick r:id="rId7"/>
              </a:rPr>
              <a:t>://</a:t>
            </a:r>
            <a:r>
              <a:rPr lang="cs-CZ" sz="2000" dirty="0" smtClean="0">
                <a:hlinkClick r:id="rId7"/>
              </a:rPr>
              <a:t>www.clker.com/cliparts/6/4/7/7/1197106712447482105johnny_automatic_walking.svg.thumb.png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7336237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886</Words>
  <Application>Microsoft Office PowerPoint</Application>
  <PresentationFormat>Předvádění na obrazovce (4:3)</PresentationFormat>
  <Paragraphs>290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Prezentace aplikace PowerPoint</vt:lpstr>
      <vt:lpstr>Prezentace aplikace PowerPoint</vt:lpstr>
      <vt:lpstr>Připomeň si</vt:lpstr>
      <vt:lpstr>Prezentace aplikace PowerPoint</vt:lpstr>
      <vt:lpstr>Prezentace aplikace PowerPoint</vt:lpstr>
      <vt:lpstr>Prezentace aplikace PowerPoint</vt:lpstr>
      <vt:lpstr>Prezentace aplikace PowerPoint</vt:lpstr>
      <vt:lpstr>Napiš tři čísla, která se po zaokrouhlení na desetitisíce rovnají:</vt:lpstr>
      <vt:lpstr>Napiš tři čísla, která se po zaokrouhlení na statisíce rovnají:</vt:lpstr>
      <vt:lpstr>Porovnej a zaokrouhli počty obyvatel v jednotlivých krajích České republiky</vt:lpstr>
      <vt:lpstr>Porovnej a zaokrouhli počty obyvatel v jednotlivých krajích České republiky - řešení</vt:lpstr>
      <vt:lpstr>Slovní úloha</vt:lpstr>
      <vt:lpstr>Slovní úloha - řešení</vt:lpstr>
      <vt:lpstr>Slovní úloha - řešení</vt:lpstr>
      <vt:lpstr>Použité zdroje: Čerpáno z otevřené galerie Microsoft Office v programu PowerPoint www.microsoft.office.com  fotbalista: http://officeimg.vo.msecnd.net/en-us/images/MH900078797.jpg postava: http://officeimg.vo.msecnd.net/en-us/images/MC900078711.jpg  www.clker.com sova: http://www.clker.com/cliparts/9/a/e/e/12154415151126295659lemmling_Cartoon_owl.svg.thumb.png postavy: http://www.clker.com/cliparts/6/4/7/7/1197106712447482105johnny_automatic_walking.svg.thumb.png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Renata Florianová</dc:creator>
  <cp:lastModifiedBy>Renata Florianová</cp:lastModifiedBy>
  <cp:revision>148</cp:revision>
  <dcterms:created xsi:type="dcterms:W3CDTF">2012-03-26T21:10:22Z</dcterms:created>
  <dcterms:modified xsi:type="dcterms:W3CDTF">2012-04-29T17:05:23Z</dcterms:modified>
</cp:coreProperties>
</file>