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ctrTitle"/>
          </p:nvPr>
        </p:nvSpPr>
        <p:spPr>
          <a:xfrm>
            <a:off x="685800" y="2130423"/>
            <a:ext cx="7772400" cy="147002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Podnadpis 2"/>
          <p:cNvSpPr txBox="1"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3"/>
          </a:xfrm>
        </p:spPr>
        <p:txBody>
          <a:bodyPr anchorCtr="1"/>
          <a:lstStyle>
            <a:lvl1pPr marL="0" indent="0" algn="ctr">
              <a:buNone/>
              <a:defRPr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 předlohy.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EF85949-F07B-46B7-A6D4-AFEC4F934138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43131CF-EC44-4A98-B64A-2DAD1BB3AB9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0575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B1AA787-177F-45FB-A1BF-5F29EA0FADF3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2526B5-0FE8-439B-A369-A78A7E447A2F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61550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722311" y="4406895"/>
            <a:ext cx="7772400" cy="1362071"/>
          </a:xfrm>
        </p:spPr>
        <p:txBody>
          <a:bodyPr anchor="t" anchorCtr="0"/>
          <a:lstStyle>
            <a:lvl1pPr algn="l">
              <a:defRPr sz="4000" b="1" cap="all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722311" y="2906713"/>
            <a:ext cx="7772400" cy="1500182"/>
          </a:xfrm>
        </p:spPr>
        <p:txBody>
          <a:bodyPr anchor="b"/>
          <a:lstStyle>
            <a:lvl1pPr marL="0" indent="0">
              <a:spcBef>
                <a:spcPts val="500"/>
              </a:spcBef>
              <a:buNone/>
              <a:defRPr sz="2000">
                <a:solidFill>
                  <a:srgbClr val="898989"/>
                </a:solidFill>
              </a:defRPr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83AB7F-087E-4EFF-9951-024BF18525B4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A775A20-8AF2-4E9B-B333-196D982CEEB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75172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648196" y="1600200"/>
            <a:ext cx="4038603" cy="4525959"/>
          </a:xfrm>
        </p:spPr>
        <p:txBody>
          <a:bodyPr/>
          <a:lstStyle>
            <a:lvl1pPr>
              <a:spcBef>
                <a:spcPts val="700"/>
              </a:spcBef>
              <a:defRPr sz="2800"/>
            </a:lvl1pPr>
            <a:lvl2pPr>
              <a:spcBef>
                <a:spcPts val="600"/>
              </a:spcBef>
              <a:defRPr sz="2400"/>
            </a:lvl2pPr>
            <a:lvl3pPr>
              <a:spcBef>
                <a:spcPts val="500"/>
              </a:spcBef>
              <a:defRPr sz="2000"/>
            </a:lvl3pPr>
            <a:lvl4pPr>
              <a:spcBef>
                <a:spcPts val="400"/>
              </a:spcBef>
              <a:defRPr sz="1800"/>
            </a:lvl4pPr>
            <a:lvl5pPr>
              <a:spcBef>
                <a:spcPts val="400"/>
              </a:spcBef>
              <a:defRPr sz="18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B6DDAA1-B541-4DBE-A382-E604BBB90DC8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A7B2CA-4A58-4E34-8929-30B94BD38717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5884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535113"/>
            <a:ext cx="4040184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4" name="Zástupný symbol pro obsah 3"/>
          <p:cNvSpPr txBox="1">
            <a:spLocks noGrp="1"/>
          </p:cNvSpPr>
          <p:nvPr>
            <p:ph idx="2"/>
          </p:nvPr>
        </p:nvSpPr>
        <p:spPr>
          <a:xfrm>
            <a:off x="457200" y="2174872"/>
            <a:ext cx="4040184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text 4"/>
          <p:cNvSpPr txBox="1">
            <a:spLocks noGrp="1"/>
          </p:cNvSpPr>
          <p:nvPr>
            <p:ph type="body" idx="3"/>
          </p:nvPr>
        </p:nvSpPr>
        <p:spPr>
          <a:xfrm>
            <a:off x="4645023" y="1535113"/>
            <a:ext cx="4041776" cy="639759"/>
          </a:xfrm>
        </p:spPr>
        <p:txBody>
          <a:bodyPr anchor="b"/>
          <a:lstStyle>
            <a:lvl1pPr marL="0" indent="0">
              <a:spcBef>
                <a:spcPts val="600"/>
              </a:spcBef>
              <a:buNone/>
              <a:defRPr sz="2400" b="1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6" name="Zástupný symbol pro obsah 5"/>
          <p:cNvSpPr txBox="1">
            <a:spLocks noGrp="1"/>
          </p:cNvSpPr>
          <p:nvPr>
            <p:ph idx="4"/>
          </p:nvPr>
        </p:nvSpPr>
        <p:spPr>
          <a:xfrm>
            <a:off x="4645023" y="2174872"/>
            <a:ext cx="4041776" cy="3951286"/>
          </a:xfrm>
        </p:spPr>
        <p:txBody>
          <a:bodyPr/>
          <a:lstStyle>
            <a:lvl1pPr>
              <a:spcBef>
                <a:spcPts val="600"/>
              </a:spcBef>
              <a:defRPr sz="2400"/>
            </a:lvl1pPr>
            <a:lvl2pPr>
              <a:spcBef>
                <a:spcPts val="500"/>
              </a:spcBef>
              <a:defRPr sz="2000"/>
            </a:lvl2pPr>
            <a:lvl3pPr>
              <a:spcBef>
                <a:spcPts val="400"/>
              </a:spcBef>
              <a:defRPr sz="1800"/>
            </a:lvl3pPr>
            <a:lvl4pPr>
              <a:spcBef>
                <a:spcPts val="400"/>
              </a:spcBef>
              <a:defRPr sz="1600"/>
            </a:lvl4pPr>
            <a:lvl5pPr>
              <a:spcBef>
                <a:spcPts val="400"/>
              </a:spcBef>
              <a:defRPr sz="1600"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D390A9-C65A-47B1-9ED6-E1D2C08787A7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8" name="Zástupný symbol pro zápatí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9" name="Zástupný symbol pro číslo snímku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91EBBDE-6B56-4DDE-B2B6-176AF53405A5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2576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D0694DF-ADE5-4B79-BCAC-CF489E6D3DB3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9AEACB-A84F-4B80-8F30-212215C3E0CE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34338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F8797BD-7899-4C04-A058-04FCB3B95A26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619C775-D2CD-4350-A270-644D8E37EEFD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5167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57200" y="273048"/>
            <a:ext cx="3008311" cy="1162046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3575047" y="273048"/>
            <a:ext cx="5111752" cy="585311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457200" y="1435095"/>
            <a:ext cx="3008311" cy="46910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6D9EF3E-A6A9-4493-BEA1-30A94655338A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94C01BA-C953-4939-8EF4-8D51B6C6E9AB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287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1792288" y="4800600"/>
            <a:ext cx="5486400" cy="566735"/>
          </a:xfrm>
        </p:spPr>
        <p:txBody>
          <a:bodyPr anchor="b" anchorCtr="0"/>
          <a:lstStyle>
            <a:lvl1pPr algn="l">
              <a:defRPr sz="2000" b="1"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obrázek 2"/>
          <p:cNvSpPr txBox="1"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text 3"/>
          <p:cNvSpPr txBox="1">
            <a:spLocks noGrp="1"/>
          </p:cNvSpPr>
          <p:nvPr>
            <p:ph type="body" idx="2"/>
          </p:nvPr>
        </p:nvSpPr>
        <p:spPr>
          <a:xfrm>
            <a:off x="1792288" y="5367335"/>
            <a:ext cx="5486400" cy="804864"/>
          </a:xfrm>
        </p:spPr>
        <p:txBody>
          <a:bodyPr/>
          <a:lstStyle>
            <a:lvl1pPr marL="0" indent="0">
              <a:spcBef>
                <a:spcPts val="300"/>
              </a:spcBef>
              <a:buNone/>
              <a:defRPr sz="1400"/>
            </a:lvl1pPr>
          </a:lstStyle>
          <a:p>
            <a:pPr lvl="0"/>
            <a:r>
              <a:rPr lang="cs-CZ"/>
              <a:t>Kliknutím lze upravit styly předlohy textu.</a:t>
            </a:r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7D2AAC-D623-4E61-844E-7E9C39A1FBC4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12942E-AE72-41F9-AB2D-6842C92F844C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84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9FF4700-2BA4-4B26-8192-FBC3EDE0CE05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C0B150A-24B8-4E0B-88C9-4765D8A0AD23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0266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 txBox="1"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9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/>
          <p:cNvSpPr txBox="1">
            <a:spLocks noGrp="1"/>
          </p:cNvSpPr>
          <p:nvPr>
            <p:ph type="body" orient="vert" idx="1"/>
          </p:nvPr>
        </p:nvSpPr>
        <p:spPr>
          <a:xfrm>
            <a:off x="457200" y="274640"/>
            <a:ext cx="6019796" cy="5851529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2DF667-8B41-44BC-B4A3-66845A0D2A28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1EDB5B7-6796-4BCE-8BCC-E725C9BF3574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611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100000">
              <a:srgbClr val="FF7A00"/>
            </a:gs>
          </a:gsLst>
          <a:lin ang="54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 txBox="1">
            <a:spLocks noGrp="1"/>
          </p:cNvSpPr>
          <p:nvPr>
            <p:ph type="title"/>
          </p:nvPr>
        </p:nvSpPr>
        <p:spPr>
          <a:xfrm>
            <a:off x="457200" y="274640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/>
          <a:p>
            <a:pPr lvl="0"/>
            <a:r>
              <a:rPr lang="cs-CZ"/>
              <a:t>Kliknutím lze upravit styl.</a:t>
            </a:r>
          </a:p>
        </p:txBody>
      </p:sp>
      <p:sp>
        <p:nvSpPr>
          <p:cNvPr id="3" name="Zástupný symbol pro text 2"/>
          <p:cNvSpPr txBox="1"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/>
          <a:lstStyle/>
          <a:p>
            <a:pPr lvl="0"/>
            <a:r>
              <a:rPr lang="cs-CZ"/>
              <a:t>Kliknutím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/>
          <p:cNvSpPr txBox="1">
            <a:spLocks noGrp="1"/>
          </p:cNvSpPr>
          <p:nvPr>
            <p:ph type="dt" sz="half" idx="2"/>
          </p:nvPr>
        </p:nvSpPr>
        <p:spPr>
          <a:xfrm>
            <a:off x="457200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EF0B53C2-662C-4DBD-B0A9-8C7EEB10F989}" type="datetime1">
              <a:rPr lang="cs-CZ"/>
              <a:pPr lvl="0"/>
              <a:t>30.4.2012</a:t>
            </a:fld>
            <a:endParaRPr lang="cs-CZ"/>
          </a:p>
        </p:txBody>
      </p:sp>
      <p:sp>
        <p:nvSpPr>
          <p:cNvPr id="5" name="Zástupný symbol pro zápatí 4"/>
          <p:cNvSpPr txBox="1">
            <a:spLocks noGrp="1"/>
          </p:cNvSpPr>
          <p:nvPr>
            <p:ph type="ftr" sz="quarter" idx="3"/>
          </p:nvPr>
        </p:nvSpPr>
        <p:spPr>
          <a:xfrm>
            <a:off x="3124203" y="6356351"/>
            <a:ext cx="2895603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/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číslo snímku 5"/>
          <p:cNvSpPr txBox="1">
            <a:spLocks noGrp="1"/>
          </p:cNvSpPr>
          <p:nvPr>
            <p:ph type="sldNum" sz="quarter" idx="4"/>
          </p:nvPr>
        </p:nvSpPr>
        <p:spPr>
          <a:xfrm>
            <a:off x="6553203" y="6356351"/>
            <a:ext cx="213359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/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200" b="0" i="0" u="none" strike="noStrike" kern="1200" cap="none" spc="0" baseline="0">
                <a:solidFill>
                  <a:srgbClr val="898989"/>
                </a:solidFill>
                <a:uFillTx/>
                <a:latin typeface="Calibri"/>
              </a:defRPr>
            </a:lvl1pPr>
          </a:lstStyle>
          <a:p>
            <a:pPr lvl="0"/>
            <a:fld id="{716378FF-DE99-472C-8181-08D17D90ABC9}" type="slidenum"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marL="0" marR="0" lvl="0" indent="0" algn="ctr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cs-CZ" sz="44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</p:titleStyle>
    <p:bodyStyle>
      <a:lvl1pPr marL="342900" marR="0" lvl="0" indent="-342900" algn="l" defTabSz="914400" rtl="0" fontAlgn="auto" hangingPunct="1">
        <a:lnSpc>
          <a:spcPct val="100000"/>
        </a:lnSpc>
        <a:spcBef>
          <a:spcPts val="800"/>
        </a:spcBef>
        <a:spcAft>
          <a:spcPts val="0"/>
        </a:spcAft>
        <a:buSzPct val="100000"/>
        <a:buFont typeface="Arial" pitchFamily="34"/>
        <a:buChar char="•"/>
        <a:tabLst/>
        <a:defRPr lang="cs-CZ" sz="3200" b="0" i="0" u="none" strike="noStrike" kern="1200" cap="none" spc="0" baseline="0">
          <a:solidFill>
            <a:srgbClr val="000000"/>
          </a:solidFill>
          <a:uFillTx/>
          <a:latin typeface="Calibri"/>
        </a:defRPr>
      </a:lvl1pPr>
      <a:lvl2pPr marL="742950" marR="0" lvl="1" indent="-285750" algn="l" defTabSz="914400" rtl="0" fontAlgn="auto" hangingPunct="1">
        <a:lnSpc>
          <a:spcPct val="100000"/>
        </a:lnSpc>
        <a:spcBef>
          <a:spcPts val="700"/>
        </a:spcBef>
        <a:spcAft>
          <a:spcPts val="0"/>
        </a:spcAft>
        <a:buSzPct val="100000"/>
        <a:buFont typeface="Arial" pitchFamily="34"/>
        <a:buChar char="–"/>
        <a:tabLst/>
        <a:defRPr lang="cs-CZ" sz="2800" b="0" i="0" u="none" strike="noStrike" kern="1200" cap="none" spc="0" baseline="0">
          <a:solidFill>
            <a:srgbClr val="000000"/>
          </a:solidFill>
          <a:uFillTx/>
          <a:latin typeface="Calibri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600"/>
        </a:spcBef>
        <a:spcAft>
          <a:spcPts val="0"/>
        </a:spcAft>
        <a:buSzPct val="100000"/>
        <a:buFont typeface="Arial" pitchFamily="34"/>
        <a:buChar char="•"/>
        <a:tabLst/>
        <a:defRPr lang="cs-CZ" sz="2400" b="0" i="0" u="none" strike="noStrike" kern="1200" cap="none" spc="0" baseline="0">
          <a:solidFill>
            <a:srgbClr val="000000"/>
          </a:solidFill>
          <a:uFillTx/>
          <a:latin typeface="Calibri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–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Arial" pitchFamily="34"/>
        <a:buChar char="»"/>
        <a:tabLst/>
        <a:defRPr lang="cs-CZ" sz="2000" b="0" i="0" u="none" strike="noStrike" kern="1200" cap="none" spc="0" baseline="0">
          <a:solidFill>
            <a:srgbClr val="000000"/>
          </a:solidFill>
          <a:uFillTx/>
          <a:latin typeface="Calibri"/>
        </a:defRPr>
      </a:lvl5pPr>
    </p:bodyStyle>
    <p:otherStyle/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Wonga_wetlands_sewage_plant.jpg" TargetMode="External"/><Relationship Id="rId7" Type="http://schemas.openxmlformats.org/officeDocument/2006/relationships/hyperlink" Target="http://www.gma.org/katahdin/aquifer.html" TargetMode="External"/><Relationship Id="rId2" Type="http://schemas.openxmlformats.org/officeDocument/2006/relationships/hyperlink" Target="http://www.cisticka-odpadnich-vod.eu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North_Sea_01_ubt.jpeg" TargetMode="External"/><Relationship Id="rId5" Type="http://schemas.openxmlformats.org/officeDocument/2006/relationships/hyperlink" Target="http://cs.wikipedia.org/wiki/Soubor:Orlik-prehradni_hraz.jpg" TargetMode="External"/><Relationship Id="rId4" Type="http://schemas.openxmlformats.org/officeDocument/2006/relationships/hyperlink" Target="http://cs.wikipedia.org/wiki/Soubor:Whole_world_-_land_and_oceans_120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395532" y="188640"/>
            <a:ext cx="8229600" cy="1143000"/>
          </a:xfrm>
        </p:spPr>
        <p:txBody>
          <a:bodyPr/>
          <a:lstStyle/>
          <a:p>
            <a:pPr lvl="0"/>
            <a:r>
              <a:rPr lang="pl-PL" sz="2800" b="1">
                <a:latin typeface="Times New Roman"/>
              </a:rPr>
              <a:t>Základní škola a Mateřská škola, Baška, p. o.</a:t>
            </a:r>
            <a:br>
              <a:rPr lang="pl-PL" sz="2800" b="1">
                <a:latin typeface="Times New Roman"/>
              </a:rPr>
            </a:br>
            <a:r>
              <a:rPr lang="sv-SE" sz="2800">
                <a:latin typeface="Times New Roman"/>
              </a:rPr>
              <a:t>Baška 137, 739 01 Baška</a:t>
            </a:r>
            <a:endParaRPr lang="cs-CZ" sz="2800"/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546738" y="3799258"/>
            <a:ext cx="8229600" cy="2664296"/>
          </a:xfrm>
        </p:spPr>
        <p:txBody>
          <a:bodyPr anchorCtr="1"/>
          <a:lstStyle/>
          <a:p>
            <a:pPr marL="0" lvl="0" indent="0" algn="ctr">
              <a:buNone/>
            </a:pPr>
            <a:r>
              <a:rPr lang="cs-CZ" sz="2000" dirty="0"/>
              <a:t>Anotace</a:t>
            </a:r>
            <a:r>
              <a:rPr lang="cs-CZ" sz="2000" dirty="0" smtClean="0"/>
              <a:t>: </a:t>
            </a:r>
            <a:r>
              <a:rPr lang="cs-CZ" sz="2000" dirty="0" smtClean="0"/>
              <a:t>Výklad </a:t>
            </a:r>
            <a:r>
              <a:rPr lang="cs-CZ" sz="2000" dirty="0"/>
              <a:t>nového </a:t>
            </a:r>
            <a:r>
              <a:rPr lang="cs-CZ" sz="2000" dirty="0" smtClean="0"/>
              <a:t>učiva.</a:t>
            </a:r>
            <a:endParaRPr lang="cs-CZ" sz="2000" dirty="0"/>
          </a:p>
          <a:p>
            <a:pPr marL="0" lvl="0" indent="0" algn="ctr">
              <a:buNone/>
            </a:pPr>
            <a:r>
              <a:rPr lang="cs-CZ" sz="2000" dirty="0"/>
              <a:t>Autor</a:t>
            </a:r>
            <a:r>
              <a:rPr lang="cs-CZ" sz="2000" dirty="0" smtClean="0"/>
              <a:t>: </a:t>
            </a:r>
            <a:r>
              <a:rPr lang="cs-CZ" sz="2000" dirty="0" err="1" smtClean="0"/>
              <a:t>Mgr.Eva</a:t>
            </a:r>
            <a:r>
              <a:rPr lang="cs-CZ" sz="2000" dirty="0" smtClean="0"/>
              <a:t> </a:t>
            </a:r>
            <a:r>
              <a:rPr lang="cs-CZ" sz="2000" dirty="0"/>
              <a:t>Palovská,2011</a:t>
            </a:r>
          </a:p>
          <a:p>
            <a:pPr marL="0" lvl="0" indent="0" algn="ctr">
              <a:buNone/>
            </a:pPr>
            <a:r>
              <a:rPr lang="cs-CZ" sz="2000" dirty="0"/>
              <a:t>Ověření ve </a:t>
            </a:r>
            <a:r>
              <a:rPr lang="cs-CZ" sz="2000" dirty="0" smtClean="0"/>
              <a:t>výuce: 5. 3. 2012</a:t>
            </a:r>
            <a:r>
              <a:rPr lang="cs-CZ" sz="2000" dirty="0" smtClean="0"/>
              <a:t>, 3.třída</a:t>
            </a:r>
            <a:endParaRPr lang="cs-CZ" sz="2000" dirty="0"/>
          </a:p>
          <a:p>
            <a:pPr marL="0" lvl="0" indent="0" algn="ctr">
              <a:buNone/>
            </a:pPr>
            <a:r>
              <a:rPr lang="cs-CZ" sz="2000" dirty="0"/>
              <a:t>Vyučovací předmět</a:t>
            </a:r>
            <a:r>
              <a:rPr lang="cs-CZ" sz="2000" dirty="0" smtClean="0"/>
              <a:t>: Prvouka</a:t>
            </a:r>
            <a:endParaRPr lang="cs-CZ" sz="2000" dirty="0"/>
          </a:p>
          <a:p>
            <a:pPr marL="0" lvl="0" indent="0" algn="ctr">
              <a:buNone/>
            </a:pPr>
            <a:r>
              <a:rPr lang="cs-CZ" sz="2000" dirty="0"/>
              <a:t>Vzdělávací oblast: Rozmanitost přírody</a:t>
            </a:r>
          </a:p>
          <a:p>
            <a:pPr marL="0" lvl="0" indent="0" algn="ctr">
              <a:buNone/>
            </a:pPr>
            <a:r>
              <a:rPr lang="cs-CZ" sz="2000" dirty="0"/>
              <a:t>Číslo materiálu</a:t>
            </a:r>
            <a:r>
              <a:rPr lang="cs-CZ" sz="2000" dirty="0" smtClean="0"/>
              <a:t>: VY_32_INOVACE_12_Prv </a:t>
            </a:r>
            <a:r>
              <a:rPr lang="cs-CZ" sz="2000" dirty="0"/>
              <a:t>II.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3847" y="1124739"/>
            <a:ext cx="2520278" cy="1728188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ovéPole 4"/>
          <p:cNvSpPr txBox="1"/>
          <p:nvPr/>
        </p:nvSpPr>
        <p:spPr>
          <a:xfrm>
            <a:off x="2267739" y="2998628"/>
            <a:ext cx="4787597" cy="769440"/>
          </a:xfrm>
          <a:prstGeom prst="rect">
            <a:avLst/>
          </a:prstGeom>
          <a:noFill/>
          <a:ln>
            <a:noFill/>
          </a:ln>
        </p:spPr>
        <p:txBody>
          <a:bodyPr vert="horz" wrap="non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Neživá příroda-voda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827879" y="2386017"/>
            <a:ext cx="7488241" cy="2160590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4"/>
          <p:cNvSpPr txBox="1"/>
          <p:nvPr/>
        </p:nvSpPr>
        <p:spPr>
          <a:xfrm>
            <a:off x="2412205" y="5049838"/>
            <a:ext cx="4895853" cy="64611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ZŠ a MŠ Baška př. org.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                739 01 Baška 137  </a:t>
            </a:r>
          </a:p>
        </p:txBody>
      </p:sp>
      <p:sp>
        <p:nvSpPr>
          <p:cNvPr id="4" name="TextovéPole 4"/>
          <p:cNvSpPr txBox="1"/>
          <p:nvPr/>
        </p:nvSpPr>
        <p:spPr>
          <a:xfrm>
            <a:off x="970754" y="1162046"/>
            <a:ext cx="7200900" cy="58420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200" b="0" i="0" u="none" strike="noStrike" kern="1200" cap="none" spc="0" baseline="0">
                <a:solidFill>
                  <a:srgbClr val="000000"/>
                </a:solidFill>
                <a:uFillTx/>
                <a:latin typeface="Arial"/>
                <a:cs typeface="Arial"/>
              </a:rPr>
              <a:t>   Práce zpracovaná v rámci projektu: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gradFill>
            <a:gsLst>
              <a:gs pos="0">
                <a:srgbClr val="2C5D98"/>
              </a:gs>
              <a:gs pos="100000">
                <a:srgbClr val="3C7BC7"/>
              </a:gs>
            </a:gsLst>
            <a:lin ang="16200000"/>
          </a:gradFill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/>
          <a:lstStyle/>
          <a:p>
            <a:pPr lvl="0"/>
            <a:r>
              <a:rPr lang="cs-CZ">
                <a:solidFill>
                  <a:srgbClr val="FFFFFF"/>
                </a:solidFill>
              </a:rPr>
              <a:t>Modrá planeta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3600" dirty="0"/>
              <a:t>Naší planetě se říká </a:t>
            </a:r>
            <a:r>
              <a:rPr lang="cs-CZ" sz="3600" u="sng" dirty="0"/>
              <a:t>modrá</a:t>
            </a:r>
            <a:r>
              <a:rPr lang="cs-CZ" sz="3600" dirty="0"/>
              <a:t>, protože je </a:t>
            </a:r>
          </a:p>
          <a:p>
            <a:pPr marL="0" lvl="0" indent="0">
              <a:buNone/>
            </a:pPr>
            <a:r>
              <a:rPr lang="cs-CZ" sz="3600" dirty="0"/>
              <a:t>z větší části pokryta vodou.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755577" y="2996955"/>
            <a:ext cx="7344817" cy="3744413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gradFill>
            <a:gsLst>
              <a:gs pos="0">
                <a:srgbClr val="2C5D98"/>
              </a:gs>
              <a:gs pos="100000">
                <a:srgbClr val="3C7BC7"/>
              </a:gs>
            </a:gsLst>
            <a:lin ang="16200000"/>
          </a:gradFill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/>
          <a:lstStyle/>
          <a:p>
            <a:pPr lvl="0"/>
            <a:r>
              <a:rPr lang="cs-CZ">
                <a:solidFill>
                  <a:srgbClr val="FFFFFF"/>
                </a:solidFill>
              </a:rPr>
              <a:t>Kde všude je voda?</a:t>
            </a:r>
          </a:p>
        </p:txBody>
      </p:sp>
      <p:sp>
        <p:nvSpPr>
          <p:cNvPr id="3" name="Zástupný symbol pro obsah 2"/>
          <p:cNvSpPr txBox="1">
            <a:spLocks noGrp="1"/>
          </p:cNvSpPr>
          <p:nvPr>
            <p:ph idx="1"/>
          </p:nvPr>
        </p:nvSpPr>
        <p:spPr>
          <a:xfrm>
            <a:off x="0" y="1600200"/>
            <a:ext cx="9144000" cy="5257800"/>
          </a:xfrm>
        </p:spPr>
        <p:txBody>
          <a:bodyPr/>
          <a:lstStyle/>
          <a:p>
            <a:pPr lvl="0"/>
            <a:r>
              <a:rPr lang="cs-CZ" sz="3600"/>
              <a:t>Nejvíce vody se nachází v oceánech a mořích.</a:t>
            </a:r>
          </a:p>
          <a:p>
            <a:pPr lvl="0"/>
            <a:r>
              <a:rPr lang="cs-CZ" sz="3600"/>
              <a:t>Je to voda slaná a pro člověka nepoživatelná.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907703" y="2924946"/>
            <a:ext cx="4968547" cy="3726426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/>
          <a:lstStyle/>
          <a:p>
            <a:pPr lvl="0"/>
            <a:r>
              <a:rPr lang="cs-CZ">
                <a:solidFill>
                  <a:srgbClr val="FFFFFF"/>
                </a:solidFill>
              </a:rPr>
              <a:t>Sladká voda</a:t>
            </a:r>
          </a:p>
        </p:txBody>
      </p:sp>
      <p:sp>
        <p:nvSpPr>
          <p:cNvPr id="3" name="Obdélník 2"/>
          <p:cNvSpPr/>
          <p:nvPr/>
        </p:nvSpPr>
        <p:spPr>
          <a:xfrm>
            <a:off x="107504" y="1772820"/>
            <a:ext cx="8712972" cy="230832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 přehradách, rybnících, jezerech, řekách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a potocích je voda, která se v </a:t>
            </a:r>
            <a:r>
              <a:rPr lang="cs-CZ" sz="3600" b="0" i="0" u="none" strike="noStrike" kern="1200" cap="none" spc="0" baseline="0" dirty="0" smtClean="0">
                <a:solidFill>
                  <a:srgbClr val="000000"/>
                </a:solidFill>
                <a:uFillTx/>
                <a:latin typeface="Calibri"/>
              </a:rPr>
              <a:t>úpravnách </a:t>
            </a: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vody přeměňuje na pitnou.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 dirty="0">
                <a:solidFill>
                  <a:srgbClr val="000000"/>
                </a:solidFill>
                <a:uFillTx/>
                <a:latin typeface="Calibri"/>
              </a:rPr>
              <a:t>Je to voda sladká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4427981" y="3284982"/>
            <a:ext cx="4536502" cy="3402381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solidFill>
            <a:srgbClr val="4F81BD"/>
          </a:solidFill>
          <a:ln w="25402">
            <a:solidFill>
              <a:srgbClr val="385D8A"/>
            </a:solidFill>
            <a:prstDash val="solid"/>
          </a:ln>
        </p:spPr>
        <p:txBody>
          <a:bodyPr/>
          <a:lstStyle/>
          <a:p>
            <a:pPr lvl="0"/>
            <a:r>
              <a:rPr lang="cs-CZ">
                <a:solidFill>
                  <a:srgbClr val="FFFFFF"/>
                </a:solidFill>
              </a:rPr>
              <a:t>Podzemní voda</a:t>
            </a:r>
          </a:p>
        </p:txBody>
      </p:sp>
      <p:sp>
        <p:nvSpPr>
          <p:cNvPr id="3" name="Obdélník 2"/>
          <p:cNvSpPr/>
          <p:nvPr/>
        </p:nvSpPr>
        <p:spPr>
          <a:xfrm>
            <a:off x="3003218" y="1700811"/>
            <a:ext cx="6154460" cy="3170096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Podzemní voda zahrnuje všechnu vodu, která  </a:t>
            </a: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40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se nachází pod zemským povrchem. Využívá se často jako zdroj vody.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43752" y="1916829"/>
            <a:ext cx="2739277" cy="396044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3986" y="0"/>
            <a:ext cx="9144000" cy="6480718"/>
          </a:xfrm>
        </p:spPr>
        <p:txBody>
          <a:bodyPr/>
          <a:lstStyle/>
          <a:p>
            <a:pPr lvl="0"/>
            <a:endParaRPr lang="cs-CZ" sz="2400"/>
          </a:p>
          <a:p>
            <a:pPr lvl="0"/>
            <a:r>
              <a:rPr lang="cs-CZ" sz="3600" b="1"/>
              <a:t>Další podoby vody v přírodě:</a:t>
            </a:r>
          </a:p>
          <a:p>
            <a:pPr lvl="0">
              <a:buFont typeface="Wingdings" pitchFamily="2"/>
              <a:buChar char="Ø"/>
            </a:pPr>
            <a:r>
              <a:rPr lang="cs-CZ" sz="3600"/>
              <a:t>déšť</a:t>
            </a:r>
          </a:p>
          <a:p>
            <a:pPr lvl="0">
              <a:buFont typeface="Wingdings" pitchFamily="2"/>
              <a:buChar char="Ø"/>
            </a:pPr>
            <a:r>
              <a:rPr lang="cs-CZ" sz="3600"/>
              <a:t>vodní pára</a:t>
            </a:r>
          </a:p>
          <a:p>
            <a:pPr lvl="0">
              <a:buFont typeface="Wingdings" pitchFamily="2"/>
              <a:buChar char="Ø"/>
            </a:pPr>
            <a:r>
              <a:rPr lang="cs-CZ" sz="3600"/>
              <a:t>sníh</a:t>
            </a:r>
          </a:p>
          <a:p>
            <a:pPr lvl="0">
              <a:buFont typeface="Wingdings" pitchFamily="2"/>
              <a:buChar char="Ø"/>
            </a:pPr>
            <a:r>
              <a:rPr lang="cs-CZ" sz="3600"/>
              <a:t>kroupy</a:t>
            </a:r>
          </a:p>
          <a:p>
            <a:pPr lvl="0">
              <a:buFont typeface="Wingdings" pitchFamily="2"/>
              <a:buChar char="Ø"/>
            </a:pPr>
            <a:r>
              <a:rPr lang="cs-CZ" sz="3600"/>
              <a:t>led</a:t>
            </a:r>
          </a:p>
          <a:p>
            <a:pPr lvl="0">
              <a:buFont typeface="Wingdings" pitchFamily="2"/>
              <a:buChar char="Ø"/>
            </a:pPr>
            <a:r>
              <a:rPr lang="cs-CZ" sz="3600"/>
              <a:t>jinovatka</a:t>
            </a:r>
          </a:p>
          <a:p>
            <a:pPr lvl="0">
              <a:buFont typeface="Wingdings" pitchFamily="2"/>
              <a:buChar char="Ø"/>
            </a:pPr>
            <a:r>
              <a:rPr lang="cs-CZ" sz="3600"/>
              <a:t>rosa</a:t>
            </a:r>
          </a:p>
          <a:p>
            <a:pPr lvl="0"/>
            <a:r>
              <a:rPr lang="cs-CZ" sz="3600"/>
              <a:t>Také těla živočichů a rostlin obsahují vodu.</a:t>
            </a:r>
          </a:p>
          <a:p>
            <a:pPr lvl="0"/>
            <a:r>
              <a:rPr lang="cs-CZ" sz="3600"/>
              <a:t>Voda je v přírodě  téměř všude.</a:t>
            </a:r>
          </a:p>
          <a:p>
            <a:pPr marL="0" lvl="0" indent="0">
              <a:buNone/>
            </a:pPr>
            <a:endParaRPr lang="cs-CZ" sz="2400"/>
          </a:p>
        </p:txBody>
      </p:sp>
      <p:pic>
        <p:nvPicPr>
          <p:cNvPr id="3" name="Picture 3" descr="C:\Users\Eva\AppData\Local\Microsoft\Windows\Temporary Internet Files\Content.IE5\JVH9CP33\MP900449089[1]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738570" y="1034735"/>
            <a:ext cx="1937878" cy="1937878"/>
          </a:xfrm>
          <a:prstGeom prst="rect">
            <a:avLst/>
          </a:prstGeom>
          <a:noFill/>
          <a:ln>
            <a:noFill/>
          </a:ln>
        </p:spPr>
      </p:pic>
      <p:pic>
        <p:nvPicPr>
          <p:cNvPr id="4" name="Picture 4" descr="C:\Users\Eva\AppData\Local\Microsoft\Windows\Temporary Internet Files\Content.IE5\KQDSTB8P\MC900432588[1]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2411757" y="883356"/>
            <a:ext cx="3312368" cy="331236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5" descr="C:\Users\Eva\AppData\Local\Microsoft\Windows\Temporary Internet Files\Content.IE5\KQDSTB8P\MC900196458[1].wm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5076053" y="3579638"/>
            <a:ext cx="2346597" cy="205990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79515" y="1173842"/>
            <a:ext cx="8964484" cy="5676796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TextovéPole 2"/>
          <p:cNvSpPr txBox="1"/>
          <p:nvPr/>
        </p:nvSpPr>
        <p:spPr>
          <a:xfrm>
            <a:off x="265002" y="48728"/>
            <a:ext cx="8568952" cy="1015660"/>
          </a:xfrm>
          <a:prstGeom prst="rect">
            <a:avLst/>
          </a:prstGeom>
          <a:gradFill>
            <a:gsLst>
              <a:gs pos="0">
                <a:srgbClr val="2C5D98"/>
              </a:gs>
              <a:gs pos="100000">
                <a:srgbClr val="3C7BC7"/>
              </a:gs>
            </a:gsLst>
            <a:lin ang="16200000"/>
          </a:gradFill>
          <a:ln>
            <a:noFill/>
          </a:ln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6000" b="1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   </a:t>
            </a:r>
            <a:r>
              <a:rPr lang="cs-CZ" sz="6000" b="0" i="0" u="none" strike="noStrike" kern="1200" cap="none" spc="0" baseline="0">
                <a:solidFill>
                  <a:srgbClr val="FFFFFF"/>
                </a:solidFill>
                <a:uFillTx/>
                <a:latin typeface="Calibri"/>
              </a:rPr>
              <a:t>Koloběh vody v přírodě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707901" y="3834929"/>
            <a:ext cx="2088233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voda z půdy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6300188" y="3830101"/>
            <a:ext cx="1696769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voda z vodních ploch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308305" y="3325636"/>
            <a:ext cx="2232251" cy="36933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voda z těl rostlin</a:t>
            </a:r>
          </a:p>
        </p:txBody>
      </p:sp>
      <p:sp>
        <p:nvSpPr>
          <p:cNvPr id="7" name="TextovéPole 7"/>
          <p:cNvSpPr txBox="1"/>
          <p:nvPr/>
        </p:nvSpPr>
        <p:spPr>
          <a:xfrm>
            <a:off x="862635" y="4581125"/>
            <a:ext cx="1728188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voda z hladin moří a oceánů</a:t>
            </a:r>
          </a:p>
        </p:txBody>
      </p:sp>
      <p:sp>
        <p:nvSpPr>
          <p:cNvPr id="8" name="TextovéPole 9"/>
          <p:cNvSpPr txBox="1"/>
          <p:nvPr/>
        </p:nvSpPr>
        <p:spPr>
          <a:xfrm>
            <a:off x="277721" y="2094003"/>
            <a:ext cx="2325822" cy="92333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Slunce dodává energii potřebnou k odpařování.</a:t>
            </a:r>
          </a:p>
        </p:txBody>
      </p:sp>
      <p:sp>
        <p:nvSpPr>
          <p:cNvPr id="9" name="TextovéPole 10"/>
          <p:cNvSpPr txBox="1"/>
          <p:nvPr/>
        </p:nvSpPr>
        <p:spPr>
          <a:xfrm>
            <a:off x="5220071" y="1447678"/>
            <a:ext cx="2952332" cy="64633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800" b="1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Voda se ve výškách ochlazuje a vrací zpět na zem.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 noGrp="1"/>
          </p:cNvSpPr>
          <p:nvPr>
            <p:ph idx="1"/>
          </p:nvPr>
        </p:nvSpPr>
        <p:spPr>
          <a:xfrm>
            <a:off x="395532" y="476667"/>
            <a:ext cx="8229600" cy="5793510"/>
          </a:xfrm>
        </p:spPr>
        <p:txBody>
          <a:bodyPr/>
          <a:lstStyle/>
          <a:p>
            <a:pPr lvl="0">
              <a:lnSpc>
                <a:spcPct val="90000"/>
              </a:lnSpc>
            </a:pPr>
            <a:r>
              <a:rPr lang="cs-CZ" sz="3600"/>
              <a:t>Dešťová voda proniká ke kořenům rostlin nebo do spodních vod.</a:t>
            </a:r>
          </a:p>
          <a:p>
            <a:pPr lvl="0">
              <a:lnSpc>
                <a:spcPct val="90000"/>
              </a:lnSpc>
            </a:pPr>
            <a:r>
              <a:rPr lang="cs-CZ" sz="3600"/>
              <a:t>Voda na povrchu odteče do řek a pak </a:t>
            </a:r>
          </a:p>
          <a:p>
            <a:pPr lvl="0">
              <a:lnSpc>
                <a:spcPct val="90000"/>
              </a:lnSpc>
            </a:pPr>
            <a:r>
              <a:rPr lang="cs-CZ" sz="3600"/>
              <a:t>do moří a oceánů.</a:t>
            </a:r>
          </a:p>
          <a:p>
            <a:pPr lvl="0">
              <a:lnSpc>
                <a:spcPct val="90000"/>
              </a:lnSpc>
            </a:pPr>
            <a:r>
              <a:rPr lang="cs-CZ" sz="3600"/>
              <a:t>Voda z tajícího sněhu a ledovců se také  vrací do moří a oceánů.</a:t>
            </a:r>
          </a:p>
          <a:p>
            <a:pPr lvl="0">
              <a:lnSpc>
                <a:spcPct val="90000"/>
              </a:lnSpc>
            </a:pPr>
            <a:r>
              <a:rPr lang="cs-CZ" sz="3600"/>
              <a:t>Voda se odpařuje, mění se ve vodní páru a stoupá vzhůru.</a:t>
            </a:r>
          </a:p>
          <a:p>
            <a:pPr lvl="0">
              <a:lnSpc>
                <a:spcPct val="90000"/>
              </a:lnSpc>
            </a:pPr>
            <a:r>
              <a:rPr lang="cs-CZ" sz="3600"/>
              <a:t>Ve větších výškách se pára ochlazuje a </a:t>
            </a:r>
          </a:p>
          <a:p>
            <a:pPr lvl="0">
              <a:lnSpc>
                <a:spcPct val="90000"/>
              </a:lnSpc>
            </a:pPr>
            <a:r>
              <a:rPr lang="cs-CZ" sz="3600"/>
              <a:t>v podobě deště, sněhu nebo ledových krup se vrací zpět na zem.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494772" y="116631"/>
            <a:ext cx="8229600" cy="1143000"/>
          </a:xfrm>
          <a:gradFill>
            <a:gsLst>
              <a:gs pos="0">
                <a:srgbClr val="2C5D98"/>
              </a:gs>
              <a:gs pos="100000">
                <a:srgbClr val="3C7BC7"/>
              </a:gs>
            </a:gsLst>
            <a:lin ang="16200000"/>
          </a:gradFill>
          <a:effectLst>
            <a:outerShdw dist="22997" dir="5400000" algn="tl">
              <a:srgbClr val="000000">
                <a:alpha val="35000"/>
              </a:srgbClr>
            </a:outerShdw>
          </a:effectLst>
        </p:spPr>
        <p:txBody>
          <a:bodyPr/>
          <a:lstStyle/>
          <a:p>
            <a:pPr lvl="0"/>
            <a:r>
              <a:rPr lang="cs-CZ">
                <a:solidFill>
                  <a:srgbClr val="FFFFFF"/>
                </a:solidFill>
              </a:rPr>
              <a:t>Čističky odpadních vod</a:t>
            </a:r>
          </a:p>
        </p:txBody>
      </p:sp>
      <p:sp>
        <p:nvSpPr>
          <p:cNvPr id="3" name="Obdélník 3"/>
          <p:cNvSpPr/>
          <p:nvPr/>
        </p:nvSpPr>
        <p:spPr>
          <a:xfrm>
            <a:off x="494781" y="1340766"/>
            <a:ext cx="8352925" cy="1754322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36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Jsou určeny k čištění odpadních vod splaškových, případně jiných odpadních vod podobného charakteru.</a:t>
            </a:r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252599" y="2996955"/>
            <a:ext cx="6712848" cy="386104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822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strVal val="0,5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332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64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str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 noGrp="1"/>
          </p:cNvSpPr>
          <p:nvPr>
            <p:ph type="title"/>
          </p:nvPr>
        </p:nvSpPr>
        <p:spPr>
          <a:xfrm>
            <a:off x="-180529" y="529318"/>
            <a:ext cx="4292111" cy="764703"/>
          </a:xfrm>
        </p:spPr>
        <p:txBody>
          <a:bodyPr/>
          <a:lstStyle/>
          <a:p>
            <a:pPr lvl="0" algn="l"/>
            <a:r>
              <a:rPr lang="cs-CZ" sz="3600"/>
              <a:t>Zdroje informací:</a:t>
            </a:r>
          </a:p>
        </p:txBody>
      </p:sp>
      <p:sp>
        <p:nvSpPr>
          <p:cNvPr id="3" name="Obdélník 2"/>
          <p:cNvSpPr/>
          <p:nvPr/>
        </p:nvSpPr>
        <p:spPr>
          <a:xfrm>
            <a:off x="270068" y="2265892"/>
            <a:ext cx="8352925" cy="307777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Prvouka 3,učebnice pro 3.ročník základní školy. Brno : Nová škola, 2003. Neživá příroda, s. 75.</a:t>
            </a:r>
          </a:p>
        </p:txBody>
      </p:sp>
      <p:sp>
        <p:nvSpPr>
          <p:cNvPr id="4" name="Obdélník 3"/>
          <p:cNvSpPr/>
          <p:nvPr/>
        </p:nvSpPr>
        <p:spPr>
          <a:xfrm>
            <a:off x="270068" y="4741026"/>
            <a:ext cx="4572000" cy="369335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PRVOUKA 3. Brno : Nová škola, 2002. neživá příroda, s. 4-75</a:t>
            </a:r>
            <a:r>
              <a:rPr lang="cs-CZ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.</a:t>
            </a:r>
          </a:p>
        </p:txBody>
      </p:sp>
      <p:sp>
        <p:nvSpPr>
          <p:cNvPr id="5" name="Obdélník 4"/>
          <p:cNvSpPr/>
          <p:nvPr/>
        </p:nvSpPr>
        <p:spPr>
          <a:xfrm>
            <a:off x="251524" y="2690073"/>
            <a:ext cx="8172404" cy="523219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Www.cisticka-odpadnich-vod.eu [online]. 2009 [cit. 2011-11-26]. Čističky odpadních vod. Dostupné z WWW: </a:t>
            </a: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2"/>
              </a:rPr>
              <a:t>http://www.cisticka-odpadnich-vod.eu/</a:t>
            </a: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1524" y="3213293"/>
            <a:ext cx="6948260" cy="7386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Název:Wonga wetlands sewage plant,autor:Fir0002,licence:WikimediaCommons,dostupný z : </a:t>
            </a: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3"/>
              </a:rPr>
              <a:t>http://cs.wikipedia.org/wiki/Soubor:Wonga_wetlands_sewage_plant.jpg</a:t>
            </a: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51524" y="3742300"/>
            <a:ext cx="8873931" cy="73866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Název:</a:t>
            </a:r>
            <a:r>
              <a: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Whole world - land and oceans 12000</a:t>
            </a: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,autor:NASA/Goddard Space Flight Center, licence:WikimediaCommons, dostupné z: </a:t>
            </a: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4"/>
              </a:rPr>
              <a:t>http://cs.wikipedia.org/wiki/Soubor:Whole_world_-_land_and_oceans_12000.jpg</a:t>
            </a: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0068" y="4219343"/>
            <a:ext cx="8712960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Název:Orlik-prehradni hraz,autor:Honza Groh,licence:WikimediaCommons,dostupné z: </a:t>
            </a: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5"/>
              </a:rPr>
              <a:t>http://cs.wikipedia.org/wiki/Soubor:Orlik-prehradni_hraz.jpg</a:t>
            </a: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4" y="1817241"/>
            <a:ext cx="8550408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Název:North Sea 01 ubt,autor:Tomasz Sienicki,licence:Creative Commons,dostupné z: </a:t>
            </a: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6"/>
              </a:rPr>
              <a:t>http://cs.wikipedia.org/wiki/Soubor:North_Sea_01_ubt.jpeg</a:t>
            </a: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70068" y="1294022"/>
            <a:ext cx="8568952" cy="52321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rPr>
              <a:t>Www.gma.org/katahdin/aquifer [online]. 1998 [cit. 2011-11-26]. Aquifer Source of Pure Water. Dostupné z WWW: &lt;http://www.gma.org/katahdin/aquifer.html&gt;.dostupné z: </a:t>
            </a:r>
            <a:r>
              <a:rPr lang="cs-CZ" sz="14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  <a:hlinkClick r:id="rId7"/>
              </a:rPr>
              <a:t>http://www.gma.org/katahdin/aquifer.html</a:t>
            </a:r>
            <a:endParaRPr lang="cs-CZ" sz="14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318</TotalTime>
  <Words>465</Words>
  <Application>Microsoft Office PowerPoint</Application>
  <PresentationFormat>Předvádění na obrazovce (4:3)</PresentationFormat>
  <Paragraphs>61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Základní škola a Mateřská škola, Baška, p. o. Baška 137, 739 01 Baška</vt:lpstr>
      <vt:lpstr>Prezentace aplikace PowerPoint</vt:lpstr>
      <vt:lpstr>Modrá planeta</vt:lpstr>
      <vt:lpstr>Kde všude je voda?</vt:lpstr>
      <vt:lpstr>Sladká voda</vt:lpstr>
      <vt:lpstr>Podzemní voda</vt:lpstr>
      <vt:lpstr>Prezentace aplikace PowerPoint</vt:lpstr>
      <vt:lpstr>Prezentace aplikace PowerPoint</vt:lpstr>
      <vt:lpstr>Prezentace aplikace PowerPoint</vt:lpstr>
      <vt:lpstr>Čističky odpadních vod</vt:lpstr>
      <vt:lpstr>Zdroje informací: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Koloběh vody v přírodě</dc:title>
  <dc:creator>Dominik</dc:creator>
  <cp:lastModifiedBy>Učitel</cp:lastModifiedBy>
  <cp:revision>20</cp:revision>
  <dcterms:created xsi:type="dcterms:W3CDTF">2011-07-04T13:36:47Z</dcterms:created>
  <dcterms:modified xsi:type="dcterms:W3CDTF">2012-04-30T05:41:13Z</dcterms:modified>
</cp:coreProperties>
</file>