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diagrams/colors1.xml" ContentType="application/vnd.openxmlformats-officedocument.drawingml.diagramColors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9"/>
  </p:notesMasterIdLst>
  <p:sldIdLst>
    <p:sldId id="256" r:id="rId2"/>
    <p:sldId id="257" r:id="rId3"/>
    <p:sldId id="258" r:id="rId4"/>
    <p:sldId id="264" r:id="rId5"/>
    <p:sldId id="265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4C1A8A3-306A-4EB7-A6B1-4F7E0EB9C5D6}" styleName="Střední styl 3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EB9631B5-78F2-41C9-869B-9F39066F8104}" styleName="Střední styl 3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269D01E-BC32-4049-B463-5C60D7B0CCD2}" styleName="Styl s motivem 2 – zvýraznění 4">
    <a:tblBg>
      <a:fillRef idx="3">
        <a:schemeClr val="accent4"/>
      </a:fillRef>
      <a:effectRef idx="3">
        <a:schemeClr val="accent4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4">
                <a:tint val="50000"/>
              </a:schemeClr>
            </a:lnRef>
          </a:left>
          <a:right>
            <a:lnRef idx="1">
              <a:schemeClr val="accent4">
                <a:tint val="50000"/>
              </a:schemeClr>
            </a:lnRef>
          </a:right>
          <a:top>
            <a:lnRef idx="1">
              <a:schemeClr val="accent4">
                <a:tint val="50000"/>
              </a:schemeClr>
            </a:lnRef>
          </a:top>
          <a:bottom>
            <a:lnRef idx="1">
              <a:schemeClr val="accent4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FD0F851-EC5A-4D38-B0AD-8093EC10F338}" styleName="Světlý styl 1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  <a:tblStyle styleId="{BDBED569-4797-4DF1-A0F4-6AAB3CD982D8}" styleName="Světlý styl 3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26" autoAdjust="0"/>
    <p:restoredTop sz="94671" autoAdjust="0"/>
  </p:normalViewPr>
  <p:slideViewPr>
    <p:cSldViewPr>
      <p:cViewPr>
        <p:scale>
          <a:sx n="80" d="100"/>
          <a:sy n="80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Základní škola a mateřská škola Meclov, 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Blanka </a:t>
          </a:r>
          <a:r>
            <a:rPr lang="cs-CZ" sz="2000" dirty="0" err="1" smtClean="0"/>
            <a:t>Petlánová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PROJEKTU:CZ.1.07/1.4.00/21.1839 </a:t>
          </a:r>
          <a:endParaRPr lang="cs-CZ" sz="2000" dirty="0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Jaro</a:t>
          </a:r>
          <a:endParaRPr lang="cs-CZ" sz="2000" dirty="0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</a:t>
          </a:r>
          <a:r>
            <a:rPr lang="cs-CZ" sz="2000" smtClean="0"/>
            <a:t>:</a:t>
          </a:r>
          <a:r>
            <a:rPr lang="cs-CZ" sz="2000" baseline="0" smtClean="0"/>
            <a:t> VY_32_INOVACE_Pr2_12_Jaro</a:t>
          </a:r>
          <a:endParaRPr lang="cs-CZ" sz="20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987" custLinFactNeighborY="697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010567C-1A94-4A9A-82C6-9D6FF4791600}" type="doc">
      <dgm:prSet loTypeId="urn:microsoft.com/office/officeart/2005/8/layout/hProcess9" loCatId="process" qsTypeId="urn:microsoft.com/office/officeart/2005/8/quickstyle/3d1" qsCatId="3D" csTypeId="urn:microsoft.com/office/officeart/2005/8/colors/colorful3" csCatId="colorful" phldr="1"/>
      <dgm:spPr/>
    </dgm:pt>
    <dgm:pt modelId="{C752A456-253C-4DD0-8F6D-68ABF2445C2B}">
      <dgm:prSet phldrT="[Text]"/>
      <dgm:spPr/>
      <dgm:t>
        <a:bodyPr/>
        <a:lstStyle/>
        <a:p>
          <a:r>
            <a:rPr lang="cs-CZ" dirty="0" smtClean="0"/>
            <a:t>Spojování</a:t>
          </a:r>
          <a:endParaRPr lang="cs-CZ" dirty="0"/>
        </a:p>
      </dgm:t>
    </dgm:pt>
    <dgm:pt modelId="{3E0BCFC4-5AE2-450F-A14C-7FA4FCEBEE08}" type="parTrans" cxnId="{A3A8A11D-67EE-41F5-B075-4F10416D8832}">
      <dgm:prSet/>
      <dgm:spPr/>
      <dgm:t>
        <a:bodyPr/>
        <a:lstStyle/>
        <a:p>
          <a:endParaRPr lang="cs-CZ"/>
        </a:p>
      </dgm:t>
    </dgm:pt>
    <dgm:pt modelId="{E195086F-A94B-4E46-9555-1DF3B91C8D61}" type="sibTrans" cxnId="{A3A8A11D-67EE-41F5-B075-4F10416D8832}">
      <dgm:prSet/>
      <dgm:spPr/>
      <dgm:t>
        <a:bodyPr/>
        <a:lstStyle/>
        <a:p>
          <a:endParaRPr lang="cs-CZ"/>
        </a:p>
      </dgm:t>
    </dgm:pt>
    <dgm:pt modelId="{65068C3C-777B-419F-9F8F-C2EAF4C1C2B1}">
      <dgm:prSet phldrT="[Text]"/>
      <dgm:spPr/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C53A6F27-CC40-4537-9D80-52D1DF61ADEA}" type="parTrans" cxnId="{9A907070-8989-4C03-9628-71764FF74D75}">
      <dgm:prSet/>
      <dgm:spPr/>
      <dgm:t>
        <a:bodyPr/>
        <a:lstStyle/>
        <a:p>
          <a:endParaRPr lang="cs-CZ"/>
        </a:p>
      </dgm:t>
    </dgm:pt>
    <dgm:pt modelId="{9D2E205B-3B3F-47C5-8493-5310B8388338}" type="sibTrans" cxnId="{9A907070-8989-4C03-9628-71764FF74D75}">
      <dgm:prSet/>
      <dgm:spPr/>
      <dgm:t>
        <a:bodyPr/>
        <a:lstStyle/>
        <a:p>
          <a:endParaRPr lang="cs-CZ"/>
        </a:p>
      </dgm:t>
    </dgm:pt>
    <dgm:pt modelId="{EAB82736-F64E-410C-9A14-2922AC640722}">
      <dgm:prSet phldrT="[Text]"/>
      <dgm:spPr/>
      <dgm:t>
        <a:bodyPr/>
        <a:lstStyle/>
        <a:p>
          <a:r>
            <a:rPr lang="cs-CZ" dirty="0" err="1" smtClean="0"/>
            <a:t>Testíček</a:t>
          </a:r>
          <a:endParaRPr lang="cs-CZ" dirty="0"/>
        </a:p>
      </dgm:t>
    </dgm:pt>
    <dgm:pt modelId="{C651443D-E0FA-4CE5-B15F-04B5B27E570D}" type="parTrans" cxnId="{446E40CF-259C-4431-9920-1BC8F2724E25}">
      <dgm:prSet/>
      <dgm:spPr/>
      <dgm:t>
        <a:bodyPr/>
        <a:lstStyle/>
        <a:p>
          <a:endParaRPr lang="cs-CZ"/>
        </a:p>
      </dgm:t>
    </dgm:pt>
    <dgm:pt modelId="{C80974FA-F9A3-4166-9C86-54F7D4BF0286}" type="sibTrans" cxnId="{446E40CF-259C-4431-9920-1BC8F2724E25}">
      <dgm:prSet/>
      <dgm:spPr/>
      <dgm:t>
        <a:bodyPr/>
        <a:lstStyle/>
        <a:p>
          <a:endParaRPr lang="cs-CZ"/>
        </a:p>
      </dgm:t>
    </dgm:pt>
    <dgm:pt modelId="{84A66628-B96C-4997-82FE-2666E6EB2CEB}" type="pres">
      <dgm:prSet presAssocID="{E010567C-1A94-4A9A-82C6-9D6FF4791600}" presName="CompostProcess" presStyleCnt="0">
        <dgm:presLayoutVars>
          <dgm:dir/>
          <dgm:resizeHandles val="exact"/>
        </dgm:presLayoutVars>
      </dgm:prSet>
      <dgm:spPr/>
    </dgm:pt>
    <dgm:pt modelId="{A990616E-E598-4929-A6B8-C596B48338A8}" type="pres">
      <dgm:prSet presAssocID="{E010567C-1A94-4A9A-82C6-9D6FF4791600}" presName="arrow" presStyleLbl="bgShp" presStyleIdx="0" presStyleCnt="1"/>
      <dgm:spPr/>
    </dgm:pt>
    <dgm:pt modelId="{247FD691-C1D2-460C-89F4-C2001ADC2038}" type="pres">
      <dgm:prSet presAssocID="{E010567C-1A94-4A9A-82C6-9D6FF4791600}" presName="linearProcess" presStyleCnt="0"/>
      <dgm:spPr/>
    </dgm:pt>
    <dgm:pt modelId="{172B00CD-1F19-4732-84A4-731827611897}" type="pres">
      <dgm:prSet presAssocID="{C752A456-253C-4DD0-8F6D-68ABF2445C2B}" presName="text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A96873A-F49B-4AE0-9C21-CA98C7A0ABAD}" type="pres">
      <dgm:prSet presAssocID="{E195086F-A94B-4E46-9555-1DF3B91C8D61}" presName="sibTrans" presStyleCnt="0"/>
      <dgm:spPr/>
    </dgm:pt>
    <dgm:pt modelId="{F2BEABF2-8B20-4CE4-AD9E-A305924D735F}" type="pres">
      <dgm:prSet presAssocID="{65068C3C-777B-419F-9F8F-C2EAF4C1C2B1}" presName="textNode" presStyleLbl="node1" presStyleIdx="1" presStyleCnt="3" custScaleX="139411" custScaleY="13980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7092281-BA2D-40D9-B67C-8C141784F903}" type="pres">
      <dgm:prSet presAssocID="{9D2E205B-3B3F-47C5-8493-5310B8388338}" presName="sibTrans" presStyleCnt="0"/>
      <dgm:spPr/>
    </dgm:pt>
    <dgm:pt modelId="{8A4E6EB0-34AB-474F-BDF3-5750BD952092}" type="pres">
      <dgm:prSet presAssocID="{EAB82736-F64E-410C-9A14-2922AC640722}" presName="text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771BAB1-CD48-4027-AB83-B14D5ED2B77A}" type="presOf" srcId="{E010567C-1A94-4A9A-82C6-9D6FF4791600}" destId="{84A66628-B96C-4997-82FE-2666E6EB2CEB}" srcOrd="0" destOrd="0" presId="urn:microsoft.com/office/officeart/2005/8/layout/hProcess9"/>
    <dgm:cxn modelId="{446E40CF-259C-4431-9920-1BC8F2724E25}" srcId="{E010567C-1A94-4A9A-82C6-9D6FF4791600}" destId="{EAB82736-F64E-410C-9A14-2922AC640722}" srcOrd="2" destOrd="0" parTransId="{C651443D-E0FA-4CE5-B15F-04B5B27E570D}" sibTransId="{C80974FA-F9A3-4166-9C86-54F7D4BF0286}"/>
    <dgm:cxn modelId="{82FDFE96-3AD4-4A8F-8C7B-7911715F63D8}" type="presOf" srcId="{C752A456-253C-4DD0-8F6D-68ABF2445C2B}" destId="{172B00CD-1F19-4732-84A4-731827611897}" srcOrd="0" destOrd="0" presId="urn:microsoft.com/office/officeart/2005/8/layout/hProcess9"/>
    <dgm:cxn modelId="{A3A8A11D-67EE-41F5-B075-4F10416D8832}" srcId="{E010567C-1A94-4A9A-82C6-9D6FF4791600}" destId="{C752A456-253C-4DD0-8F6D-68ABF2445C2B}" srcOrd="0" destOrd="0" parTransId="{3E0BCFC4-5AE2-450F-A14C-7FA4FCEBEE08}" sibTransId="{E195086F-A94B-4E46-9555-1DF3B91C8D61}"/>
    <dgm:cxn modelId="{719F8437-A341-4042-88E8-9EFD95F34350}" type="presOf" srcId="{65068C3C-777B-419F-9F8F-C2EAF4C1C2B1}" destId="{F2BEABF2-8B20-4CE4-AD9E-A305924D735F}" srcOrd="0" destOrd="0" presId="urn:microsoft.com/office/officeart/2005/8/layout/hProcess9"/>
    <dgm:cxn modelId="{9A907070-8989-4C03-9628-71764FF74D75}" srcId="{E010567C-1A94-4A9A-82C6-9D6FF4791600}" destId="{65068C3C-777B-419F-9F8F-C2EAF4C1C2B1}" srcOrd="1" destOrd="0" parTransId="{C53A6F27-CC40-4537-9D80-52D1DF61ADEA}" sibTransId="{9D2E205B-3B3F-47C5-8493-5310B8388338}"/>
    <dgm:cxn modelId="{A7A7BD52-5DD2-4DC1-B6A0-F8D26BB7206C}" type="presOf" srcId="{EAB82736-F64E-410C-9A14-2922AC640722}" destId="{8A4E6EB0-34AB-474F-BDF3-5750BD952092}" srcOrd="0" destOrd="0" presId="urn:microsoft.com/office/officeart/2005/8/layout/hProcess9"/>
    <dgm:cxn modelId="{B30084D0-582F-450B-99AD-DFE39A9072D8}" type="presParOf" srcId="{84A66628-B96C-4997-82FE-2666E6EB2CEB}" destId="{A990616E-E598-4929-A6B8-C596B48338A8}" srcOrd="0" destOrd="0" presId="urn:microsoft.com/office/officeart/2005/8/layout/hProcess9"/>
    <dgm:cxn modelId="{1B52E091-0A08-4477-978C-6A014E0F961B}" type="presParOf" srcId="{84A66628-B96C-4997-82FE-2666E6EB2CEB}" destId="{247FD691-C1D2-460C-89F4-C2001ADC2038}" srcOrd="1" destOrd="0" presId="urn:microsoft.com/office/officeart/2005/8/layout/hProcess9"/>
    <dgm:cxn modelId="{A990185D-CA54-4E2B-A522-837B1B6671E3}" type="presParOf" srcId="{247FD691-C1D2-460C-89F4-C2001ADC2038}" destId="{172B00CD-1F19-4732-84A4-731827611897}" srcOrd="0" destOrd="0" presId="urn:microsoft.com/office/officeart/2005/8/layout/hProcess9"/>
    <dgm:cxn modelId="{B72CBA25-4D00-463D-8A38-05491B366290}" type="presParOf" srcId="{247FD691-C1D2-460C-89F4-C2001ADC2038}" destId="{2A96873A-F49B-4AE0-9C21-CA98C7A0ABAD}" srcOrd="1" destOrd="0" presId="urn:microsoft.com/office/officeart/2005/8/layout/hProcess9"/>
    <dgm:cxn modelId="{16B485CB-1E6B-415D-A3DF-492D6AF3C6CC}" type="presParOf" srcId="{247FD691-C1D2-460C-89F4-C2001ADC2038}" destId="{F2BEABF2-8B20-4CE4-AD9E-A305924D735F}" srcOrd="2" destOrd="0" presId="urn:microsoft.com/office/officeart/2005/8/layout/hProcess9"/>
    <dgm:cxn modelId="{64217B6C-07B9-43F6-891F-9D629682E91F}" type="presParOf" srcId="{247FD691-C1D2-460C-89F4-C2001ADC2038}" destId="{B7092281-BA2D-40D9-B67C-8C141784F903}" srcOrd="3" destOrd="0" presId="urn:microsoft.com/office/officeart/2005/8/layout/hProcess9"/>
    <dgm:cxn modelId="{D6803D47-8DB6-4CC9-B880-2EB3C440094A}" type="presParOf" srcId="{247FD691-C1D2-460C-89F4-C2001ADC2038}" destId="{8A4E6EB0-34AB-474F-BDF3-5750BD952092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3096344" cy="309634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530251" y="0"/>
          <a:ext cx="7344308" cy="309634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Základní škola a mateřská škola Meclov, příspěvková organizace</a:t>
          </a:r>
          <a:endParaRPr lang="cs-CZ" sz="2000" kern="1200" dirty="0"/>
        </a:p>
      </dsp:txBody>
      <dsp:txXfrm>
        <a:off x="1530251" y="0"/>
        <a:ext cx="7344308" cy="495415"/>
      </dsp:txXfrm>
    </dsp:sp>
    <dsp:sp modelId="{A52A0455-90FF-4808-ABD0-F02540D31D5A}">
      <dsp:nvSpPr>
        <dsp:cNvPr id="0" name=""/>
        <dsp:cNvSpPr/>
      </dsp:nvSpPr>
      <dsp:spPr>
        <a:xfrm>
          <a:off x="325116" y="495415"/>
          <a:ext cx="2446111" cy="2446111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548172" y="495415"/>
          <a:ext cx="7344308" cy="244611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Blanka </a:t>
          </a:r>
          <a:r>
            <a:rPr lang="cs-CZ" sz="2000" kern="1200" dirty="0" err="1" smtClean="0"/>
            <a:t>Petlánová</a:t>
          </a:r>
          <a:endParaRPr lang="cs-CZ" sz="2000" kern="1200" dirty="0"/>
        </a:p>
      </dsp:txBody>
      <dsp:txXfrm>
        <a:off x="1548172" y="495415"/>
        <a:ext cx="7344308" cy="495415"/>
      </dsp:txXfrm>
    </dsp:sp>
    <dsp:sp modelId="{313FC574-E1CD-4FB4-B054-0B805CE0447D}">
      <dsp:nvSpPr>
        <dsp:cNvPr id="0" name=""/>
        <dsp:cNvSpPr/>
      </dsp:nvSpPr>
      <dsp:spPr>
        <a:xfrm>
          <a:off x="650232" y="990830"/>
          <a:ext cx="1795879" cy="1795879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548172" y="990830"/>
          <a:ext cx="7344308" cy="179587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</a:t>
          </a:r>
          <a:r>
            <a:rPr lang="cs-CZ" sz="2000" kern="1200" smtClean="0"/>
            <a:t>:</a:t>
          </a:r>
          <a:r>
            <a:rPr lang="cs-CZ" sz="2000" kern="1200" baseline="0" smtClean="0"/>
            <a:t> VY_32_INOVACE_Pr2_12_Jaro</a:t>
          </a:r>
          <a:endParaRPr lang="cs-CZ" sz="2000" kern="1200" dirty="0"/>
        </a:p>
      </dsp:txBody>
      <dsp:txXfrm>
        <a:off x="1548172" y="990830"/>
        <a:ext cx="7344308" cy="495415"/>
      </dsp:txXfrm>
    </dsp:sp>
    <dsp:sp modelId="{FFC9F71D-1B4F-4AD9-A4A6-86ADEFC8AF5C}">
      <dsp:nvSpPr>
        <dsp:cNvPr id="0" name=""/>
        <dsp:cNvSpPr/>
      </dsp:nvSpPr>
      <dsp:spPr>
        <a:xfrm>
          <a:off x="975348" y="1486245"/>
          <a:ext cx="1145647" cy="1145647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491988" y="1487745"/>
          <a:ext cx="7344308" cy="11456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Jaro</a:t>
          </a:r>
          <a:endParaRPr lang="cs-CZ" sz="2000" kern="1200" dirty="0"/>
        </a:p>
      </dsp:txBody>
      <dsp:txXfrm>
        <a:off x="1491988" y="1487745"/>
        <a:ext cx="7344308" cy="495415"/>
      </dsp:txXfrm>
    </dsp:sp>
    <dsp:sp modelId="{EE85B701-7295-41C0-BA7A-34D3756A2AE6}">
      <dsp:nvSpPr>
        <dsp:cNvPr id="0" name=""/>
        <dsp:cNvSpPr/>
      </dsp:nvSpPr>
      <dsp:spPr>
        <a:xfrm>
          <a:off x="1300464" y="1981660"/>
          <a:ext cx="495415" cy="495415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475683" y="2016225"/>
          <a:ext cx="7344308" cy="49541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PROJEKTU:CZ.1.07/1.4.00/21.1839 </a:t>
          </a:r>
          <a:endParaRPr lang="cs-CZ" sz="2000" kern="1200" dirty="0"/>
        </a:p>
      </dsp:txBody>
      <dsp:txXfrm>
        <a:off x="1475683" y="2016225"/>
        <a:ext cx="7344308" cy="495415"/>
      </dsp:txXfrm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A990616E-E598-4929-A6B8-C596B48338A8}">
      <dsp:nvSpPr>
        <dsp:cNvPr id="0" name=""/>
        <dsp:cNvSpPr/>
      </dsp:nvSpPr>
      <dsp:spPr>
        <a:xfrm>
          <a:off x="457199" y="0"/>
          <a:ext cx="5181600" cy="4064000"/>
        </a:xfrm>
        <a:prstGeom prst="rightArrow">
          <a:avLst/>
        </a:prstGeom>
        <a:gradFill rotWithShape="0">
          <a:gsLst>
            <a:gs pos="0">
              <a:schemeClr val="accent3">
                <a:tint val="40000"/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tint val="40000"/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tint val="40000"/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/>
        <a:scene3d>
          <a:camera prst="orthographicFront"/>
          <a:lightRig rig="flat" dir="t"/>
        </a:scene3d>
        <a:sp3d z="-190500" extrusionH="12700" prstMaterial="plastic">
          <a:bevelT w="50800" h="50800"/>
        </a:sp3d>
      </dsp:spPr>
      <dsp:style>
        <a:lnRef idx="0">
          <a:scrgbClr r="0" g="0" b="0"/>
        </a:lnRef>
        <a:fillRef idx="3">
          <a:scrgbClr r="0" g="0" b="0"/>
        </a:fillRef>
        <a:effectRef idx="0">
          <a:scrgbClr r="0" g="0" b="0"/>
        </a:effectRef>
        <a:fontRef idx="minor"/>
      </dsp:style>
    </dsp:sp>
    <dsp:sp modelId="{172B00CD-1F19-4732-84A4-731827611897}">
      <dsp:nvSpPr>
        <dsp:cNvPr id="0" name=""/>
        <dsp:cNvSpPr/>
      </dsp:nvSpPr>
      <dsp:spPr>
        <a:xfrm>
          <a:off x="178" y="1219199"/>
          <a:ext cx="1718071" cy="1625600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3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Spojování</a:t>
          </a:r>
          <a:endParaRPr lang="cs-CZ" sz="2700" kern="1200" dirty="0"/>
        </a:p>
      </dsp:txBody>
      <dsp:txXfrm>
        <a:off x="178" y="1219199"/>
        <a:ext cx="1718071" cy="1625600"/>
      </dsp:txXfrm>
    </dsp:sp>
    <dsp:sp modelId="{F2BEABF2-8B20-4CE4-AD9E-A305924D735F}">
      <dsp:nvSpPr>
        <dsp:cNvPr id="0" name=""/>
        <dsp:cNvSpPr/>
      </dsp:nvSpPr>
      <dsp:spPr>
        <a:xfrm>
          <a:off x="1850409" y="895648"/>
          <a:ext cx="2395181" cy="2272702"/>
        </a:xfrm>
        <a:prstGeom prst="roundRect">
          <a:avLst/>
        </a:prstGeom>
        <a:gradFill rotWithShape="0">
          <a:gsLst>
            <a:gs pos="0">
              <a:schemeClr val="accent3">
                <a:hueOff val="5625132"/>
                <a:satOff val="-8440"/>
                <a:lumOff val="-1373"/>
                <a:alphaOff val="0"/>
                <a:shade val="51000"/>
                <a:satMod val="130000"/>
              </a:schemeClr>
            </a:gs>
            <a:gs pos="80000">
              <a:schemeClr val="accent3">
                <a:hueOff val="5625132"/>
                <a:satOff val="-8440"/>
                <a:lumOff val="-1373"/>
                <a:alphaOff val="0"/>
                <a:shade val="93000"/>
                <a:satMod val="130000"/>
              </a:schemeClr>
            </a:gs>
            <a:gs pos="100000">
              <a:schemeClr val="accent3">
                <a:hueOff val="5625132"/>
                <a:satOff val="-8440"/>
                <a:lumOff val="-1373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Jaro</a:t>
          </a:r>
          <a:endParaRPr lang="cs-CZ" sz="2700" kern="1200" dirty="0"/>
        </a:p>
      </dsp:txBody>
      <dsp:txXfrm>
        <a:off x="1850409" y="895648"/>
        <a:ext cx="2395181" cy="2272702"/>
      </dsp:txXfrm>
    </dsp:sp>
    <dsp:sp modelId="{8A4E6EB0-34AB-474F-BDF3-5750BD952092}">
      <dsp:nvSpPr>
        <dsp:cNvPr id="0" name=""/>
        <dsp:cNvSpPr/>
      </dsp:nvSpPr>
      <dsp:spPr>
        <a:xfrm>
          <a:off x="4377749" y="1219199"/>
          <a:ext cx="1718071" cy="1625600"/>
        </a:xfrm>
        <a:prstGeom prst="roundRect">
          <a:avLst/>
        </a:prstGeom>
        <a:gradFill rotWithShape="0">
          <a:gsLst>
            <a:gs pos="0">
              <a:schemeClr val="accent3">
                <a:hueOff val="11250264"/>
                <a:satOff val="-16880"/>
                <a:lumOff val="-2745"/>
                <a:alphaOff val="0"/>
                <a:shade val="51000"/>
                <a:satMod val="130000"/>
              </a:schemeClr>
            </a:gs>
            <a:gs pos="80000">
              <a:schemeClr val="accent3">
                <a:hueOff val="11250264"/>
                <a:satOff val="-16880"/>
                <a:lumOff val="-2745"/>
                <a:alphaOff val="0"/>
                <a:shade val="93000"/>
                <a:satMod val="130000"/>
              </a:schemeClr>
            </a:gs>
            <a:gs pos="100000">
              <a:schemeClr val="accent3">
                <a:hueOff val="11250264"/>
                <a:satOff val="-16880"/>
                <a:lumOff val="-2745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lvl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err="1" smtClean="0"/>
            <a:t>Testíček</a:t>
          </a:r>
          <a:endParaRPr lang="cs-CZ" sz="2700" kern="1200" dirty="0"/>
        </a:p>
      </dsp:txBody>
      <dsp:txXfrm>
        <a:off x="4377749" y="1219199"/>
        <a:ext cx="1718071" cy="16256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pPr/>
              <a:t>1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pPr/>
              <a:t>20.10.2014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w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3320369886"/>
              </p:ext>
            </p:extLst>
          </p:nvPr>
        </p:nvGraphicFramePr>
        <p:xfrm>
          <a:off x="26645" y="692696"/>
          <a:ext cx="8892480" cy="30963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=""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2">
                    <a:lumMod val="75000"/>
                  </a:schemeClr>
                </a:solidFill>
              </a:rPr>
              <a:t>Anotace</a:t>
            </a:r>
            <a:endParaRPr lang="cs-CZ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Pro 2. ročník ZŠ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Prezentace na interaktivní tabuli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Pomůcky : žádné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Inovace – aktivita a motivace</a:t>
            </a:r>
          </a:p>
          <a:p>
            <a:r>
              <a:rPr lang="cs-CZ" dirty="0" smtClean="0">
                <a:solidFill>
                  <a:schemeClr val="accent4">
                    <a:lumMod val="50000"/>
                  </a:schemeClr>
                </a:solidFill>
              </a:rPr>
              <a:t>Metodické pokyny  - žáci připojí měsíce k obrázkům, doplní názvy stěhovavých ptáků</a:t>
            </a:r>
            <a:endParaRPr lang="cs-CZ" dirty="0">
              <a:solidFill>
                <a:schemeClr val="accent4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19227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r>
              <a:rPr lang="cs-CZ" dirty="0" smtClean="0"/>
              <a:t>Obsah hodiny</a:t>
            </a:r>
            <a:endParaRPr lang="cs-CZ" dirty="0"/>
          </a:p>
        </p:txBody>
      </p:sp>
      <p:graphicFrame>
        <p:nvGraphicFramePr>
          <p:cNvPr id="3" name="Diagram 2"/>
          <p:cNvGraphicFramePr/>
          <p:nvPr>
            <p:extLst>
              <p:ext uri="{D42A27DB-BD31-4B8C-83A1-F6EECF244321}">
                <p14:modId xmlns="" xmlns:p14="http://schemas.microsoft.com/office/powerpoint/2010/main" val="1787852769"/>
              </p:ext>
            </p:extLst>
          </p:nvPr>
        </p:nvGraphicFramePr>
        <p:xfrm>
          <a:off x="1475656" y="1556792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="" xmlns:p14="http://schemas.microsoft.com/office/powerpoint/2010/main" val="31297433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Clr clrSpc="hsl">
                                      <p:cBhvr override="childStyle">
                                        <p:cTn id="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animClr clrSpc="hsl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stroke.color</p:attrName>
                                        </p:attrNameLst>
                                      </p:cBhvr>
                                      <p:by>
                                        <p:hsl h="7200000" s="0" l="0"/>
                                      </p:by>
                                    </p:animClr>
                                    <p:set>
                                      <p:cBhvr>
                                        <p:cTn id="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3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Blanka\AppData\Local\Microsoft\Windows\Temporary Internet Files\Content.IE5\0B0L0CFH\MC90012286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596" y="785794"/>
            <a:ext cx="2000264" cy="2811434"/>
          </a:xfrm>
          <a:prstGeom prst="rect">
            <a:avLst/>
          </a:prstGeom>
          <a:noFill/>
        </p:spPr>
      </p:pic>
      <p:pic>
        <p:nvPicPr>
          <p:cNvPr id="1027" name="Picture 3" descr="C:\Users\Blanka\AppData\Local\Microsoft\Windows\Temporary Internet Files\Content.IE5\SYN3HWZP\MC900234376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43240" y="857232"/>
            <a:ext cx="2110966" cy="2498756"/>
          </a:xfrm>
          <a:prstGeom prst="rect">
            <a:avLst/>
          </a:prstGeom>
          <a:noFill/>
        </p:spPr>
      </p:pic>
      <p:pic>
        <p:nvPicPr>
          <p:cNvPr id="1029" name="Picture 5" descr="C:\Users\Blanka\AppData\Local\Microsoft\Windows\Temporary Internet Files\Content.IE5\0B0L0CFH\MP90039962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29322" y="1214422"/>
            <a:ext cx="1885806" cy="242305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6286512" y="4643446"/>
            <a:ext cx="101021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BŘEZEN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357950" y="5500702"/>
            <a:ext cx="9140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DUBEN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286512" y="5072074"/>
            <a:ext cx="102944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KVĚTEN</a:t>
            </a:r>
            <a:endParaRPr lang="cs-CZ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1" dur="2000" fill="hold"/>
                                        <p:tgtEl>
                                          <p:spTgt spid="6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5" dur="2000" fill="hold"/>
                                        <p:tgtEl>
                                          <p:spTgt spid="8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6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14678" y="285728"/>
            <a:ext cx="1903085" cy="923330"/>
          </a:xfrm>
          <a:prstGeom prst="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0541" cmpd="sng">
                  <a:solidFill>
                    <a:schemeClr val="accent1">
                      <a:shade val="88000"/>
                      <a:satMod val="11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40000"/>
                        <a:satMod val="250000"/>
                      </a:schemeClr>
                    </a:gs>
                    <a:gs pos="9000">
                      <a:schemeClr val="accent1">
                        <a:tint val="52000"/>
                        <a:satMod val="300000"/>
                      </a:schemeClr>
                    </a:gs>
                    <a:gs pos="50000">
                      <a:schemeClr val="accent1">
                        <a:shade val="20000"/>
                        <a:satMod val="300000"/>
                      </a:schemeClr>
                    </a:gs>
                    <a:gs pos="79000">
                      <a:schemeClr val="accent1">
                        <a:tint val="52000"/>
                        <a:satMod val="300000"/>
                      </a:schemeClr>
                    </a:gs>
                    <a:gs pos="100000">
                      <a:schemeClr val="accent1">
                        <a:tint val="40000"/>
                        <a:satMod val="250000"/>
                      </a:schemeClr>
                    </a:gs>
                  </a:gsLst>
                  <a:lin ang="5400000"/>
                </a:gradFill>
                <a:effectLst/>
              </a:rPr>
              <a:t>JARO</a:t>
            </a:r>
            <a:endParaRPr lang="cs-CZ" sz="5400" b="1" cap="none" spc="0" dirty="0">
              <a:ln w="10541" cmpd="sng">
                <a:solidFill>
                  <a:schemeClr val="accent1">
                    <a:shade val="88000"/>
                    <a:satMod val="110000"/>
                  </a:schemeClr>
                </a:solidFill>
                <a:prstDash val="solid"/>
              </a:ln>
              <a:gradFill>
                <a:gsLst>
                  <a:gs pos="0">
                    <a:schemeClr val="accent1">
                      <a:tint val="40000"/>
                      <a:satMod val="250000"/>
                    </a:schemeClr>
                  </a:gs>
                  <a:gs pos="9000">
                    <a:schemeClr val="accent1">
                      <a:tint val="52000"/>
                      <a:satMod val="300000"/>
                    </a:schemeClr>
                  </a:gs>
                  <a:gs pos="50000">
                    <a:schemeClr val="accent1">
                      <a:shade val="20000"/>
                      <a:satMod val="300000"/>
                    </a:schemeClr>
                  </a:gs>
                  <a:gs pos="79000">
                    <a:schemeClr val="accent1">
                      <a:tint val="52000"/>
                      <a:satMod val="300000"/>
                    </a:schemeClr>
                  </a:gs>
                  <a:gs pos="100000">
                    <a:schemeClr val="accent1">
                      <a:tint val="40000"/>
                      <a:satMod val="25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14348" y="1357298"/>
            <a:ext cx="6310958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buFont typeface="Wingdings" pitchFamily="2" charset="2"/>
              <a:buChar char="v"/>
            </a:pPr>
            <a:r>
              <a:rPr lang="cs-CZ" dirty="0" smtClean="0"/>
              <a:t> </a:t>
            </a: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JARO ZÁČÍNÁ………………………………………………………………..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PŘÍRODA SE PROBOUZÍ ZE…………………………………………….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LIDÉ PRACUJÍ NA…………………………………………………………..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NA POLÍCH SE…………………………………………………………………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RODÍ SE………………………………………………………………………….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ROZKVÉTAJÍ……………………………………………………………………</a:t>
            </a:r>
          </a:p>
          <a:p>
            <a:pPr>
              <a:buFont typeface="Wingdings" pitchFamily="2" charset="2"/>
              <a:buChar char="v"/>
            </a:pPr>
            <a:r>
              <a:rPr lang="cs-CZ" b="1" dirty="0" smtClean="0">
                <a:solidFill>
                  <a:schemeClr val="tx2">
                    <a:lumMod val="75000"/>
                  </a:schemeClr>
                </a:solidFill>
              </a:rPr>
              <a:t> Z TEPLÝCH KRAJIN PŘILÉTAJÍ………………………………………..</a:t>
            </a:r>
            <a:endParaRPr lang="cs-CZ" b="1" dirty="0">
              <a:solidFill>
                <a:schemeClr val="tx2">
                  <a:lumMod val="75000"/>
                </a:schemeClr>
              </a:solidFill>
            </a:endParaRPr>
          </a:p>
        </p:txBody>
      </p:sp>
      <p:pic>
        <p:nvPicPr>
          <p:cNvPr id="2050" name="Picture 2" descr="C:\Users\Blanka\AppData\Local\Microsoft\Windows\Temporary Internet Files\Content.IE5\9Y97RLNH\MP90040697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00826" y="214290"/>
            <a:ext cx="1599522" cy="1143008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142976" y="4929198"/>
            <a:ext cx="138050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75000"/>
                  </a:schemeClr>
                </a:solidFill>
              </a:rPr>
              <a:t>21. BŘEZNA</a:t>
            </a:r>
            <a:endParaRPr lang="cs-CZ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857752" y="6429396"/>
            <a:ext cx="98937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SPÁNKU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000760" y="4643446"/>
            <a:ext cx="15680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5">
                    <a:lumMod val="50000"/>
                  </a:schemeClr>
                </a:solidFill>
              </a:rPr>
              <a:t>ZAHRÁDKÁCH</a:t>
            </a:r>
            <a:endParaRPr lang="cs-CZ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28926" y="4286256"/>
            <a:ext cx="13149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OŘE A SEJE</a:t>
            </a:r>
            <a:endParaRPr lang="cs-CZ" dirty="0">
              <a:solidFill>
                <a:srgbClr val="00B0F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143240" y="5715016"/>
            <a:ext cx="110479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50000"/>
                  </a:schemeClr>
                </a:solidFill>
              </a:rPr>
              <a:t>MLÁĎATA</a:t>
            </a:r>
            <a:endParaRPr lang="cs-CZ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29190" y="5429264"/>
            <a:ext cx="11801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ROSTLINY</a:t>
            </a:r>
            <a:endParaRPr lang="cs-CZ" dirty="0">
              <a:solidFill>
                <a:schemeClr val="accent6">
                  <a:lumMod val="75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472" y="6143644"/>
            <a:ext cx="78579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PTÁCI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500166" y="214290"/>
            <a:ext cx="5230920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Stěhovaví ptáci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3076" name="Picture 4" descr="C:\Users\Blanka\AppData\Local\Microsoft\Windows\Temporary Internet Files\Content.IE5\0YCHHQZI\MC90008398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1714488"/>
            <a:ext cx="1857388" cy="1655454"/>
          </a:xfrm>
          <a:prstGeom prst="rect">
            <a:avLst/>
          </a:prstGeom>
          <a:noFill/>
        </p:spPr>
      </p:pic>
      <p:pic>
        <p:nvPicPr>
          <p:cNvPr id="3077" name="Picture 5" descr="C:\Users\Blanka\AppData\Local\Microsoft\Windows\Temporary Internet Files\Content.IE5\0B0L0CFH\MP90018051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714612" y="1571612"/>
            <a:ext cx="1226630" cy="2185990"/>
          </a:xfrm>
          <a:prstGeom prst="rect">
            <a:avLst/>
          </a:prstGeom>
          <a:noFill/>
        </p:spPr>
      </p:pic>
      <p:pic>
        <p:nvPicPr>
          <p:cNvPr id="3078" name="Picture 6" descr="C:\Users\Blanka\AppData\Local\Microsoft\Windows\Temporary Internet Files\Content.IE5\0YCHHQZI\MC90008391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571612"/>
            <a:ext cx="3099952" cy="2266384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5572132" y="5929330"/>
            <a:ext cx="54854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čáp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214942" y="5429264"/>
            <a:ext cx="10198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kukačka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57818" y="4857760"/>
            <a:ext cx="8435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jiřička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11" dur="2000" fill="hold"/>
                                        <p:tgtEl>
                                          <p:spTgt spid="307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0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8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/>
      <p:bldP spid="9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hlinkClick r:id="rId2"/>
              </a:rPr>
              <a:t>www.office.</a:t>
            </a:r>
            <a:r>
              <a:rPr lang="cs-CZ" dirty="0" err="1" smtClean="0">
                <a:hlinkClick r:id="rId2"/>
              </a:rPr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648345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174</TotalTime>
  <Words>116</Words>
  <Application>Microsoft Office PowerPoint</Application>
  <PresentationFormat>Předvádění na obrazovce (4:3)</PresentationFormat>
  <Paragraphs>40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Obsah hodiny</vt:lpstr>
      <vt:lpstr>Snímek 4</vt:lpstr>
      <vt:lpstr>Snímek 5</vt:lpstr>
      <vt:lpstr>Snímek 6</vt:lpstr>
      <vt:lpstr>Citace</vt:lpstr>
    </vt:vector>
  </TitlesOfParts>
  <Company>Microsoft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Reditelka</cp:lastModifiedBy>
  <cp:revision>30</cp:revision>
  <dcterms:created xsi:type="dcterms:W3CDTF">2011-06-20T10:40:08Z</dcterms:created>
  <dcterms:modified xsi:type="dcterms:W3CDTF">2014-10-20T12:46:18Z</dcterms:modified>
</cp:coreProperties>
</file>