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5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70" r:id="rId11"/>
    <p:sldId id="268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VY_52_INOVACE_04_Přírodopis 7.ročník_Chování ptáků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Chování ptáků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srpen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AE1A5E-ADA1-4F4D-9E34-46D1545A1392}" type="presOf" srcId="{FF3621C1-5D89-4169-B9F7-F768AE7D9489}" destId="{522F3148-FA5D-45C0-8223-90D71CEF85D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C5261CB-4D0E-4269-A82D-E28CA78EB6DD}" type="presOf" srcId="{D8197B8C-B260-4A16-BDF4-0947B075E274}" destId="{25B08C86-7E15-44DC-BE7F-FFB55DD49D12}" srcOrd="0" destOrd="0" presId="urn:microsoft.com/office/officeart/2005/8/layout/target3"/>
    <dgm:cxn modelId="{4DC652CF-5233-4E2E-9F4C-46A4531D589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96AE224-1D52-4C13-A9F2-8444E42E0F3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2C046C1-BDCD-4AFB-A715-CFBAAA79E667}" type="presOf" srcId="{757F3AB3-0718-4624-B441-E567A8F0AB56}" destId="{333A1088-737F-45CB-B68E-254E46348037}" srcOrd="0" destOrd="0" presId="urn:microsoft.com/office/officeart/2005/8/layout/target3"/>
    <dgm:cxn modelId="{8D2419F3-BBBF-431F-8B01-E174CE27A4D2}" type="presOf" srcId="{D1D4F407-5343-4D3F-B5B9-D407B03CAEB4}" destId="{D005CE8C-CC26-4C3E-AC11-E15060ECD759}" srcOrd="0" destOrd="0" presId="urn:microsoft.com/office/officeart/2005/8/layout/target3"/>
    <dgm:cxn modelId="{B3B9A250-B90B-4617-A0F1-2C87A3C1D42C}" type="presOf" srcId="{FF3621C1-5D89-4169-B9F7-F768AE7D9489}" destId="{3AF1215E-7776-4C24-8064-1417BC451259}" srcOrd="0" destOrd="0" presId="urn:microsoft.com/office/officeart/2005/8/layout/target3"/>
    <dgm:cxn modelId="{6CE2B5C6-1920-47F6-9186-69BB17980F2F}" type="presOf" srcId="{D1B46980-6531-4606-95E6-44980827E919}" destId="{2BE915AB-18AA-4053-B92C-3BFC9ED204BB}" srcOrd="1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09FD7100-7A0C-4003-958B-87D6C40C1E8F}" type="presOf" srcId="{D1D4F407-5343-4D3F-B5B9-D407B03CAEB4}" destId="{AED2198E-93D5-4001-81B4-73124B309672}" srcOrd="1" destOrd="0" presId="urn:microsoft.com/office/officeart/2005/8/layout/target3"/>
    <dgm:cxn modelId="{B07898A0-BC24-4C9C-ABCF-01D9A1EDDBAE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DE39D59-58DB-448B-A554-0C789060AC2F}" type="presOf" srcId="{4C35D32F-0EAB-4CD7-82EE-45574DC2A586}" destId="{751E9DD6-38DB-49FF-B3BE-A7F1586C8B0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F764357-1E93-4E26-BBE6-BF54AEEE59D2}" type="presOf" srcId="{4C35D32F-0EAB-4CD7-82EE-45574DC2A586}" destId="{6AB29FE0-4261-4AFC-A281-4104E238B479}" srcOrd="1" destOrd="0" presId="urn:microsoft.com/office/officeart/2005/8/layout/target3"/>
    <dgm:cxn modelId="{BC4C8412-CF4C-4F9A-9B3B-15F3B4D74963}" type="presOf" srcId="{B651F6E3-6281-48DB-9319-2AEAFDAE7572}" destId="{619D679B-A015-4ECF-8348-D1034C574F40}" srcOrd="0" destOrd="0" presId="urn:microsoft.com/office/officeart/2005/8/layout/target3"/>
    <dgm:cxn modelId="{5A1F0767-5F43-4F76-9AC1-BA22A896A605}" type="presParOf" srcId="{333A1088-737F-45CB-B68E-254E46348037}" destId="{F5ABB229-8D3B-4694-996A-96F23CF14429}" srcOrd="0" destOrd="0" presId="urn:microsoft.com/office/officeart/2005/8/layout/target3"/>
    <dgm:cxn modelId="{64D53918-18B5-4B75-B1E4-6B054FAE8589}" type="presParOf" srcId="{333A1088-737F-45CB-B68E-254E46348037}" destId="{F41139FD-01EE-4571-8B17-4FB00FC51163}" srcOrd="1" destOrd="0" presId="urn:microsoft.com/office/officeart/2005/8/layout/target3"/>
    <dgm:cxn modelId="{37838736-27E1-4E20-A62E-F795A798F821}" type="presParOf" srcId="{333A1088-737F-45CB-B68E-254E46348037}" destId="{D005CE8C-CC26-4C3E-AC11-E15060ECD759}" srcOrd="2" destOrd="0" presId="urn:microsoft.com/office/officeart/2005/8/layout/target3"/>
    <dgm:cxn modelId="{40C8E632-D658-436F-A4D2-3FC3D4799349}" type="presParOf" srcId="{333A1088-737F-45CB-B68E-254E46348037}" destId="{2C702D82-9B77-49B7-9568-BB8EB47C3372}" srcOrd="3" destOrd="0" presId="urn:microsoft.com/office/officeart/2005/8/layout/target3"/>
    <dgm:cxn modelId="{301776AF-3A86-4BF8-BBD0-DEB49A3AA7AF}" type="presParOf" srcId="{333A1088-737F-45CB-B68E-254E46348037}" destId="{A52A0455-90FF-4808-ABD0-F02540D31D5A}" srcOrd="4" destOrd="0" presId="urn:microsoft.com/office/officeart/2005/8/layout/target3"/>
    <dgm:cxn modelId="{F82DCFC1-9190-4F6A-9258-967E62395B6F}" type="presParOf" srcId="{333A1088-737F-45CB-B68E-254E46348037}" destId="{6140AFEC-043D-4C43-A2F9-D0F5331DF3A3}" srcOrd="5" destOrd="0" presId="urn:microsoft.com/office/officeart/2005/8/layout/target3"/>
    <dgm:cxn modelId="{D358669A-CF09-46B2-8163-B61A21DED960}" type="presParOf" srcId="{333A1088-737F-45CB-B68E-254E46348037}" destId="{9358AC05-5D7D-4327-9F80-1AD486AEA664}" srcOrd="6" destOrd="0" presId="urn:microsoft.com/office/officeart/2005/8/layout/target3"/>
    <dgm:cxn modelId="{26AE947B-57F8-436A-8E4D-7EE8A9A7B49C}" type="presParOf" srcId="{333A1088-737F-45CB-B68E-254E46348037}" destId="{313FC574-E1CD-4FB4-B054-0B805CE0447D}" srcOrd="7" destOrd="0" presId="urn:microsoft.com/office/officeart/2005/8/layout/target3"/>
    <dgm:cxn modelId="{C58DC8BB-8C9E-4FCF-A763-51B23735DB8A}" type="presParOf" srcId="{333A1088-737F-45CB-B68E-254E46348037}" destId="{619D679B-A015-4ECF-8348-D1034C574F40}" srcOrd="8" destOrd="0" presId="urn:microsoft.com/office/officeart/2005/8/layout/target3"/>
    <dgm:cxn modelId="{D1C9D1CB-F7E3-490F-84EB-6A5609A27513}" type="presParOf" srcId="{333A1088-737F-45CB-B68E-254E46348037}" destId="{322283A8-4A27-4CDA-BAE3-F381106A9174}" srcOrd="9" destOrd="0" presId="urn:microsoft.com/office/officeart/2005/8/layout/target3"/>
    <dgm:cxn modelId="{69C3CFC3-F7AC-46AA-90A6-F975F9B5B1C9}" type="presParOf" srcId="{333A1088-737F-45CB-B68E-254E46348037}" destId="{FFC9F71D-1B4F-4AD9-A4A6-86ADEFC8AF5C}" srcOrd="10" destOrd="0" presId="urn:microsoft.com/office/officeart/2005/8/layout/target3"/>
    <dgm:cxn modelId="{812FE8A0-BE8C-4D7E-8A2C-43ADDE20AA8B}" type="presParOf" srcId="{333A1088-737F-45CB-B68E-254E46348037}" destId="{25B08C86-7E15-44DC-BE7F-FFB55DD49D12}" srcOrd="11" destOrd="0" presId="urn:microsoft.com/office/officeart/2005/8/layout/target3"/>
    <dgm:cxn modelId="{A5FBE072-663B-4190-BE26-8BA7D5713540}" type="presParOf" srcId="{333A1088-737F-45CB-B68E-254E46348037}" destId="{C00F7E6A-B60D-414E-B40A-C4B931C28BAF}" srcOrd="12" destOrd="0" presId="urn:microsoft.com/office/officeart/2005/8/layout/target3"/>
    <dgm:cxn modelId="{C2E24E66-9AA8-4E7E-A3CA-0EBFC7CEE442}" type="presParOf" srcId="{333A1088-737F-45CB-B68E-254E46348037}" destId="{18D1CD71-A09E-4DC8-AD58-D43BE56A821F}" srcOrd="13" destOrd="0" presId="urn:microsoft.com/office/officeart/2005/8/layout/target3"/>
    <dgm:cxn modelId="{ED80CE32-CB5A-4E83-8B26-4EC6B12F3C30}" type="presParOf" srcId="{333A1088-737F-45CB-B68E-254E46348037}" destId="{3AF1215E-7776-4C24-8064-1417BC451259}" srcOrd="14" destOrd="0" presId="urn:microsoft.com/office/officeart/2005/8/layout/target3"/>
    <dgm:cxn modelId="{0FDD00B1-52B1-4444-8319-05A3ED1A9C36}" type="presParOf" srcId="{333A1088-737F-45CB-B68E-254E46348037}" destId="{1A56D0C6-827E-4224-8020-F6331FAB0C3E}" srcOrd="15" destOrd="0" presId="urn:microsoft.com/office/officeart/2005/8/layout/target3"/>
    <dgm:cxn modelId="{28D6ACA1-9494-4082-9E3B-BC7A153A4A9A}" type="presParOf" srcId="{333A1088-737F-45CB-B68E-254E46348037}" destId="{5D1861EB-1465-4B6B-B573-C1854262B277}" srcOrd="16" destOrd="0" presId="urn:microsoft.com/office/officeart/2005/8/layout/target3"/>
    <dgm:cxn modelId="{BBE30EEA-E450-4D4E-9DC7-5C3D2A720507}" type="presParOf" srcId="{333A1088-737F-45CB-B68E-254E46348037}" destId="{751E9DD6-38DB-49FF-B3BE-A7F1586C8B05}" srcOrd="17" destOrd="0" presId="urn:microsoft.com/office/officeart/2005/8/layout/target3"/>
    <dgm:cxn modelId="{697CAA40-BABD-4154-9225-FDE9085E956F}" type="presParOf" srcId="{333A1088-737F-45CB-B68E-254E46348037}" destId="{AED2198E-93D5-4001-81B4-73124B309672}" srcOrd="18" destOrd="0" presId="urn:microsoft.com/office/officeart/2005/8/layout/target3"/>
    <dgm:cxn modelId="{2C48710E-C1A2-461C-94D8-18A98899BD99}" type="presParOf" srcId="{333A1088-737F-45CB-B68E-254E46348037}" destId="{2BE915AB-18AA-4053-B92C-3BFC9ED204BB}" srcOrd="19" destOrd="0" presId="urn:microsoft.com/office/officeart/2005/8/layout/target3"/>
    <dgm:cxn modelId="{A6DFD083-AD5C-4982-BC21-7D719D17BAD3}" type="presParOf" srcId="{333A1088-737F-45CB-B68E-254E46348037}" destId="{6BB5E863-4638-4E1D-BFDE-399D028AC4ED}" srcOrd="20" destOrd="0" presId="urn:microsoft.com/office/officeart/2005/8/layout/target3"/>
    <dgm:cxn modelId="{AA87055B-9B0E-4DE9-BE18-0F03D2ECB6F6}" type="presParOf" srcId="{333A1088-737F-45CB-B68E-254E46348037}" destId="{5A5FFA88-C948-4069-8E93-59FA12366E83}" srcOrd="21" destOrd="0" presId="urn:microsoft.com/office/officeart/2005/8/layout/target3"/>
    <dgm:cxn modelId="{BFBE3A76-3548-4B88-A16C-3F0C66644029}" type="presParOf" srcId="{333A1088-737F-45CB-B68E-254E46348037}" destId="{522F3148-FA5D-45C0-8223-90D71CEF85DC}" srcOrd="22" destOrd="0" presId="urn:microsoft.com/office/officeart/2005/8/layout/target3"/>
    <dgm:cxn modelId="{AC648E82-C02E-44F5-A25D-60DF17F3BFAC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VY_52_INOVACE_04_Přírodopis 7.ročník_Chování ptáků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Chování ptáků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srpen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425FB6-AFE6-4848-B8E6-4A1D8643F83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C7C3A5-7082-4C2A-901F-DF30210C9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383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1931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259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5589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274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6901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0274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0976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4691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6066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5622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759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7C3A5-7082-4C2A-901F-DF30210C9DC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32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786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974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151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329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1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305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717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843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432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280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02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BE338F-660A-42EF-8D87-5C9802612CE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3B5A43-9A63-4DEA-977C-9B5FE38EA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744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etrao_urogallus_tj%C3%A4der.jpe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lepice.info/wp-content/uploads/2009/05/kuratka-2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lib.cz/cz/taxon/id8834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bing.com/images/results.aspx?FORM=OFFWEB&amp;q=hn%C3%ADzdo%20straky" TargetMode="External"/><Relationship Id="rId4" Type="http://schemas.openxmlformats.org/officeDocument/2006/relationships/hyperlink" Target="http://slepice.info/chov-slepic/lihnuti-kurat-pod-kvocnou/lihnuti-kura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vla%C5%A1tovka+obecn%C3%A1+hn%C3%ADzdo&amp;start=90&amp;hl=cs&amp;sa=X&amp;qscrl=1&amp;nord=1&amp;rlz=1T4FUJE_csFR344CZ344&amp;biw=1280&amp;bih=598&amp;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google.cz/imgres?q=straka+obecn%C3%A1+hn%C3%ADzdo&amp;hl=cs&amp;sa=X&amp;qscrl=1&amp;nord=1&amp;rlz=1T4FUJE_csFR344CZ344&amp;biw=1280&amp;bih=598&amp;tbm=isch&amp;prmd=imvns&amp;tbni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9866835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27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75257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endParaRPr lang="cs-CZ" sz="2800" dirty="0"/>
          </a:p>
          <a:p>
            <a:r>
              <a:rPr lang="cs-CZ" sz="2800" dirty="0" smtClean="0"/>
              <a:t>Přírodopis 7.ročník, Chování ptáků</a:t>
            </a:r>
          </a:p>
          <a:p>
            <a:endParaRPr lang="cs-CZ" sz="2800" dirty="0" smtClean="0"/>
          </a:p>
          <a:p>
            <a:r>
              <a:rPr lang="cs-CZ" sz="2800" dirty="0" smtClean="0"/>
              <a:t>1)Prezentace k výkladu</a:t>
            </a:r>
          </a:p>
          <a:p>
            <a:r>
              <a:rPr lang="cs-CZ" sz="2800" dirty="0" smtClean="0"/>
              <a:t>a) potrava ptáků</a:t>
            </a:r>
          </a:p>
          <a:p>
            <a:r>
              <a:rPr lang="cs-CZ" sz="2800" dirty="0" smtClean="0"/>
              <a:t>b) tok, stavba hnízda, líhnutí, krmiví a nekrmiví ptáci</a:t>
            </a:r>
          </a:p>
          <a:p>
            <a:r>
              <a:rPr lang="cs-CZ" sz="2800" dirty="0" smtClean="0"/>
              <a:t>c) dorozumívání</a:t>
            </a:r>
          </a:p>
          <a:p>
            <a:r>
              <a:rPr lang="cs-CZ" sz="2800" dirty="0" smtClean="0"/>
              <a:t>d) tahy</a:t>
            </a:r>
          </a:p>
          <a:p>
            <a:r>
              <a:rPr lang="cs-CZ" sz="2800" dirty="0" smtClean="0"/>
              <a:t>2) Procvičení - otázky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514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516947" cy="483209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Chování  ptáků</a:t>
            </a:r>
          </a:p>
          <a:p>
            <a:endParaRPr lang="cs-CZ" sz="2800" b="1" u="sng" dirty="0"/>
          </a:p>
          <a:p>
            <a:r>
              <a:rPr lang="cs-CZ" sz="2800" b="1" u="sng" dirty="0"/>
              <a:t>p</a:t>
            </a:r>
            <a:r>
              <a:rPr lang="cs-CZ" sz="2800" b="1" u="sng" dirty="0" smtClean="0"/>
              <a:t>otrava</a:t>
            </a:r>
          </a:p>
          <a:p>
            <a:r>
              <a:rPr lang="cs-CZ" sz="2800" dirty="0" smtClean="0"/>
              <a:t>- rychlý metabolismus, velký výdej energie, proto nutné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řijímat hodně potravy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u="sng" dirty="0" smtClean="0"/>
              <a:t>dělení ptáků podle potravy</a:t>
            </a:r>
          </a:p>
          <a:p>
            <a:r>
              <a:rPr lang="cs-CZ" sz="2800" dirty="0" smtClean="0"/>
              <a:t>- masožraví, býložraví (husa), všežraví (kachna divoká),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emenožraví, plodožraví, </a:t>
            </a:r>
            <a:r>
              <a:rPr lang="cs-CZ" sz="2800" dirty="0" err="1" smtClean="0"/>
              <a:t>nektarožraví</a:t>
            </a:r>
            <a:r>
              <a:rPr lang="cs-CZ" sz="2800" dirty="0" smtClean="0"/>
              <a:t>, hmyzožraví, rybo- </a:t>
            </a:r>
          </a:p>
          <a:p>
            <a:r>
              <a:rPr lang="cs-CZ" sz="2800" dirty="0" smtClean="0"/>
              <a:t>žraví, mrchožraví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1608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496944" cy="397031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r</a:t>
            </a:r>
            <a:r>
              <a:rPr lang="cs-CZ" sz="2800" b="1" u="sng" dirty="0" smtClean="0"/>
              <a:t>ozmnožování</a:t>
            </a:r>
          </a:p>
          <a:p>
            <a:r>
              <a:rPr lang="cs-CZ" sz="2800" dirty="0" smtClean="0"/>
              <a:t>- vznik hnízdních párů dočasných nebo trvalých</a:t>
            </a:r>
          </a:p>
          <a:p>
            <a:endParaRPr lang="cs-CZ" sz="2800" dirty="0" smtClean="0"/>
          </a:p>
          <a:p>
            <a:r>
              <a:rPr lang="cs-CZ" sz="2800" b="1" u="sng" dirty="0" smtClean="0"/>
              <a:t>- tok </a:t>
            </a:r>
            <a:r>
              <a:rPr lang="cs-CZ" sz="2800" dirty="0" smtClean="0"/>
              <a:t> - ptačí námluvy</a:t>
            </a:r>
          </a:p>
          <a:p>
            <a:r>
              <a:rPr lang="cs-CZ" sz="2800" dirty="0" smtClean="0"/>
              <a:t>- každý ptačí druh má charakteristický tok, např. odlišné </a:t>
            </a:r>
          </a:p>
          <a:p>
            <a:r>
              <a:rPr lang="cs-CZ" sz="2800" dirty="0" smtClean="0"/>
              <a:t>zbarvení peří, pohyby křídel, hlasové projevy, rozvíjení </a:t>
            </a:r>
          </a:p>
          <a:p>
            <a:r>
              <a:rPr lang="cs-CZ" sz="2800" dirty="0" smtClean="0"/>
              <a:t>ocasních per</a:t>
            </a:r>
          </a:p>
          <a:p>
            <a:r>
              <a:rPr lang="cs-CZ" sz="2800" dirty="0" smtClean="0"/>
              <a:t>- tok vrcholí oplozením</a:t>
            </a:r>
          </a:p>
          <a:p>
            <a:r>
              <a:rPr lang="cs-CZ" sz="2800" dirty="0" smtClean="0"/>
              <a:t>  </a:t>
            </a:r>
            <a:endParaRPr lang="cs-CZ" sz="2800" b="1" u="sng" dirty="0"/>
          </a:p>
        </p:txBody>
      </p:sp>
      <p:pic>
        <p:nvPicPr>
          <p:cNvPr id="2050" name="Picture 2" descr="tetřev hlušec (Tetrao urogallus)">
            <a:hlinkClick r:id="rId3" tooltip="tetřev hlušec (Tetrao urogallus)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93096"/>
            <a:ext cx="2088232" cy="233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9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957499" cy="224676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tavba hnízda</a:t>
            </a:r>
          </a:p>
          <a:p>
            <a:r>
              <a:rPr lang="cs-CZ" sz="2800" dirty="0" smtClean="0"/>
              <a:t>- v křovinách, na stromech, skalách, v trávě, dutinách,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zdech</a:t>
            </a:r>
          </a:p>
          <a:p>
            <a:r>
              <a:rPr lang="cs-CZ" sz="2800" dirty="0" smtClean="0"/>
              <a:t>- snůška    1 - 25 vajec</a:t>
            </a:r>
          </a:p>
          <a:p>
            <a:r>
              <a:rPr lang="cs-CZ" sz="2800" dirty="0" smtClean="0"/>
              <a:t>- sezení na vejcích – 11 dnů – 12 týdnů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6021288"/>
            <a:ext cx="59088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   hnízdo vlaštovky                                         hnízdo straky</a:t>
            </a:r>
            <a:endParaRPr lang="cs-CZ" sz="2000" b="1" dirty="0">
              <a:solidFill>
                <a:srgbClr val="00B0F0"/>
              </a:solidFill>
            </a:endParaRPr>
          </a:p>
        </p:txBody>
      </p:sp>
      <p:pic>
        <p:nvPicPr>
          <p:cNvPr id="3" name="Picture 2" descr="http://img5.ceskatelevize.cz/specialy/port/gfx/articles/big/7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21908"/>
            <a:ext cx="3456384" cy="194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biolib.cz/IMG/GAL/1482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01591"/>
            <a:ext cx="2380470" cy="178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43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464818" cy="310854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l</a:t>
            </a:r>
            <a:r>
              <a:rPr lang="cs-CZ" sz="2800" b="1" u="sng" dirty="0" smtClean="0"/>
              <a:t>íhnutí</a:t>
            </a:r>
          </a:p>
          <a:p>
            <a:r>
              <a:rPr lang="cs-CZ" sz="2800" dirty="0" smtClean="0"/>
              <a:t>- mláďata prorazí skořápku </a:t>
            </a:r>
            <a:r>
              <a:rPr lang="cs-CZ" sz="2800" b="1" u="sng" dirty="0" smtClean="0"/>
              <a:t>vaječným zubem </a:t>
            </a:r>
            <a:r>
              <a:rPr lang="cs-CZ" sz="2800" dirty="0" smtClean="0"/>
              <a:t> na špičce</a:t>
            </a:r>
          </a:p>
          <a:p>
            <a:r>
              <a:rPr lang="cs-CZ" sz="2800" dirty="0" smtClean="0"/>
              <a:t>zobáku</a:t>
            </a:r>
          </a:p>
          <a:p>
            <a:endParaRPr lang="cs-CZ" sz="2800" dirty="0" smtClean="0"/>
          </a:p>
          <a:p>
            <a:r>
              <a:rPr lang="cs-CZ" sz="2800" b="1" u="sng" dirty="0"/>
              <a:t>k</a:t>
            </a:r>
            <a:r>
              <a:rPr lang="cs-CZ" sz="2800" b="1" u="sng" dirty="0" smtClean="0"/>
              <a:t>rmiví</a:t>
            </a:r>
            <a:r>
              <a:rPr lang="cs-CZ" sz="2800" dirty="0" smtClean="0"/>
              <a:t> – mláďata holá, nevidoucí, musí být krmena</a:t>
            </a:r>
          </a:p>
          <a:p>
            <a:r>
              <a:rPr lang="cs-CZ" sz="2800" b="1" u="sng" dirty="0"/>
              <a:t>n</a:t>
            </a:r>
            <a:r>
              <a:rPr lang="cs-CZ" sz="2800" b="1" u="sng" dirty="0" smtClean="0"/>
              <a:t>ekrmiví </a:t>
            </a:r>
            <a:r>
              <a:rPr lang="cs-CZ" sz="2800" dirty="0" smtClean="0"/>
              <a:t> - mláďata vidí, mají prachové peří, sama se živí</a:t>
            </a:r>
            <a:endParaRPr lang="cs-CZ" sz="2800" b="1" u="sng" dirty="0" smtClean="0"/>
          </a:p>
          <a:p>
            <a:endParaRPr lang="cs-CZ" sz="2800" dirty="0"/>
          </a:p>
        </p:txBody>
      </p:sp>
      <p:pic>
        <p:nvPicPr>
          <p:cNvPr id="4098" name="Picture 2" descr="Čerstvě vylíhlá kuřátka">
            <a:hlinkClick r:id="rId3" tooltip="Čerstvě vylíhlá kuřátka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979442"/>
            <a:ext cx="3240360" cy="241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83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568952" cy="310854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d</a:t>
            </a:r>
            <a:r>
              <a:rPr lang="cs-CZ" sz="2800" b="1" u="sng" dirty="0" smtClean="0"/>
              <a:t>orozumívání</a:t>
            </a:r>
          </a:p>
          <a:p>
            <a:r>
              <a:rPr lang="cs-CZ" sz="2800" dirty="0" smtClean="0"/>
              <a:t>- hlasové projevy - vábení, varování, zpěv</a:t>
            </a:r>
          </a:p>
          <a:p>
            <a:r>
              <a:rPr lang="cs-CZ" sz="2800" dirty="0" smtClean="0"/>
              <a:t>- různé postoje</a:t>
            </a:r>
          </a:p>
          <a:p>
            <a:r>
              <a:rPr lang="cs-CZ" sz="2800" b="1" u="sng" dirty="0" smtClean="0"/>
              <a:t>tahy</a:t>
            </a:r>
          </a:p>
          <a:p>
            <a:r>
              <a:rPr lang="cs-CZ" sz="2800" dirty="0" smtClean="0"/>
              <a:t>- stěhování </a:t>
            </a:r>
          </a:p>
          <a:p>
            <a:r>
              <a:rPr lang="cs-CZ" sz="2800" dirty="0" smtClean="0"/>
              <a:t>- orientace ptáků – podle magnet. pole, postavení Slunce, hvězd a měsíce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4088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759753" cy="35394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t</a:t>
            </a:r>
            <a:r>
              <a:rPr lang="cs-CZ" sz="2800" b="1" u="sng" dirty="0" smtClean="0"/>
              <a:t>ažní ptáci</a:t>
            </a:r>
            <a:r>
              <a:rPr lang="cs-CZ" sz="2800" dirty="0" smtClean="0"/>
              <a:t> – každoročně odlétají do teplejších krajin</a:t>
            </a:r>
          </a:p>
          <a:p>
            <a:r>
              <a:rPr lang="cs-CZ" sz="2800" dirty="0" smtClean="0"/>
              <a:t>- vlaštovka, jiřička, čáp, kukačka</a:t>
            </a:r>
          </a:p>
          <a:p>
            <a:endParaRPr lang="cs-CZ" sz="2800" dirty="0"/>
          </a:p>
          <a:p>
            <a:r>
              <a:rPr lang="cs-CZ" sz="2800" b="1" u="sng" dirty="0"/>
              <a:t>s</a:t>
            </a:r>
            <a:r>
              <a:rPr lang="cs-CZ" sz="2800" b="1" u="sng" dirty="0" smtClean="0"/>
              <a:t>tálí ptáci </a:t>
            </a:r>
            <a:r>
              <a:rPr lang="cs-CZ" sz="2800" dirty="0" smtClean="0"/>
              <a:t> - zůstávají</a:t>
            </a:r>
          </a:p>
          <a:p>
            <a:r>
              <a:rPr lang="cs-CZ" sz="2800" dirty="0" smtClean="0"/>
              <a:t>- sýkora, datel, brhlík</a:t>
            </a:r>
          </a:p>
          <a:p>
            <a:endParaRPr lang="cs-CZ" sz="2800" b="1" u="sng" dirty="0"/>
          </a:p>
          <a:p>
            <a:r>
              <a:rPr lang="cs-CZ" sz="2800" b="1" u="sng" dirty="0"/>
              <a:t>p</a:t>
            </a:r>
            <a:r>
              <a:rPr lang="cs-CZ" sz="2800" b="1" u="sng" dirty="0" smtClean="0"/>
              <a:t>otulní ptáci </a:t>
            </a:r>
            <a:r>
              <a:rPr lang="cs-CZ" sz="2800" dirty="0" smtClean="0"/>
              <a:t> - po hnízdění létají v širším území</a:t>
            </a:r>
          </a:p>
          <a:p>
            <a:r>
              <a:rPr lang="cs-CZ" sz="2800" dirty="0" smtClean="0"/>
              <a:t>- stehlík, strnad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3102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80688"/>
            <a:ext cx="81369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Dokážeš odpovědět na tyto otázky?</a:t>
            </a:r>
          </a:p>
          <a:p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smtClean="0"/>
              <a:t>1) Proč musí ptáci přijímat hodně potravy?</a:t>
            </a:r>
          </a:p>
          <a:p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6832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Mají velký výdej energie.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852936"/>
            <a:ext cx="3562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2)  Vysvětli, co je tok.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350100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Ptačí námluvy.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437112"/>
            <a:ext cx="7805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Čím se mláďata při líhnutí dostávají ze skořápky?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5301208"/>
            <a:ext cx="6810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Pomocí vaječného zubu na špičce zobáku.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548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5863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4) Jaká jsou mláďata krmivých ptáků?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143908"/>
            <a:ext cx="66967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Jsou holá, nevidoucí a musí být krmena.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780928"/>
            <a:ext cx="48921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5) Vysvětli pojem potulní ptáci.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573016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Po hnízdění létají v širším území, např. stehlík,  strnad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24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348880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</a:t>
            </a:r>
            <a:r>
              <a:rPr lang="cs-CZ" dirty="0"/>
              <a:t>://www.google.cz/imgres?imgurl=http://upload.wikimedia.org/wikipedia/commons/thumb/f/f5/Tetrao_urogallus_tj%C3%A4der.jpeg/258px-Tetrao_urogallus_tj%C3%A4der.jpeg&amp;imgrefurl=http://cs.wikipedia.org/wiki/Tet%25C5%2599ev&amp;h=289&amp;w=258&amp;sz=26&amp;tbnid=6rIguRl59yIlUM:&amp;tbnh=90&amp;tbnw=80&amp;prev=/search%3Fq%3Dtet%25C5%2599ev%2Bhlu%25C5%25A1ec%26tbm%3Disch%26tbo%3Du&amp;zoom=1&amp;q=tet%C5%99ev+hlu%C5%A1ec&amp;docid=v8jIijTJ1B6WlM&amp;hl=cs&amp;sa=X&amp;ei=UgqfT9uCPYvntQbxg9xY&amp;sqi=2&amp;ved=0CEwQ9QEwBQ&amp;dur=106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http://www.biolib.cz/cz/taxon/id8834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slepice.info/chov-slepic/lihnuti-kurat-pod-kvocnou/lihnuti-kurat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www.bing.com/images/results.aspx?FORM=OFFWEB&amp;q=hn%C3%ADzdo%20straky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548680"/>
            <a:ext cx="87849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</a:t>
            </a:r>
          </a:p>
          <a:p>
            <a:endParaRPr lang="cs-CZ" sz="2400" b="1" dirty="0"/>
          </a:p>
          <a:p>
            <a:r>
              <a:rPr lang="cs-CZ" sz="2000" dirty="0"/>
              <a:t>ČABRADOVÁ, Věra; HASCH, František; SEJPKA, Jaroslav a </a:t>
            </a:r>
            <a:r>
              <a:rPr lang="cs-CZ" sz="2000" dirty="0" smtClean="0"/>
              <a:t>kol. </a:t>
            </a:r>
            <a:r>
              <a:rPr lang="cs-CZ" sz="2000" i="1" dirty="0" smtClean="0"/>
              <a:t>Přírodopis </a:t>
            </a:r>
            <a:r>
              <a:rPr lang="cs-CZ" sz="2000" i="1" dirty="0"/>
              <a:t>7- učebnice </a:t>
            </a:r>
          </a:p>
          <a:p>
            <a:r>
              <a:rPr lang="cs-CZ" sz="2000" i="1" dirty="0"/>
              <a:t>pro ZŠ a víceletá gymnázia</a:t>
            </a:r>
            <a:r>
              <a:rPr lang="cs-CZ" sz="2000" dirty="0"/>
              <a:t>. Plzeň: Fraus, 2005, ISBN 80-7238-424-4. 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4850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935365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www.google.cz/imgres?q=vla%C5%A1tovka+obecn%C3%A1+hn%C3%ADzdo&amp;start=90</a:t>
            </a:r>
          </a:p>
          <a:p>
            <a:r>
              <a:rPr lang="cs-CZ" dirty="0" smtClean="0">
                <a:hlinkClick r:id="rId3"/>
              </a:rPr>
              <a:t>&amp;</a:t>
            </a:r>
            <a:r>
              <a:rPr lang="cs-CZ" dirty="0">
                <a:hlinkClick r:id="rId3"/>
              </a:rPr>
              <a:t>hl=</a:t>
            </a:r>
            <a:r>
              <a:rPr lang="cs-CZ" dirty="0" err="1">
                <a:hlinkClick r:id="rId3"/>
              </a:rPr>
              <a:t>cs&amp;sa</a:t>
            </a:r>
            <a:r>
              <a:rPr lang="cs-CZ" dirty="0">
                <a:hlinkClick r:id="rId3"/>
              </a:rPr>
              <a:t>=</a:t>
            </a:r>
            <a:r>
              <a:rPr lang="cs-CZ" dirty="0" err="1">
                <a:hlinkClick r:id="rId3"/>
              </a:rPr>
              <a:t>X&amp;qscrl</a:t>
            </a:r>
            <a:r>
              <a:rPr lang="cs-CZ" dirty="0">
                <a:hlinkClick r:id="rId3"/>
              </a:rPr>
              <a:t>=1&amp;nord=1&amp;rlz=1T4FUJE_csFR344CZ344&amp;biw=1280&amp;bih=598</a:t>
            </a:r>
            <a:r>
              <a:rPr lang="cs-CZ" dirty="0" smtClean="0">
                <a:hlinkClick r:id="rId3"/>
              </a:rPr>
              <a:t>&amp;</a:t>
            </a:r>
            <a:endParaRPr lang="cs-CZ" dirty="0" smtClean="0"/>
          </a:p>
          <a:p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isch&amp;prmd</a:t>
            </a:r>
            <a:r>
              <a:rPr lang="cs-CZ" dirty="0" smtClean="0"/>
              <a:t>=</a:t>
            </a:r>
            <a:r>
              <a:rPr lang="cs-CZ" dirty="0" err="1" smtClean="0"/>
              <a:t>imvns&amp;tbnid</a:t>
            </a:r>
            <a:r>
              <a:rPr lang="cs-CZ" dirty="0" smtClean="0"/>
              <a:t>=CrvBs0OBQoLLCM</a:t>
            </a:r>
            <a:r>
              <a:rPr lang="cs-CZ" dirty="0"/>
              <a:t>:&amp;</a:t>
            </a:r>
            <a:r>
              <a:rPr lang="cs-CZ" dirty="0" err="1"/>
              <a:t>imgrefurl</a:t>
            </a:r>
            <a:r>
              <a:rPr lang="cs-CZ" dirty="0"/>
              <a:t>=http://</a:t>
            </a:r>
            <a:r>
              <a:rPr lang="cs-CZ" dirty="0" smtClean="0"/>
              <a:t>www.ceskatelevize</a:t>
            </a:r>
          </a:p>
          <a:p>
            <a:r>
              <a:rPr lang="cs-CZ" dirty="0" smtClean="0"/>
              <a:t>.</a:t>
            </a:r>
            <a:r>
              <a:rPr lang="cs-CZ" dirty="0" err="1" smtClean="0"/>
              <a:t>cz</a:t>
            </a:r>
            <a:r>
              <a:rPr lang="cs-CZ" dirty="0" smtClean="0"/>
              <a:t>/program/port/724-promiskuitni-vlastovky&amp;docid=zV72Kjh3bUdvRM&amp;imgurl=</a:t>
            </a:r>
          </a:p>
          <a:p>
            <a:r>
              <a:rPr lang="cs-CZ" dirty="0" smtClean="0"/>
              <a:t>http</a:t>
            </a:r>
            <a:r>
              <a:rPr lang="cs-CZ" dirty="0"/>
              <a:t>://img5.ceskatelevize.cz/specialy/port/gfx</a:t>
            </a:r>
            <a:r>
              <a:rPr lang="cs-CZ" dirty="0" smtClean="0"/>
              <a:t>/</a:t>
            </a:r>
          </a:p>
          <a:p>
            <a:r>
              <a:rPr lang="cs-CZ" dirty="0" err="1" smtClean="0"/>
              <a:t>articles</a:t>
            </a:r>
            <a:r>
              <a:rPr lang="cs-CZ" dirty="0" smtClean="0"/>
              <a:t>/big/724.jpg&amp;w=800&amp;h=450&amp;ei=ggufT7TuKoeaOof3rc0P&amp;zoom=1&amp;iact=</a:t>
            </a:r>
            <a:r>
              <a:rPr lang="cs-CZ" dirty="0" err="1" smtClean="0"/>
              <a:t>hc&amp;vpx</a:t>
            </a:r>
            <a:endParaRPr lang="cs-CZ" dirty="0" smtClean="0"/>
          </a:p>
          <a:p>
            <a:r>
              <a:rPr lang="cs-CZ" dirty="0" smtClean="0"/>
              <a:t>=935&amp;vpy=316&amp;dur=3080&amp;hovh=168&amp;hovw=300&amp;tx=129&amp;ty=128&amp;sig=11192232195637</a:t>
            </a:r>
          </a:p>
          <a:p>
            <a:r>
              <a:rPr lang="cs-CZ" dirty="0" smtClean="0"/>
              <a:t>5754104&amp;page=5&amp;tbnh=100&amp;tbnw=177&amp;ndsp=24&amp;ved=1t:429,r:17,s:90,i:41</a:t>
            </a:r>
          </a:p>
          <a:p>
            <a:endParaRPr lang="cs-CZ" dirty="0" smtClean="0"/>
          </a:p>
          <a:p>
            <a:r>
              <a:rPr lang="cs-CZ" dirty="0">
                <a:hlinkClick r:id="rId4"/>
              </a:rPr>
              <a:t>http://www.google.cz/imgres?q=straka+obecn%C3%A1+hn%C3%ADzdo&amp;hl=cs&amp;sa=X&amp;qscrl</a:t>
            </a:r>
            <a:r>
              <a:rPr lang="cs-CZ" dirty="0" smtClean="0">
                <a:hlinkClick r:id="rId4"/>
              </a:rPr>
              <a:t>=</a:t>
            </a:r>
          </a:p>
          <a:p>
            <a:r>
              <a:rPr lang="cs-CZ" dirty="0" smtClean="0">
                <a:hlinkClick r:id="rId4"/>
              </a:rPr>
              <a:t>1&amp;nord=1&amp;rlz=1T4FUJE_csFR344CZ344&amp;biw=1280&amp;bih=598&amp;tbm=</a:t>
            </a:r>
            <a:r>
              <a:rPr lang="cs-CZ" dirty="0" err="1" smtClean="0">
                <a:hlinkClick r:id="rId4"/>
              </a:rPr>
              <a:t>isch&amp;prmd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imvns&amp;tbnid</a:t>
            </a:r>
            <a:r>
              <a:rPr lang="cs-CZ" dirty="0" smtClean="0"/>
              <a:t>=</a:t>
            </a:r>
          </a:p>
          <a:p>
            <a:r>
              <a:rPr lang="cs-CZ" dirty="0" smtClean="0"/>
              <a:t>IAZ01KAdpGNRrM</a:t>
            </a:r>
            <a:r>
              <a:rPr lang="cs-CZ" dirty="0"/>
              <a:t>:&amp;</a:t>
            </a:r>
            <a:r>
              <a:rPr lang="cs-CZ" dirty="0" err="1"/>
              <a:t>imgrefurl</a:t>
            </a:r>
            <a:r>
              <a:rPr lang="cs-CZ" dirty="0"/>
              <a:t>=http://www.biolib.cz/cz/taxonimage/id14824/%</a:t>
            </a:r>
            <a:r>
              <a:rPr lang="cs-CZ" dirty="0" smtClean="0"/>
              <a:t>3Ftaxonid%3D</a:t>
            </a:r>
          </a:p>
          <a:p>
            <a:r>
              <a:rPr lang="cs-CZ" dirty="0" smtClean="0"/>
              <a:t>413789&amp;docid=xCFL9IK6i5CH_M&amp;imgurl=http</a:t>
            </a:r>
            <a:r>
              <a:rPr lang="cs-CZ" dirty="0"/>
              <a:t>://www.biolib.cz/IMG/GAL/14824.jpg&amp;w</a:t>
            </a:r>
            <a:r>
              <a:rPr lang="cs-CZ" dirty="0" smtClean="0"/>
              <a:t>=</a:t>
            </a:r>
          </a:p>
          <a:p>
            <a:r>
              <a:rPr lang="cs-CZ" dirty="0" smtClean="0"/>
              <a:t>700&amp;h=524&amp;ei=rAyfT8TrA4-XOp-oqN8P&amp;zoom=1&amp;iact=</a:t>
            </a:r>
            <a:r>
              <a:rPr lang="cs-CZ" dirty="0" err="1" smtClean="0"/>
              <a:t>rc&amp;dur</a:t>
            </a:r>
            <a:r>
              <a:rPr lang="cs-CZ" dirty="0" smtClean="0"/>
              <a:t>=2&amp;sig=1119223219563757</a:t>
            </a:r>
          </a:p>
          <a:p>
            <a:r>
              <a:rPr lang="cs-CZ" dirty="0" smtClean="0"/>
              <a:t>54104&amp;page=1&amp;tbnh=121&amp;tbnw=174&amp;start=0&amp;ndsp=19&amp;ved=1t:429,r:9,s:0,i:87&amp;tx=73&amp;</a:t>
            </a:r>
          </a:p>
          <a:p>
            <a:r>
              <a:rPr lang="cs-CZ" dirty="0" smtClean="0"/>
              <a:t>ty=60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55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20891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q=l%C3%ADhnut%C3%AD+ku%C5%99at&amp;hl=cs&amp;qscrl=1&amp;nord=1&amp;rlz=1T4FUJE_csFR344CZ344&amp;biw=1280&amp;bih=598&amp;tbm=isch&amp;tbnid=CJn00LD7yHCFwM:&amp;imgrefurl=http://slepice.info/chov-slepic/lihnuti-kurat-pod-kvocnou/lihnuti-kurat&amp;docid=zLnIOLnbUHXsLM&amp;imgurl=http://slepice.info/wp-content/uploads/2009/05/kuratka-2.jpg&amp;w=1024&amp;h=768&amp;ei=zw2fT4jrF42c-waBkp39Dg&amp;zoom=1&amp;iact=hc&amp;vpx=110&amp;vpy=140&amp;dur=3313&amp;hovh=194&amp;hovw=259&amp;tx=68&amp;ty=88&amp;sig=111922321956375754104&amp;page=1&amp;tbnh=120&amp;tbnw=163&amp;start=0&amp;ndsp=19&amp;ved=1t:429,r:0,s:0,i:64</a:t>
            </a:r>
          </a:p>
        </p:txBody>
      </p:sp>
    </p:spTree>
    <p:extLst>
      <p:ext uri="{BB962C8B-B14F-4D97-AF65-F5344CB8AC3E}">
        <p14:creationId xmlns:p14="http://schemas.microsoft.com/office/powerpoint/2010/main" val="154117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490</Words>
  <Application>Microsoft Office PowerPoint</Application>
  <PresentationFormat>Předvádění na obrazovce (4:3)</PresentationFormat>
  <Paragraphs>117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21</cp:revision>
  <dcterms:created xsi:type="dcterms:W3CDTF">2011-11-17T17:30:38Z</dcterms:created>
  <dcterms:modified xsi:type="dcterms:W3CDTF">2012-04-30T22:12:44Z</dcterms:modified>
</cp:coreProperties>
</file>