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9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72" r:id="rId13"/>
    <p:sldId id="273" r:id="rId14"/>
    <p:sldId id="274" r:id="rId15"/>
    <p:sldId id="275" r:id="rId16"/>
    <p:sldId id="267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7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VY_52_INOVACE_05_Přírodopis 7.ročník_Vodní ptáci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Vodní ptáci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srpen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37B477-2F67-4456-B7AC-A04167680709}" type="presOf" srcId="{B651F6E3-6281-48DB-9319-2AEAFDAE7572}" destId="{619D679B-A015-4ECF-8348-D1034C574F40}" srcOrd="0" destOrd="0" presId="urn:microsoft.com/office/officeart/2005/8/layout/target3"/>
    <dgm:cxn modelId="{14FC6582-5AB7-4AA3-859B-EE3D83CB704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CEB1DA-4941-407A-8809-EC01F7E4BDA4}" type="presOf" srcId="{FF3621C1-5D89-4169-B9F7-F768AE7D9489}" destId="{3AF1215E-7776-4C24-8064-1417BC4512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FF6E348-2264-4DBD-B6D7-4DAAC0F2EEC7}" type="presOf" srcId="{D1D4F407-5343-4D3F-B5B9-D407B03CAEB4}" destId="{D005CE8C-CC26-4C3E-AC11-E15060ECD759}" srcOrd="0" destOrd="0" presId="urn:microsoft.com/office/officeart/2005/8/layout/target3"/>
    <dgm:cxn modelId="{CC026E35-0E34-4CD9-BC75-E2E708B4829E}" type="presOf" srcId="{D1B46980-6531-4606-95E6-44980827E919}" destId="{2BE915AB-18AA-4053-B92C-3BFC9ED204BB}" srcOrd="1" destOrd="0" presId="urn:microsoft.com/office/officeart/2005/8/layout/target3"/>
    <dgm:cxn modelId="{55536531-6159-49E8-8463-7803A51E8DF7}" type="presOf" srcId="{4C35D32F-0EAB-4CD7-82EE-45574DC2A586}" destId="{6AB29FE0-4261-4AFC-A281-4104E238B479}" srcOrd="1" destOrd="0" presId="urn:microsoft.com/office/officeart/2005/8/layout/target3"/>
    <dgm:cxn modelId="{4C4C7755-F137-47FF-9459-6E402D5AE617}" type="presOf" srcId="{FF3621C1-5D89-4169-B9F7-F768AE7D9489}" destId="{522F3148-FA5D-45C0-8223-90D71CEF85DC}" srcOrd="1" destOrd="0" presId="urn:microsoft.com/office/officeart/2005/8/layout/target3"/>
    <dgm:cxn modelId="{B8004F63-A7C1-4909-9DB1-654B5CB9FDD9}" type="presOf" srcId="{D1D4F407-5343-4D3F-B5B9-D407B03CAEB4}" destId="{AED2198E-93D5-4001-81B4-73124B309672}" srcOrd="1" destOrd="0" presId="urn:microsoft.com/office/officeart/2005/8/layout/target3"/>
    <dgm:cxn modelId="{59FEF6F9-C322-4D95-A074-38506F8B7CE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D6410295-DEF7-4D0F-B74A-01C51DF97766}" type="presOf" srcId="{757F3AB3-0718-4624-B441-E567A8F0AB56}" destId="{333A1088-737F-45CB-B68E-254E46348037}" srcOrd="0" destOrd="0" presId="urn:microsoft.com/office/officeart/2005/8/layout/target3"/>
    <dgm:cxn modelId="{C54A265D-DBA4-4154-9258-36C3D053201F}" type="presOf" srcId="{D8197B8C-B260-4A16-BDF4-0947B075E274}" destId="{5A5FFA88-C948-4069-8E93-59FA12366E83}" srcOrd="1" destOrd="0" presId="urn:microsoft.com/office/officeart/2005/8/layout/target3"/>
    <dgm:cxn modelId="{00C8D704-3BA2-4FC8-A448-E4EF9F638131}" type="presOf" srcId="{D8197B8C-B260-4A16-BDF4-0947B075E274}" destId="{25B08C86-7E15-44DC-BE7F-FFB55DD49D12}" srcOrd="0" destOrd="0" presId="urn:microsoft.com/office/officeart/2005/8/layout/target3"/>
    <dgm:cxn modelId="{1618D141-B4BA-4AFC-AEA8-66B55D770218}" type="presOf" srcId="{4C35D32F-0EAB-4CD7-82EE-45574DC2A586}" destId="{751E9DD6-38DB-49FF-B3BE-A7F1586C8B0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211727-F5DF-4303-8D76-C3FF14F793A5}" type="presParOf" srcId="{333A1088-737F-45CB-B68E-254E46348037}" destId="{F5ABB229-8D3B-4694-996A-96F23CF14429}" srcOrd="0" destOrd="0" presId="urn:microsoft.com/office/officeart/2005/8/layout/target3"/>
    <dgm:cxn modelId="{8DE7FD9A-8723-4DEA-B390-2063C25BD731}" type="presParOf" srcId="{333A1088-737F-45CB-B68E-254E46348037}" destId="{F41139FD-01EE-4571-8B17-4FB00FC51163}" srcOrd="1" destOrd="0" presId="urn:microsoft.com/office/officeart/2005/8/layout/target3"/>
    <dgm:cxn modelId="{E878189F-FD3E-4348-8A54-70C3F2C7A596}" type="presParOf" srcId="{333A1088-737F-45CB-B68E-254E46348037}" destId="{D005CE8C-CC26-4C3E-AC11-E15060ECD759}" srcOrd="2" destOrd="0" presId="urn:microsoft.com/office/officeart/2005/8/layout/target3"/>
    <dgm:cxn modelId="{CD576C25-B454-4215-9DED-CEAC65985CB4}" type="presParOf" srcId="{333A1088-737F-45CB-B68E-254E46348037}" destId="{2C702D82-9B77-49B7-9568-BB8EB47C3372}" srcOrd="3" destOrd="0" presId="urn:microsoft.com/office/officeart/2005/8/layout/target3"/>
    <dgm:cxn modelId="{82D49365-B4EE-4FAB-830F-DEB86E291218}" type="presParOf" srcId="{333A1088-737F-45CB-B68E-254E46348037}" destId="{A52A0455-90FF-4808-ABD0-F02540D31D5A}" srcOrd="4" destOrd="0" presId="urn:microsoft.com/office/officeart/2005/8/layout/target3"/>
    <dgm:cxn modelId="{14F41363-1234-4CED-9F1C-3F8054AC2BFC}" type="presParOf" srcId="{333A1088-737F-45CB-B68E-254E46348037}" destId="{6140AFEC-043D-4C43-A2F9-D0F5331DF3A3}" srcOrd="5" destOrd="0" presId="urn:microsoft.com/office/officeart/2005/8/layout/target3"/>
    <dgm:cxn modelId="{C40722E3-729A-4056-A588-6465E7337BDD}" type="presParOf" srcId="{333A1088-737F-45CB-B68E-254E46348037}" destId="{9358AC05-5D7D-4327-9F80-1AD486AEA664}" srcOrd="6" destOrd="0" presId="urn:microsoft.com/office/officeart/2005/8/layout/target3"/>
    <dgm:cxn modelId="{2A74F3BC-50D4-4A5A-9EE7-34931E933FA1}" type="presParOf" srcId="{333A1088-737F-45CB-B68E-254E46348037}" destId="{313FC574-E1CD-4FB4-B054-0B805CE0447D}" srcOrd="7" destOrd="0" presId="urn:microsoft.com/office/officeart/2005/8/layout/target3"/>
    <dgm:cxn modelId="{C4AB664B-0C5D-4486-AEF0-775E021ACF2D}" type="presParOf" srcId="{333A1088-737F-45CB-B68E-254E46348037}" destId="{619D679B-A015-4ECF-8348-D1034C574F40}" srcOrd="8" destOrd="0" presId="urn:microsoft.com/office/officeart/2005/8/layout/target3"/>
    <dgm:cxn modelId="{C7257E5B-E61D-4742-ACCE-66AC7C9FAEA7}" type="presParOf" srcId="{333A1088-737F-45CB-B68E-254E46348037}" destId="{322283A8-4A27-4CDA-BAE3-F381106A9174}" srcOrd="9" destOrd="0" presId="urn:microsoft.com/office/officeart/2005/8/layout/target3"/>
    <dgm:cxn modelId="{FEAEDE8D-F695-4B39-B5E3-31978F290A67}" type="presParOf" srcId="{333A1088-737F-45CB-B68E-254E46348037}" destId="{FFC9F71D-1B4F-4AD9-A4A6-86ADEFC8AF5C}" srcOrd="10" destOrd="0" presId="urn:microsoft.com/office/officeart/2005/8/layout/target3"/>
    <dgm:cxn modelId="{6C42DE3D-FB81-4095-AF51-4EBB9B9B2009}" type="presParOf" srcId="{333A1088-737F-45CB-B68E-254E46348037}" destId="{25B08C86-7E15-44DC-BE7F-FFB55DD49D12}" srcOrd="11" destOrd="0" presId="urn:microsoft.com/office/officeart/2005/8/layout/target3"/>
    <dgm:cxn modelId="{1DD6A7A2-7E3E-4118-8EFB-7224D3333CC0}" type="presParOf" srcId="{333A1088-737F-45CB-B68E-254E46348037}" destId="{C00F7E6A-B60D-414E-B40A-C4B931C28BAF}" srcOrd="12" destOrd="0" presId="urn:microsoft.com/office/officeart/2005/8/layout/target3"/>
    <dgm:cxn modelId="{5515DC69-2D13-4706-A205-CD0E80CC26ED}" type="presParOf" srcId="{333A1088-737F-45CB-B68E-254E46348037}" destId="{18D1CD71-A09E-4DC8-AD58-D43BE56A821F}" srcOrd="13" destOrd="0" presId="urn:microsoft.com/office/officeart/2005/8/layout/target3"/>
    <dgm:cxn modelId="{FF1182D8-737D-4C06-A469-1B71E51A2492}" type="presParOf" srcId="{333A1088-737F-45CB-B68E-254E46348037}" destId="{3AF1215E-7776-4C24-8064-1417BC451259}" srcOrd="14" destOrd="0" presId="urn:microsoft.com/office/officeart/2005/8/layout/target3"/>
    <dgm:cxn modelId="{88C28D37-ABA5-45E4-A71F-5E4F96B015E5}" type="presParOf" srcId="{333A1088-737F-45CB-B68E-254E46348037}" destId="{1A56D0C6-827E-4224-8020-F6331FAB0C3E}" srcOrd="15" destOrd="0" presId="urn:microsoft.com/office/officeart/2005/8/layout/target3"/>
    <dgm:cxn modelId="{CE2A8237-4F67-48CF-BF35-4FC622407407}" type="presParOf" srcId="{333A1088-737F-45CB-B68E-254E46348037}" destId="{5D1861EB-1465-4B6B-B573-C1854262B277}" srcOrd="16" destOrd="0" presId="urn:microsoft.com/office/officeart/2005/8/layout/target3"/>
    <dgm:cxn modelId="{380DAD8C-3253-4483-AA5C-DABFDB1F9F71}" type="presParOf" srcId="{333A1088-737F-45CB-B68E-254E46348037}" destId="{751E9DD6-38DB-49FF-B3BE-A7F1586C8B05}" srcOrd="17" destOrd="0" presId="urn:microsoft.com/office/officeart/2005/8/layout/target3"/>
    <dgm:cxn modelId="{E06936A5-12FE-46BA-BC69-B370B03FD8A5}" type="presParOf" srcId="{333A1088-737F-45CB-B68E-254E46348037}" destId="{AED2198E-93D5-4001-81B4-73124B309672}" srcOrd="18" destOrd="0" presId="urn:microsoft.com/office/officeart/2005/8/layout/target3"/>
    <dgm:cxn modelId="{E1222873-86FA-4976-8E84-71F5BF46F544}" type="presParOf" srcId="{333A1088-737F-45CB-B68E-254E46348037}" destId="{2BE915AB-18AA-4053-B92C-3BFC9ED204BB}" srcOrd="19" destOrd="0" presId="urn:microsoft.com/office/officeart/2005/8/layout/target3"/>
    <dgm:cxn modelId="{63A2E933-48A3-4C92-B19B-6AA8A1A8FC04}" type="presParOf" srcId="{333A1088-737F-45CB-B68E-254E46348037}" destId="{6BB5E863-4638-4E1D-BFDE-399D028AC4ED}" srcOrd="20" destOrd="0" presId="urn:microsoft.com/office/officeart/2005/8/layout/target3"/>
    <dgm:cxn modelId="{A37B71DD-91CC-4DF6-A7D1-1E89830C8B5E}" type="presParOf" srcId="{333A1088-737F-45CB-B68E-254E46348037}" destId="{5A5FFA88-C948-4069-8E93-59FA12366E83}" srcOrd="21" destOrd="0" presId="urn:microsoft.com/office/officeart/2005/8/layout/target3"/>
    <dgm:cxn modelId="{AE420B35-4CB5-4299-BDD5-D79B0E4F386E}" type="presParOf" srcId="{333A1088-737F-45CB-B68E-254E46348037}" destId="{522F3148-FA5D-45C0-8223-90D71CEF85DC}" srcOrd="22" destOrd="0" presId="urn:microsoft.com/office/officeart/2005/8/layout/target3"/>
    <dgm:cxn modelId="{A642D533-1921-4C1B-8EDC-AB756CF49158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VY_52_INOVACE_05_Přírodopis 7.ročník_Vodní ptáci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Vodní ptáci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7481CA-4A83-4925-A026-000AE51B4B46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15A1B3-F8FE-44B8-A0C2-AAC8D76462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029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4268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9775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9005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986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016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9087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378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1130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1684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7089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4247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2278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5087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2192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3043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15A1B3-F8FE-44B8-A0C2-AAC8D76462E0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947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594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79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701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447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015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7240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113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10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776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596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359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2A05F-58E1-4CAB-AC20-85212C910E88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FB700-0161-4108-A6AC-216369C42B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571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hyperlink" Target="http://cs.wikipedia.org/wiki/Soubor:Phalacrocorax_carbo1.jpg" TargetMode="External"/><Relationship Id="rId3" Type="http://schemas.openxmlformats.org/officeDocument/2006/relationships/hyperlink" Target="http://cs.wikipedia.org/wiki/Soubor:CygneVaires.jpg" TargetMode="External"/><Relationship Id="rId7" Type="http://schemas.openxmlformats.org/officeDocument/2006/relationships/hyperlink" Target="http://cs.wikipedia.org/wiki/Soubor:Mallard_080508.jpg" TargetMode="External"/><Relationship Id="rId12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hyperlink" Target="http://cs.wikipedia.org/wiki/Soubor:Podiceps_cristatus_1_(Marek_Szczepanek).jpg" TargetMode="External"/><Relationship Id="rId5" Type="http://schemas.openxmlformats.org/officeDocument/2006/relationships/hyperlink" Target="http://cs.wikipedia.org/wiki/Soubor:Greylag-Goose.jpg" TargetMode="External"/><Relationship Id="rId15" Type="http://schemas.openxmlformats.org/officeDocument/2006/relationships/hyperlink" Target="http://cs.wikipedia.org/wiki/Soubor:Bl%C3%A4sshuhn_Fulica_atra_Richard_Bartz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cs.wikipedia.org/wiki/Soubor:Black-headed_Gull-Mindaugas_Urbonas-8.jpg" TargetMode="External"/><Relationship Id="rId1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ygneVaires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CygnusOlorJuvenile.jpg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eylag-Goose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llard_080508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://cs.wikipedia.org/wiki/Soubor:Kaczka_krzyzowka_samica.jpg" TargetMode="Externa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diceps_cristatus_1_(Marek_Szczepanek)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alacrocorax_carbo1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%C3%A4sshuhn_Fulica_atra_Richard_Bartz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lack-headed_Gull-Mindaugas_Urbonas-8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cs.wikipedia.org/wiki/Soubor:Black-headed_Gull-Mindaugas_Urbonas-8.jpg" TargetMode="External"/><Relationship Id="rId7" Type="http://schemas.openxmlformats.org/officeDocument/2006/relationships/hyperlink" Target="http://cs.wikipedia.org/wiki/Soubor:CygneVaires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://cs.wikipedia.org/wiki/Soubor:Bl%C3%A4sshuhn_Fulica_atra_Richard_Bartz.jpg" TargetMode="External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cs.wikipedia.org/wiki/Soubor:Phalacrocorax_carbo1.jpg" TargetMode="External"/><Relationship Id="rId7" Type="http://schemas.openxmlformats.org/officeDocument/2006/relationships/hyperlink" Target="http://cs.wikipedia.org/wiki/Soubor:Mallard_080508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hyperlink" Target="http://cs.wikipedia.org/wiki/Soubor:Podiceps_cristatus_1_(Marek_Szczepanek).jpg" TargetMode="External"/><Relationship Id="rId4" Type="http://schemas.openxmlformats.org/officeDocument/2006/relationships/image" Target="../media/image8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halacrocorax_carbo1.jpg" TargetMode="External"/><Relationship Id="rId3" Type="http://schemas.openxmlformats.org/officeDocument/2006/relationships/hyperlink" Target="http://microsoft.com/" TargetMode="External"/><Relationship Id="rId7" Type="http://schemas.openxmlformats.org/officeDocument/2006/relationships/hyperlink" Target="http://cs.wikipedia.org/wiki/Soubor:Kaczka_krzyzowka_samica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llard_080508.jpg" TargetMode="External"/><Relationship Id="rId5" Type="http://schemas.openxmlformats.org/officeDocument/2006/relationships/hyperlink" Target="http://cs.wikipedia.org/wiki/Soubor:CygnusOlorJuvenile.jpg" TargetMode="External"/><Relationship Id="rId4" Type="http://schemas.openxmlformats.org/officeDocument/2006/relationships/hyperlink" Target="http://cs.wikipedia.org/wiki/Soubor:CygneVaires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diceps_cristatus_1_(Marek_Szczepanek)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560699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73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35292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 7. ročník,  Vodní ptáci</a:t>
            </a:r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Prezentace k výkladu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Znaky vodních ptáků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Vrubozobí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Potápky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Veslonozí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Krátkokřídlí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Dlouhokřídlí</a:t>
            </a:r>
            <a:endParaRPr lang="cs-CZ" sz="2800" dirty="0" smtClean="0"/>
          </a:p>
          <a:p>
            <a:pPr marL="514350" indent="-514350">
              <a:buAutoNum type="arabicParenR" startAt="2"/>
            </a:pPr>
            <a:r>
              <a:rPr lang="cs-CZ" sz="2800" dirty="0" smtClean="0"/>
              <a:t>Procvičení učiva – doplnění chybějících slov</a:t>
            </a:r>
          </a:p>
          <a:p>
            <a:pPr marL="514350" indent="-514350">
              <a:buAutoNum type="arabicParenR" startAt="2"/>
            </a:pPr>
            <a:r>
              <a:rPr lang="cs-CZ" sz="2800" dirty="0" smtClean="0"/>
              <a:t>Poznávání a taxonomické zařazení – s kontrolou </a:t>
            </a:r>
          </a:p>
          <a:p>
            <a:pPr marL="514350" indent="-514350">
              <a:buAutoNum type="alphaLcParenR"/>
            </a:pPr>
            <a:endParaRPr lang="cs-CZ" sz="2800" dirty="0" smtClean="0"/>
          </a:p>
          <a:p>
            <a:pPr marL="514350" indent="-514350">
              <a:buAutoNum type="alphaLcParenR"/>
            </a:pPr>
            <a:endParaRPr lang="cs-CZ" sz="2800" dirty="0" smtClean="0"/>
          </a:p>
          <a:p>
            <a:pPr marL="514350" indent="-514350">
              <a:buAutoNum type="alphaL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259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Vodní  ptáci</a:t>
            </a:r>
            <a:endParaRPr lang="cs-CZ" sz="6000" b="1" dirty="0">
              <a:solidFill>
                <a:srgbClr val="0070C0"/>
              </a:solidFill>
            </a:endParaRPr>
          </a:p>
        </p:txBody>
      </p:sp>
      <p:pic>
        <p:nvPicPr>
          <p:cNvPr id="3" name="Picture 2" descr="Labuť velká - samice">
            <a:hlinkClick r:id="rId3" tooltip="Labuť velká - samic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46532"/>
            <a:ext cx="2476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Greylag-Goos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995" y="4362781"/>
            <a:ext cx="2302028" cy="230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Kačer">
            <a:hlinkClick r:id="rId7" tooltip="Kačer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26367"/>
            <a:ext cx="2376264" cy="168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upload.wikimedia.org/wikipedia/commons/thumb/1/12/Black-headed_Gull-Mindaugas_Urbonas-8.jpg/200px-Black-headed_Gull-Mindaugas_Urbonas-8.jpg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8" y="4362782"/>
            <a:ext cx="3057134" cy="22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Potápka roháč ve svatebním šatě">
            <a:hlinkClick r:id="rId11" tooltip="Potápka roháč ve svatebním šatě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7002" y="4371960"/>
            <a:ext cx="3504993" cy="22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Phalacrocorax carbo1.jpg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218" y="2416108"/>
            <a:ext cx="2160240" cy="177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upload.wikimedia.org/wikipedia/commons/thumb/6/6d/Bl%C3%A4sshuhn_Fulica_atra_Richard_Bartz.jpg/215px-Bl%C3%A4sshuhn_Fulica_atra_Richard_Bartz.jpg">
            <a:hlinkClick r:id="rId15"/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637" y="426685"/>
            <a:ext cx="3739180" cy="1721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61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987828" cy="40934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Vodní ptáci</a:t>
            </a:r>
          </a:p>
          <a:p>
            <a:endParaRPr lang="cs-CZ" sz="2800" b="1" u="sng" dirty="0"/>
          </a:p>
          <a:p>
            <a:r>
              <a:rPr lang="cs-CZ" sz="2800" dirty="0" smtClean="0"/>
              <a:t>- umí plavat</a:t>
            </a:r>
          </a:p>
          <a:p>
            <a:r>
              <a:rPr lang="cs-CZ" sz="2800" dirty="0" smtClean="0"/>
              <a:t>- zadní končetiny posunuty dozadu, mezi prsty plovací</a:t>
            </a:r>
          </a:p>
          <a:p>
            <a:r>
              <a:rPr lang="cs-CZ" sz="2800" dirty="0" smtClean="0"/>
              <a:t> blána</a:t>
            </a:r>
          </a:p>
          <a:p>
            <a:r>
              <a:rPr lang="cs-CZ" sz="2800" dirty="0" smtClean="0"/>
              <a:t>- peří – prachové a obrysové, je </a:t>
            </a:r>
            <a:r>
              <a:rPr lang="cs-CZ" sz="2800" b="1" u="sng" dirty="0" err="1" smtClean="0"/>
              <a:t>nesmáčivé</a:t>
            </a:r>
            <a:r>
              <a:rPr lang="cs-CZ" sz="2800" dirty="0" smtClean="0"/>
              <a:t> – díky</a:t>
            </a:r>
          </a:p>
          <a:p>
            <a:r>
              <a:rPr lang="cs-CZ" sz="2800" dirty="0" smtClean="0"/>
              <a:t>olejovitému výměšku kostrční žlázy</a:t>
            </a:r>
          </a:p>
          <a:p>
            <a:endParaRPr lang="cs-CZ" sz="2800" dirty="0"/>
          </a:p>
          <a:p>
            <a:r>
              <a:rPr lang="cs-CZ" sz="2800" dirty="0" smtClean="0"/>
              <a:t>- před podchlazením chrání podkožní tuk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1414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712968" cy="39703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Vrubozobí</a:t>
            </a:r>
          </a:p>
          <a:p>
            <a:endParaRPr lang="cs-CZ" sz="2800" dirty="0"/>
          </a:p>
          <a:p>
            <a:r>
              <a:rPr lang="cs-CZ" sz="2800" dirty="0" smtClean="0"/>
              <a:t>- zobák s vroubky – procezují vodu – části rostlin, malé </a:t>
            </a:r>
          </a:p>
          <a:p>
            <a:r>
              <a:rPr lang="cs-CZ" sz="2800" dirty="0" smtClean="0"/>
              <a:t>vodní živočichy</a:t>
            </a:r>
          </a:p>
          <a:p>
            <a:r>
              <a:rPr lang="cs-CZ" sz="2800" b="1" u="sng" dirty="0"/>
              <a:t>l</a:t>
            </a:r>
            <a:r>
              <a:rPr lang="cs-CZ" sz="2800" b="1" u="sng" dirty="0" smtClean="0"/>
              <a:t>abuť velká</a:t>
            </a:r>
          </a:p>
          <a:p>
            <a:r>
              <a:rPr lang="cs-CZ" sz="2800" dirty="0" smtClean="0"/>
              <a:t>- dlouhý krk – škubání vodních rostlin ve větších hloubkách</a:t>
            </a:r>
          </a:p>
          <a:p>
            <a:r>
              <a:rPr lang="cs-CZ" sz="2800" dirty="0" smtClean="0"/>
              <a:t>- mláďata šedá, nekrmivá</a:t>
            </a:r>
          </a:p>
          <a:p>
            <a:r>
              <a:rPr lang="cs-CZ" sz="2800" dirty="0" smtClean="0"/>
              <a:t>- nyní u nás přezimuje na nezamrzajících vodách</a:t>
            </a:r>
          </a:p>
          <a:p>
            <a:endParaRPr lang="cs-CZ" sz="2800" b="1" u="sng" dirty="0"/>
          </a:p>
        </p:txBody>
      </p:sp>
      <p:pic>
        <p:nvPicPr>
          <p:cNvPr id="3" name="Picture 2" descr="Labuť velká - samice">
            <a:hlinkClick r:id="rId3" tooltip="Labuť velká - samic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869160"/>
            <a:ext cx="2476500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c/c6/CygnusOlorJuvenile.jpg/200px-CygnusOlorJuvenil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519" y="4869160"/>
            <a:ext cx="2701352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067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4261616" cy="13849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h</a:t>
            </a:r>
            <a:r>
              <a:rPr lang="cs-CZ" sz="2800" b="1" u="sng" dirty="0" smtClean="0"/>
              <a:t>usa velká</a:t>
            </a:r>
          </a:p>
          <a:p>
            <a:r>
              <a:rPr lang="cs-CZ" sz="2800" dirty="0" smtClean="0"/>
              <a:t>- často na souši, kde se pase</a:t>
            </a:r>
          </a:p>
          <a:p>
            <a:r>
              <a:rPr lang="cs-CZ" sz="2800" dirty="0" smtClean="0"/>
              <a:t>- </a:t>
            </a:r>
            <a:r>
              <a:rPr lang="cs-CZ" sz="2800" dirty="0"/>
              <a:t>d</a:t>
            </a:r>
            <a:r>
              <a:rPr lang="cs-CZ" sz="2800" dirty="0" smtClean="0"/>
              <a:t>obře létá, tažný pták </a:t>
            </a:r>
            <a:endParaRPr lang="cs-CZ" sz="2800" dirty="0"/>
          </a:p>
        </p:txBody>
      </p:sp>
      <p:pic>
        <p:nvPicPr>
          <p:cNvPr id="3074" name="Picture 2" descr="Greylag-Goos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80928"/>
            <a:ext cx="3153462" cy="315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108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179675" cy="224676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achna divoká</a:t>
            </a:r>
          </a:p>
          <a:p>
            <a:r>
              <a:rPr lang="cs-CZ" sz="2800" dirty="0" smtClean="0"/>
              <a:t>- pohlavní dvoutvárnost – zbarvení</a:t>
            </a:r>
          </a:p>
          <a:p>
            <a:r>
              <a:rPr lang="cs-CZ" sz="2800" dirty="0" smtClean="0"/>
              <a:t>- všežravá</a:t>
            </a:r>
          </a:p>
          <a:p>
            <a:r>
              <a:rPr lang="cs-CZ" sz="2800" dirty="0" smtClean="0"/>
              <a:t>- panáčkuje při hledání potravy – zvedá zadní část těla, </a:t>
            </a:r>
          </a:p>
          <a:p>
            <a:r>
              <a:rPr lang="cs-CZ" sz="2800" dirty="0" smtClean="0"/>
              <a:t> zobák více do hloubky</a:t>
            </a:r>
            <a:endParaRPr lang="cs-CZ" sz="2800" dirty="0"/>
          </a:p>
        </p:txBody>
      </p:sp>
      <p:pic>
        <p:nvPicPr>
          <p:cNvPr id="5122" name="Picture 2" descr="Kačer">
            <a:hlinkClick r:id="rId3" tooltip="Kačer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14951"/>
            <a:ext cx="3308378" cy="235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achna">
            <a:hlinkClick r:id="rId5" tooltip="Kachna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14951"/>
            <a:ext cx="2466975" cy="235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1405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404665"/>
            <a:ext cx="8640961" cy="4893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Potápky</a:t>
            </a:r>
          </a:p>
          <a:p>
            <a:r>
              <a:rPr lang="cs-CZ" sz="2800" dirty="0" smtClean="0"/>
              <a:t>- plovací blána není celistvá – kolem každého prstu lem</a:t>
            </a:r>
          </a:p>
          <a:p>
            <a:r>
              <a:rPr lang="cs-CZ" sz="2800" dirty="0" smtClean="0"/>
              <a:t>- hnízda na vodě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 smtClean="0"/>
              <a:t>potápka roháč</a:t>
            </a:r>
          </a:p>
          <a:p>
            <a:r>
              <a:rPr lang="cs-CZ" sz="2800" dirty="0" smtClean="0"/>
              <a:t>- naše největší potápka</a:t>
            </a:r>
          </a:p>
          <a:p>
            <a:r>
              <a:rPr lang="cs-CZ" sz="2800" dirty="0" smtClean="0"/>
              <a:t>- živí se malými rybami</a:t>
            </a:r>
          </a:p>
          <a:p>
            <a:r>
              <a:rPr lang="cs-CZ" sz="2800" dirty="0" smtClean="0"/>
              <a:t>- tažný pták</a:t>
            </a:r>
          </a:p>
          <a:p>
            <a:r>
              <a:rPr lang="cs-CZ" sz="2800" dirty="0" smtClean="0"/>
              <a:t>- samec chocholku na hlavě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endParaRPr lang="cs-CZ" sz="2800" dirty="0"/>
          </a:p>
        </p:txBody>
      </p:sp>
      <p:pic>
        <p:nvPicPr>
          <p:cNvPr id="6146" name="Picture 2" descr="Potápka roháč ve svatebním šatě">
            <a:hlinkClick r:id="rId3" tooltip="Potápka roháč ve svatebním šatě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3274469" cy="214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6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4742452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Veslonozí</a:t>
            </a:r>
          </a:p>
          <a:p>
            <a:r>
              <a:rPr lang="cs-CZ" sz="2800" b="1" u="sng" dirty="0"/>
              <a:t>k</a:t>
            </a:r>
            <a:r>
              <a:rPr lang="cs-CZ" sz="2800" b="1" u="sng" dirty="0" smtClean="0"/>
              <a:t>ormorán velký</a:t>
            </a:r>
          </a:p>
          <a:p>
            <a:r>
              <a:rPr lang="cs-CZ" sz="2800" dirty="0" smtClean="0"/>
              <a:t>- hákovitý zobák, černé peří</a:t>
            </a:r>
          </a:p>
          <a:p>
            <a:r>
              <a:rPr lang="cs-CZ" sz="2800" dirty="0" smtClean="0"/>
              <a:t>- hnízdo na stromech u vody</a:t>
            </a:r>
          </a:p>
          <a:p>
            <a:r>
              <a:rPr lang="cs-CZ" sz="2800" dirty="0" smtClean="0"/>
              <a:t>- krmí mláďata menšími rybami</a:t>
            </a:r>
          </a:p>
          <a:p>
            <a:r>
              <a:rPr lang="cs-CZ" sz="2800" dirty="0" smtClean="0"/>
              <a:t>- v ČR chráněný</a:t>
            </a:r>
            <a:endParaRPr lang="cs-CZ" sz="2800" dirty="0"/>
          </a:p>
        </p:txBody>
      </p:sp>
      <p:pic>
        <p:nvPicPr>
          <p:cNvPr id="7170" name="Picture 2" descr="Phalacrocorax carbo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190" y="3645024"/>
            <a:ext cx="315117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66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574026" cy="2677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Krátkokřídlí</a:t>
            </a:r>
          </a:p>
          <a:p>
            <a:r>
              <a:rPr lang="cs-CZ" sz="2800" b="1" u="sng" dirty="0"/>
              <a:t>l</a:t>
            </a:r>
            <a:r>
              <a:rPr lang="cs-CZ" sz="2800" b="1" u="sng" dirty="0" smtClean="0"/>
              <a:t>yska černá</a:t>
            </a:r>
            <a:endParaRPr lang="cs-CZ" sz="2800" dirty="0" smtClean="0"/>
          </a:p>
          <a:p>
            <a:r>
              <a:rPr lang="cs-CZ" sz="2800" dirty="0" smtClean="0"/>
              <a:t>- lalokovité kožní lemy na prstech</a:t>
            </a:r>
          </a:p>
          <a:p>
            <a:r>
              <a:rPr lang="cs-CZ" sz="2800" dirty="0" smtClean="0"/>
              <a:t>- černé zbarvení, na hlavě bílá lysinka</a:t>
            </a:r>
          </a:p>
          <a:p>
            <a:r>
              <a:rPr lang="cs-CZ" sz="2800" dirty="0" smtClean="0"/>
              <a:t>- krátce se potápí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8194" name="Picture 2" descr="http://upload.wikimedia.org/wikipedia/commons/thumb/6/6d/Bl%C3%A4sshuhn_Fulica_atra_Richard_Bartz.jpg/215px-Bl%C3%A4sshuhn_Fulica_atra_Richard_Bartz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035" y="3967296"/>
            <a:ext cx="453504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891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5111143" cy="224676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err="1" smtClean="0"/>
              <a:t>Dlouhokřídlí</a:t>
            </a:r>
            <a:endParaRPr lang="cs-CZ" sz="2800" b="1" u="sng" dirty="0" smtClean="0"/>
          </a:p>
          <a:p>
            <a:endParaRPr lang="cs-CZ" sz="2800" b="1" u="sng" dirty="0"/>
          </a:p>
          <a:p>
            <a:r>
              <a:rPr lang="cs-CZ" sz="2800" b="1" u="sng" dirty="0"/>
              <a:t>r</a:t>
            </a:r>
            <a:r>
              <a:rPr lang="cs-CZ" sz="2800" b="1" u="sng" dirty="0" smtClean="0"/>
              <a:t>acek chechtavý</a:t>
            </a:r>
          </a:p>
          <a:p>
            <a:r>
              <a:rPr lang="cs-CZ" sz="2800" dirty="0" smtClean="0"/>
              <a:t>- úzká a dlouhá křídla – dobře létá</a:t>
            </a:r>
          </a:p>
          <a:p>
            <a:r>
              <a:rPr lang="cs-CZ" sz="2800" dirty="0" smtClean="0"/>
              <a:t>- plave, loví ryby, hmyz</a:t>
            </a:r>
            <a:endParaRPr lang="cs-CZ" sz="2800" dirty="0"/>
          </a:p>
        </p:txBody>
      </p:sp>
      <p:pic>
        <p:nvPicPr>
          <p:cNvPr id="9218" name="Picture 2" descr="http://upload.wikimedia.org/wikipedia/commons/thumb/1/12/Black-headed_Gull-Mindaugas_Urbonas-8.jpg/200px-Black-headed_Gull-Mindaugas_Urbonas-8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556" y="3573016"/>
            <a:ext cx="3057134" cy="229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17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407173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Doplň chybějící slova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Vodní ptáci mají …………………………….. </a:t>
            </a:r>
            <a:r>
              <a:rPr lang="cs-CZ" sz="2800" dirty="0"/>
              <a:t>p</a:t>
            </a:r>
            <a:r>
              <a:rPr lang="cs-CZ" sz="2800" dirty="0" smtClean="0"/>
              <a:t>eří díky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lejovitému výměšku ………………………… žlázy.</a:t>
            </a:r>
          </a:p>
          <a:p>
            <a:r>
              <a:rPr lang="cs-CZ" sz="2800" dirty="0" smtClean="0"/>
              <a:t>2) Vrubozobí ptáci mají zobák s …………………….., který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louží k …………………………………. vody.</a:t>
            </a:r>
          </a:p>
          <a:p>
            <a:r>
              <a:rPr lang="cs-CZ" sz="2800" dirty="0" smtClean="0"/>
              <a:t>3) Potápky nemají celistvou ……………………………. blánu, 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le kožní lem.</a:t>
            </a:r>
          </a:p>
          <a:p>
            <a:r>
              <a:rPr lang="cs-CZ" sz="2800" dirty="0" smtClean="0"/>
              <a:t>4) Kormorán má ……………………………. </a:t>
            </a:r>
            <a:r>
              <a:rPr lang="cs-CZ" sz="2800" dirty="0"/>
              <a:t>z</a:t>
            </a:r>
            <a:r>
              <a:rPr lang="cs-CZ" sz="2800" dirty="0" smtClean="0"/>
              <a:t>obák, živí se </a:t>
            </a:r>
          </a:p>
          <a:p>
            <a:r>
              <a:rPr lang="cs-CZ" sz="2800" dirty="0" smtClean="0"/>
              <a:t>…………………………. a v ČR je ……………………………. .</a:t>
            </a:r>
          </a:p>
          <a:p>
            <a:r>
              <a:rPr lang="cs-CZ" sz="2800" dirty="0" smtClean="0"/>
              <a:t>5) Lyska černá patří mezi …………………………………… .</a:t>
            </a:r>
          </a:p>
          <a:p>
            <a:r>
              <a:rPr lang="cs-CZ" sz="2800" dirty="0" smtClean="0"/>
              <a:t>6) Racek chechtavý má úzká a ……………………………. křídla,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obře …………………………… 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83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38446" y="116632"/>
            <a:ext cx="5904656" cy="655564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Můžeš si zkontrolovat, jak jsi byl/a  úspěšný/á: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err="1" smtClean="0">
                <a:solidFill>
                  <a:srgbClr val="FF0000"/>
                </a:solidFill>
              </a:rPr>
              <a:t>nesmáčivé</a:t>
            </a:r>
            <a:r>
              <a:rPr lang="cs-CZ" sz="2800" b="1" dirty="0" smtClean="0">
                <a:solidFill>
                  <a:srgbClr val="FF0000"/>
                </a:solidFill>
              </a:rPr>
              <a:t>, kostrční</a:t>
            </a:r>
          </a:p>
          <a:p>
            <a:pPr marL="514350" indent="-514350">
              <a:buAutoNum type="arabicParenR"/>
            </a:pPr>
            <a:r>
              <a:rPr lang="cs-CZ" sz="2800" b="1" dirty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roubky, procezování</a:t>
            </a:r>
          </a:p>
          <a:p>
            <a:pPr marL="514350" indent="-514350">
              <a:buAutoNum type="arabicParenR"/>
            </a:pPr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lovací</a:t>
            </a:r>
          </a:p>
          <a:p>
            <a:pPr marL="514350" indent="-514350">
              <a:buAutoNum type="arabicParenR"/>
            </a:pPr>
            <a:r>
              <a:rPr lang="cs-CZ" sz="2800" b="1" dirty="0">
                <a:solidFill>
                  <a:srgbClr val="FF0000"/>
                </a:solidFill>
              </a:rPr>
              <a:t>h</a:t>
            </a:r>
            <a:r>
              <a:rPr lang="cs-CZ" sz="2800" b="1" dirty="0" smtClean="0">
                <a:solidFill>
                  <a:srgbClr val="FF0000"/>
                </a:solidFill>
              </a:rPr>
              <a:t>ákovitý, rybami, chráněný</a:t>
            </a:r>
          </a:p>
          <a:p>
            <a:pPr marL="514350" indent="-514350">
              <a:buAutoNum type="arabicParenR"/>
            </a:pPr>
            <a:r>
              <a:rPr lang="cs-CZ" sz="2800" b="1" dirty="0">
                <a:solidFill>
                  <a:srgbClr val="FF0000"/>
                </a:solidFill>
              </a:rPr>
              <a:t>k</a:t>
            </a:r>
            <a:r>
              <a:rPr lang="cs-CZ" sz="2800" b="1" dirty="0" smtClean="0">
                <a:solidFill>
                  <a:srgbClr val="FF0000"/>
                </a:solidFill>
              </a:rPr>
              <a:t>rátkokřídlé</a:t>
            </a:r>
          </a:p>
          <a:p>
            <a:pPr marL="514350" indent="-514350">
              <a:buAutoNum type="arabicParenR"/>
            </a:pPr>
            <a:r>
              <a:rPr lang="cs-CZ" sz="2800" b="1" dirty="0">
                <a:solidFill>
                  <a:srgbClr val="FF0000"/>
                </a:solidFill>
              </a:rPr>
              <a:t>d</a:t>
            </a:r>
            <a:r>
              <a:rPr lang="cs-CZ" sz="2800" b="1" dirty="0" smtClean="0">
                <a:solidFill>
                  <a:srgbClr val="FF0000"/>
                </a:solidFill>
              </a:rPr>
              <a:t>louhá, létá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thumb/1/12/Black-headed_Gull-Mindaugas_Urbonas-8.jpg/200px-Black-headed_Gull-Mindaugas_Urbonas-8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39096"/>
            <a:ext cx="25922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upload.wikimedia.org/wikipedia/commons/thumb/6/6d/Bl%C3%A4sshuhn_Fulica_atra_Richard_Bartz.jpg/215px-Bl%C3%A4sshuhn_Fulica_atra_Richard_Bartz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0106" y="2137181"/>
            <a:ext cx="2923412" cy="1346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Labuť velká - samice">
            <a:hlinkClick r:id="rId7" tooltip="Labuť velká - samice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691" y="1513954"/>
            <a:ext cx="292194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32656"/>
            <a:ext cx="7853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Doplň jména vodních ptáků a řádů, do kterých patří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293096"/>
            <a:ext cx="7916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r</a:t>
            </a:r>
            <a:r>
              <a:rPr lang="cs-CZ" sz="2800" b="1" dirty="0" smtClean="0">
                <a:solidFill>
                  <a:srgbClr val="FF0000"/>
                </a:solidFill>
              </a:rPr>
              <a:t>acek chechtavý         lyska černá                labuť velká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301208"/>
            <a:ext cx="1992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F0"/>
                </a:solidFill>
              </a:rPr>
              <a:t>dlouhokřídlí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4816316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smtClean="0">
                <a:solidFill>
                  <a:srgbClr val="00B0F0"/>
                </a:solidFill>
              </a:rPr>
              <a:t>krátkokřídlí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4816316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00B0F0"/>
              </a:solidFill>
            </a:endParaRPr>
          </a:p>
          <a:p>
            <a:r>
              <a:rPr lang="cs-CZ" sz="2800" b="1" dirty="0" smtClean="0">
                <a:solidFill>
                  <a:srgbClr val="00B0F0"/>
                </a:solidFill>
              </a:rPr>
              <a:t>vrubozobí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80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halacrocorax carbo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828" y="764704"/>
            <a:ext cx="245091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Potápka roháč ve svatebním šatě">
            <a:hlinkClick r:id="rId5" tooltip="Potápka roháč ve svatebním šatě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733089"/>
            <a:ext cx="3130453" cy="204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Kačer">
            <a:hlinkClick r:id="rId7" tooltip="Kačer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577" y="680349"/>
            <a:ext cx="2918219" cy="207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7828" y="3501008"/>
            <a:ext cx="8572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kormorán velký         potápka roháč             kachna divoká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653136"/>
            <a:ext cx="1730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  veslonozí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465313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potápky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465313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vrubozobí</a:t>
            </a:r>
            <a:endParaRPr lang="cs-CZ" sz="2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8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26064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783868"/>
            <a:ext cx="806489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http://cs.wikipedia.org/wiki/Soubor:Bl%C3%A4sshuhn_Fulica_atra_Richard_Bartz.jpg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cs.wikipedia.org/wiki/Soubor:CygneVaires.jpg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cs.wikipedia.org/wiki/Soubor:CygnusOlorJuvenile.jpg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cs.wikipedia.org/wiki/Soubor:Mallard_080508.jpg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cs.wikipedia.org/wiki/Soubor:Kaczka_krzyzowka_samica.jpg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cs.wikipedia.org/wiki/Soubor:Phalacrocorax_carbo1.jpg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http://cs.wikipedia.org/wiki/Soubor:Black-headed_Gull-Mindaugas_Urbonas-8.jpg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5869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http://cs.wikipedia.org/wiki/Soubor:Podiceps_cristatus_1_(Marek_Szczepanek).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http://cs.wikipedia.org/wiki/Soubor:Podiceps_cristatus_1_(Marek_Szczepanek).jpg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ČABRADOVÁ</a:t>
            </a:r>
            <a:r>
              <a:rPr lang="cs-CZ" dirty="0"/>
              <a:t>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43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490</Words>
  <Application>Microsoft Office PowerPoint</Application>
  <PresentationFormat>Předvádění na obrazovce (4:3)</PresentationFormat>
  <Paragraphs>146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24</cp:revision>
  <dcterms:created xsi:type="dcterms:W3CDTF">2011-11-19T07:00:06Z</dcterms:created>
  <dcterms:modified xsi:type="dcterms:W3CDTF">2012-05-01T06:32:03Z</dcterms:modified>
</cp:coreProperties>
</file>